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0" r:id="rId2"/>
    <p:sldId id="299" r:id="rId3"/>
    <p:sldId id="258" r:id="rId4"/>
    <p:sldId id="256" r:id="rId5"/>
    <p:sldId id="261" r:id="rId6"/>
    <p:sldId id="279" r:id="rId7"/>
    <p:sldId id="262" r:id="rId8"/>
    <p:sldId id="263" r:id="rId9"/>
    <p:sldId id="268" r:id="rId10"/>
    <p:sldId id="293" r:id="rId11"/>
    <p:sldId id="265" r:id="rId12"/>
    <p:sldId id="270" r:id="rId13"/>
    <p:sldId id="273" r:id="rId14"/>
    <p:sldId id="295" r:id="rId15"/>
    <p:sldId id="296" r:id="rId16"/>
    <p:sldId id="275" r:id="rId17"/>
    <p:sldId id="274" r:id="rId18"/>
    <p:sldId id="290" r:id="rId19"/>
    <p:sldId id="277" r:id="rId20"/>
    <p:sldId id="267" r:id="rId21"/>
    <p:sldId id="297" r:id="rId22"/>
    <p:sldId id="278" r:id="rId23"/>
    <p:sldId id="298" r:id="rId24"/>
    <p:sldId id="300" r:id="rId25"/>
    <p:sldId id="30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CCFF"/>
    <a:srgbClr val="6B2CFF"/>
    <a:srgbClr val="09FFF8"/>
    <a:srgbClr val="E7E49C"/>
    <a:srgbClr val="FFFFAB"/>
    <a:srgbClr val="CFAE00"/>
    <a:srgbClr val="EBE300"/>
    <a:srgbClr val="FFFF66"/>
    <a:srgbClr val="8000FF"/>
    <a:srgbClr val="008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119" d="100"/>
          <a:sy n="119" d="100"/>
        </p:scale>
        <p:origin x="-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C8BD0-4882-EE40-8813-EAD2362E90E0}" type="datetimeFigureOut">
              <a:rPr lang="en-US" smtClean="0"/>
              <a:pPr/>
              <a:t>18.03.13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2AED4-5EAD-A94C-A8D6-B0A060BEC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281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44AEC-26C9-A64F-90B2-7B346F71228C}" type="datetimeFigureOut">
              <a:rPr lang="en-US" smtClean="0"/>
              <a:pPr/>
              <a:t>18.03.13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58DC2-D9ED-0245-A36E-6F5CA1F77E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589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19.03.2013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6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19.03.2013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19.03.2013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64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19.03.2013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34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19.03.2013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8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7434"/>
            <a:ext cx="8229600" cy="513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9966"/>
            <a:ext cx="8229600" cy="51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61125"/>
            <a:ext cx="2133600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smtClean="0"/>
              <a:t>19.03.2013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1125"/>
            <a:ext cx="2895600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61125"/>
            <a:ext cx="2133600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AABBAB-24C3-4F4B-98EF-CC58944C14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1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7712"/>
            <a:ext cx="7772400" cy="1470025"/>
          </a:xfrm>
        </p:spPr>
        <p:txBody>
          <a:bodyPr/>
          <a:lstStyle/>
          <a:p>
            <a:r>
              <a:rPr lang="en-US" dirty="0" smtClean="0"/>
              <a:t>The New XFEL and FLASH</a:t>
            </a:r>
            <a:br>
              <a:rPr lang="en-US" dirty="0" smtClean="0"/>
            </a:br>
            <a:r>
              <a:rPr lang="en-US" dirty="0" smtClean="0"/>
              <a:t>Timing System</a:t>
            </a:r>
            <a:endParaRPr lang="en-US" b="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55758"/>
            <a:ext cx="6400800" cy="345593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Clock and Triggers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Bunch Synchronized Readout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Hardware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Software</a:t>
            </a:r>
          </a:p>
          <a:p>
            <a:endParaRPr lang="en-US" dirty="0" smtClean="0"/>
          </a:p>
          <a:p>
            <a:r>
              <a:rPr lang="en-US" sz="1514" dirty="0" smtClean="0"/>
              <a:t>Kay Rehlich</a:t>
            </a:r>
          </a:p>
          <a:p>
            <a:r>
              <a:rPr lang="en-US" sz="1514" dirty="0" smtClean="0"/>
              <a:t>19. March 2013</a:t>
            </a:r>
            <a:endParaRPr lang="en-US" sz="1514" dirty="0"/>
          </a:p>
        </p:txBody>
      </p:sp>
    </p:spTree>
    <p:extLst>
      <p:ext uri="{BB962C8B-B14F-4D97-AF65-F5344CB8AC3E}">
        <p14:creationId xmlns:p14="http://schemas.microsoft.com/office/powerpoint/2010/main" val="1169804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dirty="0" smtClean="0">
                <a:sym typeface="Wingdings"/>
              </a:rPr>
              <a:t>Timing System With Restrictions by MPS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19.03.2013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654" name="Group 653"/>
          <p:cNvGrpSpPr/>
          <p:nvPr/>
        </p:nvGrpSpPr>
        <p:grpSpPr>
          <a:xfrm>
            <a:off x="2751625" y="5976907"/>
            <a:ext cx="5453655" cy="262862"/>
            <a:chOff x="1291927" y="3946413"/>
            <a:chExt cx="6023247" cy="277584"/>
          </a:xfrm>
        </p:grpSpPr>
        <p:sp>
          <p:nvSpPr>
            <p:cNvPr id="655" name="Rectangle 654"/>
            <p:cNvSpPr/>
            <p:nvPr/>
          </p:nvSpPr>
          <p:spPr>
            <a:xfrm>
              <a:off x="7126948" y="4002322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Rectangle 655"/>
            <p:cNvSpPr/>
            <p:nvPr/>
          </p:nvSpPr>
          <p:spPr>
            <a:xfrm>
              <a:off x="6938721" y="4002322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Rectangle 656"/>
            <p:cNvSpPr/>
            <p:nvPr/>
          </p:nvSpPr>
          <p:spPr>
            <a:xfrm>
              <a:off x="6750495" y="4002322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Rectangle 657"/>
            <p:cNvSpPr/>
            <p:nvPr/>
          </p:nvSpPr>
          <p:spPr>
            <a:xfrm>
              <a:off x="6562268" y="4002322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Rectangle 658"/>
            <p:cNvSpPr/>
            <p:nvPr/>
          </p:nvSpPr>
          <p:spPr>
            <a:xfrm>
              <a:off x="6374042" y="4002322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Rectangle 659"/>
            <p:cNvSpPr/>
            <p:nvPr/>
          </p:nvSpPr>
          <p:spPr>
            <a:xfrm>
              <a:off x="6185815" y="4002322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Rectangle 660"/>
            <p:cNvSpPr/>
            <p:nvPr/>
          </p:nvSpPr>
          <p:spPr>
            <a:xfrm>
              <a:off x="5997589" y="4002322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Rectangle 661"/>
            <p:cNvSpPr/>
            <p:nvPr/>
          </p:nvSpPr>
          <p:spPr>
            <a:xfrm>
              <a:off x="5809362" y="4002322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Rectangle 662"/>
            <p:cNvSpPr/>
            <p:nvPr/>
          </p:nvSpPr>
          <p:spPr>
            <a:xfrm>
              <a:off x="5621136" y="4002322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Rectangle 663"/>
            <p:cNvSpPr/>
            <p:nvPr/>
          </p:nvSpPr>
          <p:spPr>
            <a:xfrm>
              <a:off x="5432909" y="4002322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Rectangle 664"/>
            <p:cNvSpPr/>
            <p:nvPr/>
          </p:nvSpPr>
          <p:spPr>
            <a:xfrm>
              <a:off x="2421286" y="4002322"/>
              <a:ext cx="188226" cy="206955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Rectangle 665"/>
            <p:cNvSpPr/>
            <p:nvPr/>
          </p:nvSpPr>
          <p:spPr>
            <a:xfrm>
              <a:off x="5244683" y="4002322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Rectangle 666"/>
            <p:cNvSpPr/>
            <p:nvPr/>
          </p:nvSpPr>
          <p:spPr>
            <a:xfrm>
              <a:off x="1856607" y="4002322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Rectangle 667"/>
            <p:cNvSpPr/>
            <p:nvPr/>
          </p:nvSpPr>
          <p:spPr>
            <a:xfrm>
              <a:off x="4868230" y="4002322"/>
              <a:ext cx="188226" cy="206955"/>
            </a:xfrm>
            <a:prstGeom prst="rect">
              <a:avLst/>
            </a:prstGeom>
            <a:solidFill>
              <a:srgbClr val="00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Rectangle 668"/>
            <p:cNvSpPr/>
            <p:nvPr/>
          </p:nvSpPr>
          <p:spPr>
            <a:xfrm>
              <a:off x="4680004" y="4002322"/>
              <a:ext cx="188226" cy="2069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Rectangle 669"/>
            <p:cNvSpPr/>
            <p:nvPr/>
          </p:nvSpPr>
          <p:spPr>
            <a:xfrm>
              <a:off x="4303553" y="4002322"/>
              <a:ext cx="188227" cy="206955"/>
            </a:xfrm>
            <a:prstGeom prst="rect">
              <a:avLst/>
            </a:prstGeom>
            <a:solidFill>
              <a:srgbClr val="FF6600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Rectangle 670"/>
            <p:cNvSpPr/>
            <p:nvPr/>
          </p:nvSpPr>
          <p:spPr>
            <a:xfrm>
              <a:off x="4115326" y="4002322"/>
              <a:ext cx="188227" cy="206955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Rectangle 671"/>
            <p:cNvSpPr/>
            <p:nvPr/>
          </p:nvSpPr>
          <p:spPr>
            <a:xfrm>
              <a:off x="2609513" y="4002322"/>
              <a:ext cx="188227" cy="206953"/>
            </a:xfrm>
            <a:prstGeom prst="rect">
              <a:avLst/>
            </a:prstGeom>
            <a:solidFill>
              <a:srgbClr val="66CC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Rectangle 672"/>
            <p:cNvSpPr/>
            <p:nvPr/>
          </p:nvSpPr>
          <p:spPr>
            <a:xfrm>
              <a:off x="2233059" y="4002322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Rectangle 673"/>
            <p:cNvSpPr/>
            <p:nvPr/>
          </p:nvSpPr>
          <p:spPr>
            <a:xfrm>
              <a:off x="2044833" y="4002322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Rectangle 674"/>
            <p:cNvSpPr/>
            <p:nvPr/>
          </p:nvSpPr>
          <p:spPr>
            <a:xfrm>
              <a:off x="3927099" y="4002322"/>
              <a:ext cx="188227" cy="206953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Rectangle 675"/>
            <p:cNvSpPr/>
            <p:nvPr/>
          </p:nvSpPr>
          <p:spPr>
            <a:xfrm>
              <a:off x="3738872" y="4002322"/>
              <a:ext cx="188227" cy="206953"/>
            </a:xfrm>
            <a:prstGeom prst="rect">
              <a:avLst/>
            </a:prstGeom>
            <a:solidFill>
              <a:srgbClr val="FF00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Rectangle 676"/>
            <p:cNvSpPr/>
            <p:nvPr/>
          </p:nvSpPr>
          <p:spPr>
            <a:xfrm>
              <a:off x="3550645" y="4002322"/>
              <a:ext cx="188227" cy="206953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Rectangle 677"/>
            <p:cNvSpPr/>
            <p:nvPr/>
          </p:nvSpPr>
          <p:spPr>
            <a:xfrm>
              <a:off x="3362420" y="4002322"/>
              <a:ext cx="188227" cy="206953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Rectangle 678"/>
            <p:cNvSpPr/>
            <p:nvPr/>
          </p:nvSpPr>
          <p:spPr>
            <a:xfrm>
              <a:off x="3174192" y="4002322"/>
              <a:ext cx="188227" cy="206953"/>
            </a:xfrm>
            <a:prstGeom prst="rect">
              <a:avLst/>
            </a:prstGeom>
            <a:solidFill>
              <a:srgbClr val="800000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Rectangle 679"/>
            <p:cNvSpPr/>
            <p:nvPr/>
          </p:nvSpPr>
          <p:spPr>
            <a:xfrm>
              <a:off x="2985965" y="4002322"/>
              <a:ext cx="188227" cy="206953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Rectangle 680"/>
            <p:cNvSpPr/>
            <p:nvPr/>
          </p:nvSpPr>
          <p:spPr>
            <a:xfrm>
              <a:off x="2797738" y="4002322"/>
              <a:ext cx="188227" cy="206953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Rectangle 681"/>
            <p:cNvSpPr/>
            <p:nvPr/>
          </p:nvSpPr>
          <p:spPr>
            <a:xfrm>
              <a:off x="1668380" y="4002322"/>
              <a:ext cx="188227" cy="206955"/>
            </a:xfrm>
            <a:prstGeom prst="rect">
              <a:avLst/>
            </a:prstGeom>
            <a:solidFill>
              <a:srgbClr val="FF6600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Rectangle 682"/>
            <p:cNvSpPr/>
            <p:nvPr/>
          </p:nvSpPr>
          <p:spPr>
            <a:xfrm>
              <a:off x="1480154" y="4002322"/>
              <a:ext cx="188227" cy="206955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Rectangle 683"/>
            <p:cNvSpPr/>
            <p:nvPr/>
          </p:nvSpPr>
          <p:spPr>
            <a:xfrm>
              <a:off x="1291927" y="4002322"/>
              <a:ext cx="188227" cy="206955"/>
            </a:xfrm>
            <a:prstGeom prst="rect">
              <a:avLst/>
            </a:prstGeom>
            <a:solidFill>
              <a:srgbClr val="660066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Rectangle 684"/>
            <p:cNvSpPr/>
            <p:nvPr/>
          </p:nvSpPr>
          <p:spPr>
            <a:xfrm>
              <a:off x="4488727" y="4002322"/>
              <a:ext cx="188227" cy="20695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TextBox 685"/>
            <p:cNvSpPr txBox="1"/>
            <p:nvPr/>
          </p:nvSpPr>
          <p:spPr>
            <a:xfrm>
              <a:off x="1807444" y="3946413"/>
              <a:ext cx="684803" cy="27699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_ Inj 2 _</a:t>
              </a:r>
              <a:endParaRPr lang="en-US" sz="1200" b="1" dirty="0"/>
            </a:p>
          </p:txBody>
        </p:sp>
        <p:sp>
          <p:nvSpPr>
            <p:cNvPr id="687" name="Rectangle 686"/>
            <p:cNvSpPr/>
            <p:nvPr/>
          </p:nvSpPr>
          <p:spPr>
            <a:xfrm>
              <a:off x="5056457" y="4002322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TextBox 687"/>
            <p:cNvSpPr txBox="1"/>
            <p:nvPr/>
          </p:nvSpPr>
          <p:spPr>
            <a:xfrm>
              <a:off x="4997335" y="3962387"/>
              <a:ext cx="633826" cy="2616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SASE xx</a:t>
              </a:r>
              <a:endParaRPr lang="en-US" sz="1100" b="1" dirty="0"/>
            </a:p>
          </p:txBody>
        </p:sp>
      </p:grpSp>
      <p:grpSp>
        <p:nvGrpSpPr>
          <p:cNvPr id="703" name="Gruppierung 702"/>
          <p:cNvGrpSpPr/>
          <p:nvPr/>
        </p:nvGrpSpPr>
        <p:grpSpPr>
          <a:xfrm>
            <a:off x="7386336" y="1707219"/>
            <a:ext cx="1574637" cy="3988941"/>
            <a:chOff x="7386336" y="1707219"/>
            <a:chExt cx="1574637" cy="3988941"/>
          </a:xfrm>
        </p:grpSpPr>
        <p:grpSp>
          <p:nvGrpSpPr>
            <p:cNvPr id="375" name="Group 374"/>
            <p:cNvGrpSpPr/>
            <p:nvPr/>
          </p:nvGrpSpPr>
          <p:grpSpPr>
            <a:xfrm rot="5400000">
              <a:off x="5992841" y="3100714"/>
              <a:ext cx="3988941" cy="1201952"/>
              <a:chOff x="1021613" y="4441514"/>
              <a:chExt cx="4413455" cy="1201952"/>
            </a:xfrm>
          </p:grpSpPr>
          <p:grpSp>
            <p:nvGrpSpPr>
              <p:cNvPr id="376" name="Group 375"/>
              <p:cNvGrpSpPr/>
              <p:nvPr/>
            </p:nvGrpSpPr>
            <p:grpSpPr>
              <a:xfrm>
                <a:off x="1021613" y="4901994"/>
                <a:ext cx="4412887" cy="152767"/>
                <a:chOff x="1026694" y="4530452"/>
                <a:chExt cx="6024239" cy="208549"/>
              </a:xfrm>
            </p:grpSpPr>
            <p:sp>
              <p:nvSpPr>
                <p:cNvPr id="533" name="Rectangle 139"/>
                <p:cNvSpPr/>
                <p:nvPr/>
              </p:nvSpPr>
              <p:spPr>
                <a:xfrm>
                  <a:off x="6862707" y="4530454"/>
                  <a:ext cx="188226" cy="2069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4" name="Rectangle 140"/>
                <p:cNvSpPr/>
                <p:nvPr/>
              </p:nvSpPr>
              <p:spPr>
                <a:xfrm>
                  <a:off x="6674464" y="4530454"/>
                  <a:ext cx="188226" cy="2069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0" name="Rectangle 141"/>
                <p:cNvSpPr/>
                <p:nvPr/>
              </p:nvSpPr>
              <p:spPr>
                <a:xfrm>
                  <a:off x="6486232" y="4530454"/>
                  <a:ext cx="188226" cy="2069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4" name="Rectangle 142"/>
                <p:cNvSpPr/>
                <p:nvPr/>
              </p:nvSpPr>
              <p:spPr>
                <a:xfrm>
                  <a:off x="6298000" y="4530454"/>
                  <a:ext cx="188226" cy="206955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5" name="Rectangle 143"/>
                <p:cNvSpPr/>
                <p:nvPr/>
              </p:nvSpPr>
              <p:spPr>
                <a:xfrm>
                  <a:off x="1779622" y="4532041"/>
                  <a:ext cx="188226" cy="206955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6" name="Rectangle 144"/>
                <p:cNvSpPr/>
                <p:nvPr/>
              </p:nvSpPr>
              <p:spPr>
                <a:xfrm>
                  <a:off x="1591390" y="4532041"/>
                  <a:ext cx="188226" cy="206955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7" name="Rectangle 145"/>
                <p:cNvSpPr/>
                <p:nvPr/>
              </p:nvSpPr>
              <p:spPr>
                <a:xfrm>
                  <a:off x="1403158" y="4532041"/>
                  <a:ext cx="188226" cy="206955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8" name="Rectangle 146"/>
                <p:cNvSpPr/>
                <p:nvPr/>
              </p:nvSpPr>
              <p:spPr>
                <a:xfrm>
                  <a:off x="1214926" y="4532041"/>
                  <a:ext cx="188226" cy="20695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9" name="Rectangle 147"/>
                <p:cNvSpPr/>
                <p:nvPr/>
              </p:nvSpPr>
              <p:spPr>
                <a:xfrm>
                  <a:off x="1026694" y="4532041"/>
                  <a:ext cx="188226" cy="206955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0" name="Rectangle 148"/>
                <p:cNvSpPr/>
                <p:nvPr/>
              </p:nvSpPr>
              <p:spPr>
                <a:xfrm>
                  <a:off x="6109768" y="4530454"/>
                  <a:ext cx="188226" cy="206955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1" name="Rectangle 149"/>
                <p:cNvSpPr/>
                <p:nvPr/>
              </p:nvSpPr>
              <p:spPr>
                <a:xfrm>
                  <a:off x="2156885" y="4530454"/>
                  <a:ext cx="188226" cy="20695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2" name="Rectangle 150"/>
                <p:cNvSpPr/>
                <p:nvPr/>
              </p:nvSpPr>
              <p:spPr>
                <a:xfrm>
                  <a:off x="5921536" y="4532041"/>
                  <a:ext cx="188226" cy="206955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3" name="Rectangle 151"/>
                <p:cNvSpPr/>
                <p:nvPr/>
              </p:nvSpPr>
              <p:spPr>
                <a:xfrm>
                  <a:off x="4415668" y="4530452"/>
                  <a:ext cx="188226" cy="206955"/>
                </a:xfrm>
                <a:prstGeom prst="rect">
                  <a:avLst/>
                </a:prstGeom>
                <a:solidFill>
                  <a:srgbClr val="FFFF66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4" name="Rectangle 152"/>
                <p:cNvSpPr/>
                <p:nvPr/>
              </p:nvSpPr>
              <p:spPr>
                <a:xfrm>
                  <a:off x="5545072" y="4532041"/>
                  <a:ext cx="188226" cy="2069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5" name="Rectangle 153"/>
                <p:cNvSpPr/>
                <p:nvPr/>
              </p:nvSpPr>
              <p:spPr>
                <a:xfrm>
                  <a:off x="5356846" y="4532043"/>
                  <a:ext cx="188226" cy="20695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6" name="Rectangle 154"/>
                <p:cNvSpPr/>
                <p:nvPr/>
              </p:nvSpPr>
              <p:spPr>
                <a:xfrm>
                  <a:off x="3662742" y="4532041"/>
                  <a:ext cx="188227" cy="20695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7" name="Rectangle 155"/>
                <p:cNvSpPr/>
                <p:nvPr/>
              </p:nvSpPr>
              <p:spPr>
                <a:xfrm>
                  <a:off x="3474509" y="4532041"/>
                  <a:ext cx="188227" cy="20695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8" name="Rectangle 156"/>
                <p:cNvSpPr/>
                <p:nvPr/>
              </p:nvSpPr>
              <p:spPr>
                <a:xfrm>
                  <a:off x="2345117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9" name="Rectangle 157"/>
                <p:cNvSpPr/>
                <p:nvPr/>
              </p:nvSpPr>
              <p:spPr>
                <a:xfrm>
                  <a:off x="1968652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0" name="Rectangle 158"/>
                <p:cNvSpPr/>
                <p:nvPr/>
              </p:nvSpPr>
              <p:spPr>
                <a:xfrm>
                  <a:off x="4603900" y="4530452"/>
                  <a:ext cx="188227" cy="206953"/>
                </a:xfrm>
                <a:prstGeom prst="rect">
                  <a:avLst/>
                </a:prstGeom>
                <a:solidFill>
                  <a:srgbClr val="804D4C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1" name="Rectangle 159"/>
                <p:cNvSpPr/>
                <p:nvPr/>
              </p:nvSpPr>
              <p:spPr>
                <a:xfrm>
                  <a:off x="3286276" y="4532041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2" name="Rectangle 160"/>
                <p:cNvSpPr/>
                <p:nvPr/>
              </p:nvSpPr>
              <p:spPr>
                <a:xfrm>
                  <a:off x="4980360" y="4532043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3" name="Rectangle 161"/>
                <p:cNvSpPr/>
                <p:nvPr/>
              </p:nvSpPr>
              <p:spPr>
                <a:xfrm>
                  <a:off x="4792127" y="4532043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4" name="Rectangle 162"/>
                <p:cNvSpPr/>
                <p:nvPr/>
              </p:nvSpPr>
              <p:spPr>
                <a:xfrm>
                  <a:off x="3098049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5" name="Rectangle 163"/>
                <p:cNvSpPr/>
                <p:nvPr/>
              </p:nvSpPr>
              <p:spPr>
                <a:xfrm>
                  <a:off x="2909816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6" name="Rectangle 164"/>
                <p:cNvSpPr/>
                <p:nvPr/>
              </p:nvSpPr>
              <p:spPr>
                <a:xfrm>
                  <a:off x="2721583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7" name="Rectangle 165"/>
                <p:cNvSpPr/>
                <p:nvPr/>
              </p:nvSpPr>
              <p:spPr>
                <a:xfrm>
                  <a:off x="2533350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8" name="Rectangle 166"/>
                <p:cNvSpPr/>
                <p:nvPr/>
              </p:nvSpPr>
              <p:spPr>
                <a:xfrm>
                  <a:off x="4227435" y="4530452"/>
                  <a:ext cx="188227" cy="20695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9" name="Rectangle 167"/>
                <p:cNvSpPr/>
                <p:nvPr/>
              </p:nvSpPr>
              <p:spPr>
                <a:xfrm>
                  <a:off x="4039202" y="4530452"/>
                  <a:ext cx="188227" cy="20695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0" name="Rectangle 168"/>
                <p:cNvSpPr/>
                <p:nvPr/>
              </p:nvSpPr>
              <p:spPr>
                <a:xfrm>
                  <a:off x="3850969" y="4530452"/>
                  <a:ext cx="188227" cy="206955"/>
                </a:xfrm>
                <a:prstGeom prst="rect">
                  <a:avLst/>
                </a:prstGeom>
                <a:solidFill>
                  <a:srgbClr val="FF6600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1" name="Rectangle 169"/>
                <p:cNvSpPr/>
                <p:nvPr/>
              </p:nvSpPr>
              <p:spPr>
                <a:xfrm>
                  <a:off x="5168613" y="4532043"/>
                  <a:ext cx="188227" cy="206958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2" name="Rectangle 172"/>
                <p:cNvSpPr/>
                <p:nvPr/>
              </p:nvSpPr>
              <p:spPr>
                <a:xfrm>
                  <a:off x="5733304" y="4532041"/>
                  <a:ext cx="188226" cy="2069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7" name="Group 376"/>
              <p:cNvGrpSpPr/>
              <p:nvPr/>
            </p:nvGrpSpPr>
            <p:grpSpPr>
              <a:xfrm>
                <a:off x="1021897" y="5258799"/>
                <a:ext cx="4412887" cy="152767"/>
                <a:chOff x="1026694" y="4530452"/>
                <a:chExt cx="6024239" cy="208549"/>
              </a:xfrm>
            </p:grpSpPr>
            <p:sp>
              <p:nvSpPr>
                <p:cNvPr id="501" name="Rectangle 139"/>
                <p:cNvSpPr/>
                <p:nvPr/>
              </p:nvSpPr>
              <p:spPr>
                <a:xfrm>
                  <a:off x="6862707" y="4530454"/>
                  <a:ext cx="188226" cy="206955"/>
                </a:xfrm>
                <a:prstGeom prst="rect">
                  <a:avLst/>
                </a:prstGeom>
                <a:solidFill>
                  <a:srgbClr val="8000FF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2" name="Rectangle 140"/>
                <p:cNvSpPr/>
                <p:nvPr/>
              </p:nvSpPr>
              <p:spPr>
                <a:xfrm>
                  <a:off x="6674464" y="4530454"/>
                  <a:ext cx="188226" cy="206955"/>
                </a:xfrm>
                <a:prstGeom prst="rect">
                  <a:avLst/>
                </a:prstGeom>
                <a:solidFill>
                  <a:srgbClr val="8000FF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3" name="Rectangle 141"/>
                <p:cNvSpPr/>
                <p:nvPr/>
              </p:nvSpPr>
              <p:spPr>
                <a:xfrm>
                  <a:off x="6486232" y="4530454"/>
                  <a:ext cx="188226" cy="20695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4" name="Rectangle 142"/>
                <p:cNvSpPr/>
                <p:nvPr/>
              </p:nvSpPr>
              <p:spPr>
                <a:xfrm>
                  <a:off x="6298000" y="4530454"/>
                  <a:ext cx="188226" cy="206955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5" name="Rectangle 143"/>
                <p:cNvSpPr/>
                <p:nvPr/>
              </p:nvSpPr>
              <p:spPr>
                <a:xfrm>
                  <a:off x="1779622" y="4532041"/>
                  <a:ext cx="188226" cy="206955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6" name="Rectangle 144"/>
                <p:cNvSpPr/>
                <p:nvPr/>
              </p:nvSpPr>
              <p:spPr>
                <a:xfrm>
                  <a:off x="1591390" y="4532041"/>
                  <a:ext cx="188226" cy="206955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7" name="Rectangle 145"/>
                <p:cNvSpPr/>
                <p:nvPr/>
              </p:nvSpPr>
              <p:spPr>
                <a:xfrm>
                  <a:off x="1403158" y="4532041"/>
                  <a:ext cx="188226" cy="206955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8" name="Rectangle 146"/>
                <p:cNvSpPr/>
                <p:nvPr/>
              </p:nvSpPr>
              <p:spPr>
                <a:xfrm>
                  <a:off x="1214926" y="4532041"/>
                  <a:ext cx="188226" cy="20695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9" name="Rectangle 147"/>
                <p:cNvSpPr/>
                <p:nvPr/>
              </p:nvSpPr>
              <p:spPr>
                <a:xfrm>
                  <a:off x="1026694" y="4532041"/>
                  <a:ext cx="188226" cy="206955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0" name="Rectangle 148"/>
                <p:cNvSpPr/>
                <p:nvPr/>
              </p:nvSpPr>
              <p:spPr>
                <a:xfrm>
                  <a:off x="6109768" y="4530454"/>
                  <a:ext cx="188226" cy="206955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1" name="Rectangle 149"/>
                <p:cNvSpPr/>
                <p:nvPr/>
              </p:nvSpPr>
              <p:spPr>
                <a:xfrm>
                  <a:off x="2156885" y="4530454"/>
                  <a:ext cx="188226" cy="20695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2" name="Rectangle 150"/>
                <p:cNvSpPr/>
                <p:nvPr/>
              </p:nvSpPr>
              <p:spPr>
                <a:xfrm>
                  <a:off x="5921536" y="4532041"/>
                  <a:ext cx="188226" cy="206955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3" name="Rectangle 151"/>
                <p:cNvSpPr/>
                <p:nvPr/>
              </p:nvSpPr>
              <p:spPr>
                <a:xfrm>
                  <a:off x="4415668" y="4530452"/>
                  <a:ext cx="188226" cy="206955"/>
                </a:xfrm>
                <a:prstGeom prst="rect">
                  <a:avLst/>
                </a:prstGeom>
                <a:solidFill>
                  <a:srgbClr val="FFFF66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4" name="Rectangle 152"/>
                <p:cNvSpPr/>
                <p:nvPr/>
              </p:nvSpPr>
              <p:spPr>
                <a:xfrm>
                  <a:off x="5545072" y="4532041"/>
                  <a:ext cx="188226" cy="2069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5" name="Rectangle 153"/>
                <p:cNvSpPr/>
                <p:nvPr/>
              </p:nvSpPr>
              <p:spPr>
                <a:xfrm>
                  <a:off x="5356846" y="4532043"/>
                  <a:ext cx="188226" cy="20695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6" name="Rectangle 154"/>
                <p:cNvSpPr/>
                <p:nvPr/>
              </p:nvSpPr>
              <p:spPr>
                <a:xfrm>
                  <a:off x="3662742" y="4532041"/>
                  <a:ext cx="188227" cy="20695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7" name="Rectangle 155"/>
                <p:cNvSpPr/>
                <p:nvPr/>
              </p:nvSpPr>
              <p:spPr>
                <a:xfrm>
                  <a:off x="3474509" y="4532041"/>
                  <a:ext cx="188227" cy="20695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8" name="Rectangle 156"/>
                <p:cNvSpPr/>
                <p:nvPr/>
              </p:nvSpPr>
              <p:spPr>
                <a:xfrm>
                  <a:off x="2345117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9" name="Rectangle 157"/>
                <p:cNvSpPr/>
                <p:nvPr/>
              </p:nvSpPr>
              <p:spPr>
                <a:xfrm>
                  <a:off x="1968652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0" name="Rectangle 158"/>
                <p:cNvSpPr/>
                <p:nvPr/>
              </p:nvSpPr>
              <p:spPr>
                <a:xfrm>
                  <a:off x="4603900" y="4530452"/>
                  <a:ext cx="188227" cy="206953"/>
                </a:xfrm>
                <a:prstGeom prst="rect">
                  <a:avLst/>
                </a:prstGeom>
                <a:solidFill>
                  <a:srgbClr val="804D4C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1" name="Rectangle 159"/>
                <p:cNvSpPr/>
                <p:nvPr/>
              </p:nvSpPr>
              <p:spPr>
                <a:xfrm>
                  <a:off x="3286276" y="4532041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2" name="Rectangle 160"/>
                <p:cNvSpPr/>
                <p:nvPr/>
              </p:nvSpPr>
              <p:spPr>
                <a:xfrm>
                  <a:off x="4980360" y="4532043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3" name="Rectangle 161"/>
                <p:cNvSpPr/>
                <p:nvPr/>
              </p:nvSpPr>
              <p:spPr>
                <a:xfrm>
                  <a:off x="4792127" y="4532043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4" name="Rectangle 162"/>
                <p:cNvSpPr/>
                <p:nvPr/>
              </p:nvSpPr>
              <p:spPr>
                <a:xfrm>
                  <a:off x="3098049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5" name="Rectangle 163"/>
                <p:cNvSpPr/>
                <p:nvPr/>
              </p:nvSpPr>
              <p:spPr>
                <a:xfrm>
                  <a:off x="2909816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6" name="Rectangle 164"/>
                <p:cNvSpPr/>
                <p:nvPr/>
              </p:nvSpPr>
              <p:spPr>
                <a:xfrm>
                  <a:off x="2721583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7" name="Rectangle 165"/>
                <p:cNvSpPr/>
                <p:nvPr/>
              </p:nvSpPr>
              <p:spPr>
                <a:xfrm>
                  <a:off x="2533350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8" name="Rectangle 166"/>
                <p:cNvSpPr/>
                <p:nvPr/>
              </p:nvSpPr>
              <p:spPr>
                <a:xfrm>
                  <a:off x="4227435" y="4530452"/>
                  <a:ext cx="188227" cy="20695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9" name="Rectangle 167"/>
                <p:cNvSpPr/>
                <p:nvPr/>
              </p:nvSpPr>
              <p:spPr>
                <a:xfrm>
                  <a:off x="4039202" y="4530452"/>
                  <a:ext cx="188227" cy="20695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0" name="Rectangle 168"/>
                <p:cNvSpPr/>
                <p:nvPr/>
              </p:nvSpPr>
              <p:spPr>
                <a:xfrm>
                  <a:off x="3850969" y="4530452"/>
                  <a:ext cx="188227" cy="206955"/>
                </a:xfrm>
                <a:prstGeom prst="rect">
                  <a:avLst/>
                </a:prstGeom>
                <a:solidFill>
                  <a:srgbClr val="FF6600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1" name="Rectangle 169"/>
                <p:cNvSpPr/>
                <p:nvPr/>
              </p:nvSpPr>
              <p:spPr>
                <a:xfrm>
                  <a:off x="5168613" y="4532043"/>
                  <a:ext cx="188227" cy="206958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2" name="Rectangle 172"/>
                <p:cNvSpPr/>
                <p:nvPr/>
              </p:nvSpPr>
              <p:spPr>
                <a:xfrm>
                  <a:off x="5733304" y="4532041"/>
                  <a:ext cx="188226" cy="2069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8" name="Group 377"/>
              <p:cNvGrpSpPr/>
              <p:nvPr/>
            </p:nvGrpSpPr>
            <p:grpSpPr>
              <a:xfrm>
                <a:off x="1022181" y="5490699"/>
                <a:ext cx="4412887" cy="152767"/>
                <a:chOff x="1026694" y="4530452"/>
                <a:chExt cx="6024239" cy="208549"/>
              </a:xfrm>
            </p:grpSpPr>
            <p:sp>
              <p:nvSpPr>
                <p:cNvPr id="469" name="Rectangle 139"/>
                <p:cNvSpPr/>
                <p:nvPr/>
              </p:nvSpPr>
              <p:spPr>
                <a:xfrm>
                  <a:off x="6862707" y="4530454"/>
                  <a:ext cx="188226" cy="2069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0" name="Rectangle 140"/>
                <p:cNvSpPr/>
                <p:nvPr/>
              </p:nvSpPr>
              <p:spPr>
                <a:xfrm>
                  <a:off x="6674464" y="4530454"/>
                  <a:ext cx="188226" cy="2069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" name="Rectangle 141"/>
                <p:cNvSpPr/>
                <p:nvPr/>
              </p:nvSpPr>
              <p:spPr>
                <a:xfrm>
                  <a:off x="6486232" y="4530454"/>
                  <a:ext cx="188226" cy="2069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2" name="Rectangle 142"/>
                <p:cNvSpPr/>
                <p:nvPr/>
              </p:nvSpPr>
              <p:spPr>
                <a:xfrm>
                  <a:off x="6298000" y="4530454"/>
                  <a:ext cx="188226" cy="206955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3" name="Rectangle 143"/>
                <p:cNvSpPr/>
                <p:nvPr/>
              </p:nvSpPr>
              <p:spPr>
                <a:xfrm>
                  <a:off x="1779622" y="4532041"/>
                  <a:ext cx="188226" cy="206955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4" name="Rectangle 144"/>
                <p:cNvSpPr/>
                <p:nvPr/>
              </p:nvSpPr>
              <p:spPr>
                <a:xfrm>
                  <a:off x="1591390" y="4532041"/>
                  <a:ext cx="188226" cy="206955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5" name="Rectangle 145"/>
                <p:cNvSpPr/>
                <p:nvPr/>
              </p:nvSpPr>
              <p:spPr>
                <a:xfrm>
                  <a:off x="1403158" y="4532041"/>
                  <a:ext cx="188226" cy="206955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6" name="Rectangle 146"/>
                <p:cNvSpPr/>
                <p:nvPr/>
              </p:nvSpPr>
              <p:spPr>
                <a:xfrm>
                  <a:off x="1214926" y="4532041"/>
                  <a:ext cx="188226" cy="20695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7" name="Rectangle 147"/>
                <p:cNvSpPr/>
                <p:nvPr/>
              </p:nvSpPr>
              <p:spPr>
                <a:xfrm>
                  <a:off x="1026694" y="4532041"/>
                  <a:ext cx="188226" cy="206955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8" name="Rectangle 148"/>
                <p:cNvSpPr/>
                <p:nvPr/>
              </p:nvSpPr>
              <p:spPr>
                <a:xfrm>
                  <a:off x="6109768" y="4530454"/>
                  <a:ext cx="188226" cy="206955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9" name="Rectangle 149"/>
                <p:cNvSpPr/>
                <p:nvPr/>
              </p:nvSpPr>
              <p:spPr>
                <a:xfrm>
                  <a:off x="2156885" y="4530454"/>
                  <a:ext cx="188226" cy="20695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0" name="Rectangle 150"/>
                <p:cNvSpPr/>
                <p:nvPr/>
              </p:nvSpPr>
              <p:spPr>
                <a:xfrm>
                  <a:off x="5921536" y="4532041"/>
                  <a:ext cx="188226" cy="206955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1" name="Rectangle 151"/>
                <p:cNvSpPr/>
                <p:nvPr/>
              </p:nvSpPr>
              <p:spPr>
                <a:xfrm>
                  <a:off x="4415668" y="4530452"/>
                  <a:ext cx="188226" cy="206955"/>
                </a:xfrm>
                <a:prstGeom prst="rect">
                  <a:avLst/>
                </a:prstGeom>
                <a:solidFill>
                  <a:srgbClr val="FFFF66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2" name="Rectangle 152"/>
                <p:cNvSpPr/>
                <p:nvPr/>
              </p:nvSpPr>
              <p:spPr>
                <a:xfrm>
                  <a:off x="5545072" y="4532041"/>
                  <a:ext cx="188226" cy="2069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3" name="Rectangle 153"/>
                <p:cNvSpPr/>
                <p:nvPr/>
              </p:nvSpPr>
              <p:spPr>
                <a:xfrm>
                  <a:off x="5356846" y="4532043"/>
                  <a:ext cx="188226" cy="20695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4" name="Rectangle 154"/>
                <p:cNvSpPr/>
                <p:nvPr/>
              </p:nvSpPr>
              <p:spPr>
                <a:xfrm>
                  <a:off x="3662742" y="4532041"/>
                  <a:ext cx="188227" cy="20695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5" name="Rectangle 155"/>
                <p:cNvSpPr/>
                <p:nvPr/>
              </p:nvSpPr>
              <p:spPr>
                <a:xfrm>
                  <a:off x="3474509" y="4532041"/>
                  <a:ext cx="188227" cy="20695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6" name="Rectangle 156"/>
                <p:cNvSpPr/>
                <p:nvPr/>
              </p:nvSpPr>
              <p:spPr>
                <a:xfrm>
                  <a:off x="2345117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7" name="Rectangle 157"/>
                <p:cNvSpPr/>
                <p:nvPr/>
              </p:nvSpPr>
              <p:spPr>
                <a:xfrm>
                  <a:off x="1968652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8" name="Rectangle 158"/>
                <p:cNvSpPr/>
                <p:nvPr/>
              </p:nvSpPr>
              <p:spPr>
                <a:xfrm>
                  <a:off x="4603900" y="4530452"/>
                  <a:ext cx="188227" cy="206953"/>
                </a:xfrm>
                <a:prstGeom prst="rect">
                  <a:avLst/>
                </a:prstGeom>
                <a:solidFill>
                  <a:srgbClr val="804D4C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9" name="Rectangle 159"/>
                <p:cNvSpPr/>
                <p:nvPr/>
              </p:nvSpPr>
              <p:spPr>
                <a:xfrm>
                  <a:off x="3286276" y="4532041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0" name="Rectangle 160"/>
                <p:cNvSpPr/>
                <p:nvPr/>
              </p:nvSpPr>
              <p:spPr>
                <a:xfrm>
                  <a:off x="4980360" y="4532043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1" name="Rectangle 161"/>
                <p:cNvSpPr/>
                <p:nvPr/>
              </p:nvSpPr>
              <p:spPr>
                <a:xfrm>
                  <a:off x="4792127" y="4532043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2" name="Rectangle 162"/>
                <p:cNvSpPr/>
                <p:nvPr/>
              </p:nvSpPr>
              <p:spPr>
                <a:xfrm>
                  <a:off x="3098049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3" name="Rectangle 163"/>
                <p:cNvSpPr/>
                <p:nvPr/>
              </p:nvSpPr>
              <p:spPr>
                <a:xfrm>
                  <a:off x="2909816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4" name="Rectangle 164"/>
                <p:cNvSpPr/>
                <p:nvPr/>
              </p:nvSpPr>
              <p:spPr>
                <a:xfrm>
                  <a:off x="2721583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5" name="Rectangle 165"/>
                <p:cNvSpPr/>
                <p:nvPr/>
              </p:nvSpPr>
              <p:spPr>
                <a:xfrm>
                  <a:off x="2533350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6" name="Rectangle 166"/>
                <p:cNvSpPr/>
                <p:nvPr/>
              </p:nvSpPr>
              <p:spPr>
                <a:xfrm>
                  <a:off x="4227435" y="4530452"/>
                  <a:ext cx="188227" cy="20695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7" name="Rectangle 167"/>
                <p:cNvSpPr/>
                <p:nvPr/>
              </p:nvSpPr>
              <p:spPr>
                <a:xfrm>
                  <a:off x="4039202" y="4530452"/>
                  <a:ext cx="188227" cy="20695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8" name="Rectangle 168"/>
                <p:cNvSpPr/>
                <p:nvPr/>
              </p:nvSpPr>
              <p:spPr>
                <a:xfrm>
                  <a:off x="3850969" y="4530452"/>
                  <a:ext cx="188227" cy="206955"/>
                </a:xfrm>
                <a:prstGeom prst="rect">
                  <a:avLst/>
                </a:prstGeom>
                <a:solidFill>
                  <a:srgbClr val="FF6600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9" name="Rectangle 169"/>
                <p:cNvSpPr/>
                <p:nvPr/>
              </p:nvSpPr>
              <p:spPr>
                <a:xfrm>
                  <a:off x="5168613" y="4532043"/>
                  <a:ext cx="188227" cy="206958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0" name="Rectangle 172"/>
                <p:cNvSpPr/>
                <p:nvPr/>
              </p:nvSpPr>
              <p:spPr>
                <a:xfrm>
                  <a:off x="5733304" y="4532041"/>
                  <a:ext cx="188226" cy="2069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9" name="TextBox 378"/>
              <p:cNvSpPr txBox="1"/>
              <p:nvPr/>
            </p:nvSpPr>
            <p:spPr>
              <a:xfrm rot="5400000">
                <a:off x="2825517" y="4991448"/>
                <a:ext cx="252016" cy="2705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grpSp>
            <p:nvGrpSpPr>
              <p:cNvPr id="383" name="Group 382"/>
              <p:cNvGrpSpPr/>
              <p:nvPr/>
            </p:nvGrpSpPr>
            <p:grpSpPr>
              <a:xfrm>
                <a:off x="1021613" y="4671754"/>
                <a:ext cx="4412887" cy="152767"/>
                <a:chOff x="1026694" y="4530452"/>
                <a:chExt cx="6024239" cy="208549"/>
              </a:xfrm>
            </p:grpSpPr>
            <p:sp>
              <p:nvSpPr>
                <p:cNvPr id="433" name="Rectangle 139"/>
                <p:cNvSpPr/>
                <p:nvPr/>
              </p:nvSpPr>
              <p:spPr>
                <a:xfrm>
                  <a:off x="6862707" y="4530454"/>
                  <a:ext cx="188226" cy="2069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4" name="Rectangle 140"/>
                <p:cNvSpPr/>
                <p:nvPr/>
              </p:nvSpPr>
              <p:spPr>
                <a:xfrm>
                  <a:off x="6674464" y="4530454"/>
                  <a:ext cx="188226" cy="206955"/>
                </a:xfrm>
                <a:prstGeom prst="rect">
                  <a:avLst/>
                </a:prstGeom>
                <a:solidFill>
                  <a:srgbClr val="8000FF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5" name="Rectangle 141"/>
                <p:cNvSpPr/>
                <p:nvPr/>
              </p:nvSpPr>
              <p:spPr>
                <a:xfrm>
                  <a:off x="6486232" y="4530454"/>
                  <a:ext cx="188226" cy="2069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6" name="Rectangle 142"/>
                <p:cNvSpPr/>
                <p:nvPr/>
              </p:nvSpPr>
              <p:spPr>
                <a:xfrm>
                  <a:off x="6298000" y="4530454"/>
                  <a:ext cx="188226" cy="206955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7" name="Rectangle 143"/>
                <p:cNvSpPr/>
                <p:nvPr/>
              </p:nvSpPr>
              <p:spPr>
                <a:xfrm>
                  <a:off x="1779622" y="4532041"/>
                  <a:ext cx="188226" cy="206955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8" name="Rectangle 144"/>
                <p:cNvSpPr/>
                <p:nvPr/>
              </p:nvSpPr>
              <p:spPr>
                <a:xfrm>
                  <a:off x="1591390" y="4532041"/>
                  <a:ext cx="188226" cy="206955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9" name="Rectangle 145"/>
                <p:cNvSpPr/>
                <p:nvPr/>
              </p:nvSpPr>
              <p:spPr>
                <a:xfrm>
                  <a:off x="1403158" y="4532041"/>
                  <a:ext cx="188226" cy="206955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0" name="Rectangle 146"/>
                <p:cNvSpPr/>
                <p:nvPr/>
              </p:nvSpPr>
              <p:spPr>
                <a:xfrm>
                  <a:off x="1214926" y="4532041"/>
                  <a:ext cx="188226" cy="20695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1" name="Rectangle 147"/>
                <p:cNvSpPr/>
                <p:nvPr/>
              </p:nvSpPr>
              <p:spPr>
                <a:xfrm>
                  <a:off x="1026694" y="4532041"/>
                  <a:ext cx="188226" cy="206955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2" name="Rectangle 148"/>
                <p:cNvSpPr/>
                <p:nvPr/>
              </p:nvSpPr>
              <p:spPr>
                <a:xfrm>
                  <a:off x="6109768" y="4530454"/>
                  <a:ext cx="188226" cy="206955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3" name="Rectangle 149"/>
                <p:cNvSpPr/>
                <p:nvPr/>
              </p:nvSpPr>
              <p:spPr>
                <a:xfrm>
                  <a:off x="2156885" y="4530454"/>
                  <a:ext cx="188226" cy="20695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4" name="Rectangle 150"/>
                <p:cNvSpPr/>
                <p:nvPr/>
              </p:nvSpPr>
              <p:spPr>
                <a:xfrm>
                  <a:off x="5921536" y="4532041"/>
                  <a:ext cx="188226" cy="206955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5" name="Rectangle 151"/>
                <p:cNvSpPr/>
                <p:nvPr/>
              </p:nvSpPr>
              <p:spPr>
                <a:xfrm>
                  <a:off x="4415668" y="4530452"/>
                  <a:ext cx="188226" cy="206955"/>
                </a:xfrm>
                <a:prstGeom prst="rect">
                  <a:avLst/>
                </a:prstGeom>
                <a:solidFill>
                  <a:srgbClr val="FFFF66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6" name="Rectangle 152"/>
                <p:cNvSpPr/>
                <p:nvPr/>
              </p:nvSpPr>
              <p:spPr>
                <a:xfrm>
                  <a:off x="5545072" y="4532041"/>
                  <a:ext cx="188226" cy="2069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7" name="Rectangle 153"/>
                <p:cNvSpPr/>
                <p:nvPr/>
              </p:nvSpPr>
              <p:spPr>
                <a:xfrm>
                  <a:off x="5356846" y="4532043"/>
                  <a:ext cx="188226" cy="20695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8" name="Rectangle 154"/>
                <p:cNvSpPr/>
                <p:nvPr/>
              </p:nvSpPr>
              <p:spPr>
                <a:xfrm>
                  <a:off x="3662742" y="4532041"/>
                  <a:ext cx="188227" cy="20695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9" name="Rectangle 155"/>
                <p:cNvSpPr/>
                <p:nvPr/>
              </p:nvSpPr>
              <p:spPr>
                <a:xfrm>
                  <a:off x="3474509" y="4532041"/>
                  <a:ext cx="188227" cy="20695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" name="Rectangle 156"/>
                <p:cNvSpPr/>
                <p:nvPr/>
              </p:nvSpPr>
              <p:spPr>
                <a:xfrm>
                  <a:off x="2345117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" name="Rectangle 157"/>
                <p:cNvSpPr/>
                <p:nvPr/>
              </p:nvSpPr>
              <p:spPr>
                <a:xfrm>
                  <a:off x="1968652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2" name="Rectangle 158"/>
                <p:cNvSpPr/>
                <p:nvPr/>
              </p:nvSpPr>
              <p:spPr>
                <a:xfrm>
                  <a:off x="4603900" y="4530452"/>
                  <a:ext cx="188227" cy="206953"/>
                </a:xfrm>
                <a:prstGeom prst="rect">
                  <a:avLst/>
                </a:prstGeom>
                <a:solidFill>
                  <a:srgbClr val="804D4C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3" name="Rectangle 159"/>
                <p:cNvSpPr/>
                <p:nvPr/>
              </p:nvSpPr>
              <p:spPr>
                <a:xfrm>
                  <a:off x="3286276" y="4532041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4" name="Rectangle 160"/>
                <p:cNvSpPr/>
                <p:nvPr/>
              </p:nvSpPr>
              <p:spPr>
                <a:xfrm>
                  <a:off x="4980360" y="4532043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5" name="Rectangle 161"/>
                <p:cNvSpPr/>
                <p:nvPr/>
              </p:nvSpPr>
              <p:spPr>
                <a:xfrm>
                  <a:off x="4792127" y="4532043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6" name="Rectangle 162"/>
                <p:cNvSpPr/>
                <p:nvPr/>
              </p:nvSpPr>
              <p:spPr>
                <a:xfrm>
                  <a:off x="3098049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7" name="Rectangle 163"/>
                <p:cNvSpPr/>
                <p:nvPr/>
              </p:nvSpPr>
              <p:spPr>
                <a:xfrm>
                  <a:off x="2909816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8" name="Rectangle 164"/>
                <p:cNvSpPr/>
                <p:nvPr/>
              </p:nvSpPr>
              <p:spPr>
                <a:xfrm>
                  <a:off x="2721583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9" name="Rectangle 165"/>
                <p:cNvSpPr/>
                <p:nvPr/>
              </p:nvSpPr>
              <p:spPr>
                <a:xfrm>
                  <a:off x="2533350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2" name="Rectangle 166"/>
                <p:cNvSpPr/>
                <p:nvPr/>
              </p:nvSpPr>
              <p:spPr>
                <a:xfrm>
                  <a:off x="4227435" y="4530452"/>
                  <a:ext cx="188227" cy="20695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3" name="Rectangle 167"/>
                <p:cNvSpPr/>
                <p:nvPr/>
              </p:nvSpPr>
              <p:spPr>
                <a:xfrm>
                  <a:off x="4039202" y="4530452"/>
                  <a:ext cx="188227" cy="20695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5" name="Rectangle 168"/>
                <p:cNvSpPr/>
                <p:nvPr/>
              </p:nvSpPr>
              <p:spPr>
                <a:xfrm>
                  <a:off x="3850969" y="4530452"/>
                  <a:ext cx="188227" cy="206955"/>
                </a:xfrm>
                <a:prstGeom prst="rect">
                  <a:avLst/>
                </a:prstGeom>
                <a:solidFill>
                  <a:srgbClr val="FF6600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6" name="Rectangle 169"/>
                <p:cNvSpPr/>
                <p:nvPr/>
              </p:nvSpPr>
              <p:spPr>
                <a:xfrm>
                  <a:off x="5168613" y="4532043"/>
                  <a:ext cx="188227" cy="206958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7" name="Rectangle 172"/>
                <p:cNvSpPr/>
                <p:nvPr/>
              </p:nvSpPr>
              <p:spPr>
                <a:xfrm>
                  <a:off x="5733304" y="4532041"/>
                  <a:ext cx="188226" cy="2069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4" name="Group 383"/>
              <p:cNvGrpSpPr/>
              <p:nvPr/>
            </p:nvGrpSpPr>
            <p:grpSpPr>
              <a:xfrm>
                <a:off x="1021613" y="4441514"/>
                <a:ext cx="4412887" cy="152767"/>
                <a:chOff x="1026694" y="4530452"/>
                <a:chExt cx="6024239" cy="208549"/>
              </a:xfrm>
            </p:grpSpPr>
            <p:sp>
              <p:nvSpPr>
                <p:cNvPr id="386" name="Rectangle 139"/>
                <p:cNvSpPr/>
                <p:nvPr/>
              </p:nvSpPr>
              <p:spPr>
                <a:xfrm>
                  <a:off x="6862707" y="4530454"/>
                  <a:ext cx="188226" cy="2069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7" name="Rectangle 140"/>
                <p:cNvSpPr/>
                <p:nvPr/>
              </p:nvSpPr>
              <p:spPr>
                <a:xfrm>
                  <a:off x="6674464" y="4530454"/>
                  <a:ext cx="188226" cy="206955"/>
                </a:xfrm>
                <a:prstGeom prst="rect">
                  <a:avLst/>
                </a:prstGeom>
                <a:solidFill>
                  <a:srgbClr val="8000FF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8" name="Rectangle 141"/>
                <p:cNvSpPr/>
                <p:nvPr/>
              </p:nvSpPr>
              <p:spPr>
                <a:xfrm>
                  <a:off x="6486232" y="4530454"/>
                  <a:ext cx="188226" cy="2069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9" name="Rectangle 142"/>
                <p:cNvSpPr/>
                <p:nvPr/>
              </p:nvSpPr>
              <p:spPr>
                <a:xfrm>
                  <a:off x="6298000" y="4530454"/>
                  <a:ext cx="188226" cy="206955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0" name="Rectangle 143"/>
                <p:cNvSpPr/>
                <p:nvPr/>
              </p:nvSpPr>
              <p:spPr>
                <a:xfrm>
                  <a:off x="1779622" y="4532041"/>
                  <a:ext cx="188226" cy="206955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1" name="Rectangle 144"/>
                <p:cNvSpPr/>
                <p:nvPr/>
              </p:nvSpPr>
              <p:spPr>
                <a:xfrm>
                  <a:off x="1591390" y="4532041"/>
                  <a:ext cx="188226" cy="206955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" name="Rectangle 145"/>
                <p:cNvSpPr/>
                <p:nvPr/>
              </p:nvSpPr>
              <p:spPr>
                <a:xfrm>
                  <a:off x="1403158" y="4532041"/>
                  <a:ext cx="188226" cy="206955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3" name="Rectangle 146"/>
                <p:cNvSpPr/>
                <p:nvPr/>
              </p:nvSpPr>
              <p:spPr>
                <a:xfrm>
                  <a:off x="1214926" y="4532041"/>
                  <a:ext cx="188226" cy="20695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Rectangle 147"/>
                <p:cNvSpPr/>
                <p:nvPr/>
              </p:nvSpPr>
              <p:spPr>
                <a:xfrm>
                  <a:off x="1026694" y="4532041"/>
                  <a:ext cx="188226" cy="206955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5" name="Rectangle 148"/>
                <p:cNvSpPr/>
                <p:nvPr/>
              </p:nvSpPr>
              <p:spPr>
                <a:xfrm>
                  <a:off x="6109768" y="4530454"/>
                  <a:ext cx="188226" cy="206955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6" name="Rectangle 149"/>
                <p:cNvSpPr/>
                <p:nvPr/>
              </p:nvSpPr>
              <p:spPr>
                <a:xfrm>
                  <a:off x="2156885" y="4530454"/>
                  <a:ext cx="188226" cy="20695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7" name="Rectangle 150"/>
                <p:cNvSpPr/>
                <p:nvPr/>
              </p:nvSpPr>
              <p:spPr>
                <a:xfrm>
                  <a:off x="5921536" y="4532041"/>
                  <a:ext cx="188226" cy="206955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8" name="Rectangle 151"/>
                <p:cNvSpPr/>
                <p:nvPr/>
              </p:nvSpPr>
              <p:spPr>
                <a:xfrm>
                  <a:off x="4415668" y="4530452"/>
                  <a:ext cx="188226" cy="206955"/>
                </a:xfrm>
                <a:prstGeom prst="rect">
                  <a:avLst/>
                </a:prstGeom>
                <a:solidFill>
                  <a:srgbClr val="FFFF66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" name="Rectangle 152"/>
                <p:cNvSpPr/>
                <p:nvPr/>
              </p:nvSpPr>
              <p:spPr>
                <a:xfrm>
                  <a:off x="5545072" y="4532041"/>
                  <a:ext cx="188226" cy="2069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3" name="Rectangle 153"/>
                <p:cNvSpPr/>
                <p:nvPr/>
              </p:nvSpPr>
              <p:spPr>
                <a:xfrm>
                  <a:off x="5356846" y="4532043"/>
                  <a:ext cx="188226" cy="20695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4" name="Rectangle 154"/>
                <p:cNvSpPr/>
                <p:nvPr/>
              </p:nvSpPr>
              <p:spPr>
                <a:xfrm>
                  <a:off x="3662742" y="4532041"/>
                  <a:ext cx="188227" cy="20695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5" name="Rectangle 155"/>
                <p:cNvSpPr/>
                <p:nvPr/>
              </p:nvSpPr>
              <p:spPr>
                <a:xfrm>
                  <a:off x="3474509" y="4532041"/>
                  <a:ext cx="188227" cy="20695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8" name="Rectangle 156"/>
                <p:cNvSpPr/>
                <p:nvPr/>
              </p:nvSpPr>
              <p:spPr>
                <a:xfrm>
                  <a:off x="2345117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9" name="Rectangle 157"/>
                <p:cNvSpPr/>
                <p:nvPr/>
              </p:nvSpPr>
              <p:spPr>
                <a:xfrm>
                  <a:off x="1968652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Rectangle 158"/>
                <p:cNvSpPr/>
                <p:nvPr/>
              </p:nvSpPr>
              <p:spPr>
                <a:xfrm>
                  <a:off x="4603900" y="4530452"/>
                  <a:ext cx="188227" cy="206953"/>
                </a:xfrm>
                <a:prstGeom prst="rect">
                  <a:avLst/>
                </a:prstGeom>
                <a:solidFill>
                  <a:srgbClr val="804D4C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1" name="Rectangle 159"/>
                <p:cNvSpPr/>
                <p:nvPr/>
              </p:nvSpPr>
              <p:spPr>
                <a:xfrm>
                  <a:off x="3286276" y="4532041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2" name="Rectangle 160"/>
                <p:cNvSpPr/>
                <p:nvPr/>
              </p:nvSpPr>
              <p:spPr>
                <a:xfrm>
                  <a:off x="4980360" y="4532043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3" name="Rectangle 161"/>
                <p:cNvSpPr/>
                <p:nvPr/>
              </p:nvSpPr>
              <p:spPr>
                <a:xfrm>
                  <a:off x="4792127" y="4532043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4" name="Rectangle 162"/>
                <p:cNvSpPr/>
                <p:nvPr/>
              </p:nvSpPr>
              <p:spPr>
                <a:xfrm>
                  <a:off x="3098049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5" name="Rectangle 163"/>
                <p:cNvSpPr/>
                <p:nvPr/>
              </p:nvSpPr>
              <p:spPr>
                <a:xfrm>
                  <a:off x="2909816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6" name="Rectangle 164"/>
                <p:cNvSpPr/>
                <p:nvPr/>
              </p:nvSpPr>
              <p:spPr>
                <a:xfrm>
                  <a:off x="2721583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7" name="Rectangle 165"/>
                <p:cNvSpPr/>
                <p:nvPr/>
              </p:nvSpPr>
              <p:spPr>
                <a:xfrm>
                  <a:off x="2533350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8" name="Rectangle 166"/>
                <p:cNvSpPr/>
                <p:nvPr/>
              </p:nvSpPr>
              <p:spPr>
                <a:xfrm>
                  <a:off x="4227435" y="4530452"/>
                  <a:ext cx="188227" cy="20695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9" name="Rectangle 167"/>
                <p:cNvSpPr/>
                <p:nvPr/>
              </p:nvSpPr>
              <p:spPr>
                <a:xfrm>
                  <a:off x="4039202" y="4530452"/>
                  <a:ext cx="188227" cy="20695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" name="Rectangle 168"/>
                <p:cNvSpPr/>
                <p:nvPr/>
              </p:nvSpPr>
              <p:spPr>
                <a:xfrm>
                  <a:off x="3850969" y="4530452"/>
                  <a:ext cx="188227" cy="206955"/>
                </a:xfrm>
                <a:prstGeom prst="rect">
                  <a:avLst/>
                </a:prstGeom>
                <a:solidFill>
                  <a:srgbClr val="FF6600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" name="Rectangle 169"/>
                <p:cNvSpPr/>
                <p:nvPr/>
              </p:nvSpPr>
              <p:spPr>
                <a:xfrm>
                  <a:off x="5168613" y="4532043"/>
                  <a:ext cx="188227" cy="206958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2" name="Rectangle 172"/>
                <p:cNvSpPr/>
                <p:nvPr/>
              </p:nvSpPr>
              <p:spPr>
                <a:xfrm>
                  <a:off x="5733304" y="4532041"/>
                  <a:ext cx="188226" cy="2069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28" name="Right Arrow 327"/>
            <p:cNvSpPr/>
            <p:nvPr/>
          </p:nvSpPr>
          <p:spPr>
            <a:xfrm>
              <a:off x="7505394" y="2439880"/>
              <a:ext cx="1455579" cy="1158427"/>
            </a:xfrm>
            <a:prstGeom prst="rightArrow">
              <a:avLst>
                <a:gd name="adj1" fmla="val 79517"/>
                <a:gd name="adj2" fmla="val 23999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rgbClr val="000000"/>
                  </a:solidFill>
                </a:rPr>
                <a:t>Corrected</a:t>
              </a:r>
            </a:p>
            <a:p>
              <a:r>
                <a:rPr lang="en-US" dirty="0">
                  <a:solidFill>
                    <a:srgbClr val="000000"/>
                  </a:solidFill>
                </a:rPr>
                <a:t>Pattern is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Distributed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699" name="Rounded Rectangular Callout 698"/>
          <p:cNvSpPr/>
          <p:nvPr/>
        </p:nvSpPr>
        <p:spPr>
          <a:xfrm>
            <a:off x="1223988" y="5961267"/>
            <a:ext cx="1163652" cy="529121"/>
          </a:xfrm>
          <a:prstGeom prst="wedgeRoundRectCallout">
            <a:avLst>
              <a:gd name="adj1" fmla="val 78491"/>
              <a:gd name="adj2" fmla="val -13016"/>
              <a:gd name="adj3" fmla="val 16667"/>
            </a:avLst>
          </a:prstGeom>
          <a:solidFill>
            <a:srgbClr val="FFFFAB"/>
          </a:solidFill>
          <a:ln>
            <a:solidFill>
              <a:srgbClr val="EBE3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Section permit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From MPS</a:t>
            </a:r>
            <a:endParaRPr lang="en-US" sz="1200" dirty="0">
              <a:solidFill>
                <a:srgbClr val="000000"/>
              </a:solidFill>
            </a:endParaRPr>
          </a:p>
        </p:txBody>
      </p:sp>
      <p:grpSp>
        <p:nvGrpSpPr>
          <p:cNvPr id="619" name="Gruppierung 618"/>
          <p:cNvGrpSpPr/>
          <p:nvPr/>
        </p:nvGrpSpPr>
        <p:grpSpPr>
          <a:xfrm>
            <a:off x="370960" y="1200622"/>
            <a:ext cx="6980957" cy="4776285"/>
            <a:chOff x="370960" y="1200622"/>
            <a:chExt cx="6980957" cy="4776285"/>
          </a:xfrm>
        </p:grpSpPr>
        <p:sp>
          <p:nvSpPr>
            <p:cNvPr id="349" name="Regular Pentagon 348"/>
            <p:cNvSpPr/>
            <p:nvPr/>
          </p:nvSpPr>
          <p:spPr>
            <a:xfrm>
              <a:off x="6414843" y="5322322"/>
              <a:ext cx="115214" cy="124622"/>
            </a:xfrm>
            <a:prstGeom prst="pent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Regular Pentagon 699"/>
            <p:cNvSpPr/>
            <p:nvPr/>
          </p:nvSpPr>
          <p:spPr>
            <a:xfrm>
              <a:off x="6426385" y="3848331"/>
              <a:ext cx="115214" cy="124622"/>
            </a:xfrm>
            <a:prstGeom prst="pent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8" name="Group 357"/>
            <p:cNvGrpSpPr/>
            <p:nvPr/>
          </p:nvGrpSpPr>
          <p:grpSpPr>
            <a:xfrm>
              <a:off x="2872967" y="4581047"/>
              <a:ext cx="1669615" cy="830410"/>
              <a:chOff x="2872967" y="3080003"/>
              <a:chExt cx="1669615" cy="830410"/>
            </a:xfrm>
          </p:grpSpPr>
          <p:sp>
            <p:nvSpPr>
              <p:cNvPr id="359" name="Rounded Rectangle 358"/>
              <p:cNvSpPr/>
              <p:nvPr/>
            </p:nvSpPr>
            <p:spPr>
              <a:xfrm>
                <a:off x="2872967" y="3080003"/>
                <a:ext cx="1669615" cy="83041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Rounded Rectangle 359"/>
              <p:cNvSpPr/>
              <p:nvPr/>
            </p:nvSpPr>
            <p:spPr>
              <a:xfrm>
                <a:off x="2938779" y="3520122"/>
                <a:ext cx="993557" cy="27175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</a:rPr>
                  <a:t>Calc. tot charge</a:t>
                </a:r>
                <a:br>
                  <a:rPr lang="en-US" sz="1200" b="1" dirty="0" smtClean="0">
                    <a:solidFill>
                      <a:srgbClr val="000000"/>
                    </a:solidFill>
                  </a:rPr>
                </a:br>
                <a:r>
                  <a:rPr lang="en-US" sz="1200" b="1" dirty="0" smtClean="0">
                    <a:solidFill>
                      <a:srgbClr val="000000"/>
                    </a:solidFill>
                  </a:rPr>
                  <a:t>in linac</a:t>
                </a:r>
                <a:endParaRPr lang="en-US" sz="12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1" name="Rounded Rectangle 360"/>
              <p:cNvSpPr/>
              <p:nvPr/>
            </p:nvSpPr>
            <p:spPr>
              <a:xfrm>
                <a:off x="2938780" y="3159619"/>
                <a:ext cx="994128" cy="27175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</a:rPr>
                  <a:t>Max charge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2" name="Decision 361"/>
              <p:cNvSpPr/>
              <p:nvPr/>
            </p:nvSpPr>
            <p:spPr>
              <a:xfrm>
                <a:off x="4076662" y="3306877"/>
                <a:ext cx="414223" cy="343989"/>
              </a:xfrm>
              <a:prstGeom prst="flowChartDecision">
                <a:avLst/>
              </a:prstGeom>
              <a:solidFill>
                <a:srgbClr val="FFFF6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000000"/>
                    </a:solidFill>
                  </a:rPr>
                  <a:t>&lt; ?</a:t>
                </a:r>
                <a:endParaRPr lang="en-US" sz="1400" b="1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363" name="Straight Arrow Connector 362"/>
              <p:cNvCxnSpPr>
                <a:stCxn id="360" idx="3"/>
                <a:endCxn id="362" idx="2"/>
              </p:cNvCxnSpPr>
              <p:nvPr/>
            </p:nvCxnSpPr>
            <p:spPr>
              <a:xfrm flipV="1">
                <a:off x="3932336" y="3650866"/>
                <a:ext cx="351438" cy="513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Straight Arrow Connector 363"/>
              <p:cNvCxnSpPr>
                <a:stCxn id="361" idx="3"/>
                <a:endCxn id="362" idx="0"/>
              </p:cNvCxnSpPr>
              <p:nvPr/>
            </p:nvCxnSpPr>
            <p:spPr>
              <a:xfrm>
                <a:off x="3932908" y="3295497"/>
                <a:ext cx="350866" cy="1138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6" name="Group 285"/>
            <p:cNvGrpSpPr/>
            <p:nvPr/>
          </p:nvGrpSpPr>
          <p:grpSpPr>
            <a:xfrm>
              <a:off x="2872967" y="2782103"/>
              <a:ext cx="1669615" cy="830410"/>
              <a:chOff x="2872967" y="3080003"/>
              <a:chExt cx="1669615" cy="830410"/>
            </a:xfrm>
          </p:grpSpPr>
          <p:sp>
            <p:nvSpPr>
              <p:cNvPr id="329" name="Rounded Rectangle 328"/>
              <p:cNvSpPr/>
              <p:nvPr/>
            </p:nvSpPr>
            <p:spPr>
              <a:xfrm>
                <a:off x="2872967" y="3080003"/>
                <a:ext cx="1669615" cy="83041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Rounded Rectangle 329"/>
              <p:cNvSpPr/>
              <p:nvPr/>
            </p:nvSpPr>
            <p:spPr>
              <a:xfrm>
                <a:off x="2938779" y="3520122"/>
                <a:ext cx="993557" cy="27175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</a:rPr>
                  <a:t>Calc. tot charge</a:t>
                </a:r>
                <a:r>
                  <a:rPr lang="en-US" sz="1100" b="1" dirty="0" smtClean="0">
                    <a:solidFill>
                      <a:srgbClr val="000000"/>
                    </a:solidFill>
                  </a:rPr>
                  <a:t/>
                </a:r>
                <a:br>
                  <a:rPr lang="en-US" sz="1100" b="1" dirty="0" smtClean="0">
                    <a:solidFill>
                      <a:srgbClr val="000000"/>
                    </a:solidFill>
                  </a:rPr>
                </a:br>
                <a:r>
                  <a:rPr lang="en-US" sz="1100" b="1" dirty="0" smtClean="0">
                    <a:solidFill>
                      <a:srgbClr val="000000"/>
                    </a:solidFill>
                  </a:rPr>
                  <a:t>in FLASH2/SASE2</a:t>
                </a:r>
                <a:endParaRPr lang="en-US" sz="1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1" name="Rounded Rectangle 330"/>
              <p:cNvSpPr/>
              <p:nvPr/>
            </p:nvSpPr>
            <p:spPr>
              <a:xfrm>
                <a:off x="2938780" y="3159619"/>
                <a:ext cx="994128" cy="27175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</a:rPr>
                  <a:t>Max charge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2" name="Decision 331"/>
              <p:cNvSpPr/>
              <p:nvPr/>
            </p:nvSpPr>
            <p:spPr>
              <a:xfrm>
                <a:off x="4076662" y="3306877"/>
                <a:ext cx="414223" cy="343989"/>
              </a:xfrm>
              <a:prstGeom prst="flowChartDecision">
                <a:avLst/>
              </a:prstGeom>
              <a:solidFill>
                <a:srgbClr val="FFFF6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000000"/>
                    </a:solidFill>
                  </a:rPr>
                  <a:t>&lt; ?</a:t>
                </a:r>
                <a:endParaRPr lang="en-US" sz="1400" b="1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333" name="Straight Arrow Connector 332"/>
              <p:cNvCxnSpPr>
                <a:stCxn id="330" idx="3"/>
                <a:endCxn id="332" idx="2"/>
              </p:cNvCxnSpPr>
              <p:nvPr/>
            </p:nvCxnSpPr>
            <p:spPr>
              <a:xfrm flipV="1">
                <a:off x="3932336" y="3650866"/>
                <a:ext cx="351438" cy="513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Arrow Connector 333"/>
              <p:cNvCxnSpPr>
                <a:stCxn id="331" idx="3"/>
                <a:endCxn id="332" idx="0"/>
              </p:cNvCxnSpPr>
              <p:nvPr/>
            </p:nvCxnSpPr>
            <p:spPr>
              <a:xfrm>
                <a:off x="3932908" y="3295497"/>
                <a:ext cx="350866" cy="1138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4" name="Straight Arrow Connector 233"/>
            <p:cNvCxnSpPr>
              <a:endCxn id="331" idx="0"/>
            </p:cNvCxnSpPr>
            <p:nvPr/>
          </p:nvCxnSpPr>
          <p:spPr>
            <a:xfrm flipH="1">
              <a:off x="3435844" y="1326152"/>
              <a:ext cx="1644428" cy="15355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5" name="Delay 534"/>
            <p:cNvSpPr/>
            <p:nvPr/>
          </p:nvSpPr>
          <p:spPr>
            <a:xfrm>
              <a:off x="6414843" y="5322322"/>
              <a:ext cx="371810" cy="417605"/>
            </a:xfrm>
            <a:prstGeom prst="flowChartDelay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6" name="Straight Arrow Connector 535"/>
            <p:cNvCxnSpPr>
              <a:stCxn id="535" idx="3"/>
              <a:endCxn id="653" idx="1"/>
            </p:cNvCxnSpPr>
            <p:nvPr/>
          </p:nvCxnSpPr>
          <p:spPr>
            <a:xfrm flipV="1">
              <a:off x="6786653" y="5528323"/>
              <a:ext cx="445428" cy="2802"/>
            </a:xfrm>
            <a:prstGeom prst="straightConnector1">
              <a:avLst/>
            </a:prstGeom>
            <a:ln w="38100" cmpd="sng"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Shape 120"/>
            <p:cNvCxnSpPr>
              <a:stCxn id="17" idx="2"/>
              <a:endCxn id="349" idx="1"/>
            </p:cNvCxnSpPr>
            <p:nvPr/>
          </p:nvCxnSpPr>
          <p:spPr>
            <a:xfrm>
              <a:off x="5332651" y="3052586"/>
              <a:ext cx="1082192" cy="2317337"/>
            </a:xfrm>
            <a:prstGeom prst="curvedConnector3">
              <a:avLst>
                <a:gd name="adj1" fmla="val 4924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291" idx="1"/>
            </p:cNvCxnSpPr>
            <p:nvPr/>
          </p:nvCxnSpPr>
          <p:spPr>
            <a:xfrm>
              <a:off x="1925650" y="5545697"/>
              <a:ext cx="665150" cy="0"/>
            </a:xfrm>
            <a:prstGeom prst="straightConnector1">
              <a:avLst/>
            </a:prstGeom>
            <a:ln w="38100" cmpd="sng"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Manual Operation 16"/>
            <p:cNvSpPr/>
            <p:nvPr/>
          </p:nvSpPr>
          <p:spPr>
            <a:xfrm rot="16200000">
              <a:off x="4887134" y="2926397"/>
              <a:ext cx="638655" cy="252379"/>
            </a:xfrm>
            <a:prstGeom prst="flowChartManualOperati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ight Brace 202"/>
            <p:cNvSpPr/>
            <p:nvPr/>
          </p:nvSpPr>
          <p:spPr>
            <a:xfrm rot="5400000" flipV="1">
              <a:off x="4134392" y="917507"/>
              <a:ext cx="119835" cy="690582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5" name="Group 284"/>
            <p:cNvGrpSpPr/>
            <p:nvPr/>
          </p:nvGrpSpPr>
          <p:grpSpPr>
            <a:xfrm>
              <a:off x="2786277" y="1763037"/>
              <a:ext cx="1756305" cy="882014"/>
              <a:chOff x="2786277" y="2060937"/>
              <a:chExt cx="1756305" cy="882014"/>
            </a:xfrm>
          </p:grpSpPr>
          <p:sp>
            <p:nvSpPr>
              <p:cNvPr id="689" name="Rounded Rectangle 688"/>
              <p:cNvSpPr/>
              <p:nvPr/>
            </p:nvSpPr>
            <p:spPr>
              <a:xfrm>
                <a:off x="2786277" y="2060937"/>
                <a:ext cx="1669615" cy="83041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ounded Rectangle 199"/>
              <p:cNvSpPr/>
              <p:nvPr/>
            </p:nvSpPr>
            <p:spPr>
              <a:xfrm>
                <a:off x="2872967" y="2112541"/>
                <a:ext cx="1669615" cy="83041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938779" y="2552660"/>
                <a:ext cx="993557" cy="27175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100" b="1" dirty="0" smtClean="0">
                    <a:solidFill>
                      <a:srgbClr val="000000"/>
                    </a:solidFill>
                  </a:rPr>
                  <a:t>Calc. tot charge</a:t>
                </a:r>
                <a:br>
                  <a:rPr lang="en-US" sz="1100" b="1" dirty="0" smtClean="0">
                    <a:solidFill>
                      <a:srgbClr val="000000"/>
                    </a:solidFill>
                  </a:rPr>
                </a:br>
                <a:r>
                  <a:rPr lang="en-US" sz="1100" b="1" dirty="0" smtClean="0">
                    <a:solidFill>
                      <a:srgbClr val="000000"/>
                    </a:solidFill>
                  </a:rPr>
                  <a:t>in FLASH1/SASE1</a:t>
                </a:r>
                <a:endParaRPr lang="en-US" sz="1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Rounded Rectangle 201"/>
              <p:cNvSpPr/>
              <p:nvPr/>
            </p:nvSpPr>
            <p:spPr>
              <a:xfrm>
                <a:off x="2938780" y="2192157"/>
                <a:ext cx="994128" cy="27175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</a:rPr>
                  <a:t>Max charge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Decision 30"/>
              <p:cNvSpPr/>
              <p:nvPr/>
            </p:nvSpPr>
            <p:spPr>
              <a:xfrm>
                <a:off x="4076662" y="2339415"/>
                <a:ext cx="414223" cy="343989"/>
              </a:xfrm>
              <a:prstGeom prst="flowChartDecision">
                <a:avLst/>
              </a:prstGeom>
              <a:solidFill>
                <a:srgbClr val="FFFF6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000000"/>
                    </a:solidFill>
                  </a:rPr>
                  <a:t>&lt; ?</a:t>
                </a:r>
                <a:endParaRPr lang="en-US" sz="1400" b="1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97" name="Straight Arrow Connector 96"/>
              <p:cNvCxnSpPr>
                <a:stCxn id="26" idx="3"/>
                <a:endCxn id="31" idx="2"/>
              </p:cNvCxnSpPr>
              <p:nvPr/>
            </p:nvCxnSpPr>
            <p:spPr>
              <a:xfrm flipV="1">
                <a:off x="3932336" y="2683404"/>
                <a:ext cx="351438" cy="513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Arrow Connector 213"/>
              <p:cNvCxnSpPr>
                <a:stCxn id="202" idx="3"/>
                <a:endCxn id="31" idx="0"/>
              </p:cNvCxnSpPr>
              <p:nvPr/>
            </p:nvCxnSpPr>
            <p:spPr>
              <a:xfrm>
                <a:off x="3932908" y="2328035"/>
                <a:ext cx="350866" cy="1138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7" name="Straight Arrow Connector 216"/>
            <p:cNvCxnSpPr>
              <a:stCxn id="31" idx="3"/>
            </p:cNvCxnSpPr>
            <p:nvPr/>
          </p:nvCxnSpPr>
          <p:spPr>
            <a:xfrm>
              <a:off x="4490885" y="2213510"/>
              <a:ext cx="589387" cy="6809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Right Brace 232"/>
            <p:cNvSpPr/>
            <p:nvPr/>
          </p:nvSpPr>
          <p:spPr>
            <a:xfrm rot="5400000" flipV="1">
              <a:off x="3234544" y="915249"/>
              <a:ext cx="119835" cy="690582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2" name="Straight Arrow Connector 251"/>
            <p:cNvCxnSpPr/>
            <p:nvPr/>
          </p:nvCxnSpPr>
          <p:spPr>
            <a:xfrm>
              <a:off x="2590800" y="5545736"/>
              <a:ext cx="3824043" cy="0"/>
            </a:xfrm>
            <a:prstGeom prst="straightConnector1">
              <a:avLst/>
            </a:prstGeom>
            <a:ln w="38100" cmpd="sng"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7" name="Right Brace 276"/>
            <p:cNvSpPr/>
            <p:nvPr/>
          </p:nvSpPr>
          <p:spPr>
            <a:xfrm rot="5400000" flipV="1">
              <a:off x="4994663" y="917507"/>
              <a:ext cx="119835" cy="690582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8" name="Straight Arrow Connector 277"/>
            <p:cNvCxnSpPr/>
            <p:nvPr/>
          </p:nvCxnSpPr>
          <p:spPr>
            <a:xfrm flipH="1">
              <a:off x="3291406" y="1352962"/>
              <a:ext cx="1" cy="4100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Arrow Connector 281"/>
            <p:cNvCxnSpPr>
              <a:stCxn id="332" idx="3"/>
              <a:endCxn id="17" idx="0"/>
            </p:cNvCxnSpPr>
            <p:nvPr/>
          </p:nvCxnSpPr>
          <p:spPr>
            <a:xfrm flipV="1">
              <a:off x="4490885" y="3052586"/>
              <a:ext cx="589387" cy="1283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Right Brace 290"/>
            <p:cNvSpPr/>
            <p:nvPr/>
          </p:nvSpPr>
          <p:spPr>
            <a:xfrm>
              <a:off x="1805814" y="5378604"/>
              <a:ext cx="119836" cy="334185"/>
            </a:xfrm>
            <a:prstGeom prst="rightBrac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8" name="Straight Arrow Connector 237"/>
            <p:cNvCxnSpPr>
              <a:endCxn id="330" idx="1"/>
            </p:cNvCxnSpPr>
            <p:nvPr/>
          </p:nvCxnSpPr>
          <p:spPr>
            <a:xfrm>
              <a:off x="2590800" y="3358100"/>
              <a:ext cx="34797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 flipV="1">
              <a:off x="2590800" y="2424452"/>
              <a:ext cx="0" cy="31456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Arrow Connector 356"/>
            <p:cNvCxnSpPr/>
            <p:nvPr/>
          </p:nvCxnSpPr>
          <p:spPr>
            <a:xfrm>
              <a:off x="2590800" y="2424452"/>
              <a:ext cx="34797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/>
            <p:cNvCxnSpPr>
              <a:stCxn id="203" idx="1"/>
              <a:endCxn id="202" idx="0"/>
            </p:cNvCxnSpPr>
            <p:nvPr/>
          </p:nvCxnSpPr>
          <p:spPr>
            <a:xfrm flipH="1">
              <a:off x="3435844" y="1322716"/>
              <a:ext cx="758466" cy="5715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3" name="Right Brace 652"/>
            <p:cNvSpPr/>
            <p:nvPr/>
          </p:nvSpPr>
          <p:spPr>
            <a:xfrm flipH="1">
              <a:off x="7232081" y="5361230"/>
              <a:ext cx="119836" cy="334185"/>
            </a:xfrm>
            <a:prstGeom prst="rightBrac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8" name="Straight Arrow Connector 257"/>
            <p:cNvCxnSpPr>
              <a:stCxn id="362" idx="3"/>
            </p:cNvCxnSpPr>
            <p:nvPr/>
          </p:nvCxnSpPr>
          <p:spPr>
            <a:xfrm flipV="1">
              <a:off x="4490885" y="3230679"/>
              <a:ext cx="589387" cy="17492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1" name="Straight Arrow Connector 690"/>
            <p:cNvCxnSpPr/>
            <p:nvPr/>
          </p:nvCxnSpPr>
          <p:spPr>
            <a:xfrm>
              <a:off x="1925650" y="3787035"/>
              <a:ext cx="4489193" cy="0"/>
            </a:xfrm>
            <a:prstGeom prst="straightConnector1">
              <a:avLst/>
            </a:prstGeom>
            <a:ln w="38100" cmpd="sng"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2" name="Right Brace 691"/>
            <p:cNvSpPr/>
            <p:nvPr/>
          </p:nvSpPr>
          <p:spPr>
            <a:xfrm>
              <a:off x="1805814" y="3619903"/>
              <a:ext cx="119836" cy="334185"/>
            </a:xfrm>
            <a:prstGeom prst="rightBrac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Right Brace 692"/>
            <p:cNvSpPr/>
            <p:nvPr/>
          </p:nvSpPr>
          <p:spPr>
            <a:xfrm flipH="1">
              <a:off x="7232081" y="3610670"/>
              <a:ext cx="119836" cy="334185"/>
            </a:xfrm>
            <a:prstGeom prst="rightBrac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Delay 693"/>
            <p:cNvSpPr/>
            <p:nvPr/>
          </p:nvSpPr>
          <p:spPr>
            <a:xfrm>
              <a:off x="6426385" y="3570345"/>
              <a:ext cx="371810" cy="417605"/>
            </a:xfrm>
            <a:prstGeom prst="flowChartDelay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5" name="Straight Arrow Connector 694"/>
            <p:cNvCxnSpPr>
              <a:stCxn id="694" idx="3"/>
              <a:endCxn id="693" idx="1"/>
            </p:cNvCxnSpPr>
            <p:nvPr/>
          </p:nvCxnSpPr>
          <p:spPr>
            <a:xfrm flipV="1">
              <a:off x="6798195" y="3777763"/>
              <a:ext cx="433886" cy="1385"/>
            </a:xfrm>
            <a:prstGeom prst="straightConnector1">
              <a:avLst/>
            </a:prstGeom>
            <a:ln w="38100" cmpd="sng"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6" name="Right Brace 695"/>
            <p:cNvSpPr/>
            <p:nvPr/>
          </p:nvSpPr>
          <p:spPr>
            <a:xfrm rot="16200000">
              <a:off x="5676355" y="5705225"/>
              <a:ext cx="119836" cy="423527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Right Brace 689"/>
            <p:cNvSpPr/>
            <p:nvPr/>
          </p:nvSpPr>
          <p:spPr>
            <a:xfrm rot="5400000" flipV="1">
              <a:off x="1498530" y="73053"/>
              <a:ext cx="125528" cy="2380667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2" name="Elbow Connector 321"/>
            <p:cNvCxnSpPr>
              <a:endCxn id="361" idx="0"/>
            </p:cNvCxnSpPr>
            <p:nvPr/>
          </p:nvCxnSpPr>
          <p:spPr>
            <a:xfrm rot="16200000" flipH="1">
              <a:off x="1117094" y="2341913"/>
              <a:ext cx="3334510" cy="1302990"/>
            </a:xfrm>
            <a:prstGeom prst="bentConnector3">
              <a:avLst>
                <a:gd name="adj1" fmla="val 86134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>
              <a:stCxn id="690" idx="1"/>
            </p:cNvCxnSpPr>
            <p:nvPr/>
          </p:nvCxnSpPr>
          <p:spPr>
            <a:xfrm>
              <a:off x="1561295" y="1326151"/>
              <a:ext cx="57155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7" name="Straight Arrow Connector 696"/>
            <p:cNvCxnSpPr/>
            <p:nvPr/>
          </p:nvCxnSpPr>
          <p:spPr>
            <a:xfrm>
              <a:off x="2590801" y="5166799"/>
              <a:ext cx="34797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8" name="Straight Arrow Connector 697"/>
            <p:cNvCxnSpPr>
              <a:endCxn id="17" idx="1"/>
            </p:cNvCxnSpPr>
            <p:nvPr/>
          </p:nvCxnSpPr>
          <p:spPr>
            <a:xfrm flipV="1">
              <a:off x="5206462" y="3308048"/>
              <a:ext cx="0" cy="47898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Curved Connector 351"/>
            <p:cNvCxnSpPr>
              <a:stCxn id="696" idx="1"/>
              <a:endCxn id="700" idx="1"/>
            </p:cNvCxnSpPr>
            <p:nvPr/>
          </p:nvCxnSpPr>
          <p:spPr>
            <a:xfrm rot="5400000" flipH="1" flipV="1">
              <a:off x="5100759" y="4531446"/>
              <a:ext cx="1961139" cy="690111"/>
            </a:xfrm>
            <a:prstGeom prst="curvedConnector4">
              <a:avLst>
                <a:gd name="adj1" fmla="val 91712"/>
                <a:gd name="adj2" fmla="val 79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38" name="Table 5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197283"/>
              </p:ext>
            </p:extLst>
          </p:nvPr>
        </p:nvGraphicFramePr>
        <p:xfrm>
          <a:off x="246086" y="897287"/>
          <a:ext cx="7074260" cy="287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809"/>
                <a:gridCol w="218809"/>
                <a:gridCol w="218809"/>
                <a:gridCol w="218809"/>
                <a:gridCol w="218809"/>
                <a:gridCol w="218809"/>
                <a:gridCol w="218809"/>
                <a:gridCol w="218809"/>
                <a:gridCol w="218809"/>
                <a:gridCol w="218809"/>
                <a:gridCol w="218809"/>
                <a:gridCol w="218809"/>
                <a:gridCol w="218809"/>
                <a:gridCol w="218809"/>
                <a:gridCol w="218809"/>
                <a:gridCol w="218809"/>
                <a:gridCol w="218809"/>
                <a:gridCol w="218809"/>
                <a:gridCol w="218809"/>
                <a:gridCol w="218809"/>
                <a:gridCol w="224840"/>
                <a:gridCol w="224840"/>
                <a:gridCol w="224840"/>
                <a:gridCol w="224840"/>
                <a:gridCol w="224840"/>
                <a:gridCol w="224840"/>
                <a:gridCol w="224840"/>
                <a:gridCol w="224840"/>
                <a:gridCol w="224840"/>
                <a:gridCol w="224840"/>
                <a:gridCol w="224840"/>
                <a:gridCol w="224840"/>
              </a:tblGrid>
              <a:tr h="28743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/>
                        </a:rPr>
                        <a:t>S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/>
                        </a:rPr>
                        <a:t>M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/>
                        </a:rPr>
                        <a:t>F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rial"/>
                        </a:rPr>
                        <a:t>1</a:t>
                      </a:r>
                      <a:endParaRPr lang="en-US" sz="1000" b="1" dirty="0"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rial"/>
                        </a:rPr>
                        <a:t>S</a:t>
                      </a:r>
                      <a:endParaRPr lang="en-US" sz="1000" b="1" dirty="0"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rial"/>
                        </a:rPr>
                        <a:t>M</a:t>
                      </a:r>
                      <a:endParaRPr lang="en-US" sz="1000" b="1" dirty="0"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Arial"/>
                        </a:rPr>
                        <a:t>F</a:t>
                      </a:r>
                      <a:endParaRPr lang="en-US" sz="1000" b="1" dirty="0"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/>
                        </a:rPr>
                        <a:t>S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/>
                        </a:rPr>
                        <a:t>M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/>
                        </a:rPr>
                        <a:t>F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"/>
                        </a:rPr>
                        <a:t>1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"/>
                        </a:rPr>
                        <a:t>S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"/>
                        </a:rPr>
                        <a:t>M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"/>
                        </a:rPr>
                        <a:t>F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/>
                        </a:rPr>
                        <a:t>S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/>
                        </a:rPr>
                        <a:t>M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/>
                        </a:rPr>
                        <a:t>F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rial"/>
                        </a:rPr>
                        <a:t>1</a:t>
                      </a:r>
                      <a:endParaRPr lang="en-US" sz="1000" b="1" dirty="0"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rial"/>
                        </a:rPr>
                        <a:t>S</a:t>
                      </a:r>
                      <a:endParaRPr lang="en-US" sz="1000" b="1" dirty="0"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rial"/>
                        </a:rPr>
                        <a:t>M</a:t>
                      </a:r>
                      <a:endParaRPr lang="en-US" sz="1000" b="1" dirty="0"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rial"/>
                        </a:rPr>
                        <a:t>F</a:t>
                      </a:r>
                      <a:endParaRPr lang="en-US" sz="1000" b="1" dirty="0"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/>
                        </a:rPr>
                        <a:t>-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/>
                        </a:rPr>
                        <a:t>-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/>
                        </a:rPr>
                        <a:t>-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/>
                        </a:rPr>
                        <a:t>-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/>
                        </a:rPr>
                        <a:t>-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/>
                        </a:rPr>
                        <a:t>-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/>
                        </a:rPr>
                        <a:t>-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/>
                        </a:rPr>
                        <a:t>-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21" name="Rounded Rectangular Callout 620"/>
          <p:cNvSpPr/>
          <p:nvPr/>
        </p:nvSpPr>
        <p:spPr>
          <a:xfrm>
            <a:off x="7629290" y="713978"/>
            <a:ext cx="1163652" cy="790001"/>
          </a:xfrm>
          <a:prstGeom prst="wedgeRoundRectCallout">
            <a:avLst>
              <a:gd name="adj1" fmla="val -103400"/>
              <a:gd name="adj2" fmla="val -15077"/>
              <a:gd name="adj3" fmla="val 16667"/>
            </a:avLst>
          </a:prstGeom>
          <a:solidFill>
            <a:srgbClr val="FFFFAB"/>
          </a:solidFill>
          <a:ln>
            <a:solidFill>
              <a:srgbClr val="EBE3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Max #</a:t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bunches</a:t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in section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From MPS</a:t>
            </a:r>
            <a:endParaRPr lang="en-US" sz="1200" dirty="0">
              <a:solidFill>
                <a:srgbClr val="000000"/>
              </a:solidFill>
            </a:endParaRPr>
          </a:p>
        </p:txBody>
      </p:sp>
      <p:grpSp>
        <p:nvGrpSpPr>
          <p:cNvPr id="702" name="Gruppierung 701"/>
          <p:cNvGrpSpPr/>
          <p:nvPr/>
        </p:nvGrpSpPr>
        <p:grpSpPr>
          <a:xfrm>
            <a:off x="368429" y="1206957"/>
            <a:ext cx="1583348" cy="4516163"/>
            <a:chOff x="368429" y="1206957"/>
            <a:chExt cx="1583348" cy="4516163"/>
          </a:xfrm>
        </p:grpSpPr>
        <p:grpSp>
          <p:nvGrpSpPr>
            <p:cNvPr id="9" name="Group 8"/>
            <p:cNvGrpSpPr/>
            <p:nvPr/>
          </p:nvGrpSpPr>
          <p:grpSpPr>
            <a:xfrm rot="5400000">
              <a:off x="-1148336" y="2723722"/>
              <a:ext cx="4516163" cy="1482633"/>
              <a:chOff x="438283" y="4343000"/>
              <a:chExt cx="4996785" cy="1482633"/>
            </a:xfrm>
          </p:grpSpPr>
          <p:grpSp>
            <p:nvGrpSpPr>
              <p:cNvPr id="399" name="Group 398"/>
              <p:cNvGrpSpPr/>
              <p:nvPr/>
            </p:nvGrpSpPr>
            <p:grpSpPr>
              <a:xfrm>
                <a:off x="1021613" y="4901994"/>
                <a:ext cx="4412887" cy="152767"/>
                <a:chOff x="1026694" y="4530452"/>
                <a:chExt cx="6024239" cy="208549"/>
              </a:xfrm>
            </p:grpSpPr>
            <p:sp>
              <p:nvSpPr>
                <p:cNvPr id="400" name="Rectangle 139"/>
                <p:cNvSpPr/>
                <p:nvPr/>
              </p:nvSpPr>
              <p:spPr>
                <a:xfrm>
                  <a:off x="6862707" y="4530454"/>
                  <a:ext cx="188226" cy="2069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1" name="Rectangle 140"/>
                <p:cNvSpPr/>
                <p:nvPr/>
              </p:nvSpPr>
              <p:spPr>
                <a:xfrm>
                  <a:off x="6674464" y="4530454"/>
                  <a:ext cx="188226" cy="206955"/>
                </a:xfrm>
                <a:prstGeom prst="rect">
                  <a:avLst/>
                </a:prstGeom>
                <a:solidFill>
                  <a:srgbClr val="8000FF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2" name="Rectangle 141"/>
                <p:cNvSpPr/>
                <p:nvPr/>
              </p:nvSpPr>
              <p:spPr>
                <a:xfrm>
                  <a:off x="6486232" y="4530454"/>
                  <a:ext cx="188226" cy="2069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3" name="Rectangle 142"/>
                <p:cNvSpPr/>
                <p:nvPr/>
              </p:nvSpPr>
              <p:spPr>
                <a:xfrm>
                  <a:off x="6298000" y="4530454"/>
                  <a:ext cx="188226" cy="206955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4" name="Rectangle 143"/>
                <p:cNvSpPr/>
                <p:nvPr/>
              </p:nvSpPr>
              <p:spPr>
                <a:xfrm>
                  <a:off x="1779622" y="4532041"/>
                  <a:ext cx="188226" cy="206955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5" name="Rectangle 144"/>
                <p:cNvSpPr/>
                <p:nvPr/>
              </p:nvSpPr>
              <p:spPr>
                <a:xfrm>
                  <a:off x="1591390" y="4532041"/>
                  <a:ext cx="188226" cy="206955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6" name="Rectangle 145"/>
                <p:cNvSpPr/>
                <p:nvPr/>
              </p:nvSpPr>
              <p:spPr>
                <a:xfrm>
                  <a:off x="1403158" y="4532041"/>
                  <a:ext cx="188226" cy="206955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7" name="Rectangle 146"/>
                <p:cNvSpPr/>
                <p:nvPr/>
              </p:nvSpPr>
              <p:spPr>
                <a:xfrm>
                  <a:off x="1214926" y="4532041"/>
                  <a:ext cx="188226" cy="20695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8" name="Rectangle 147"/>
                <p:cNvSpPr/>
                <p:nvPr/>
              </p:nvSpPr>
              <p:spPr>
                <a:xfrm>
                  <a:off x="1026694" y="4532041"/>
                  <a:ext cx="188226" cy="206955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9" name="Rectangle 148"/>
                <p:cNvSpPr/>
                <p:nvPr/>
              </p:nvSpPr>
              <p:spPr>
                <a:xfrm>
                  <a:off x="6109768" y="4530454"/>
                  <a:ext cx="188226" cy="206955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" name="Rectangle 149"/>
                <p:cNvSpPr/>
                <p:nvPr/>
              </p:nvSpPr>
              <p:spPr>
                <a:xfrm>
                  <a:off x="2156885" y="4530454"/>
                  <a:ext cx="188226" cy="20695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" name="Rectangle 150"/>
                <p:cNvSpPr/>
                <p:nvPr/>
              </p:nvSpPr>
              <p:spPr>
                <a:xfrm>
                  <a:off x="5921536" y="4532041"/>
                  <a:ext cx="188226" cy="206955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6" name="Rectangle 151"/>
                <p:cNvSpPr/>
                <p:nvPr/>
              </p:nvSpPr>
              <p:spPr>
                <a:xfrm>
                  <a:off x="4415668" y="4530452"/>
                  <a:ext cx="188226" cy="206955"/>
                </a:xfrm>
                <a:prstGeom prst="rect">
                  <a:avLst/>
                </a:prstGeom>
                <a:solidFill>
                  <a:srgbClr val="FFFF66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7" name="Rectangle 152"/>
                <p:cNvSpPr/>
                <p:nvPr/>
              </p:nvSpPr>
              <p:spPr>
                <a:xfrm>
                  <a:off x="5545072" y="4532041"/>
                  <a:ext cx="188226" cy="2069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0" name="Rectangle 153"/>
                <p:cNvSpPr/>
                <p:nvPr/>
              </p:nvSpPr>
              <p:spPr>
                <a:xfrm>
                  <a:off x="5356846" y="4532043"/>
                  <a:ext cx="188226" cy="20695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1" name="Rectangle 154"/>
                <p:cNvSpPr/>
                <p:nvPr/>
              </p:nvSpPr>
              <p:spPr>
                <a:xfrm>
                  <a:off x="3662742" y="4532041"/>
                  <a:ext cx="188227" cy="20695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4" name="Rectangle 155"/>
                <p:cNvSpPr/>
                <p:nvPr/>
              </p:nvSpPr>
              <p:spPr>
                <a:xfrm>
                  <a:off x="3474509" y="4532041"/>
                  <a:ext cx="188227" cy="20695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8" name="Rectangle 156"/>
                <p:cNvSpPr/>
                <p:nvPr/>
              </p:nvSpPr>
              <p:spPr>
                <a:xfrm>
                  <a:off x="2345117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9" name="Rectangle 157"/>
                <p:cNvSpPr/>
                <p:nvPr/>
              </p:nvSpPr>
              <p:spPr>
                <a:xfrm>
                  <a:off x="1968652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0" name="Rectangle 158"/>
                <p:cNvSpPr/>
                <p:nvPr/>
              </p:nvSpPr>
              <p:spPr>
                <a:xfrm>
                  <a:off x="4603900" y="4530452"/>
                  <a:ext cx="188227" cy="206953"/>
                </a:xfrm>
                <a:prstGeom prst="rect">
                  <a:avLst/>
                </a:prstGeom>
                <a:solidFill>
                  <a:srgbClr val="804D4C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1" name="Rectangle 159"/>
                <p:cNvSpPr/>
                <p:nvPr/>
              </p:nvSpPr>
              <p:spPr>
                <a:xfrm>
                  <a:off x="3286276" y="4532041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2" name="Rectangle 160"/>
                <p:cNvSpPr/>
                <p:nvPr/>
              </p:nvSpPr>
              <p:spPr>
                <a:xfrm>
                  <a:off x="4980360" y="4532043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3" name="Rectangle 161"/>
                <p:cNvSpPr/>
                <p:nvPr/>
              </p:nvSpPr>
              <p:spPr>
                <a:xfrm>
                  <a:off x="4792127" y="4532043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4" name="Rectangle 162"/>
                <p:cNvSpPr/>
                <p:nvPr/>
              </p:nvSpPr>
              <p:spPr>
                <a:xfrm>
                  <a:off x="3098049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5" name="Rectangle 163"/>
                <p:cNvSpPr/>
                <p:nvPr/>
              </p:nvSpPr>
              <p:spPr>
                <a:xfrm>
                  <a:off x="2909816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6" name="Rectangle 164"/>
                <p:cNvSpPr/>
                <p:nvPr/>
              </p:nvSpPr>
              <p:spPr>
                <a:xfrm>
                  <a:off x="2721583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7" name="Rectangle 165"/>
                <p:cNvSpPr/>
                <p:nvPr/>
              </p:nvSpPr>
              <p:spPr>
                <a:xfrm>
                  <a:off x="2533350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8" name="Rectangle 166"/>
                <p:cNvSpPr/>
                <p:nvPr/>
              </p:nvSpPr>
              <p:spPr>
                <a:xfrm>
                  <a:off x="4227435" y="4530452"/>
                  <a:ext cx="188227" cy="20695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9" name="Rectangle 167"/>
                <p:cNvSpPr/>
                <p:nvPr/>
              </p:nvSpPr>
              <p:spPr>
                <a:xfrm>
                  <a:off x="4039202" y="4530452"/>
                  <a:ext cx="188227" cy="20695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0" name="Rectangle 168"/>
                <p:cNvSpPr/>
                <p:nvPr/>
              </p:nvSpPr>
              <p:spPr>
                <a:xfrm>
                  <a:off x="3850969" y="4530452"/>
                  <a:ext cx="188227" cy="206955"/>
                </a:xfrm>
                <a:prstGeom prst="rect">
                  <a:avLst/>
                </a:prstGeom>
                <a:solidFill>
                  <a:srgbClr val="FF6600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1" name="Rectangle 169"/>
                <p:cNvSpPr/>
                <p:nvPr/>
              </p:nvSpPr>
              <p:spPr>
                <a:xfrm>
                  <a:off x="5168613" y="4532043"/>
                  <a:ext cx="188227" cy="206958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2" name="Rectangle 172"/>
                <p:cNvSpPr/>
                <p:nvPr/>
              </p:nvSpPr>
              <p:spPr>
                <a:xfrm>
                  <a:off x="5733304" y="4532041"/>
                  <a:ext cx="188226" cy="2069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53" name="Group 552"/>
              <p:cNvGrpSpPr/>
              <p:nvPr/>
            </p:nvGrpSpPr>
            <p:grpSpPr>
              <a:xfrm>
                <a:off x="1021897" y="5258799"/>
                <a:ext cx="4412887" cy="152767"/>
                <a:chOff x="1026694" y="4530452"/>
                <a:chExt cx="6024239" cy="208549"/>
              </a:xfrm>
            </p:grpSpPr>
            <p:sp>
              <p:nvSpPr>
                <p:cNvPr id="554" name="Rectangle 139"/>
                <p:cNvSpPr/>
                <p:nvPr/>
              </p:nvSpPr>
              <p:spPr>
                <a:xfrm>
                  <a:off x="6862707" y="4530454"/>
                  <a:ext cx="188226" cy="206955"/>
                </a:xfrm>
                <a:prstGeom prst="rect">
                  <a:avLst/>
                </a:prstGeom>
                <a:solidFill>
                  <a:srgbClr val="8000FF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5" name="Rectangle 140"/>
                <p:cNvSpPr/>
                <p:nvPr/>
              </p:nvSpPr>
              <p:spPr>
                <a:xfrm>
                  <a:off x="6674464" y="4530454"/>
                  <a:ext cx="188226" cy="206955"/>
                </a:xfrm>
                <a:prstGeom prst="rect">
                  <a:avLst/>
                </a:prstGeom>
                <a:solidFill>
                  <a:srgbClr val="8000FF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6" name="Rectangle 141"/>
                <p:cNvSpPr/>
                <p:nvPr/>
              </p:nvSpPr>
              <p:spPr>
                <a:xfrm>
                  <a:off x="6486232" y="4530454"/>
                  <a:ext cx="188226" cy="2069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7" name="Rectangle 142"/>
                <p:cNvSpPr/>
                <p:nvPr/>
              </p:nvSpPr>
              <p:spPr>
                <a:xfrm>
                  <a:off x="6298000" y="4530454"/>
                  <a:ext cx="188226" cy="206955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8" name="Rectangle 143"/>
                <p:cNvSpPr/>
                <p:nvPr/>
              </p:nvSpPr>
              <p:spPr>
                <a:xfrm>
                  <a:off x="1779622" y="4532041"/>
                  <a:ext cx="188226" cy="206955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9" name="Rectangle 144"/>
                <p:cNvSpPr/>
                <p:nvPr/>
              </p:nvSpPr>
              <p:spPr>
                <a:xfrm>
                  <a:off x="1591390" y="4532041"/>
                  <a:ext cx="188226" cy="206955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0" name="Rectangle 145"/>
                <p:cNvSpPr/>
                <p:nvPr/>
              </p:nvSpPr>
              <p:spPr>
                <a:xfrm>
                  <a:off x="1403158" y="4532041"/>
                  <a:ext cx="188226" cy="206955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1" name="Rectangle 146"/>
                <p:cNvSpPr/>
                <p:nvPr/>
              </p:nvSpPr>
              <p:spPr>
                <a:xfrm>
                  <a:off x="1214926" y="4532041"/>
                  <a:ext cx="188226" cy="20695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2" name="Rectangle 147"/>
                <p:cNvSpPr/>
                <p:nvPr/>
              </p:nvSpPr>
              <p:spPr>
                <a:xfrm>
                  <a:off x="1026694" y="4532041"/>
                  <a:ext cx="188226" cy="206955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3" name="Rectangle 148"/>
                <p:cNvSpPr/>
                <p:nvPr/>
              </p:nvSpPr>
              <p:spPr>
                <a:xfrm>
                  <a:off x="6109768" y="4530454"/>
                  <a:ext cx="188226" cy="206955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4" name="Rectangle 149"/>
                <p:cNvSpPr/>
                <p:nvPr/>
              </p:nvSpPr>
              <p:spPr>
                <a:xfrm>
                  <a:off x="2156885" y="4530454"/>
                  <a:ext cx="188226" cy="20695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5" name="Rectangle 150"/>
                <p:cNvSpPr/>
                <p:nvPr/>
              </p:nvSpPr>
              <p:spPr>
                <a:xfrm>
                  <a:off x="5921536" y="4532041"/>
                  <a:ext cx="188226" cy="206955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6" name="Rectangle 151"/>
                <p:cNvSpPr/>
                <p:nvPr/>
              </p:nvSpPr>
              <p:spPr>
                <a:xfrm>
                  <a:off x="4415668" y="4530452"/>
                  <a:ext cx="188226" cy="206955"/>
                </a:xfrm>
                <a:prstGeom prst="rect">
                  <a:avLst/>
                </a:prstGeom>
                <a:solidFill>
                  <a:srgbClr val="FFFF66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7" name="Rectangle 152"/>
                <p:cNvSpPr/>
                <p:nvPr/>
              </p:nvSpPr>
              <p:spPr>
                <a:xfrm>
                  <a:off x="5545072" y="4532041"/>
                  <a:ext cx="188226" cy="2069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8" name="Rectangle 153"/>
                <p:cNvSpPr/>
                <p:nvPr/>
              </p:nvSpPr>
              <p:spPr>
                <a:xfrm>
                  <a:off x="5356846" y="4532043"/>
                  <a:ext cx="188226" cy="20695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9" name="Rectangle 154"/>
                <p:cNvSpPr/>
                <p:nvPr/>
              </p:nvSpPr>
              <p:spPr>
                <a:xfrm>
                  <a:off x="3662742" y="4532041"/>
                  <a:ext cx="188227" cy="20695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0" name="Rectangle 155"/>
                <p:cNvSpPr/>
                <p:nvPr/>
              </p:nvSpPr>
              <p:spPr>
                <a:xfrm>
                  <a:off x="3474509" y="4532041"/>
                  <a:ext cx="188227" cy="20695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1" name="Rectangle 156"/>
                <p:cNvSpPr/>
                <p:nvPr/>
              </p:nvSpPr>
              <p:spPr>
                <a:xfrm>
                  <a:off x="2345117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2" name="Rectangle 157"/>
                <p:cNvSpPr/>
                <p:nvPr/>
              </p:nvSpPr>
              <p:spPr>
                <a:xfrm>
                  <a:off x="1968652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3" name="Rectangle 158"/>
                <p:cNvSpPr/>
                <p:nvPr/>
              </p:nvSpPr>
              <p:spPr>
                <a:xfrm>
                  <a:off x="4603900" y="4530452"/>
                  <a:ext cx="188227" cy="206953"/>
                </a:xfrm>
                <a:prstGeom prst="rect">
                  <a:avLst/>
                </a:prstGeom>
                <a:solidFill>
                  <a:srgbClr val="804D4C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4" name="Rectangle 159"/>
                <p:cNvSpPr/>
                <p:nvPr/>
              </p:nvSpPr>
              <p:spPr>
                <a:xfrm>
                  <a:off x="3286276" y="4532041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5" name="Rectangle 160"/>
                <p:cNvSpPr/>
                <p:nvPr/>
              </p:nvSpPr>
              <p:spPr>
                <a:xfrm>
                  <a:off x="4980360" y="4532043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6" name="Rectangle 161"/>
                <p:cNvSpPr/>
                <p:nvPr/>
              </p:nvSpPr>
              <p:spPr>
                <a:xfrm>
                  <a:off x="4792127" y="4532043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7" name="Rectangle 162"/>
                <p:cNvSpPr/>
                <p:nvPr/>
              </p:nvSpPr>
              <p:spPr>
                <a:xfrm>
                  <a:off x="3098049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8" name="Rectangle 163"/>
                <p:cNvSpPr/>
                <p:nvPr/>
              </p:nvSpPr>
              <p:spPr>
                <a:xfrm>
                  <a:off x="2909816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9" name="Rectangle 164"/>
                <p:cNvSpPr/>
                <p:nvPr/>
              </p:nvSpPr>
              <p:spPr>
                <a:xfrm>
                  <a:off x="2721583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0" name="Rectangle 165"/>
                <p:cNvSpPr/>
                <p:nvPr/>
              </p:nvSpPr>
              <p:spPr>
                <a:xfrm>
                  <a:off x="2533350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1" name="Rectangle 166"/>
                <p:cNvSpPr/>
                <p:nvPr/>
              </p:nvSpPr>
              <p:spPr>
                <a:xfrm>
                  <a:off x="4227435" y="4530452"/>
                  <a:ext cx="188227" cy="20695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2" name="Rectangle 167"/>
                <p:cNvSpPr/>
                <p:nvPr/>
              </p:nvSpPr>
              <p:spPr>
                <a:xfrm>
                  <a:off x="4039202" y="4530452"/>
                  <a:ext cx="188227" cy="20695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3" name="Rectangle 168"/>
                <p:cNvSpPr/>
                <p:nvPr/>
              </p:nvSpPr>
              <p:spPr>
                <a:xfrm>
                  <a:off x="3850969" y="4530452"/>
                  <a:ext cx="188227" cy="206955"/>
                </a:xfrm>
                <a:prstGeom prst="rect">
                  <a:avLst/>
                </a:prstGeom>
                <a:solidFill>
                  <a:srgbClr val="FF6600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4" name="Rectangle 169"/>
                <p:cNvSpPr/>
                <p:nvPr/>
              </p:nvSpPr>
              <p:spPr>
                <a:xfrm>
                  <a:off x="5168613" y="4532043"/>
                  <a:ext cx="188227" cy="206958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5" name="Rectangle 172"/>
                <p:cNvSpPr/>
                <p:nvPr/>
              </p:nvSpPr>
              <p:spPr>
                <a:xfrm>
                  <a:off x="5733304" y="4532041"/>
                  <a:ext cx="188226" cy="2069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6" name="Group 585"/>
              <p:cNvGrpSpPr/>
              <p:nvPr/>
            </p:nvGrpSpPr>
            <p:grpSpPr>
              <a:xfrm>
                <a:off x="1022181" y="5490699"/>
                <a:ext cx="4412887" cy="152767"/>
                <a:chOff x="1026694" y="4530452"/>
                <a:chExt cx="6024239" cy="208549"/>
              </a:xfrm>
            </p:grpSpPr>
            <p:sp>
              <p:nvSpPr>
                <p:cNvPr id="587" name="Rectangle 139"/>
                <p:cNvSpPr/>
                <p:nvPr/>
              </p:nvSpPr>
              <p:spPr>
                <a:xfrm>
                  <a:off x="6862707" y="4530454"/>
                  <a:ext cx="188226" cy="206955"/>
                </a:xfrm>
                <a:prstGeom prst="rect">
                  <a:avLst/>
                </a:prstGeom>
                <a:solidFill>
                  <a:srgbClr val="8000FF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8" name="Rectangle 140"/>
                <p:cNvSpPr/>
                <p:nvPr/>
              </p:nvSpPr>
              <p:spPr>
                <a:xfrm>
                  <a:off x="6674464" y="4530454"/>
                  <a:ext cx="188226" cy="206955"/>
                </a:xfrm>
                <a:prstGeom prst="rect">
                  <a:avLst/>
                </a:prstGeom>
                <a:solidFill>
                  <a:srgbClr val="8000FF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9" name="Rectangle 141"/>
                <p:cNvSpPr/>
                <p:nvPr/>
              </p:nvSpPr>
              <p:spPr>
                <a:xfrm>
                  <a:off x="6486232" y="4530454"/>
                  <a:ext cx="188226" cy="2069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0" name="Rectangle 142"/>
                <p:cNvSpPr/>
                <p:nvPr/>
              </p:nvSpPr>
              <p:spPr>
                <a:xfrm>
                  <a:off x="6298000" y="4530454"/>
                  <a:ext cx="188226" cy="206955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1" name="Rectangle 143"/>
                <p:cNvSpPr/>
                <p:nvPr/>
              </p:nvSpPr>
              <p:spPr>
                <a:xfrm>
                  <a:off x="1779622" y="4532041"/>
                  <a:ext cx="188226" cy="206955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2" name="Rectangle 144"/>
                <p:cNvSpPr/>
                <p:nvPr/>
              </p:nvSpPr>
              <p:spPr>
                <a:xfrm>
                  <a:off x="1591390" y="4532041"/>
                  <a:ext cx="188226" cy="206955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3" name="Rectangle 145"/>
                <p:cNvSpPr/>
                <p:nvPr/>
              </p:nvSpPr>
              <p:spPr>
                <a:xfrm>
                  <a:off x="1403158" y="4532041"/>
                  <a:ext cx="188226" cy="206955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4" name="Rectangle 146"/>
                <p:cNvSpPr/>
                <p:nvPr/>
              </p:nvSpPr>
              <p:spPr>
                <a:xfrm>
                  <a:off x="1214926" y="4532041"/>
                  <a:ext cx="188226" cy="20695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5" name="Rectangle 147"/>
                <p:cNvSpPr/>
                <p:nvPr/>
              </p:nvSpPr>
              <p:spPr>
                <a:xfrm>
                  <a:off x="1026694" y="4532041"/>
                  <a:ext cx="188226" cy="206955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6" name="Rectangle 148"/>
                <p:cNvSpPr/>
                <p:nvPr/>
              </p:nvSpPr>
              <p:spPr>
                <a:xfrm>
                  <a:off x="6109768" y="4530454"/>
                  <a:ext cx="188226" cy="206955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7" name="Rectangle 149"/>
                <p:cNvSpPr/>
                <p:nvPr/>
              </p:nvSpPr>
              <p:spPr>
                <a:xfrm>
                  <a:off x="2156885" y="4530454"/>
                  <a:ext cx="188226" cy="20695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8" name="Rectangle 150"/>
                <p:cNvSpPr/>
                <p:nvPr/>
              </p:nvSpPr>
              <p:spPr>
                <a:xfrm>
                  <a:off x="5921536" y="4532041"/>
                  <a:ext cx="188226" cy="206955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9" name="Rectangle 151"/>
                <p:cNvSpPr/>
                <p:nvPr/>
              </p:nvSpPr>
              <p:spPr>
                <a:xfrm>
                  <a:off x="4415668" y="4530452"/>
                  <a:ext cx="188226" cy="206955"/>
                </a:xfrm>
                <a:prstGeom prst="rect">
                  <a:avLst/>
                </a:prstGeom>
                <a:solidFill>
                  <a:srgbClr val="FFFF66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0" name="Rectangle 152"/>
                <p:cNvSpPr/>
                <p:nvPr/>
              </p:nvSpPr>
              <p:spPr>
                <a:xfrm>
                  <a:off x="5545072" y="4532041"/>
                  <a:ext cx="188226" cy="2069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1" name="Rectangle 153"/>
                <p:cNvSpPr/>
                <p:nvPr/>
              </p:nvSpPr>
              <p:spPr>
                <a:xfrm>
                  <a:off x="5356846" y="4532043"/>
                  <a:ext cx="188226" cy="20695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2" name="Rectangle 154"/>
                <p:cNvSpPr/>
                <p:nvPr/>
              </p:nvSpPr>
              <p:spPr>
                <a:xfrm>
                  <a:off x="3662742" y="4532041"/>
                  <a:ext cx="188227" cy="20695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3" name="Rectangle 155"/>
                <p:cNvSpPr/>
                <p:nvPr/>
              </p:nvSpPr>
              <p:spPr>
                <a:xfrm>
                  <a:off x="3474509" y="4532041"/>
                  <a:ext cx="188227" cy="20695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4" name="Rectangle 156"/>
                <p:cNvSpPr/>
                <p:nvPr/>
              </p:nvSpPr>
              <p:spPr>
                <a:xfrm>
                  <a:off x="2345117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5" name="Rectangle 157"/>
                <p:cNvSpPr/>
                <p:nvPr/>
              </p:nvSpPr>
              <p:spPr>
                <a:xfrm>
                  <a:off x="1968652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6" name="Rectangle 158"/>
                <p:cNvSpPr/>
                <p:nvPr/>
              </p:nvSpPr>
              <p:spPr>
                <a:xfrm>
                  <a:off x="4603900" y="4530452"/>
                  <a:ext cx="188227" cy="206953"/>
                </a:xfrm>
                <a:prstGeom prst="rect">
                  <a:avLst/>
                </a:prstGeom>
                <a:solidFill>
                  <a:srgbClr val="804D4C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7" name="Rectangle 159"/>
                <p:cNvSpPr/>
                <p:nvPr/>
              </p:nvSpPr>
              <p:spPr>
                <a:xfrm>
                  <a:off x="3286276" y="4532041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8" name="Rectangle 160"/>
                <p:cNvSpPr/>
                <p:nvPr/>
              </p:nvSpPr>
              <p:spPr>
                <a:xfrm>
                  <a:off x="4980360" y="4532043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9" name="Rectangle 161"/>
                <p:cNvSpPr/>
                <p:nvPr/>
              </p:nvSpPr>
              <p:spPr>
                <a:xfrm>
                  <a:off x="4792127" y="4532043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0" name="Rectangle 162"/>
                <p:cNvSpPr/>
                <p:nvPr/>
              </p:nvSpPr>
              <p:spPr>
                <a:xfrm>
                  <a:off x="3098049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1" name="Rectangle 163"/>
                <p:cNvSpPr/>
                <p:nvPr/>
              </p:nvSpPr>
              <p:spPr>
                <a:xfrm>
                  <a:off x="2909816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2" name="Rectangle 164"/>
                <p:cNvSpPr/>
                <p:nvPr/>
              </p:nvSpPr>
              <p:spPr>
                <a:xfrm>
                  <a:off x="2721583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3" name="Rectangle 165"/>
                <p:cNvSpPr/>
                <p:nvPr/>
              </p:nvSpPr>
              <p:spPr>
                <a:xfrm>
                  <a:off x="2533350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4" name="Rectangle 166"/>
                <p:cNvSpPr/>
                <p:nvPr/>
              </p:nvSpPr>
              <p:spPr>
                <a:xfrm>
                  <a:off x="4227435" y="4530452"/>
                  <a:ext cx="188227" cy="20695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5" name="Rectangle 167"/>
                <p:cNvSpPr/>
                <p:nvPr/>
              </p:nvSpPr>
              <p:spPr>
                <a:xfrm>
                  <a:off x="4039202" y="4530452"/>
                  <a:ext cx="188227" cy="20695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6" name="Rectangle 168"/>
                <p:cNvSpPr/>
                <p:nvPr/>
              </p:nvSpPr>
              <p:spPr>
                <a:xfrm>
                  <a:off x="3850969" y="4530452"/>
                  <a:ext cx="188227" cy="206955"/>
                </a:xfrm>
                <a:prstGeom prst="rect">
                  <a:avLst/>
                </a:prstGeom>
                <a:solidFill>
                  <a:srgbClr val="FF6600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7" name="Rectangle 169"/>
                <p:cNvSpPr/>
                <p:nvPr/>
              </p:nvSpPr>
              <p:spPr>
                <a:xfrm>
                  <a:off x="5168613" y="4532043"/>
                  <a:ext cx="188227" cy="206958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8" name="Rectangle 172"/>
                <p:cNvSpPr/>
                <p:nvPr/>
              </p:nvSpPr>
              <p:spPr>
                <a:xfrm>
                  <a:off x="5733304" y="4532041"/>
                  <a:ext cx="188226" cy="2069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 rot="5400000">
                <a:off x="2825517" y="4991448"/>
                <a:ext cx="252016" cy="2705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900659" y="5597649"/>
                <a:ext cx="1027745" cy="225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Ignored bunches</a:t>
                </a:r>
                <a:endParaRPr lang="en-US" sz="1400" dirty="0"/>
              </a:p>
            </p:txBody>
          </p:sp>
          <p:sp>
            <p:nvSpPr>
              <p:cNvPr id="622" name="TextBox 621"/>
              <p:cNvSpPr txBox="1"/>
              <p:nvPr/>
            </p:nvSpPr>
            <p:spPr>
              <a:xfrm>
                <a:off x="2873331" y="5600180"/>
                <a:ext cx="924550" cy="225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Bunch delivery</a:t>
                </a:r>
                <a:endParaRPr lang="en-US" sz="1400" dirty="0"/>
              </a:p>
            </p:txBody>
          </p:sp>
          <p:sp>
            <p:nvSpPr>
              <p:cNvPr id="623" name="TextBox 622"/>
              <p:cNvSpPr txBox="1"/>
              <p:nvPr/>
            </p:nvSpPr>
            <p:spPr>
              <a:xfrm>
                <a:off x="4275671" y="5600180"/>
                <a:ext cx="990114" cy="225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Source + charge</a:t>
                </a:r>
                <a:endParaRPr lang="en-US" sz="1400" dirty="0"/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1021613" y="4671754"/>
                <a:ext cx="4412887" cy="152767"/>
                <a:chOff x="1026694" y="4530452"/>
                <a:chExt cx="6024239" cy="208549"/>
              </a:xfrm>
            </p:grpSpPr>
            <p:sp>
              <p:nvSpPr>
                <p:cNvPr id="117" name="Rectangle 139"/>
                <p:cNvSpPr/>
                <p:nvPr/>
              </p:nvSpPr>
              <p:spPr>
                <a:xfrm>
                  <a:off x="6862707" y="4530454"/>
                  <a:ext cx="188226" cy="2069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40"/>
                <p:cNvSpPr/>
                <p:nvPr/>
              </p:nvSpPr>
              <p:spPr>
                <a:xfrm>
                  <a:off x="6674464" y="4530454"/>
                  <a:ext cx="188226" cy="206955"/>
                </a:xfrm>
                <a:prstGeom prst="rect">
                  <a:avLst/>
                </a:prstGeom>
                <a:solidFill>
                  <a:srgbClr val="8000FF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Rectangle 141"/>
                <p:cNvSpPr/>
                <p:nvPr/>
              </p:nvSpPr>
              <p:spPr>
                <a:xfrm>
                  <a:off x="6486232" y="4530454"/>
                  <a:ext cx="188226" cy="2069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 142"/>
                <p:cNvSpPr/>
                <p:nvPr/>
              </p:nvSpPr>
              <p:spPr>
                <a:xfrm>
                  <a:off x="6298000" y="4530454"/>
                  <a:ext cx="188226" cy="206955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43"/>
                <p:cNvSpPr/>
                <p:nvPr/>
              </p:nvSpPr>
              <p:spPr>
                <a:xfrm>
                  <a:off x="1779622" y="4532041"/>
                  <a:ext cx="188226" cy="206955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44"/>
                <p:cNvSpPr/>
                <p:nvPr/>
              </p:nvSpPr>
              <p:spPr>
                <a:xfrm>
                  <a:off x="1591390" y="4532041"/>
                  <a:ext cx="188226" cy="206955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45"/>
                <p:cNvSpPr/>
                <p:nvPr/>
              </p:nvSpPr>
              <p:spPr>
                <a:xfrm>
                  <a:off x="1403158" y="4532041"/>
                  <a:ext cx="188226" cy="206955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46"/>
                <p:cNvSpPr/>
                <p:nvPr/>
              </p:nvSpPr>
              <p:spPr>
                <a:xfrm>
                  <a:off x="1214926" y="4532041"/>
                  <a:ext cx="188226" cy="20695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47"/>
                <p:cNvSpPr/>
                <p:nvPr/>
              </p:nvSpPr>
              <p:spPr>
                <a:xfrm>
                  <a:off x="1026694" y="4532041"/>
                  <a:ext cx="188226" cy="206955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48"/>
                <p:cNvSpPr/>
                <p:nvPr/>
              </p:nvSpPr>
              <p:spPr>
                <a:xfrm>
                  <a:off x="6109768" y="4530454"/>
                  <a:ext cx="188226" cy="206955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49"/>
                <p:cNvSpPr/>
                <p:nvPr/>
              </p:nvSpPr>
              <p:spPr>
                <a:xfrm>
                  <a:off x="2156885" y="4530454"/>
                  <a:ext cx="188226" cy="20695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50"/>
                <p:cNvSpPr/>
                <p:nvPr/>
              </p:nvSpPr>
              <p:spPr>
                <a:xfrm>
                  <a:off x="5921536" y="4532041"/>
                  <a:ext cx="188226" cy="206955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51"/>
                <p:cNvSpPr/>
                <p:nvPr/>
              </p:nvSpPr>
              <p:spPr>
                <a:xfrm>
                  <a:off x="4415668" y="4530452"/>
                  <a:ext cx="188226" cy="206955"/>
                </a:xfrm>
                <a:prstGeom prst="rect">
                  <a:avLst/>
                </a:prstGeom>
                <a:solidFill>
                  <a:srgbClr val="FFFF66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 152"/>
                <p:cNvSpPr/>
                <p:nvPr/>
              </p:nvSpPr>
              <p:spPr>
                <a:xfrm>
                  <a:off x="5545072" y="4532041"/>
                  <a:ext cx="188226" cy="2069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 153"/>
                <p:cNvSpPr/>
                <p:nvPr/>
              </p:nvSpPr>
              <p:spPr>
                <a:xfrm>
                  <a:off x="5356846" y="4532043"/>
                  <a:ext cx="188226" cy="20695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Rectangle 154"/>
                <p:cNvSpPr/>
                <p:nvPr/>
              </p:nvSpPr>
              <p:spPr>
                <a:xfrm>
                  <a:off x="3662742" y="4532041"/>
                  <a:ext cx="188227" cy="20695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55"/>
                <p:cNvSpPr/>
                <p:nvPr/>
              </p:nvSpPr>
              <p:spPr>
                <a:xfrm>
                  <a:off x="3474509" y="4532041"/>
                  <a:ext cx="188227" cy="20695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56"/>
                <p:cNvSpPr/>
                <p:nvPr/>
              </p:nvSpPr>
              <p:spPr>
                <a:xfrm>
                  <a:off x="2345117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Rectangle 157"/>
                <p:cNvSpPr/>
                <p:nvPr/>
              </p:nvSpPr>
              <p:spPr>
                <a:xfrm>
                  <a:off x="1968652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 158"/>
                <p:cNvSpPr/>
                <p:nvPr/>
              </p:nvSpPr>
              <p:spPr>
                <a:xfrm>
                  <a:off x="4603900" y="4530452"/>
                  <a:ext cx="188227" cy="206953"/>
                </a:xfrm>
                <a:prstGeom prst="rect">
                  <a:avLst/>
                </a:prstGeom>
                <a:solidFill>
                  <a:srgbClr val="804D4C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59"/>
                <p:cNvSpPr/>
                <p:nvPr/>
              </p:nvSpPr>
              <p:spPr>
                <a:xfrm>
                  <a:off x="3286276" y="4532041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Rectangle 160"/>
                <p:cNvSpPr/>
                <p:nvPr/>
              </p:nvSpPr>
              <p:spPr>
                <a:xfrm>
                  <a:off x="4980360" y="4532043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 161"/>
                <p:cNvSpPr/>
                <p:nvPr/>
              </p:nvSpPr>
              <p:spPr>
                <a:xfrm>
                  <a:off x="4792127" y="4532043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ectangle 162"/>
                <p:cNvSpPr/>
                <p:nvPr/>
              </p:nvSpPr>
              <p:spPr>
                <a:xfrm>
                  <a:off x="3098049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63"/>
                <p:cNvSpPr/>
                <p:nvPr/>
              </p:nvSpPr>
              <p:spPr>
                <a:xfrm>
                  <a:off x="2909816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64"/>
                <p:cNvSpPr/>
                <p:nvPr/>
              </p:nvSpPr>
              <p:spPr>
                <a:xfrm>
                  <a:off x="2721583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65"/>
                <p:cNvSpPr/>
                <p:nvPr/>
              </p:nvSpPr>
              <p:spPr>
                <a:xfrm>
                  <a:off x="2533350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ectangle 166"/>
                <p:cNvSpPr/>
                <p:nvPr/>
              </p:nvSpPr>
              <p:spPr>
                <a:xfrm>
                  <a:off x="4227435" y="4530452"/>
                  <a:ext cx="188227" cy="20695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67"/>
                <p:cNvSpPr/>
                <p:nvPr/>
              </p:nvSpPr>
              <p:spPr>
                <a:xfrm>
                  <a:off x="4039202" y="4530452"/>
                  <a:ext cx="188227" cy="20695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68"/>
                <p:cNvSpPr/>
                <p:nvPr/>
              </p:nvSpPr>
              <p:spPr>
                <a:xfrm>
                  <a:off x="3850969" y="4530452"/>
                  <a:ext cx="188227" cy="206955"/>
                </a:xfrm>
                <a:prstGeom prst="rect">
                  <a:avLst/>
                </a:prstGeom>
                <a:solidFill>
                  <a:srgbClr val="FF6600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69"/>
                <p:cNvSpPr/>
                <p:nvPr/>
              </p:nvSpPr>
              <p:spPr>
                <a:xfrm>
                  <a:off x="5168613" y="4532043"/>
                  <a:ext cx="188227" cy="206958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72"/>
                <p:cNvSpPr/>
                <p:nvPr/>
              </p:nvSpPr>
              <p:spPr>
                <a:xfrm>
                  <a:off x="5733304" y="4532041"/>
                  <a:ext cx="188226" cy="2069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9" name="Group 148"/>
              <p:cNvGrpSpPr/>
              <p:nvPr/>
            </p:nvGrpSpPr>
            <p:grpSpPr>
              <a:xfrm>
                <a:off x="1021613" y="4441514"/>
                <a:ext cx="4412887" cy="152767"/>
                <a:chOff x="1026694" y="4530452"/>
                <a:chExt cx="6024239" cy="208549"/>
              </a:xfrm>
            </p:grpSpPr>
            <p:sp>
              <p:nvSpPr>
                <p:cNvPr id="150" name="Rectangle 139"/>
                <p:cNvSpPr/>
                <p:nvPr/>
              </p:nvSpPr>
              <p:spPr>
                <a:xfrm>
                  <a:off x="6862707" y="4530454"/>
                  <a:ext cx="188226" cy="2069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40"/>
                <p:cNvSpPr/>
                <p:nvPr/>
              </p:nvSpPr>
              <p:spPr>
                <a:xfrm>
                  <a:off x="6674464" y="4530454"/>
                  <a:ext cx="188226" cy="206955"/>
                </a:xfrm>
                <a:prstGeom prst="rect">
                  <a:avLst/>
                </a:prstGeom>
                <a:solidFill>
                  <a:srgbClr val="8000FF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Rectangle 141"/>
                <p:cNvSpPr/>
                <p:nvPr/>
              </p:nvSpPr>
              <p:spPr>
                <a:xfrm>
                  <a:off x="6486232" y="4530454"/>
                  <a:ext cx="188226" cy="2069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Rectangle 142"/>
                <p:cNvSpPr/>
                <p:nvPr/>
              </p:nvSpPr>
              <p:spPr>
                <a:xfrm>
                  <a:off x="6298000" y="4530454"/>
                  <a:ext cx="188226" cy="206955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Rectangle 143"/>
                <p:cNvSpPr/>
                <p:nvPr/>
              </p:nvSpPr>
              <p:spPr>
                <a:xfrm>
                  <a:off x="1779622" y="4532041"/>
                  <a:ext cx="188226" cy="206955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Rectangle 144"/>
                <p:cNvSpPr/>
                <p:nvPr/>
              </p:nvSpPr>
              <p:spPr>
                <a:xfrm>
                  <a:off x="1591390" y="4532041"/>
                  <a:ext cx="188226" cy="206955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Rectangle 145"/>
                <p:cNvSpPr/>
                <p:nvPr/>
              </p:nvSpPr>
              <p:spPr>
                <a:xfrm>
                  <a:off x="1403158" y="4532041"/>
                  <a:ext cx="188226" cy="206955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Rectangle 146"/>
                <p:cNvSpPr/>
                <p:nvPr/>
              </p:nvSpPr>
              <p:spPr>
                <a:xfrm>
                  <a:off x="1214926" y="4532041"/>
                  <a:ext cx="188226" cy="20695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ectangle 147"/>
                <p:cNvSpPr/>
                <p:nvPr/>
              </p:nvSpPr>
              <p:spPr>
                <a:xfrm>
                  <a:off x="1026694" y="4532041"/>
                  <a:ext cx="188226" cy="206955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Rectangle 148"/>
                <p:cNvSpPr/>
                <p:nvPr/>
              </p:nvSpPr>
              <p:spPr>
                <a:xfrm>
                  <a:off x="6109768" y="4530454"/>
                  <a:ext cx="188226" cy="206955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ectangle 149"/>
                <p:cNvSpPr/>
                <p:nvPr/>
              </p:nvSpPr>
              <p:spPr>
                <a:xfrm>
                  <a:off x="2156885" y="4530454"/>
                  <a:ext cx="188226" cy="20695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Rectangle 150"/>
                <p:cNvSpPr/>
                <p:nvPr/>
              </p:nvSpPr>
              <p:spPr>
                <a:xfrm>
                  <a:off x="5921536" y="4532041"/>
                  <a:ext cx="188226" cy="206955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Rectangle 151"/>
                <p:cNvSpPr/>
                <p:nvPr/>
              </p:nvSpPr>
              <p:spPr>
                <a:xfrm>
                  <a:off x="4415668" y="4530452"/>
                  <a:ext cx="188226" cy="206955"/>
                </a:xfrm>
                <a:prstGeom prst="rect">
                  <a:avLst/>
                </a:prstGeom>
                <a:solidFill>
                  <a:srgbClr val="FFFF66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ectangle 152"/>
                <p:cNvSpPr/>
                <p:nvPr/>
              </p:nvSpPr>
              <p:spPr>
                <a:xfrm>
                  <a:off x="5545072" y="4532041"/>
                  <a:ext cx="188226" cy="2069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53"/>
                <p:cNvSpPr/>
                <p:nvPr/>
              </p:nvSpPr>
              <p:spPr>
                <a:xfrm>
                  <a:off x="5356846" y="4532043"/>
                  <a:ext cx="188226" cy="20695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Rectangle 154"/>
                <p:cNvSpPr/>
                <p:nvPr/>
              </p:nvSpPr>
              <p:spPr>
                <a:xfrm>
                  <a:off x="3662742" y="4532041"/>
                  <a:ext cx="188227" cy="20695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Rectangle 155"/>
                <p:cNvSpPr/>
                <p:nvPr/>
              </p:nvSpPr>
              <p:spPr>
                <a:xfrm>
                  <a:off x="3474509" y="4532041"/>
                  <a:ext cx="188227" cy="20695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Rectangle 156"/>
                <p:cNvSpPr/>
                <p:nvPr/>
              </p:nvSpPr>
              <p:spPr>
                <a:xfrm>
                  <a:off x="2345117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Rectangle 157"/>
                <p:cNvSpPr/>
                <p:nvPr/>
              </p:nvSpPr>
              <p:spPr>
                <a:xfrm>
                  <a:off x="1968652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Rectangle 158"/>
                <p:cNvSpPr/>
                <p:nvPr/>
              </p:nvSpPr>
              <p:spPr>
                <a:xfrm>
                  <a:off x="4603900" y="4530452"/>
                  <a:ext cx="188227" cy="206953"/>
                </a:xfrm>
                <a:prstGeom prst="rect">
                  <a:avLst/>
                </a:prstGeom>
                <a:solidFill>
                  <a:srgbClr val="804D4C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Rectangle 159"/>
                <p:cNvSpPr/>
                <p:nvPr/>
              </p:nvSpPr>
              <p:spPr>
                <a:xfrm>
                  <a:off x="3286276" y="4532041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Rectangle 160"/>
                <p:cNvSpPr/>
                <p:nvPr/>
              </p:nvSpPr>
              <p:spPr>
                <a:xfrm>
                  <a:off x="4980360" y="4532043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Rectangle 161"/>
                <p:cNvSpPr/>
                <p:nvPr/>
              </p:nvSpPr>
              <p:spPr>
                <a:xfrm>
                  <a:off x="4792127" y="4532043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Rectangle 162"/>
                <p:cNvSpPr/>
                <p:nvPr/>
              </p:nvSpPr>
              <p:spPr>
                <a:xfrm>
                  <a:off x="3098049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Rectangle 163"/>
                <p:cNvSpPr/>
                <p:nvPr/>
              </p:nvSpPr>
              <p:spPr>
                <a:xfrm>
                  <a:off x="2909816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Rectangle 164"/>
                <p:cNvSpPr/>
                <p:nvPr/>
              </p:nvSpPr>
              <p:spPr>
                <a:xfrm>
                  <a:off x="2721583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Rectangle 165"/>
                <p:cNvSpPr/>
                <p:nvPr/>
              </p:nvSpPr>
              <p:spPr>
                <a:xfrm>
                  <a:off x="2533350" y="4530454"/>
                  <a:ext cx="188227" cy="20695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66"/>
                <p:cNvSpPr/>
                <p:nvPr/>
              </p:nvSpPr>
              <p:spPr>
                <a:xfrm>
                  <a:off x="4227435" y="4530452"/>
                  <a:ext cx="188227" cy="20695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Rectangle 167"/>
                <p:cNvSpPr/>
                <p:nvPr/>
              </p:nvSpPr>
              <p:spPr>
                <a:xfrm>
                  <a:off x="4039202" y="4530452"/>
                  <a:ext cx="188227" cy="20695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Rectangle 168"/>
                <p:cNvSpPr/>
                <p:nvPr/>
              </p:nvSpPr>
              <p:spPr>
                <a:xfrm>
                  <a:off x="3850969" y="4530452"/>
                  <a:ext cx="188227" cy="206955"/>
                </a:xfrm>
                <a:prstGeom prst="rect">
                  <a:avLst/>
                </a:prstGeom>
                <a:solidFill>
                  <a:srgbClr val="FF6600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Rectangle 169"/>
                <p:cNvSpPr/>
                <p:nvPr/>
              </p:nvSpPr>
              <p:spPr>
                <a:xfrm>
                  <a:off x="5168613" y="4532043"/>
                  <a:ext cx="188227" cy="206958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Rectangle 172"/>
                <p:cNvSpPr/>
                <p:nvPr/>
              </p:nvSpPr>
              <p:spPr>
                <a:xfrm>
                  <a:off x="5733304" y="4532041"/>
                  <a:ext cx="188226" cy="2069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" name="TextBox 2"/>
              <p:cNvSpPr txBox="1"/>
              <p:nvPr/>
            </p:nvSpPr>
            <p:spPr>
              <a:xfrm>
                <a:off x="438283" y="4343000"/>
                <a:ext cx="597151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 smtClean="0"/>
                  <a:t>0</a:t>
                </a:r>
              </a:p>
              <a:p>
                <a:pPr algn="r"/>
                <a:r>
                  <a:rPr lang="en-US" sz="1400" dirty="0" smtClean="0"/>
                  <a:t>1</a:t>
                </a:r>
              </a:p>
              <a:p>
                <a:pPr algn="r"/>
                <a:r>
                  <a:rPr lang="en-US" sz="1400" dirty="0" smtClean="0"/>
                  <a:t>2</a:t>
                </a:r>
              </a:p>
              <a:p>
                <a:pPr algn="r"/>
                <a:endParaRPr lang="en-US" sz="1400" dirty="0"/>
              </a:p>
              <a:p>
                <a:pPr algn="r"/>
                <a:r>
                  <a:rPr lang="en-US" sz="1400" dirty="0" smtClean="0"/>
                  <a:t>7198</a:t>
                </a:r>
              </a:p>
              <a:p>
                <a:pPr algn="r"/>
                <a:r>
                  <a:rPr lang="en-US" sz="1400" dirty="0" smtClean="0"/>
                  <a:t>7199</a:t>
                </a:r>
                <a:endParaRPr lang="en-US" sz="1400" dirty="0"/>
              </a:p>
            </p:txBody>
          </p:sp>
        </p:grpSp>
        <p:sp>
          <p:nvSpPr>
            <p:cNvPr id="701" name="Right Arrow 327"/>
            <p:cNvSpPr/>
            <p:nvPr/>
          </p:nvSpPr>
          <p:spPr>
            <a:xfrm>
              <a:off x="593882" y="2446115"/>
              <a:ext cx="1357895" cy="1158427"/>
            </a:xfrm>
            <a:prstGeom prst="rightArrow">
              <a:avLst>
                <a:gd name="adj1" fmla="val 79517"/>
                <a:gd name="adj2" fmla="val 23999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Pattern</a:t>
              </a:r>
              <a:br>
                <a:rPr lang="en-US" dirty="0" smtClean="0">
                  <a:solidFill>
                    <a:srgbClr val="000000"/>
                  </a:solidFill>
                </a:rPr>
              </a:br>
              <a:r>
                <a:rPr lang="en-US" dirty="0" smtClean="0">
                  <a:solidFill>
                    <a:srgbClr val="000000"/>
                  </a:solidFill>
                </a:rPr>
                <a:t>Request by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Operator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8400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4 Bunches in FLASH1, 2 in FLASH2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19.03.2013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323574" y="2008810"/>
            <a:ext cx="8566623" cy="0"/>
          </a:xfrm>
          <a:prstGeom prst="line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 rot="5400000">
            <a:off x="7823595" y="1976453"/>
            <a:ext cx="194152" cy="64715"/>
          </a:xfrm>
          <a:prstGeom prst="curvedConnector3">
            <a:avLst/>
          </a:prstGeom>
          <a:ln w="5715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65462" y="1741851"/>
            <a:ext cx="0" cy="266959"/>
          </a:xfrm>
          <a:prstGeom prst="line">
            <a:avLst/>
          </a:prstGeom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5624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147030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437814" y="1741851"/>
            <a:ext cx="0" cy="266959"/>
          </a:xfrm>
          <a:prstGeom prst="line">
            <a:avLst/>
          </a:prstGeom>
          <a:ln w="38100" cmpd="sng">
            <a:solidFill>
              <a:srgbClr val="E46C0A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728598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019382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31016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600950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46602" y="801540"/>
            <a:ext cx="74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</a:rPr>
              <a:t>FLASH1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830030" y="799295"/>
            <a:ext cx="74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FLASH2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289173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1" name="Curved Connector 90"/>
          <p:cNvCxnSpPr/>
          <p:nvPr/>
        </p:nvCxnSpPr>
        <p:spPr>
          <a:xfrm rot="5400000">
            <a:off x="4396767" y="1984733"/>
            <a:ext cx="194152" cy="64715"/>
          </a:xfrm>
          <a:prstGeom prst="curvedConnector3">
            <a:avLst/>
          </a:prstGeom>
          <a:ln w="5715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1" name="Straight Connector 850"/>
          <p:cNvCxnSpPr/>
          <p:nvPr/>
        </p:nvCxnSpPr>
        <p:spPr>
          <a:xfrm>
            <a:off x="807782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52" name="Straight Connector 851"/>
          <p:cNvCxnSpPr/>
          <p:nvPr/>
        </p:nvCxnSpPr>
        <p:spPr>
          <a:xfrm>
            <a:off x="109856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53" name="Straight Connector 852"/>
          <p:cNvCxnSpPr/>
          <p:nvPr/>
        </p:nvCxnSpPr>
        <p:spPr>
          <a:xfrm>
            <a:off x="1389350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54" name="Straight Connector 853"/>
          <p:cNvCxnSpPr/>
          <p:nvPr/>
        </p:nvCxnSpPr>
        <p:spPr>
          <a:xfrm>
            <a:off x="168013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55" name="Straight Connector 854"/>
          <p:cNvCxnSpPr/>
          <p:nvPr/>
        </p:nvCxnSpPr>
        <p:spPr>
          <a:xfrm>
            <a:off x="1970918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56" name="Straight Connector 855"/>
          <p:cNvCxnSpPr/>
          <p:nvPr/>
        </p:nvCxnSpPr>
        <p:spPr>
          <a:xfrm>
            <a:off x="2261702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57" name="Straight Connector 856"/>
          <p:cNvCxnSpPr/>
          <p:nvPr/>
        </p:nvCxnSpPr>
        <p:spPr>
          <a:xfrm>
            <a:off x="255248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58" name="Straight Connector 857"/>
          <p:cNvCxnSpPr/>
          <p:nvPr/>
        </p:nvCxnSpPr>
        <p:spPr>
          <a:xfrm>
            <a:off x="2843270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59" name="Straight Connector 858"/>
          <p:cNvCxnSpPr/>
          <p:nvPr/>
        </p:nvCxnSpPr>
        <p:spPr>
          <a:xfrm>
            <a:off x="759318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60" name="Straight Connector 859"/>
          <p:cNvCxnSpPr/>
          <p:nvPr/>
        </p:nvCxnSpPr>
        <p:spPr>
          <a:xfrm>
            <a:off x="1050102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61" name="Straight Connector 860"/>
          <p:cNvCxnSpPr/>
          <p:nvPr/>
        </p:nvCxnSpPr>
        <p:spPr>
          <a:xfrm>
            <a:off x="134088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62" name="Straight Connector 861"/>
          <p:cNvCxnSpPr/>
          <p:nvPr/>
        </p:nvCxnSpPr>
        <p:spPr>
          <a:xfrm>
            <a:off x="1631670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63" name="Straight Connector 862"/>
          <p:cNvCxnSpPr/>
          <p:nvPr/>
        </p:nvCxnSpPr>
        <p:spPr>
          <a:xfrm>
            <a:off x="192245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64" name="Straight Connector 863"/>
          <p:cNvCxnSpPr/>
          <p:nvPr/>
        </p:nvCxnSpPr>
        <p:spPr>
          <a:xfrm>
            <a:off x="2213238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65" name="Straight Connector 864"/>
          <p:cNvCxnSpPr/>
          <p:nvPr/>
        </p:nvCxnSpPr>
        <p:spPr>
          <a:xfrm>
            <a:off x="2504022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66" name="Straight Connector 865"/>
          <p:cNvCxnSpPr/>
          <p:nvPr/>
        </p:nvCxnSpPr>
        <p:spPr>
          <a:xfrm>
            <a:off x="279480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67" name="Straight Connector 866"/>
          <p:cNvCxnSpPr/>
          <p:nvPr/>
        </p:nvCxnSpPr>
        <p:spPr>
          <a:xfrm>
            <a:off x="71085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68" name="Straight Connector 867"/>
          <p:cNvCxnSpPr/>
          <p:nvPr/>
        </p:nvCxnSpPr>
        <p:spPr>
          <a:xfrm>
            <a:off x="1001638" y="1741851"/>
            <a:ext cx="0" cy="266959"/>
          </a:xfrm>
          <a:prstGeom prst="line">
            <a:avLst/>
          </a:prstGeom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69" name="Straight Connector 868"/>
          <p:cNvCxnSpPr/>
          <p:nvPr/>
        </p:nvCxnSpPr>
        <p:spPr>
          <a:xfrm>
            <a:off x="1292422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70" name="Straight Connector 869"/>
          <p:cNvCxnSpPr/>
          <p:nvPr/>
        </p:nvCxnSpPr>
        <p:spPr>
          <a:xfrm>
            <a:off x="158320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71" name="Straight Connector 870"/>
          <p:cNvCxnSpPr/>
          <p:nvPr/>
        </p:nvCxnSpPr>
        <p:spPr>
          <a:xfrm>
            <a:off x="1873990" y="1741851"/>
            <a:ext cx="0" cy="266959"/>
          </a:xfrm>
          <a:prstGeom prst="line">
            <a:avLst/>
          </a:prstGeom>
          <a:ln w="38100" cmpd="sng">
            <a:solidFill>
              <a:srgbClr val="E46C0A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72" name="Straight Connector 871"/>
          <p:cNvCxnSpPr/>
          <p:nvPr/>
        </p:nvCxnSpPr>
        <p:spPr>
          <a:xfrm>
            <a:off x="216477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73" name="Straight Connector 872"/>
          <p:cNvCxnSpPr/>
          <p:nvPr/>
        </p:nvCxnSpPr>
        <p:spPr>
          <a:xfrm>
            <a:off x="2455558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74" name="Straight Connector 873"/>
          <p:cNvCxnSpPr/>
          <p:nvPr/>
        </p:nvCxnSpPr>
        <p:spPr>
          <a:xfrm>
            <a:off x="2746342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75" name="Straight Connector 874"/>
          <p:cNvCxnSpPr/>
          <p:nvPr/>
        </p:nvCxnSpPr>
        <p:spPr>
          <a:xfrm>
            <a:off x="662390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76" name="Straight Connector 875"/>
          <p:cNvCxnSpPr/>
          <p:nvPr/>
        </p:nvCxnSpPr>
        <p:spPr>
          <a:xfrm>
            <a:off x="95317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77" name="Straight Connector 876"/>
          <p:cNvCxnSpPr/>
          <p:nvPr/>
        </p:nvCxnSpPr>
        <p:spPr>
          <a:xfrm>
            <a:off x="1243958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78" name="Straight Connector 877"/>
          <p:cNvCxnSpPr/>
          <p:nvPr/>
        </p:nvCxnSpPr>
        <p:spPr>
          <a:xfrm>
            <a:off x="1534742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79" name="Straight Connector 878"/>
          <p:cNvCxnSpPr/>
          <p:nvPr/>
        </p:nvCxnSpPr>
        <p:spPr>
          <a:xfrm>
            <a:off x="182552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80" name="Straight Connector 879"/>
          <p:cNvCxnSpPr/>
          <p:nvPr/>
        </p:nvCxnSpPr>
        <p:spPr>
          <a:xfrm>
            <a:off x="2116310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81" name="Straight Connector 880"/>
          <p:cNvCxnSpPr/>
          <p:nvPr/>
        </p:nvCxnSpPr>
        <p:spPr>
          <a:xfrm>
            <a:off x="240709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82" name="Straight Connector 881"/>
          <p:cNvCxnSpPr/>
          <p:nvPr/>
        </p:nvCxnSpPr>
        <p:spPr>
          <a:xfrm>
            <a:off x="2697878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83" name="Straight Connector 882"/>
          <p:cNvCxnSpPr/>
          <p:nvPr/>
        </p:nvCxnSpPr>
        <p:spPr>
          <a:xfrm>
            <a:off x="61392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84" name="Straight Connector 883"/>
          <p:cNvCxnSpPr/>
          <p:nvPr/>
        </p:nvCxnSpPr>
        <p:spPr>
          <a:xfrm>
            <a:off x="904710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85" name="Straight Connector 884"/>
          <p:cNvCxnSpPr/>
          <p:nvPr/>
        </p:nvCxnSpPr>
        <p:spPr>
          <a:xfrm>
            <a:off x="119549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86" name="Straight Connector 885"/>
          <p:cNvCxnSpPr/>
          <p:nvPr/>
        </p:nvCxnSpPr>
        <p:spPr>
          <a:xfrm>
            <a:off x="1486278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87" name="Straight Connector 886"/>
          <p:cNvCxnSpPr/>
          <p:nvPr/>
        </p:nvCxnSpPr>
        <p:spPr>
          <a:xfrm>
            <a:off x="1777062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88" name="Straight Connector 887"/>
          <p:cNvCxnSpPr/>
          <p:nvPr/>
        </p:nvCxnSpPr>
        <p:spPr>
          <a:xfrm>
            <a:off x="206784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89" name="Straight Connector 888"/>
          <p:cNvCxnSpPr/>
          <p:nvPr/>
        </p:nvCxnSpPr>
        <p:spPr>
          <a:xfrm>
            <a:off x="2358630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90" name="Straight Connector 889"/>
          <p:cNvCxnSpPr/>
          <p:nvPr/>
        </p:nvCxnSpPr>
        <p:spPr>
          <a:xfrm>
            <a:off x="264941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92" name="Straight Connector 891"/>
          <p:cNvCxnSpPr/>
          <p:nvPr/>
        </p:nvCxnSpPr>
        <p:spPr>
          <a:xfrm>
            <a:off x="3182518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93" name="Straight Connector 892"/>
          <p:cNvCxnSpPr/>
          <p:nvPr/>
        </p:nvCxnSpPr>
        <p:spPr>
          <a:xfrm>
            <a:off x="3473302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94" name="Straight Connector 893"/>
          <p:cNvCxnSpPr/>
          <p:nvPr/>
        </p:nvCxnSpPr>
        <p:spPr>
          <a:xfrm>
            <a:off x="376408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95" name="Straight Connector 894"/>
          <p:cNvCxnSpPr/>
          <p:nvPr/>
        </p:nvCxnSpPr>
        <p:spPr>
          <a:xfrm>
            <a:off x="4054870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96" name="Straight Connector 895"/>
          <p:cNvCxnSpPr/>
          <p:nvPr/>
        </p:nvCxnSpPr>
        <p:spPr>
          <a:xfrm>
            <a:off x="434565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97" name="Straight Connector 896"/>
          <p:cNvCxnSpPr/>
          <p:nvPr/>
        </p:nvCxnSpPr>
        <p:spPr>
          <a:xfrm>
            <a:off x="4636438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98" name="Straight Connector 897"/>
          <p:cNvCxnSpPr/>
          <p:nvPr/>
        </p:nvCxnSpPr>
        <p:spPr>
          <a:xfrm>
            <a:off x="4927222" y="1741851"/>
            <a:ext cx="0" cy="266959"/>
          </a:xfrm>
          <a:prstGeom prst="line">
            <a:avLst/>
          </a:prstGeom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99" name="Straight Connector 898"/>
          <p:cNvCxnSpPr/>
          <p:nvPr/>
        </p:nvCxnSpPr>
        <p:spPr>
          <a:xfrm>
            <a:off x="521800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00" name="Straight Connector 899"/>
          <p:cNvCxnSpPr/>
          <p:nvPr/>
        </p:nvCxnSpPr>
        <p:spPr>
          <a:xfrm>
            <a:off x="313405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01" name="Straight Connector 900"/>
          <p:cNvCxnSpPr/>
          <p:nvPr/>
        </p:nvCxnSpPr>
        <p:spPr>
          <a:xfrm>
            <a:off x="3424838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02" name="Straight Connector 901"/>
          <p:cNvCxnSpPr/>
          <p:nvPr/>
        </p:nvCxnSpPr>
        <p:spPr>
          <a:xfrm>
            <a:off x="3715622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03" name="Straight Connector 902"/>
          <p:cNvCxnSpPr/>
          <p:nvPr/>
        </p:nvCxnSpPr>
        <p:spPr>
          <a:xfrm>
            <a:off x="400640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04" name="Straight Connector 903"/>
          <p:cNvCxnSpPr/>
          <p:nvPr/>
        </p:nvCxnSpPr>
        <p:spPr>
          <a:xfrm>
            <a:off x="4297190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05" name="Straight Connector 904"/>
          <p:cNvCxnSpPr/>
          <p:nvPr/>
        </p:nvCxnSpPr>
        <p:spPr>
          <a:xfrm>
            <a:off x="458797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06" name="Straight Connector 905"/>
          <p:cNvCxnSpPr/>
          <p:nvPr/>
        </p:nvCxnSpPr>
        <p:spPr>
          <a:xfrm>
            <a:off x="4878758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07" name="Straight Connector 906"/>
          <p:cNvCxnSpPr/>
          <p:nvPr/>
        </p:nvCxnSpPr>
        <p:spPr>
          <a:xfrm>
            <a:off x="5169542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08" name="Straight Connector 907"/>
          <p:cNvCxnSpPr/>
          <p:nvPr/>
        </p:nvCxnSpPr>
        <p:spPr>
          <a:xfrm>
            <a:off x="3085590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09" name="Straight Connector 908"/>
          <p:cNvCxnSpPr/>
          <p:nvPr/>
        </p:nvCxnSpPr>
        <p:spPr>
          <a:xfrm>
            <a:off x="337637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10" name="Straight Connector 909"/>
          <p:cNvCxnSpPr/>
          <p:nvPr/>
        </p:nvCxnSpPr>
        <p:spPr>
          <a:xfrm>
            <a:off x="3667158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11" name="Straight Connector 910"/>
          <p:cNvCxnSpPr/>
          <p:nvPr/>
        </p:nvCxnSpPr>
        <p:spPr>
          <a:xfrm>
            <a:off x="3957942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12" name="Straight Connector 911"/>
          <p:cNvCxnSpPr/>
          <p:nvPr/>
        </p:nvCxnSpPr>
        <p:spPr>
          <a:xfrm>
            <a:off x="424872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14" name="Straight Connector 913"/>
          <p:cNvCxnSpPr/>
          <p:nvPr/>
        </p:nvCxnSpPr>
        <p:spPr>
          <a:xfrm>
            <a:off x="483029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15" name="Straight Connector 914"/>
          <p:cNvCxnSpPr/>
          <p:nvPr/>
        </p:nvCxnSpPr>
        <p:spPr>
          <a:xfrm>
            <a:off x="5121078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16" name="Straight Connector 915"/>
          <p:cNvCxnSpPr/>
          <p:nvPr/>
        </p:nvCxnSpPr>
        <p:spPr>
          <a:xfrm>
            <a:off x="303712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17" name="Straight Connector 916"/>
          <p:cNvCxnSpPr/>
          <p:nvPr/>
        </p:nvCxnSpPr>
        <p:spPr>
          <a:xfrm>
            <a:off x="3327910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18" name="Straight Connector 917"/>
          <p:cNvCxnSpPr/>
          <p:nvPr/>
        </p:nvCxnSpPr>
        <p:spPr>
          <a:xfrm>
            <a:off x="361869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19" name="Straight Connector 918"/>
          <p:cNvCxnSpPr/>
          <p:nvPr/>
        </p:nvCxnSpPr>
        <p:spPr>
          <a:xfrm>
            <a:off x="3909478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20" name="Straight Connector 919"/>
          <p:cNvCxnSpPr/>
          <p:nvPr/>
        </p:nvCxnSpPr>
        <p:spPr>
          <a:xfrm>
            <a:off x="4200262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22" name="Straight Connector 921"/>
          <p:cNvCxnSpPr/>
          <p:nvPr/>
        </p:nvCxnSpPr>
        <p:spPr>
          <a:xfrm>
            <a:off x="4781830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23" name="Straight Connector 922"/>
          <p:cNvCxnSpPr/>
          <p:nvPr/>
        </p:nvCxnSpPr>
        <p:spPr>
          <a:xfrm>
            <a:off x="507261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24" name="Straight Connector 923"/>
          <p:cNvCxnSpPr/>
          <p:nvPr/>
        </p:nvCxnSpPr>
        <p:spPr>
          <a:xfrm>
            <a:off x="2988662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25" name="Straight Connector 924"/>
          <p:cNvCxnSpPr/>
          <p:nvPr/>
        </p:nvCxnSpPr>
        <p:spPr>
          <a:xfrm>
            <a:off x="327944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26" name="Straight Connector 925"/>
          <p:cNvCxnSpPr/>
          <p:nvPr/>
        </p:nvCxnSpPr>
        <p:spPr>
          <a:xfrm>
            <a:off x="3570230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27" name="Straight Connector 926"/>
          <p:cNvCxnSpPr/>
          <p:nvPr/>
        </p:nvCxnSpPr>
        <p:spPr>
          <a:xfrm>
            <a:off x="386101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28" name="Straight Connector 927"/>
          <p:cNvCxnSpPr/>
          <p:nvPr/>
        </p:nvCxnSpPr>
        <p:spPr>
          <a:xfrm>
            <a:off x="4151798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29" name="Straight Connector 928"/>
          <p:cNvCxnSpPr/>
          <p:nvPr/>
        </p:nvCxnSpPr>
        <p:spPr>
          <a:xfrm>
            <a:off x="4442582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30" name="Straight Connector 929"/>
          <p:cNvCxnSpPr/>
          <p:nvPr/>
        </p:nvCxnSpPr>
        <p:spPr>
          <a:xfrm>
            <a:off x="473336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31" name="Straight Connector 930"/>
          <p:cNvCxnSpPr/>
          <p:nvPr/>
        </p:nvCxnSpPr>
        <p:spPr>
          <a:xfrm>
            <a:off x="5024150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32" name="Straight Connector 931"/>
          <p:cNvCxnSpPr/>
          <p:nvPr/>
        </p:nvCxnSpPr>
        <p:spPr>
          <a:xfrm>
            <a:off x="2940198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33" name="Straight Connector 932"/>
          <p:cNvCxnSpPr/>
          <p:nvPr/>
        </p:nvCxnSpPr>
        <p:spPr>
          <a:xfrm>
            <a:off x="3230982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34" name="Straight Connector 933"/>
          <p:cNvCxnSpPr/>
          <p:nvPr/>
        </p:nvCxnSpPr>
        <p:spPr>
          <a:xfrm>
            <a:off x="352176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35" name="Straight Connector 934"/>
          <p:cNvCxnSpPr/>
          <p:nvPr/>
        </p:nvCxnSpPr>
        <p:spPr>
          <a:xfrm>
            <a:off x="3812550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36" name="Straight Connector 935"/>
          <p:cNvCxnSpPr/>
          <p:nvPr/>
        </p:nvCxnSpPr>
        <p:spPr>
          <a:xfrm>
            <a:off x="410333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37" name="Straight Connector 936"/>
          <p:cNvCxnSpPr/>
          <p:nvPr/>
        </p:nvCxnSpPr>
        <p:spPr>
          <a:xfrm>
            <a:off x="4394118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38" name="Straight Connector 937"/>
          <p:cNvCxnSpPr/>
          <p:nvPr/>
        </p:nvCxnSpPr>
        <p:spPr>
          <a:xfrm>
            <a:off x="4684902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39" name="Straight Connector 938"/>
          <p:cNvCxnSpPr/>
          <p:nvPr/>
        </p:nvCxnSpPr>
        <p:spPr>
          <a:xfrm>
            <a:off x="497568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41" name="Straight Connector 940"/>
          <p:cNvCxnSpPr/>
          <p:nvPr/>
        </p:nvCxnSpPr>
        <p:spPr>
          <a:xfrm>
            <a:off x="5508790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42" name="Straight Connector 941"/>
          <p:cNvCxnSpPr/>
          <p:nvPr/>
        </p:nvCxnSpPr>
        <p:spPr>
          <a:xfrm>
            <a:off x="5799574" y="1741851"/>
            <a:ext cx="0" cy="266959"/>
          </a:xfrm>
          <a:prstGeom prst="line">
            <a:avLst/>
          </a:prstGeom>
          <a:ln w="38100" cmpd="sng">
            <a:solidFill>
              <a:srgbClr val="558ED5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43" name="Straight Connector 942"/>
          <p:cNvCxnSpPr/>
          <p:nvPr/>
        </p:nvCxnSpPr>
        <p:spPr>
          <a:xfrm>
            <a:off x="6090358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44" name="Straight Connector 943"/>
          <p:cNvCxnSpPr/>
          <p:nvPr/>
        </p:nvCxnSpPr>
        <p:spPr>
          <a:xfrm>
            <a:off x="6381142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45" name="Straight Connector 944"/>
          <p:cNvCxnSpPr/>
          <p:nvPr/>
        </p:nvCxnSpPr>
        <p:spPr>
          <a:xfrm>
            <a:off x="667192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46" name="Straight Connector 945"/>
          <p:cNvCxnSpPr/>
          <p:nvPr/>
        </p:nvCxnSpPr>
        <p:spPr>
          <a:xfrm>
            <a:off x="6962710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47" name="Straight Connector 946"/>
          <p:cNvCxnSpPr/>
          <p:nvPr/>
        </p:nvCxnSpPr>
        <p:spPr>
          <a:xfrm>
            <a:off x="725349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48" name="Straight Connector 947"/>
          <p:cNvCxnSpPr/>
          <p:nvPr/>
        </p:nvCxnSpPr>
        <p:spPr>
          <a:xfrm>
            <a:off x="754434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49" name="Straight Connector 948"/>
          <p:cNvCxnSpPr/>
          <p:nvPr/>
        </p:nvCxnSpPr>
        <p:spPr>
          <a:xfrm>
            <a:off x="546032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50" name="Straight Connector 949"/>
          <p:cNvCxnSpPr/>
          <p:nvPr/>
        </p:nvCxnSpPr>
        <p:spPr>
          <a:xfrm>
            <a:off x="5751110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51" name="Straight Connector 950"/>
          <p:cNvCxnSpPr/>
          <p:nvPr/>
        </p:nvCxnSpPr>
        <p:spPr>
          <a:xfrm>
            <a:off x="604189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52" name="Straight Connector 951"/>
          <p:cNvCxnSpPr/>
          <p:nvPr/>
        </p:nvCxnSpPr>
        <p:spPr>
          <a:xfrm>
            <a:off x="6332678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53" name="Straight Connector 952"/>
          <p:cNvCxnSpPr/>
          <p:nvPr/>
        </p:nvCxnSpPr>
        <p:spPr>
          <a:xfrm>
            <a:off x="6623462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54" name="Straight Connector 953"/>
          <p:cNvCxnSpPr/>
          <p:nvPr/>
        </p:nvCxnSpPr>
        <p:spPr>
          <a:xfrm>
            <a:off x="691424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55" name="Straight Connector 954"/>
          <p:cNvCxnSpPr/>
          <p:nvPr/>
        </p:nvCxnSpPr>
        <p:spPr>
          <a:xfrm>
            <a:off x="7205030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56" name="Straight Connector 955"/>
          <p:cNvCxnSpPr/>
          <p:nvPr/>
        </p:nvCxnSpPr>
        <p:spPr>
          <a:xfrm>
            <a:off x="749581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57" name="Straight Connector 956"/>
          <p:cNvCxnSpPr/>
          <p:nvPr/>
        </p:nvCxnSpPr>
        <p:spPr>
          <a:xfrm>
            <a:off x="5411862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58" name="Straight Connector 957"/>
          <p:cNvCxnSpPr/>
          <p:nvPr/>
        </p:nvCxnSpPr>
        <p:spPr>
          <a:xfrm>
            <a:off x="570264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59" name="Straight Connector 958"/>
          <p:cNvCxnSpPr/>
          <p:nvPr/>
        </p:nvCxnSpPr>
        <p:spPr>
          <a:xfrm>
            <a:off x="5993430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60" name="Straight Connector 959"/>
          <p:cNvCxnSpPr/>
          <p:nvPr/>
        </p:nvCxnSpPr>
        <p:spPr>
          <a:xfrm>
            <a:off x="628421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61" name="Straight Connector 960"/>
          <p:cNvCxnSpPr/>
          <p:nvPr/>
        </p:nvCxnSpPr>
        <p:spPr>
          <a:xfrm>
            <a:off x="6574998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62" name="Straight Connector 961"/>
          <p:cNvCxnSpPr/>
          <p:nvPr/>
        </p:nvCxnSpPr>
        <p:spPr>
          <a:xfrm>
            <a:off x="6865782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63" name="Straight Connector 962"/>
          <p:cNvCxnSpPr/>
          <p:nvPr/>
        </p:nvCxnSpPr>
        <p:spPr>
          <a:xfrm>
            <a:off x="715656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64" name="Straight Connector 963"/>
          <p:cNvCxnSpPr/>
          <p:nvPr/>
        </p:nvCxnSpPr>
        <p:spPr>
          <a:xfrm>
            <a:off x="7447350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65" name="Straight Connector 964"/>
          <p:cNvCxnSpPr/>
          <p:nvPr/>
        </p:nvCxnSpPr>
        <p:spPr>
          <a:xfrm>
            <a:off x="5363398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66" name="Straight Connector 965"/>
          <p:cNvCxnSpPr/>
          <p:nvPr/>
        </p:nvCxnSpPr>
        <p:spPr>
          <a:xfrm>
            <a:off x="5654182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67" name="Straight Connector 966"/>
          <p:cNvCxnSpPr/>
          <p:nvPr/>
        </p:nvCxnSpPr>
        <p:spPr>
          <a:xfrm>
            <a:off x="594496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68" name="Straight Connector 967"/>
          <p:cNvCxnSpPr/>
          <p:nvPr/>
        </p:nvCxnSpPr>
        <p:spPr>
          <a:xfrm>
            <a:off x="6235750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69" name="Straight Connector 968"/>
          <p:cNvCxnSpPr/>
          <p:nvPr/>
        </p:nvCxnSpPr>
        <p:spPr>
          <a:xfrm>
            <a:off x="652653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70" name="Straight Connector 969"/>
          <p:cNvCxnSpPr/>
          <p:nvPr/>
        </p:nvCxnSpPr>
        <p:spPr>
          <a:xfrm>
            <a:off x="6817318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71" name="Straight Connector 970"/>
          <p:cNvCxnSpPr/>
          <p:nvPr/>
        </p:nvCxnSpPr>
        <p:spPr>
          <a:xfrm>
            <a:off x="7108102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72" name="Straight Connector 971"/>
          <p:cNvCxnSpPr/>
          <p:nvPr/>
        </p:nvCxnSpPr>
        <p:spPr>
          <a:xfrm>
            <a:off x="739888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73" name="Straight Connector 972"/>
          <p:cNvCxnSpPr/>
          <p:nvPr/>
        </p:nvCxnSpPr>
        <p:spPr>
          <a:xfrm>
            <a:off x="531493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74" name="Straight Connector 973"/>
          <p:cNvCxnSpPr/>
          <p:nvPr/>
        </p:nvCxnSpPr>
        <p:spPr>
          <a:xfrm>
            <a:off x="5605718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75" name="Straight Connector 974"/>
          <p:cNvCxnSpPr/>
          <p:nvPr/>
        </p:nvCxnSpPr>
        <p:spPr>
          <a:xfrm>
            <a:off x="5896502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76" name="Straight Connector 975"/>
          <p:cNvCxnSpPr/>
          <p:nvPr/>
        </p:nvCxnSpPr>
        <p:spPr>
          <a:xfrm>
            <a:off x="618728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77" name="Straight Connector 976"/>
          <p:cNvCxnSpPr/>
          <p:nvPr/>
        </p:nvCxnSpPr>
        <p:spPr>
          <a:xfrm>
            <a:off x="6478070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78" name="Straight Connector 977"/>
          <p:cNvCxnSpPr/>
          <p:nvPr/>
        </p:nvCxnSpPr>
        <p:spPr>
          <a:xfrm>
            <a:off x="676885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79" name="Straight Connector 978"/>
          <p:cNvCxnSpPr/>
          <p:nvPr/>
        </p:nvCxnSpPr>
        <p:spPr>
          <a:xfrm>
            <a:off x="7059638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80" name="Straight Connector 979"/>
          <p:cNvCxnSpPr/>
          <p:nvPr/>
        </p:nvCxnSpPr>
        <p:spPr>
          <a:xfrm>
            <a:off x="7350422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81" name="Straight Connector 980"/>
          <p:cNvCxnSpPr/>
          <p:nvPr/>
        </p:nvCxnSpPr>
        <p:spPr>
          <a:xfrm>
            <a:off x="5266470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82" name="Straight Connector 981"/>
          <p:cNvCxnSpPr/>
          <p:nvPr/>
        </p:nvCxnSpPr>
        <p:spPr>
          <a:xfrm>
            <a:off x="555725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83" name="Straight Connector 982"/>
          <p:cNvCxnSpPr/>
          <p:nvPr/>
        </p:nvCxnSpPr>
        <p:spPr>
          <a:xfrm>
            <a:off x="5848038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84" name="Straight Connector 983"/>
          <p:cNvCxnSpPr/>
          <p:nvPr/>
        </p:nvCxnSpPr>
        <p:spPr>
          <a:xfrm>
            <a:off x="6138822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85" name="Straight Connector 984"/>
          <p:cNvCxnSpPr/>
          <p:nvPr/>
        </p:nvCxnSpPr>
        <p:spPr>
          <a:xfrm>
            <a:off x="6429606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86" name="Straight Connector 985"/>
          <p:cNvCxnSpPr/>
          <p:nvPr/>
        </p:nvCxnSpPr>
        <p:spPr>
          <a:xfrm>
            <a:off x="6720390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87" name="Straight Connector 986"/>
          <p:cNvCxnSpPr/>
          <p:nvPr/>
        </p:nvCxnSpPr>
        <p:spPr>
          <a:xfrm>
            <a:off x="7011174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88" name="Straight Connector 987"/>
          <p:cNvCxnSpPr/>
          <p:nvPr/>
        </p:nvCxnSpPr>
        <p:spPr>
          <a:xfrm>
            <a:off x="7301958" y="1741851"/>
            <a:ext cx="0" cy="266959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90" name="TextBox 989"/>
          <p:cNvSpPr txBox="1"/>
          <p:nvPr/>
        </p:nvSpPr>
        <p:spPr>
          <a:xfrm>
            <a:off x="2134334" y="3940639"/>
            <a:ext cx="348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</a:t>
            </a:r>
            <a:endParaRPr lang="en-US" b="1" dirty="0"/>
          </a:p>
        </p:txBody>
      </p:sp>
      <p:sp>
        <p:nvSpPr>
          <p:cNvPr id="991" name="TextBox 990"/>
          <p:cNvSpPr txBox="1"/>
          <p:nvPr/>
        </p:nvSpPr>
        <p:spPr>
          <a:xfrm>
            <a:off x="2896365" y="3940639"/>
            <a:ext cx="348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</a:t>
            </a:r>
            <a:endParaRPr lang="en-US" b="1" dirty="0"/>
          </a:p>
        </p:txBody>
      </p:sp>
      <p:sp>
        <p:nvSpPr>
          <p:cNvPr id="992" name="TextBox 991"/>
          <p:cNvSpPr txBox="1"/>
          <p:nvPr/>
        </p:nvSpPr>
        <p:spPr>
          <a:xfrm>
            <a:off x="3658396" y="3940639"/>
            <a:ext cx="348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</a:t>
            </a:r>
            <a:endParaRPr lang="en-US" b="1" dirty="0"/>
          </a:p>
        </p:txBody>
      </p:sp>
      <p:sp>
        <p:nvSpPr>
          <p:cNvPr id="993" name="TextBox 992"/>
          <p:cNvSpPr txBox="1"/>
          <p:nvPr/>
        </p:nvSpPr>
        <p:spPr>
          <a:xfrm>
            <a:off x="4420427" y="3940639"/>
            <a:ext cx="348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</a:t>
            </a:r>
            <a:endParaRPr lang="en-US" b="1" dirty="0"/>
          </a:p>
        </p:txBody>
      </p:sp>
      <p:sp>
        <p:nvSpPr>
          <p:cNvPr id="996" name="Rounded Rectangular Callout 995"/>
          <p:cNvSpPr/>
          <p:nvPr/>
        </p:nvSpPr>
        <p:spPr>
          <a:xfrm>
            <a:off x="1136058" y="5840810"/>
            <a:ext cx="1045747" cy="590043"/>
          </a:xfrm>
          <a:prstGeom prst="wedgeRoundRectCallout">
            <a:avLst>
              <a:gd name="adj1" fmla="val 81489"/>
              <a:gd name="adj2" fmla="val -13062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Bunch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200 </a:t>
            </a:r>
            <a:r>
              <a:rPr lang="en-US" dirty="0" err="1" smtClean="0">
                <a:solidFill>
                  <a:schemeClr val="tx1"/>
                </a:solidFill>
              </a:rPr>
              <a:t>pC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97" name="Rounded Rectangular Callout 996"/>
          <p:cNvSpPr/>
          <p:nvPr/>
        </p:nvSpPr>
        <p:spPr>
          <a:xfrm>
            <a:off x="2328626" y="5840810"/>
            <a:ext cx="1045747" cy="590043"/>
          </a:xfrm>
          <a:prstGeom prst="wedgeRoundRectCallout">
            <a:avLst>
              <a:gd name="adj1" fmla="val -3620"/>
              <a:gd name="adj2" fmla="val -134010"/>
              <a:gd name="adj3" fmla="val 16667"/>
            </a:avLst>
          </a:prstGeom>
          <a:solidFill>
            <a:srgbClr val="FFF6C4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8 *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No bunch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02" name="TextBox 1001"/>
          <p:cNvSpPr txBox="1"/>
          <p:nvPr/>
        </p:nvSpPr>
        <p:spPr>
          <a:xfrm>
            <a:off x="3632886" y="793778"/>
            <a:ext cx="95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Kicker gap</a:t>
            </a:r>
            <a:endParaRPr lang="en-US" sz="1400" b="1" dirty="0">
              <a:solidFill>
                <a:srgbClr val="000000"/>
              </a:solidFill>
            </a:endParaRPr>
          </a:p>
        </p:txBody>
      </p:sp>
      <p:cxnSp>
        <p:nvCxnSpPr>
          <p:cNvPr id="1004" name="Straight Connector 1003"/>
          <p:cNvCxnSpPr/>
          <p:nvPr/>
        </p:nvCxnSpPr>
        <p:spPr>
          <a:xfrm flipV="1">
            <a:off x="565462" y="1500109"/>
            <a:ext cx="0" cy="150011"/>
          </a:xfrm>
          <a:prstGeom prst="line">
            <a:avLst/>
          </a:prstGeom>
          <a:ln w="952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5" name="TextBox 1004"/>
          <p:cNvSpPr txBox="1"/>
          <p:nvPr/>
        </p:nvSpPr>
        <p:spPr>
          <a:xfrm>
            <a:off x="365094" y="1253112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700 µs</a:t>
            </a:r>
            <a:endParaRPr lang="en-US" sz="1200" b="1" dirty="0"/>
          </a:p>
        </p:txBody>
      </p:sp>
      <p:cxnSp>
        <p:nvCxnSpPr>
          <p:cNvPr id="1006" name="Straight Connector 1005"/>
          <p:cNvCxnSpPr/>
          <p:nvPr/>
        </p:nvCxnSpPr>
        <p:spPr>
          <a:xfrm flipV="1">
            <a:off x="4927674" y="1500109"/>
            <a:ext cx="0" cy="150011"/>
          </a:xfrm>
          <a:prstGeom prst="line">
            <a:avLst/>
          </a:prstGeom>
          <a:ln w="952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7" name="TextBox 1006"/>
          <p:cNvSpPr txBox="1"/>
          <p:nvPr/>
        </p:nvSpPr>
        <p:spPr>
          <a:xfrm>
            <a:off x="4577306" y="1253112"/>
            <a:ext cx="7986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1364.6 µs</a:t>
            </a:r>
            <a:endParaRPr lang="en-US" sz="1200" b="1" dirty="0"/>
          </a:p>
        </p:txBody>
      </p:sp>
      <p:cxnSp>
        <p:nvCxnSpPr>
          <p:cNvPr id="1009" name="Straight Arrow Connector 1008"/>
          <p:cNvCxnSpPr/>
          <p:nvPr/>
        </p:nvCxnSpPr>
        <p:spPr>
          <a:xfrm>
            <a:off x="1436025" y="1530111"/>
            <a:ext cx="427485" cy="0"/>
          </a:xfrm>
          <a:prstGeom prst="straightConnector1">
            <a:avLst/>
          </a:prstGeom>
          <a:ln w="952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0" name="TextBox 1009"/>
          <p:cNvSpPr txBox="1"/>
          <p:nvPr/>
        </p:nvSpPr>
        <p:spPr>
          <a:xfrm>
            <a:off x="1797889" y="1361609"/>
            <a:ext cx="590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 MHz</a:t>
            </a:r>
            <a:endParaRPr lang="en-US" sz="1200" b="1" dirty="0"/>
          </a:p>
        </p:txBody>
      </p:sp>
      <p:cxnSp>
        <p:nvCxnSpPr>
          <p:cNvPr id="1011" name="Straight Arrow Connector 1010"/>
          <p:cNvCxnSpPr/>
          <p:nvPr/>
        </p:nvCxnSpPr>
        <p:spPr>
          <a:xfrm>
            <a:off x="4921923" y="1545522"/>
            <a:ext cx="874205" cy="0"/>
          </a:xfrm>
          <a:prstGeom prst="straightConnector1">
            <a:avLst/>
          </a:prstGeom>
          <a:ln w="952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2" name="TextBox 1011"/>
          <p:cNvSpPr txBox="1"/>
          <p:nvPr/>
        </p:nvSpPr>
        <p:spPr>
          <a:xfrm>
            <a:off x="5720078" y="1361609"/>
            <a:ext cx="7092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0.5 MHz</a:t>
            </a:r>
            <a:endParaRPr lang="en-US" sz="1200" b="1" dirty="0"/>
          </a:p>
        </p:txBody>
      </p:sp>
      <p:sp>
        <p:nvSpPr>
          <p:cNvPr id="1016" name="Left Brace 1015"/>
          <p:cNvSpPr/>
          <p:nvPr/>
        </p:nvSpPr>
        <p:spPr>
          <a:xfrm rot="5400000">
            <a:off x="4074542" y="1037642"/>
            <a:ext cx="179271" cy="836496"/>
          </a:xfrm>
          <a:prstGeom prst="leftBrac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7" name="Gerade Verbindung 686"/>
          <p:cNvCxnSpPr>
            <a:endCxn id="37" idx="1"/>
          </p:cNvCxnSpPr>
          <p:nvPr/>
        </p:nvCxnSpPr>
        <p:spPr>
          <a:xfrm rot="5400000">
            <a:off x="453589" y="2066685"/>
            <a:ext cx="169749" cy="53998"/>
          </a:xfrm>
          <a:prstGeom prst="line">
            <a:avLst/>
          </a:prstGeom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8" name="Rounded Rectangular Callout 997"/>
          <p:cNvSpPr/>
          <p:nvPr/>
        </p:nvSpPr>
        <p:spPr>
          <a:xfrm>
            <a:off x="3981057" y="5840810"/>
            <a:ext cx="1045747" cy="590043"/>
          </a:xfrm>
          <a:prstGeom prst="wedgeRoundRectCallout">
            <a:avLst>
              <a:gd name="adj1" fmla="val 53757"/>
              <a:gd name="adj2" fmla="val -137400"/>
              <a:gd name="adj3" fmla="val 16667"/>
            </a:avLst>
          </a:prstGeom>
          <a:solidFill>
            <a:srgbClr val="FFF6C4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5972 *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No bunch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688" name="Gerade Verbindung 687"/>
          <p:cNvCxnSpPr>
            <a:endCxn id="155" idx="1"/>
          </p:cNvCxnSpPr>
          <p:nvPr/>
        </p:nvCxnSpPr>
        <p:spPr>
          <a:xfrm>
            <a:off x="1001640" y="2008810"/>
            <a:ext cx="272377" cy="175322"/>
          </a:xfrm>
          <a:prstGeom prst="line">
            <a:avLst/>
          </a:prstGeom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1" name="Gerade Verbindung 690"/>
          <p:cNvCxnSpPr>
            <a:endCxn id="221" idx="1"/>
          </p:cNvCxnSpPr>
          <p:nvPr/>
        </p:nvCxnSpPr>
        <p:spPr>
          <a:xfrm>
            <a:off x="1436025" y="2008809"/>
            <a:ext cx="582018" cy="180895"/>
          </a:xfrm>
          <a:prstGeom prst="line">
            <a:avLst/>
          </a:prstGeom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4" name="Gerade Verbindung 693"/>
          <p:cNvCxnSpPr>
            <a:endCxn id="287" idx="1"/>
          </p:cNvCxnSpPr>
          <p:nvPr/>
        </p:nvCxnSpPr>
        <p:spPr>
          <a:xfrm>
            <a:off x="1870410" y="2008808"/>
            <a:ext cx="891659" cy="186468"/>
          </a:xfrm>
          <a:prstGeom prst="line">
            <a:avLst/>
          </a:prstGeom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4" name="TextBox 993"/>
          <p:cNvSpPr txBox="1"/>
          <p:nvPr/>
        </p:nvSpPr>
        <p:spPr>
          <a:xfrm>
            <a:off x="6492917" y="3940639"/>
            <a:ext cx="348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</a:t>
            </a:r>
            <a:endParaRPr lang="en-US" b="1" dirty="0"/>
          </a:p>
        </p:txBody>
      </p:sp>
      <p:sp>
        <p:nvSpPr>
          <p:cNvPr id="995" name="TextBox 994"/>
          <p:cNvSpPr txBox="1"/>
          <p:nvPr/>
        </p:nvSpPr>
        <p:spPr>
          <a:xfrm>
            <a:off x="7235601" y="3940639"/>
            <a:ext cx="348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</a:t>
            </a:r>
            <a:endParaRPr lang="en-US" b="1" dirty="0"/>
          </a:p>
        </p:txBody>
      </p:sp>
      <p:sp>
        <p:nvSpPr>
          <p:cNvPr id="999" name="Rounded Rectangular Callout 998"/>
          <p:cNvSpPr/>
          <p:nvPr/>
        </p:nvSpPr>
        <p:spPr>
          <a:xfrm>
            <a:off x="5527822" y="5840810"/>
            <a:ext cx="1045747" cy="590043"/>
          </a:xfrm>
          <a:prstGeom prst="wedgeRoundRectCallout">
            <a:avLst>
              <a:gd name="adj1" fmla="val 81489"/>
              <a:gd name="adj2" fmla="val -13062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Bunch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50 </a:t>
            </a:r>
            <a:r>
              <a:rPr lang="en-US" dirty="0" err="1" smtClean="0">
                <a:solidFill>
                  <a:schemeClr val="tx1"/>
                </a:solidFill>
              </a:rPr>
              <a:t>pC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00" name="Rounded Rectangular Callout 999"/>
          <p:cNvSpPr/>
          <p:nvPr/>
        </p:nvSpPr>
        <p:spPr>
          <a:xfrm>
            <a:off x="6720390" y="5840810"/>
            <a:ext cx="1045747" cy="590043"/>
          </a:xfrm>
          <a:prstGeom prst="wedgeRoundRectCallout">
            <a:avLst>
              <a:gd name="adj1" fmla="val -3620"/>
              <a:gd name="adj2" fmla="val -134010"/>
              <a:gd name="adj3" fmla="val 16667"/>
            </a:avLst>
          </a:prstGeom>
          <a:solidFill>
            <a:srgbClr val="FFF6C4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8 *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No bunch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01" name="Rounded Rectangular Callout 1000"/>
          <p:cNvSpPr/>
          <p:nvPr/>
        </p:nvSpPr>
        <p:spPr>
          <a:xfrm>
            <a:off x="7858070" y="5840810"/>
            <a:ext cx="1045747" cy="590043"/>
          </a:xfrm>
          <a:prstGeom prst="wedgeRoundRectCallout">
            <a:avLst>
              <a:gd name="adj1" fmla="val -42828"/>
              <a:gd name="adj2" fmla="val -132315"/>
              <a:gd name="adj3" fmla="val 16667"/>
            </a:avLst>
          </a:prstGeom>
          <a:solidFill>
            <a:srgbClr val="FFF6C4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1212 *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No bunch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18" name="TextBox 1017"/>
          <p:cNvSpPr txBox="1"/>
          <p:nvPr/>
        </p:nvSpPr>
        <p:spPr>
          <a:xfrm>
            <a:off x="6898017" y="2445710"/>
            <a:ext cx="2096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Length of </a:t>
            </a:r>
            <a:br>
              <a:rPr lang="en-US" dirty="0" smtClean="0"/>
            </a:br>
            <a:r>
              <a:rPr lang="en-US" dirty="0" smtClean="0"/>
              <a:t>pattern table = 7222</a:t>
            </a:r>
            <a:endParaRPr lang="en-US" dirty="0"/>
          </a:p>
        </p:txBody>
      </p:sp>
      <p:cxnSp>
        <p:nvCxnSpPr>
          <p:cNvPr id="696" name="Gerade Verbindung 695"/>
          <p:cNvCxnSpPr>
            <a:endCxn id="584" idx="1"/>
          </p:cNvCxnSpPr>
          <p:nvPr/>
        </p:nvCxnSpPr>
        <p:spPr>
          <a:xfrm rot="5400000">
            <a:off x="4803161" y="2095835"/>
            <a:ext cx="211540" cy="37490"/>
          </a:xfrm>
          <a:prstGeom prst="line">
            <a:avLst/>
          </a:prstGeom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9" name="Gerade Verbindung 698"/>
          <p:cNvCxnSpPr>
            <a:endCxn id="650" idx="1"/>
          </p:cNvCxnSpPr>
          <p:nvPr/>
        </p:nvCxnSpPr>
        <p:spPr>
          <a:xfrm rot="5400000">
            <a:off x="5608337" y="2034685"/>
            <a:ext cx="217112" cy="165362"/>
          </a:xfrm>
          <a:prstGeom prst="line">
            <a:avLst/>
          </a:prstGeom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25" name="Group 724"/>
          <p:cNvGrpSpPr/>
          <p:nvPr/>
        </p:nvGrpSpPr>
        <p:grpSpPr>
          <a:xfrm rot="3419712">
            <a:off x="-339376" y="3688437"/>
            <a:ext cx="3756563" cy="139888"/>
            <a:chOff x="1026694" y="4530452"/>
            <a:chExt cx="6024239" cy="208549"/>
          </a:xfrm>
        </p:grpSpPr>
        <p:sp>
          <p:nvSpPr>
            <p:cNvPr id="726" name="Rectangle 139"/>
            <p:cNvSpPr/>
            <p:nvPr/>
          </p:nvSpPr>
          <p:spPr>
            <a:xfrm>
              <a:off x="6862707" y="4530454"/>
              <a:ext cx="188226" cy="206955"/>
            </a:xfrm>
            <a:prstGeom prst="rect">
              <a:avLst/>
            </a:prstGeom>
            <a:solidFill>
              <a:srgbClr val="6B2C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Rectangle 140"/>
            <p:cNvSpPr/>
            <p:nvPr/>
          </p:nvSpPr>
          <p:spPr>
            <a:xfrm>
              <a:off x="6674464" y="4530454"/>
              <a:ext cx="188226" cy="206955"/>
            </a:xfrm>
            <a:prstGeom prst="rect">
              <a:avLst/>
            </a:prstGeom>
            <a:solidFill>
              <a:srgbClr val="8000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Rectangle 141"/>
            <p:cNvSpPr/>
            <p:nvPr/>
          </p:nvSpPr>
          <p:spPr>
            <a:xfrm>
              <a:off x="6486232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Rectangle 142"/>
            <p:cNvSpPr/>
            <p:nvPr/>
          </p:nvSpPr>
          <p:spPr>
            <a:xfrm>
              <a:off x="6298000" y="4530454"/>
              <a:ext cx="188226" cy="20695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Rectangle 143"/>
            <p:cNvSpPr/>
            <p:nvPr/>
          </p:nvSpPr>
          <p:spPr>
            <a:xfrm>
              <a:off x="1779622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Rectangle 144"/>
            <p:cNvSpPr/>
            <p:nvPr/>
          </p:nvSpPr>
          <p:spPr>
            <a:xfrm>
              <a:off x="1591390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Rectangle 145"/>
            <p:cNvSpPr/>
            <p:nvPr/>
          </p:nvSpPr>
          <p:spPr>
            <a:xfrm>
              <a:off x="1403158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146"/>
            <p:cNvSpPr/>
            <p:nvPr/>
          </p:nvSpPr>
          <p:spPr>
            <a:xfrm>
              <a:off x="1214926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147"/>
            <p:cNvSpPr/>
            <p:nvPr/>
          </p:nvSpPr>
          <p:spPr>
            <a:xfrm>
              <a:off x="1026694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148"/>
            <p:cNvSpPr/>
            <p:nvPr/>
          </p:nvSpPr>
          <p:spPr>
            <a:xfrm>
              <a:off x="6109768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149"/>
            <p:cNvSpPr/>
            <p:nvPr/>
          </p:nvSpPr>
          <p:spPr>
            <a:xfrm>
              <a:off x="2156885" y="4530454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150"/>
            <p:cNvSpPr/>
            <p:nvPr/>
          </p:nvSpPr>
          <p:spPr>
            <a:xfrm>
              <a:off x="5921536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151"/>
            <p:cNvSpPr/>
            <p:nvPr/>
          </p:nvSpPr>
          <p:spPr>
            <a:xfrm>
              <a:off x="4415668" y="4530452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152"/>
            <p:cNvSpPr/>
            <p:nvPr/>
          </p:nvSpPr>
          <p:spPr>
            <a:xfrm>
              <a:off x="5545072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153"/>
            <p:cNvSpPr/>
            <p:nvPr/>
          </p:nvSpPr>
          <p:spPr>
            <a:xfrm>
              <a:off x="5356846" y="4532043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154"/>
            <p:cNvSpPr/>
            <p:nvPr/>
          </p:nvSpPr>
          <p:spPr>
            <a:xfrm>
              <a:off x="3662742" y="4532041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Rectangle 155"/>
            <p:cNvSpPr/>
            <p:nvPr/>
          </p:nvSpPr>
          <p:spPr>
            <a:xfrm>
              <a:off x="3474509" y="4532041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Rectangle 156"/>
            <p:cNvSpPr/>
            <p:nvPr/>
          </p:nvSpPr>
          <p:spPr>
            <a:xfrm>
              <a:off x="2345117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Rectangle 157"/>
            <p:cNvSpPr/>
            <p:nvPr/>
          </p:nvSpPr>
          <p:spPr>
            <a:xfrm>
              <a:off x="1968652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Rectangle 158"/>
            <p:cNvSpPr/>
            <p:nvPr/>
          </p:nvSpPr>
          <p:spPr>
            <a:xfrm>
              <a:off x="4603900" y="4530452"/>
              <a:ext cx="188227" cy="20695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Rectangle 159"/>
            <p:cNvSpPr/>
            <p:nvPr/>
          </p:nvSpPr>
          <p:spPr>
            <a:xfrm>
              <a:off x="3286276" y="4532041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Rectangle 160"/>
            <p:cNvSpPr/>
            <p:nvPr/>
          </p:nvSpPr>
          <p:spPr>
            <a:xfrm>
              <a:off x="4980360" y="4532043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Rectangle 161"/>
            <p:cNvSpPr/>
            <p:nvPr/>
          </p:nvSpPr>
          <p:spPr>
            <a:xfrm>
              <a:off x="4792127" y="4532043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Rectangle 162"/>
            <p:cNvSpPr/>
            <p:nvPr/>
          </p:nvSpPr>
          <p:spPr>
            <a:xfrm>
              <a:off x="3098049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Rectangle 163"/>
            <p:cNvSpPr/>
            <p:nvPr/>
          </p:nvSpPr>
          <p:spPr>
            <a:xfrm>
              <a:off x="2909816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Rectangle 164"/>
            <p:cNvSpPr/>
            <p:nvPr/>
          </p:nvSpPr>
          <p:spPr>
            <a:xfrm>
              <a:off x="2721583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Rectangle 165"/>
            <p:cNvSpPr/>
            <p:nvPr/>
          </p:nvSpPr>
          <p:spPr>
            <a:xfrm>
              <a:off x="2533350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Rectangle 166"/>
            <p:cNvSpPr/>
            <p:nvPr/>
          </p:nvSpPr>
          <p:spPr>
            <a:xfrm>
              <a:off x="4227435" y="4530452"/>
              <a:ext cx="188227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Rectangle 167"/>
            <p:cNvSpPr/>
            <p:nvPr/>
          </p:nvSpPr>
          <p:spPr>
            <a:xfrm>
              <a:off x="4039202" y="4530452"/>
              <a:ext cx="188227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Rectangle 168"/>
            <p:cNvSpPr/>
            <p:nvPr/>
          </p:nvSpPr>
          <p:spPr>
            <a:xfrm>
              <a:off x="3850969" y="4530452"/>
              <a:ext cx="188227" cy="206955"/>
            </a:xfrm>
            <a:prstGeom prst="rect">
              <a:avLst/>
            </a:prstGeom>
            <a:solidFill>
              <a:srgbClr val="FF6600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Rectangle 169"/>
            <p:cNvSpPr/>
            <p:nvPr/>
          </p:nvSpPr>
          <p:spPr>
            <a:xfrm>
              <a:off x="5168613" y="4532043"/>
              <a:ext cx="188227" cy="206958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Rectangle 172"/>
            <p:cNvSpPr/>
            <p:nvPr/>
          </p:nvSpPr>
          <p:spPr>
            <a:xfrm>
              <a:off x="5733304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8" name="Group 757"/>
          <p:cNvGrpSpPr/>
          <p:nvPr/>
        </p:nvGrpSpPr>
        <p:grpSpPr>
          <a:xfrm rot="3419712">
            <a:off x="-51980" y="3689016"/>
            <a:ext cx="3756563" cy="139888"/>
            <a:chOff x="1026694" y="4530452"/>
            <a:chExt cx="6024239" cy="208549"/>
          </a:xfrm>
        </p:grpSpPr>
        <p:sp>
          <p:nvSpPr>
            <p:cNvPr id="759" name="Rectangle 139"/>
            <p:cNvSpPr/>
            <p:nvPr/>
          </p:nvSpPr>
          <p:spPr>
            <a:xfrm>
              <a:off x="6862707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Rectangle 140"/>
            <p:cNvSpPr/>
            <p:nvPr/>
          </p:nvSpPr>
          <p:spPr>
            <a:xfrm>
              <a:off x="6674464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Rectangle 141"/>
            <p:cNvSpPr/>
            <p:nvPr/>
          </p:nvSpPr>
          <p:spPr>
            <a:xfrm>
              <a:off x="6486232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Rectangle 142"/>
            <p:cNvSpPr/>
            <p:nvPr/>
          </p:nvSpPr>
          <p:spPr>
            <a:xfrm>
              <a:off x="6298000" y="4530454"/>
              <a:ext cx="188226" cy="20695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Rectangle 143"/>
            <p:cNvSpPr/>
            <p:nvPr/>
          </p:nvSpPr>
          <p:spPr>
            <a:xfrm>
              <a:off x="1779622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Rectangle 144"/>
            <p:cNvSpPr/>
            <p:nvPr/>
          </p:nvSpPr>
          <p:spPr>
            <a:xfrm>
              <a:off x="1591390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Rectangle 145"/>
            <p:cNvSpPr/>
            <p:nvPr/>
          </p:nvSpPr>
          <p:spPr>
            <a:xfrm>
              <a:off x="1403158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Rectangle 146"/>
            <p:cNvSpPr/>
            <p:nvPr/>
          </p:nvSpPr>
          <p:spPr>
            <a:xfrm>
              <a:off x="1214926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Rectangle 147"/>
            <p:cNvSpPr/>
            <p:nvPr/>
          </p:nvSpPr>
          <p:spPr>
            <a:xfrm>
              <a:off x="1026694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Rectangle 148"/>
            <p:cNvSpPr/>
            <p:nvPr/>
          </p:nvSpPr>
          <p:spPr>
            <a:xfrm>
              <a:off x="6109768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Rectangle 149"/>
            <p:cNvSpPr/>
            <p:nvPr/>
          </p:nvSpPr>
          <p:spPr>
            <a:xfrm>
              <a:off x="2156885" y="4530454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Rectangle 150"/>
            <p:cNvSpPr/>
            <p:nvPr/>
          </p:nvSpPr>
          <p:spPr>
            <a:xfrm>
              <a:off x="5921536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Rectangle 151"/>
            <p:cNvSpPr/>
            <p:nvPr/>
          </p:nvSpPr>
          <p:spPr>
            <a:xfrm>
              <a:off x="4415668" y="4530452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Rectangle 152"/>
            <p:cNvSpPr/>
            <p:nvPr/>
          </p:nvSpPr>
          <p:spPr>
            <a:xfrm>
              <a:off x="5545072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Rectangle 153"/>
            <p:cNvSpPr/>
            <p:nvPr/>
          </p:nvSpPr>
          <p:spPr>
            <a:xfrm>
              <a:off x="5356846" y="4532043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Rectangle 154"/>
            <p:cNvSpPr/>
            <p:nvPr/>
          </p:nvSpPr>
          <p:spPr>
            <a:xfrm>
              <a:off x="3662742" y="4532041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Rectangle 155"/>
            <p:cNvSpPr/>
            <p:nvPr/>
          </p:nvSpPr>
          <p:spPr>
            <a:xfrm>
              <a:off x="3474509" y="4532041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Rectangle 156"/>
            <p:cNvSpPr/>
            <p:nvPr/>
          </p:nvSpPr>
          <p:spPr>
            <a:xfrm>
              <a:off x="2345117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Rectangle 157"/>
            <p:cNvSpPr/>
            <p:nvPr/>
          </p:nvSpPr>
          <p:spPr>
            <a:xfrm>
              <a:off x="1968652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Rectangle 158"/>
            <p:cNvSpPr/>
            <p:nvPr/>
          </p:nvSpPr>
          <p:spPr>
            <a:xfrm>
              <a:off x="4603900" y="4530452"/>
              <a:ext cx="188227" cy="20695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159"/>
            <p:cNvSpPr/>
            <p:nvPr/>
          </p:nvSpPr>
          <p:spPr>
            <a:xfrm>
              <a:off x="3286276" y="4532041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Rectangle 160"/>
            <p:cNvSpPr/>
            <p:nvPr/>
          </p:nvSpPr>
          <p:spPr>
            <a:xfrm>
              <a:off x="4980360" y="4532043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Rectangle 161"/>
            <p:cNvSpPr/>
            <p:nvPr/>
          </p:nvSpPr>
          <p:spPr>
            <a:xfrm>
              <a:off x="4792127" y="4532043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Rectangle 162"/>
            <p:cNvSpPr/>
            <p:nvPr/>
          </p:nvSpPr>
          <p:spPr>
            <a:xfrm>
              <a:off x="3098049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Rectangle 163"/>
            <p:cNvSpPr/>
            <p:nvPr/>
          </p:nvSpPr>
          <p:spPr>
            <a:xfrm>
              <a:off x="2909816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Rectangle 164"/>
            <p:cNvSpPr/>
            <p:nvPr/>
          </p:nvSpPr>
          <p:spPr>
            <a:xfrm>
              <a:off x="2721583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Rectangle 165"/>
            <p:cNvSpPr/>
            <p:nvPr/>
          </p:nvSpPr>
          <p:spPr>
            <a:xfrm>
              <a:off x="2533350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Rectangle 166"/>
            <p:cNvSpPr/>
            <p:nvPr/>
          </p:nvSpPr>
          <p:spPr>
            <a:xfrm>
              <a:off x="4227435" y="4530452"/>
              <a:ext cx="188227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Rectangle 167"/>
            <p:cNvSpPr/>
            <p:nvPr/>
          </p:nvSpPr>
          <p:spPr>
            <a:xfrm>
              <a:off x="4039202" y="4530452"/>
              <a:ext cx="188227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Rectangle 168"/>
            <p:cNvSpPr/>
            <p:nvPr/>
          </p:nvSpPr>
          <p:spPr>
            <a:xfrm>
              <a:off x="3850969" y="4530452"/>
              <a:ext cx="188227" cy="206955"/>
            </a:xfrm>
            <a:prstGeom prst="rect">
              <a:avLst/>
            </a:prstGeom>
            <a:solidFill>
              <a:srgbClr val="FF6600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Rectangle 169"/>
            <p:cNvSpPr/>
            <p:nvPr/>
          </p:nvSpPr>
          <p:spPr>
            <a:xfrm>
              <a:off x="5168613" y="4532043"/>
              <a:ext cx="188227" cy="206958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Rectangle 172"/>
            <p:cNvSpPr/>
            <p:nvPr/>
          </p:nvSpPr>
          <p:spPr>
            <a:xfrm>
              <a:off x="5733304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1" name="Group 790"/>
          <p:cNvGrpSpPr/>
          <p:nvPr/>
        </p:nvGrpSpPr>
        <p:grpSpPr>
          <a:xfrm rot="3419712">
            <a:off x="397078" y="3689017"/>
            <a:ext cx="3756563" cy="139888"/>
            <a:chOff x="1026694" y="4530452"/>
            <a:chExt cx="6024239" cy="208549"/>
          </a:xfrm>
        </p:grpSpPr>
        <p:sp>
          <p:nvSpPr>
            <p:cNvPr id="792" name="Rectangle 139"/>
            <p:cNvSpPr/>
            <p:nvPr/>
          </p:nvSpPr>
          <p:spPr>
            <a:xfrm>
              <a:off x="6862707" y="4530454"/>
              <a:ext cx="188226" cy="206955"/>
            </a:xfrm>
            <a:prstGeom prst="rect">
              <a:avLst/>
            </a:prstGeom>
            <a:solidFill>
              <a:srgbClr val="6B2C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Rectangle 140"/>
            <p:cNvSpPr/>
            <p:nvPr/>
          </p:nvSpPr>
          <p:spPr>
            <a:xfrm>
              <a:off x="6674464" y="4530454"/>
              <a:ext cx="188226" cy="206955"/>
            </a:xfrm>
            <a:prstGeom prst="rect">
              <a:avLst/>
            </a:prstGeom>
            <a:solidFill>
              <a:srgbClr val="8000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Rectangle 141"/>
            <p:cNvSpPr/>
            <p:nvPr/>
          </p:nvSpPr>
          <p:spPr>
            <a:xfrm>
              <a:off x="6486232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Rectangle 142"/>
            <p:cNvSpPr/>
            <p:nvPr/>
          </p:nvSpPr>
          <p:spPr>
            <a:xfrm>
              <a:off x="6298000" y="4530454"/>
              <a:ext cx="188226" cy="20695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Rectangle 143"/>
            <p:cNvSpPr/>
            <p:nvPr/>
          </p:nvSpPr>
          <p:spPr>
            <a:xfrm>
              <a:off x="1779622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Rectangle 144"/>
            <p:cNvSpPr/>
            <p:nvPr/>
          </p:nvSpPr>
          <p:spPr>
            <a:xfrm>
              <a:off x="1591390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Rectangle 145"/>
            <p:cNvSpPr/>
            <p:nvPr/>
          </p:nvSpPr>
          <p:spPr>
            <a:xfrm>
              <a:off x="1403158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Rectangle 146"/>
            <p:cNvSpPr/>
            <p:nvPr/>
          </p:nvSpPr>
          <p:spPr>
            <a:xfrm>
              <a:off x="1214926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Rectangle 147"/>
            <p:cNvSpPr/>
            <p:nvPr/>
          </p:nvSpPr>
          <p:spPr>
            <a:xfrm>
              <a:off x="1026694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Rectangle 148"/>
            <p:cNvSpPr/>
            <p:nvPr/>
          </p:nvSpPr>
          <p:spPr>
            <a:xfrm>
              <a:off x="6109768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Rectangle 149"/>
            <p:cNvSpPr/>
            <p:nvPr/>
          </p:nvSpPr>
          <p:spPr>
            <a:xfrm>
              <a:off x="2156885" y="4530454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Rectangle 150"/>
            <p:cNvSpPr/>
            <p:nvPr/>
          </p:nvSpPr>
          <p:spPr>
            <a:xfrm>
              <a:off x="5921536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Rectangle 151"/>
            <p:cNvSpPr/>
            <p:nvPr/>
          </p:nvSpPr>
          <p:spPr>
            <a:xfrm>
              <a:off x="4415668" y="4530452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Rectangle 152"/>
            <p:cNvSpPr/>
            <p:nvPr/>
          </p:nvSpPr>
          <p:spPr>
            <a:xfrm>
              <a:off x="5545072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Rectangle 153"/>
            <p:cNvSpPr/>
            <p:nvPr/>
          </p:nvSpPr>
          <p:spPr>
            <a:xfrm>
              <a:off x="5356846" y="4532043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Rectangle 154"/>
            <p:cNvSpPr/>
            <p:nvPr/>
          </p:nvSpPr>
          <p:spPr>
            <a:xfrm>
              <a:off x="3662742" y="4532041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Rectangle 155"/>
            <p:cNvSpPr/>
            <p:nvPr/>
          </p:nvSpPr>
          <p:spPr>
            <a:xfrm>
              <a:off x="3474509" y="4532041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Rectangle 156"/>
            <p:cNvSpPr/>
            <p:nvPr/>
          </p:nvSpPr>
          <p:spPr>
            <a:xfrm>
              <a:off x="2345117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Rectangle 157"/>
            <p:cNvSpPr/>
            <p:nvPr/>
          </p:nvSpPr>
          <p:spPr>
            <a:xfrm>
              <a:off x="1968652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Rectangle 158"/>
            <p:cNvSpPr/>
            <p:nvPr/>
          </p:nvSpPr>
          <p:spPr>
            <a:xfrm>
              <a:off x="4603900" y="4530452"/>
              <a:ext cx="188227" cy="20695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Rectangle 159"/>
            <p:cNvSpPr/>
            <p:nvPr/>
          </p:nvSpPr>
          <p:spPr>
            <a:xfrm>
              <a:off x="3286276" y="4532041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Rectangle 160"/>
            <p:cNvSpPr/>
            <p:nvPr/>
          </p:nvSpPr>
          <p:spPr>
            <a:xfrm>
              <a:off x="4980360" y="4532043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Rectangle 161"/>
            <p:cNvSpPr/>
            <p:nvPr/>
          </p:nvSpPr>
          <p:spPr>
            <a:xfrm>
              <a:off x="4792127" y="4532043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Rectangle 162"/>
            <p:cNvSpPr/>
            <p:nvPr/>
          </p:nvSpPr>
          <p:spPr>
            <a:xfrm>
              <a:off x="3098049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Rectangle 163"/>
            <p:cNvSpPr/>
            <p:nvPr/>
          </p:nvSpPr>
          <p:spPr>
            <a:xfrm>
              <a:off x="2909816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Rectangle 164"/>
            <p:cNvSpPr/>
            <p:nvPr/>
          </p:nvSpPr>
          <p:spPr>
            <a:xfrm>
              <a:off x="2721583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Rectangle 165"/>
            <p:cNvSpPr/>
            <p:nvPr/>
          </p:nvSpPr>
          <p:spPr>
            <a:xfrm>
              <a:off x="2533350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Rectangle 166"/>
            <p:cNvSpPr/>
            <p:nvPr/>
          </p:nvSpPr>
          <p:spPr>
            <a:xfrm>
              <a:off x="4227435" y="4530452"/>
              <a:ext cx="188227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Rectangle 167"/>
            <p:cNvSpPr/>
            <p:nvPr/>
          </p:nvSpPr>
          <p:spPr>
            <a:xfrm>
              <a:off x="4039202" y="4530452"/>
              <a:ext cx="188227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Rectangle 168"/>
            <p:cNvSpPr/>
            <p:nvPr/>
          </p:nvSpPr>
          <p:spPr>
            <a:xfrm>
              <a:off x="3850969" y="4530452"/>
              <a:ext cx="188227" cy="206955"/>
            </a:xfrm>
            <a:prstGeom prst="rect">
              <a:avLst/>
            </a:prstGeom>
            <a:solidFill>
              <a:srgbClr val="FF6600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Rectangle 169"/>
            <p:cNvSpPr/>
            <p:nvPr/>
          </p:nvSpPr>
          <p:spPr>
            <a:xfrm>
              <a:off x="5168613" y="4532043"/>
              <a:ext cx="188227" cy="206958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Rectangle 172"/>
            <p:cNvSpPr/>
            <p:nvPr/>
          </p:nvSpPr>
          <p:spPr>
            <a:xfrm>
              <a:off x="5733304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4" name="Group 823"/>
          <p:cNvGrpSpPr/>
          <p:nvPr/>
        </p:nvGrpSpPr>
        <p:grpSpPr>
          <a:xfrm rot="3419712">
            <a:off x="684474" y="3689596"/>
            <a:ext cx="3756563" cy="139888"/>
            <a:chOff x="1026694" y="4530452"/>
            <a:chExt cx="6024239" cy="208549"/>
          </a:xfrm>
        </p:grpSpPr>
        <p:sp>
          <p:nvSpPr>
            <p:cNvPr id="825" name="Rectangle 139"/>
            <p:cNvSpPr/>
            <p:nvPr/>
          </p:nvSpPr>
          <p:spPr>
            <a:xfrm>
              <a:off x="6862707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Rectangle 140"/>
            <p:cNvSpPr/>
            <p:nvPr/>
          </p:nvSpPr>
          <p:spPr>
            <a:xfrm>
              <a:off x="6674464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Rectangle 141"/>
            <p:cNvSpPr/>
            <p:nvPr/>
          </p:nvSpPr>
          <p:spPr>
            <a:xfrm>
              <a:off x="6486232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Rectangle 142"/>
            <p:cNvSpPr/>
            <p:nvPr/>
          </p:nvSpPr>
          <p:spPr>
            <a:xfrm>
              <a:off x="6298000" y="4530454"/>
              <a:ext cx="188226" cy="20695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Rectangle 143"/>
            <p:cNvSpPr/>
            <p:nvPr/>
          </p:nvSpPr>
          <p:spPr>
            <a:xfrm>
              <a:off x="1779622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Rectangle 144"/>
            <p:cNvSpPr/>
            <p:nvPr/>
          </p:nvSpPr>
          <p:spPr>
            <a:xfrm>
              <a:off x="1591390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Rectangle 145"/>
            <p:cNvSpPr/>
            <p:nvPr/>
          </p:nvSpPr>
          <p:spPr>
            <a:xfrm>
              <a:off x="1403158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Rectangle 146"/>
            <p:cNvSpPr/>
            <p:nvPr/>
          </p:nvSpPr>
          <p:spPr>
            <a:xfrm>
              <a:off x="1214926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Rectangle 147"/>
            <p:cNvSpPr/>
            <p:nvPr/>
          </p:nvSpPr>
          <p:spPr>
            <a:xfrm>
              <a:off x="1026694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Rectangle 148"/>
            <p:cNvSpPr/>
            <p:nvPr/>
          </p:nvSpPr>
          <p:spPr>
            <a:xfrm>
              <a:off x="6109768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Rectangle 149"/>
            <p:cNvSpPr/>
            <p:nvPr/>
          </p:nvSpPr>
          <p:spPr>
            <a:xfrm>
              <a:off x="2156885" y="4530454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Rectangle 150"/>
            <p:cNvSpPr/>
            <p:nvPr/>
          </p:nvSpPr>
          <p:spPr>
            <a:xfrm>
              <a:off x="5921536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Rectangle 151"/>
            <p:cNvSpPr/>
            <p:nvPr/>
          </p:nvSpPr>
          <p:spPr>
            <a:xfrm>
              <a:off x="4415668" y="4530452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Rectangle 152"/>
            <p:cNvSpPr/>
            <p:nvPr/>
          </p:nvSpPr>
          <p:spPr>
            <a:xfrm>
              <a:off x="5545072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Rectangle 153"/>
            <p:cNvSpPr/>
            <p:nvPr/>
          </p:nvSpPr>
          <p:spPr>
            <a:xfrm>
              <a:off x="5356846" y="4532043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Rectangle 154"/>
            <p:cNvSpPr/>
            <p:nvPr/>
          </p:nvSpPr>
          <p:spPr>
            <a:xfrm>
              <a:off x="3662742" y="4532041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Rectangle 155"/>
            <p:cNvSpPr/>
            <p:nvPr/>
          </p:nvSpPr>
          <p:spPr>
            <a:xfrm>
              <a:off x="3474509" y="4532041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Rectangle 156"/>
            <p:cNvSpPr/>
            <p:nvPr/>
          </p:nvSpPr>
          <p:spPr>
            <a:xfrm>
              <a:off x="2345117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Rectangle 157"/>
            <p:cNvSpPr/>
            <p:nvPr/>
          </p:nvSpPr>
          <p:spPr>
            <a:xfrm>
              <a:off x="1968652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Rectangle 158"/>
            <p:cNvSpPr/>
            <p:nvPr/>
          </p:nvSpPr>
          <p:spPr>
            <a:xfrm>
              <a:off x="4603900" y="4530452"/>
              <a:ext cx="188227" cy="20695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Rectangle 159"/>
            <p:cNvSpPr/>
            <p:nvPr/>
          </p:nvSpPr>
          <p:spPr>
            <a:xfrm>
              <a:off x="3286276" y="4532041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Rectangle 160"/>
            <p:cNvSpPr/>
            <p:nvPr/>
          </p:nvSpPr>
          <p:spPr>
            <a:xfrm>
              <a:off x="4980360" y="4532043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Rectangle 161"/>
            <p:cNvSpPr/>
            <p:nvPr/>
          </p:nvSpPr>
          <p:spPr>
            <a:xfrm>
              <a:off x="4792127" y="4532043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Rectangle 162"/>
            <p:cNvSpPr/>
            <p:nvPr/>
          </p:nvSpPr>
          <p:spPr>
            <a:xfrm>
              <a:off x="3098049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Rectangle 163"/>
            <p:cNvSpPr/>
            <p:nvPr/>
          </p:nvSpPr>
          <p:spPr>
            <a:xfrm>
              <a:off x="2909816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Rectangle 164"/>
            <p:cNvSpPr/>
            <p:nvPr/>
          </p:nvSpPr>
          <p:spPr>
            <a:xfrm>
              <a:off x="2721583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Rectangle 165"/>
            <p:cNvSpPr/>
            <p:nvPr/>
          </p:nvSpPr>
          <p:spPr>
            <a:xfrm>
              <a:off x="2533350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Rectangle 166"/>
            <p:cNvSpPr/>
            <p:nvPr/>
          </p:nvSpPr>
          <p:spPr>
            <a:xfrm>
              <a:off x="4227435" y="4530452"/>
              <a:ext cx="188227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Rectangle 167"/>
            <p:cNvSpPr/>
            <p:nvPr/>
          </p:nvSpPr>
          <p:spPr>
            <a:xfrm>
              <a:off x="4039202" y="4530452"/>
              <a:ext cx="188227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Rectangle 168"/>
            <p:cNvSpPr/>
            <p:nvPr/>
          </p:nvSpPr>
          <p:spPr>
            <a:xfrm>
              <a:off x="3850969" y="4530452"/>
              <a:ext cx="188227" cy="206955"/>
            </a:xfrm>
            <a:prstGeom prst="rect">
              <a:avLst/>
            </a:prstGeom>
            <a:solidFill>
              <a:srgbClr val="FF6600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Rectangle 169"/>
            <p:cNvSpPr/>
            <p:nvPr/>
          </p:nvSpPr>
          <p:spPr>
            <a:xfrm>
              <a:off x="5168613" y="4532043"/>
              <a:ext cx="188227" cy="206958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Rectangle 172"/>
            <p:cNvSpPr/>
            <p:nvPr/>
          </p:nvSpPr>
          <p:spPr>
            <a:xfrm>
              <a:off x="5733304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3" name="Group 1012"/>
          <p:cNvGrpSpPr/>
          <p:nvPr/>
        </p:nvGrpSpPr>
        <p:grpSpPr>
          <a:xfrm rot="3419712">
            <a:off x="1133532" y="3689597"/>
            <a:ext cx="3756563" cy="139888"/>
            <a:chOff x="1026694" y="4530452"/>
            <a:chExt cx="6024239" cy="208549"/>
          </a:xfrm>
        </p:grpSpPr>
        <p:sp>
          <p:nvSpPr>
            <p:cNvPr id="1014" name="Rectangle 139"/>
            <p:cNvSpPr/>
            <p:nvPr/>
          </p:nvSpPr>
          <p:spPr>
            <a:xfrm>
              <a:off x="6862707" y="4530454"/>
              <a:ext cx="188226" cy="206955"/>
            </a:xfrm>
            <a:prstGeom prst="rect">
              <a:avLst/>
            </a:prstGeom>
            <a:solidFill>
              <a:srgbClr val="6B2C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Rectangle 140"/>
            <p:cNvSpPr/>
            <p:nvPr/>
          </p:nvSpPr>
          <p:spPr>
            <a:xfrm>
              <a:off x="6674464" y="4530454"/>
              <a:ext cx="188226" cy="206955"/>
            </a:xfrm>
            <a:prstGeom prst="rect">
              <a:avLst/>
            </a:prstGeom>
            <a:solidFill>
              <a:srgbClr val="8000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7" name="Rectangle 141"/>
            <p:cNvSpPr/>
            <p:nvPr/>
          </p:nvSpPr>
          <p:spPr>
            <a:xfrm>
              <a:off x="6486232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Rectangle 142"/>
            <p:cNvSpPr/>
            <p:nvPr/>
          </p:nvSpPr>
          <p:spPr>
            <a:xfrm>
              <a:off x="6298000" y="4530454"/>
              <a:ext cx="188226" cy="20695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Rectangle 143"/>
            <p:cNvSpPr/>
            <p:nvPr/>
          </p:nvSpPr>
          <p:spPr>
            <a:xfrm>
              <a:off x="1779622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Rectangle 144"/>
            <p:cNvSpPr/>
            <p:nvPr/>
          </p:nvSpPr>
          <p:spPr>
            <a:xfrm>
              <a:off x="1591390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2" name="Rectangle 145"/>
            <p:cNvSpPr/>
            <p:nvPr/>
          </p:nvSpPr>
          <p:spPr>
            <a:xfrm>
              <a:off x="1403158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3" name="Rectangle 146"/>
            <p:cNvSpPr/>
            <p:nvPr/>
          </p:nvSpPr>
          <p:spPr>
            <a:xfrm>
              <a:off x="1214926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Rectangle 147"/>
            <p:cNvSpPr/>
            <p:nvPr/>
          </p:nvSpPr>
          <p:spPr>
            <a:xfrm>
              <a:off x="1026694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Rectangle 148"/>
            <p:cNvSpPr/>
            <p:nvPr/>
          </p:nvSpPr>
          <p:spPr>
            <a:xfrm>
              <a:off x="6109768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Rectangle 149"/>
            <p:cNvSpPr/>
            <p:nvPr/>
          </p:nvSpPr>
          <p:spPr>
            <a:xfrm>
              <a:off x="2156885" y="4530454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Rectangle 150"/>
            <p:cNvSpPr/>
            <p:nvPr/>
          </p:nvSpPr>
          <p:spPr>
            <a:xfrm>
              <a:off x="5921536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Rectangle 151"/>
            <p:cNvSpPr/>
            <p:nvPr/>
          </p:nvSpPr>
          <p:spPr>
            <a:xfrm>
              <a:off x="4415668" y="4530452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Rectangle 152"/>
            <p:cNvSpPr/>
            <p:nvPr/>
          </p:nvSpPr>
          <p:spPr>
            <a:xfrm>
              <a:off x="5545072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Rectangle 153"/>
            <p:cNvSpPr/>
            <p:nvPr/>
          </p:nvSpPr>
          <p:spPr>
            <a:xfrm>
              <a:off x="5356846" y="4532043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Rectangle 154"/>
            <p:cNvSpPr/>
            <p:nvPr/>
          </p:nvSpPr>
          <p:spPr>
            <a:xfrm>
              <a:off x="3662742" y="4532041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Rectangle 155"/>
            <p:cNvSpPr/>
            <p:nvPr/>
          </p:nvSpPr>
          <p:spPr>
            <a:xfrm>
              <a:off x="3474509" y="4532041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Rectangle 156"/>
            <p:cNvSpPr/>
            <p:nvPr/>
          </p:nvSpPr>
          <p:spPr>
            <a:xfrm>
              <a:off x="2345117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Rectangle 157"/>
            <p:cNvSpPr/>
            <p:nvPr/>
          </p:nvSpPr>
          <p:spPr>
            <a:xfrm>
              <a:off x="1968652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58"/>
            <p:cNvSpPr/>
            <p:nvPr/>
          </p:nvSpPr>
          <p:spPr>
            <a:xfrm>
              <a:off x="4603900" y="4530452"/>
              <a:ext cx="188227" cy="20695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Rectangle 159"/>
            <p:cNvSpPr/>
            <p:nvPr/>
          </p:nvSpPr>
          <p:spPr>
            <a:xfrm>
              <a:off x="3286276" y="4532041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Rectangle 160"/>
            <p:cNvSpPr/>
            <p:nvPr/>
          </p:nvSpPr>
          <p:spPr>
            <a:xfrm>
              <a:off x="4980360" y="4532043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Rectangle 161"/>
            <p:cNvSpPr/>
            <p:nvPr/>
          </p:nvSpPr>
          <p:spPr>
            <a:xfrm>
              <a:off x="4792127" y="4532043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162"/>
            <p:cNvSpPr/>
            <p:nvPr/>
          </p:nvSpPr>
          <p:spPr>
            <a:xfrm>
              <a:off x="3098049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ectangle 163"/>
            <p:cNvSpPr/>
            <p:nvPr/>
          </p:nvSpPr>
          <p:spPr>
            <a:xfrm>
              <a:off x="2909816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164"/>
            <p:cNvSpPr/>
            <p:nvPr/>
          </p:nvSpPr>
          <p:spPr>
            <a:xfrm>
              <a:off x="2721583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165"/>
            <p:cNvSpPr/>
            <p:nvPr/>
          </p:nvSpPr>
          <p:spPr>
            <a:xfrm>
              <a:off x="2533350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Rectangle 166"/>
            <p:cNvSpPr/>
            <p:nvPr/>
          </p:nvSpPr>
          <p:spPr>
            <a:xfrm>
              <a:off x="4227435" y="4530452"/>
              <a:ext cx="188227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Rectangle 167"/>
            <p:cNvSpPr/>
            <p:nvPr/>
          </p:nvSpPr>
          <p:spPr>
            <a:xfrm>
              <a:off x="4039202" y="4530452"/>
              <a:ext cx="188227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Rectangle 168"/>
            <p:cNvSpPr/>
            <p:nvPr/>
          </p:nvSpPr>
          <p:spPr>
            <a:xfrm>
              <a:off x="3850969" y="4530452"/>
              <a:ext cx="188227" cy="206955"/>
            </a:xfrm>
            <a:prstGeom prst="rect">
              <a:avLst/>
            </a:prstGeom>
            <a:solidFill>
              <a:srgbClr val="FF6600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Rectangle 169"/>
            <p:cNvSpPr/>
            <p:nvPr/>
          </p:nvSpPr>
          <p:spPr>
            <a:xfrm>
              <a:off x="5168613" y="4532043"/>
              <a:ext cx="188227" cy="206958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172"/>
            <p:cNvSpPr/>
            <p:nvPr/>
          </p:nvSpPr>
          <p:spPr>
            <a:xfrm>
              <a:off x="5733304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8" name="Group 1047"/>
          <p:cNvGrpSpPr/>
          <p:nvPr/>
        </p:nvGrpSpPr>
        <p:grpSpPr>
          <a:xfrm rot="3419712">
            <a:off x="1420928" y="3690176"/>
            <a:ext cx="3756563" cy="139888"/>
            <a:chOff x="1026694" y="4530452"/>
            <a:chExt cx="6024239" cy="208549"/>
          </a:xfrm>
        </p:grpSpPr>
        <p:sp>
          <p:nvSpPr>
            <p:cNvPr id="1049" name="Rectangle 139"/>
            <p:cNvSpPr/>
            <p:nvPr/>
          </p:nvSpPr>
          <p:spPr>
            <a:xfrm>
              <a:off x="6862707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ectangle 140"/>
            <p:cNvSpPr/>
            <p:nvPr/>
          </p:nvSpPr>
          <p:spPr>
            <a:xfrm>
              <a:off x="6674464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ectangle 141"/>
            <p:cNvSpPr/>
            <p:nvPr/>
          </p:nvSpPr>
          <p:spPr>
            <a:xfrm>
              <a:off x="6486232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Rectangle 142"/>
            <p:cNvSpPr/>
            <p:nvPr/>
          </p:nvSpPr>
          <p:spPr>
            <a:xfrm>
              <a:off x="6298000" y="4530454"/>
              <a:ext cx="188226" cy="20695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Rectangle 143"/>
            <p:cNvSpPr/>
            <p:nvPr/>
          </p:nvSpPr>
          <p:spPr>
            <a:xfrm>
              <a:off x="1779622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Rectangle 144"/>
            <p:cNvSpPr/>
            <p:nvPr/>
          </p:nvSpPr>
          <p:spPr>
            <a:xfrm>
              <a:off x="1591390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145"/>
            <p:cNvSpPr/>
            <p:nvPr/>
          </p:nvSpPr>
          <p:spPr>
            <a:xfrm>
              <a:off x="1403158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Rectangle 146"/>
            <p:cNvSpPr/>
            <p:nvPr/>
          </p:nvSpPr>
          <p:spPr>
            <a:xfrm>
              <a:off x="1214926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Rectangle 147"/>
            <p:cNvSpPr/>
            <p:nvPr/>
          </p:nvSpPr>
          <p:spPr>
            <a:xfrm>
              <a:off x="1026694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Rectangle 148"/>
            <p:cNvSpPr/>
            <p:nvPr/>
          </p:nvSpPr>
          <p:spPr>
            <a:xfrm>
              <a:off x="6109768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Rectangle 149"/>
            <p:cNvSpPr/>
            <p:nvPr/>
          </p:nvSpPr>
          <p:spPr>
            <a:xfrm>
              <a:off x="2156885" y="4530454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Rectangle 150"/>
            <p:cNvSpPr/>
            <p:nvPr/>
          </p:nvSpPr>
          <p:spPr>
            <a:xfrm>
              <a:off x="5921536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Rectangle 151"/>
            <p:cNvSpPr/>
            <p:nvPr/>
          </p:nvSpPr>
          <p:spPr>
            <a:xfrm>
              <a:off x="4415668" y="4530452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Rectangle 152"/>
            <p:cNvSpPr/>
            <p:nvPr/>
          </p:nvSpPr>
          <p:spPr>
            <a:xfrm>
              <a:off x="5545072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Rectangle 153"/>
            <p:cNvSpPr/>
            <p:nvPr/>
          </p:nvSpPr>
          <p:spPr>
            <a:xfrm>
              <a:off x="5356846" y="4532043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" name="Rectangle 154"/>
            <p:cNvSpPr/>
            <p:nvPr/>
          </p:nvSpPr>
          <p:spPr>
            <a:xfrm>
              <a:off x="3662742" y="4532041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Rectangle 155"/>
            <p:cNvSpPr/>
            <p:nvPr/>
          </p:nvSpPr>
          <p:spPr>
            <a:xfrm>
              <a:off x="3474509" y="4532041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Rectangle 156"/>
            <p:cNvSpPr/>
            <p:nvPr/>
          </p:nvSpPr>
          <p:spPr>
            <a:xfrm>
              <a:off x="2345117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Rectangle 157"/>
            <p:cNvSpPr/>
            <p:nvPr/>
          </p:nvSpPr>
          <p:spPr>
            <a:xfrm>
              <a:off x="1968652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Rectangle 158"/>
            <p:cNvSpPr/>
            <p:nvPr/>
          </p:nvSpPr>
          <p:spPr>
            <a:xfrm>
              <a:off x="4603900" y="4530452"/>
              <a:ext cx="188227" cy="20695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Rectangle 159"/>
            <p:cNvSpPr/>
            <p:nvPr/>
          </p:nvSpPr>
          <p:spPr>
            <a:xfrm>
              <a:off x="3286276" y="4532041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Rectangle 160"/>
            <p:cNvSpPr/>
            <p:nvPr/>
          </p:nvSpPr>
          <p:spPr>
            <a:xfrm>
              <a:off x="4980360" y="4532043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Rectangle 161"/>
            <p:cNvSpPr/>
            <p:nvPr/>
          </p:nvSpPr>
          <p:spPr>
            <a:xfrm>
              <a:off x="4792127" y="4532043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Rectangle 162"/>
            <p:cNvSpPr/>
            <p:nvPr/>
          </p:nvSpPr>
          <p:spPr>
            <a:xfrm>
              <a:off x="3098049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Rectangle 163"/>
            <p:cNvSpPr/>
            <p:nvPr/>
          </p:nvSpPr>
          <p:spPr>
            <a:xfrm>
              <a:off x="2909816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Rectangle 164"/>
            <p:cNvSpPr/>
            <p:nvPr/>
          </p:nvSpPr>
          <p:spPr>
            <a:xfrm>
              <a:off x="2721583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Rectangle 165"/>
            <p:cNvSpPr/>
            <p:nvPr/>
          </p:nvSpPr>
          <p:spPr>
            <a:xfrm>
              <a:off x="2533350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Rectangle 166"/>
            <p:cNvSpPr/>
            <p:nvPr/>
          </p:nvSpPr>
          <p:spPr>
            <a:xfrm>
              <a:off x="4227435" y="4530452"/>
              <a:ext cx="188227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Rectangle 167"/>
            <p:cNvSpPr/>
            <p:nvPr/>
          </p:nvSpPr>
          <p:spPr>
            <a:xfrm>
              <a:off x="4039202" y="4530452"/>
              <a:ext cx="188227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" name="Rectangle 168"/>
            <p:cNvSpPr/>
            <p:nvPr/>
          </p:nvSpPr>
          <p:spPr>
            <a:xfrm>
              <a:off x="3850969" y="4530452"/>
              <a:ext cx="188227" cy="206955"/>
            </a:xfrm>
            <a:prstGeom prst="rect">
              <a:avLst/>
            </a:prstGeom>
            <a:solidFill>
              <a:srgbClr val="FF6600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9" name="Rectangle 169"/>
            <p:cNvSpPr/>
            <p:nvPr/>
          </p:nvSpPr>
          <p:spPr>
            <a:xfrm>
              <a:off x="5168613" y="4532043"/>
              <a:ext cx="188227" cy="206958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Rectangle 172"/>
            <p:cNvSpPr/>
            <p:nvPr/>
          </p:nvSpPr>
          <p:spPr>
            <a:xfrm>
              <a:off x="5733304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1" name="Group 1080"/>
          <p:cNvGrpSpPr/>
          <p:nvPr/>
        </p:nvGrpSpPr>
        <p:grpSpPr>
          <a:xfrm rot="3419712">
            <a:off x="1869986" y="3690177"/>
            <a:ext cx="3756563" cy="139888"/>
            <a:chOff x="1026694" y="4530452"/>
            <a:chExt cx="6024239" cy="208549"/>
          </a:xfrm>
        </p:grpSpPr>
        <p:sp>
          <p:nvSpPr>
            <p:cNvPr id="1082" name="Rectangle 139"/>
            <p:cNvSpPr/>
            <p:nvPr/>
          </p:nvSpPr>
          <p:spPr>
            <a:xfrm>
              <a:off x="6862707" y="4530454"/>
              <a:ext cx="188226" cy="206955"/>
            </a:xfrm>
            <a:prstGeom prst="rect">
              <a:avLst/>
            </a:prstGeom>
            <a:solidFill>
              <a:srgbClr val="6B2C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Rectangle 140"/>
            <p:cNvSpPr/>
            <p:nvPr/>
          </p:nvSpPr>
          <p:spPr>
            <a:xfrm>
              <a:off x="6674464" y="4530454"/>
              <a:ext cx="188226" cy="206955"/>
            </a:xfrm>
            <a:prstGeom prst="rect">
              <a:avLst/>
            </a:prstGeom>
            <a:solidFill>
              <a:srgbClr val="8000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Rectangle 141"/>
            <p:cNvSpPr/>
            <p:nvPr/>
          </p:nvSpPr>
          <p:spPr>
            <a:xfrm>
              <a:off x="6486232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Rectangle 142"/>
            <p:cNvSpPr/>
            <p:nvPr/>
          </p:nvSpPr>
          <p:spPr>
            <a:xfrm>
              <a:off x="6298000" y="4530454"/>
              <a:ext cx="188226" cy="20695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Rectangle 143"/>
            <p:cNvSpPr/>
            <p:nvPr/>
          </p:nvSpPr>
          <p:spPr>
            <a:xfrm>
              <a:off x="1779622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Rectangle 144"/>
            <p:cNvSpPr/>
            <p:nvPr/>
          </p:nvSpPr>
          <p:spPr>
            <a:xfrm>
              <a:off x="1591390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Rectangle 145"/>
            <p:cNvSpPr/>
            <p:nvPr/>
          </p:nvSpPr>
          <p:spPr>
            <a:xfrm>
              <a:off x="1403158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Rectangle 146"/>
            <p:cNvSpPr/>
            <p:nvPr/>
          </p:nvSpPr>
          <p:spPr>
            <a:xfrm>
              <a:off x="1214926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Rectangle 147"/>
            <p:cNvSpPr/>
            <p:nvPr/>
          </p:nvSpPr>
          <p:spPr>
            <a:xfrm>
              <a:off x="1026694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Rectangle 148"/>
            <p:cNvSpPr/>
            <p:nvPr/>
          </p:nvSpPr>
          <p:spPr>
            <a:xfrm>
              <a:off x="6109768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Rectangle 149"/>
            <p:cNvSpPr/>
            <p:nvPr/>
          </p:nvSpPr>
          <p:spPr>
            <a:xfrm>
              <a:off x="2156885" y="4530454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Rectangle 150"/>
            <p:cNvSpPr/>
            <p:nvPr/>
          </p:nvSpPr>
          <p:spPr>
            <a:xfrm>
              <a:off x="5921536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Rectangle 151"/>
            <p:cNvSpPr/>
            <p:nvPr/>
          </p:nvSpPr>
          <p:spPr>
            <a:xfrm>
              <a:off x="4415668" y="4530452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Rectangle 152"/>
            <p:cNvSpPr/>
            <p:nvPr/>
          </p:nvSpPr>
          <p:spPr>
            <a:xfrm>
              <a:off x="5545072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Rectangle 153"/>
            <p:cNvSpPr/>
            <p:nvPr/>
          </p:nvSpPr>
          <p:spPr>
            <a:xfrm>
              <a:off x="5356846" y="4532043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7" name="Rectangle 154"/>
            <p:cNvSpPr/>
            <p:nvPr/>
          </p:nvSpPr>
          <p:spPr>
            <a:xfrm>
              <a:off x="3662742" y="4532041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Rectangle 155"/>
            <p:cNvSpPr/>
            <p:nvPr/>
          </p:nvSpPr>
          <p:spPr>
            <a:xfrm>
              <a:off x="3474509" y="4532041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9" name="Rectangle 156"/>
            <p:cNvSpPr/>
            <p:nvPr/>
          </p:nvSpPr>
          <p:spPr>
            <a:xfrm>
              <a:off x="2345117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0" name="Rectangle 157"/>
            <p:cNvSpPr/>
            <p:nvPr/>
          </p:nvSpPr>
          <p:spPr>
            <a:xfrm>
              <a:off x="1968652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Rectangle 158"/>
            <p:cNvSpPr/>
            <p:nvPr/>
          </p:nvSpPr>
          <p:spPr>
            <a:xfrm>
              <a:off x="4603900" y="4530452"/>
              <a:ext cx="188227" cy="20695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2" name="Rectangle 159"/>
            <p:cNvSpPr/>
            <p:nvPr/>
          </p:nvSpPr>
          <p:spPr>
            <a:xfrm>
              <a:off x="3286276" y="4532041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3" name="Rectangle 160"/>
            <p:cNvSpPr/>
            <p:nvPr/>
          </p:nvSpPr>
          <p:spPr>
            <a:xfrm>
              <a:off x="4980360" y="4532043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Rectangle 161"/>
            <p:cNvSpPr/>
            <p:nvPr/>
          </p:nvSpPr>
          <p:spPr>
            <a:xfrm>
              <a:off x="4792127" y="4532043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5" name="Rectangle 162"/>
            <p:cNvSpPr/>
            <p:nvPr/>
          </p:nvSpPr>
          <p:spPr>
            <a:xfrm>
              <a:off x="3098049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6" name="Rectangle 163"/>
            <p:cNvSpPr/>
            <p:nvPr/>
          </p:nvSpPr>
          <p:spPr>
            <a:xfrm>
              <a:off x="2909816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7" name="Rectangle 164"/>
            <p:cNvSpPr/>
            <p:nvPr/>
          </p:nvSpPr>
          <p:spPr>
            <a:xfrm>
              <a:off x="2721583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Rectangle 165"/>
            <p:cNvSpPr/>
            <p:nvPr/>
          </p:nvSpPr>
          <p:spPr>
            <a:xfrm>
              <a:off x="2533350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Rectangle 166"/>
            <p:cNvSpPr/>
            <p:nvPr/>
          </p:nvSpPr>
          <p:spPr>
            <a:xfrm>
              <a:off x="4227435" y="4530452"/>
              <a:ext cx="188227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0" name="Rectangle 167"/>
            <p:cNvSpPr/>
            <p:nvPr/>
          </p:nvSpPr>
          <p:spPr>
            <a:xfrm>
              <a:off x="4039202" y="4530452"/>
              <a:ext cx="188227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1" name="Rectangle 168"/>
            <p:cNvSpPr/>
            <p:nvPr/>
          </p:nvSpPr>
          <p:spPr>
            <a:xfrm>
              <a:off x="3850969" y="4530452"/>
              <a:ext cx="188227" cy="206955"/>
            </a:xfrm>
            <a:prstGeom prst="rect">
              <a:avLst/>
            </a:prstGeom>
            <a:solidFill>
              <a:srgbClr val="FF6600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Rectangle 169"/>
            <p:cNvSpPr/>
            <p:nvPr/>
          </p:nvSpPr>
          <p:spPr>
            <a:xfrm>
              <a:off x="5168613" y="4532043"/>
              <a:ext cx="188227" cy="206958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3" name="Rectangle 172"/>
            <p:cNvSpPr/>
            <p:nvPr/>
          </p:nvSpPr>
          <p:spPr>
            <a:xfrm>
              <a:off x="5733304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4" name="Group 1113"/>
          <p:cNvGrpSpPr/>
          <p:nvPr/>
        </p:nvGrpSpPr>
        <p:grpSpPr>
          <a:xfrm rot="3419712">
            <a:off x="2157382" y="3690756"/>
            <a:ext cx="3756563" cy="139888"/>
            <a:chOff x="1026694" y="4530452"/>
            <a:chExt cx="6024239" cy="208549"/>
          </a:xfrm>
        </p:grpSpPr>
        <p:sp>
          <p:nvSpPr>
            <p:cNvPr id="1115" name="Rectangle 139"/>
            <p:cNvSpPr/>
            <p:nvPr/>
          </p:nvSpPr>
          <p:spPr>
            <a:xfrm>
              <a:off x="6862707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6" name="Rectangle 140"/>
            <p:cNvSpPr/>
            <p:nvPr/>
          </p:nvSpPr>
          <p:spPr>
            <a:xfrm>
              <a:off x="6674464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7" name="Rectangle 141"/>
            <p:cNvSpPr/>
            <p:nvPr/>
          </p:nvSpPr>
          <p:spPr>
            <a:xfrm>
              <a:off x="6486232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8" name="Rectangle 142"/>
            <p:cNvSpPr/>
            <p:nvPr/>
          </p:nvSpPr>
          <p:spPr>
            <a:xfrm>
              <a:off x="6298000" y="4530454"/>
              <a:ext cx="188226" cy="20695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9" name="Rectangle 143"/>
            <p:cNvSpPr/>
            <p:nvPr/>
          </p:nvSpPr>
          <p:spPr>
            <a:xfrm>
              <a:off x="1779622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0" name="Rectangle 144"/>
            <p:cNvSpPr/>
            <p:nvPr/>
          </p:nvSpPr>
          <p:spPr>
            <a:xfrm>
              <a:off x="1591390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1" name="Rectangle 145"/>
            <p:cNvSpPr/>
            <p:nvPr/>
          </p:nvSpPr>
          <p:spPr>
            <a:xfrm>
              <a:off x="1403158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2" name="Rectangle 146"/>
            <p:cNvSpPr/>
            <p:nvPr/>
          </p:nvSpPr>
          <p:spPr>
            <a:xfrm>
              <a:off x="1214926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3" name="Rectangle 147"/>
            <p:cNvSpPr/>
            <p:nvPr/>
          </p:nvSpPr>
          <p:spPr>
            <a:xfrm>
              <a:off x="1026694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4" name="Rectangle 148"/>
            <p:cNvSpPr/>
            <p:nvPr/>
          </p:nvSpPr>
          <p:spPr>
            <a:xfrm>
              <a:off x="6109768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5" name="Rectangle 149"/>
            <p:cNvSpPr/>
            <p:nvPr/>
          </p:nvSpPr>
          <p:spPr>
            <a:xfrm>
              <a:off x="2156885" y="4530454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6" name="Rectangle 150"/>
            <p:cNvSpPr/>
            <p:nvPr/>
          </p:nvSpPr>
          <p:spPr>
            <a:xfrm>
              <a:off x="5921536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" name="Rectangle 151"/>
            <p:cNvSpPr/>
            <p:nvPr/>
          </p:nvSpPr>
          <p:spPr>
            <a:xfrm>
              <a:off x="4415668" y="4530452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8" name="Rectangle 152"/>
            <p:cNvSpPr/>
            <p:nvPr/>
          </p:nvSpPr>
          <p:spPr>
            <a:xfrm>
              <a:off x="5545072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9" name="Rectangle 153"/>
            <p:cNvSpPr/>
            <p:nvPr/>
          </p:nvSpPr>
          <p:spPr>
            <a:xfrm>
              <a:off x="5356846" y="4532043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0" name="Rectangle 154"/>
            <p:cNvSpPr/>
            <p:nvPr/>
          </p:nvSpPr>
          <p:spPr>
            <a:xfrm>
              <a:off x="3662742" y="4532041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1" name="Rectangle 155"/>
            <p:cNvSpPr/>
            <p:nvPr/>
          </p:nvSpPr>
          <p:spPr>
            <a:xfrm>
              <a:off x="3474509" y="4532041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" name="Rectangle 156"/>
            <p:cNvSpPr/>
            <p:nvPr/>
          </p:nvSpPr>
          <p:spPr>
            <a:xfrm>
              <a:off x="2345117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3" name="Rectangle 157"/>
            <p:cNvSpPr/>
            <p:nvPr/>
          </p:nvSpPr>
          <p:spPr>
            <a:xfrm>
              <a:off x="1968652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4" name="Rectangle 158"/>
            <p:cNvSpPr/>
            <p:nvPr/>
          </p:nvSpPr>
          <p:spPr>
            <a:xfrm>
              <a:off x="4603900" y="4530452"/>
              <a:ext cx="188227" cy="20695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5" name="Rectangle 159"/>
            <p:cNvSpPr/>
            <p:nvPr/>
          </p:nvSpPr>
          <p:spPr>
            <a:xfrm>
              <a:off x="3286276" y="4532041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6" name="Rectangle 160"/>
            <p:cNvSpPr/>
            <p:nvPr/>
          </p:nvSpPr>
          <p:spPr>
            <a:xfrm>
              <a:off x="4980360" y="4532043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7" name="Rectangle 161"/>
            <p:cNvSpPr/>
            <p:nvPr/>
          </p:nvSpPr>
          <p:spPr>
            <a:xfrm>
              <a:off x="4792127" y="4532043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8" name="Rectangle 162"/>
            <p:cNvSpPr/>
            <p:nvPr/>
          </p:nvSpPr>
          <p:spPr>
            <a:xfrm>
              <a:off x="3098049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9" name="Rectangle 163"/>
            <p:cNvSpPr/>
            <p:nvPr/>
          </p:nvSpPr>
          <p:spPr>
            <a:xfrm>
              <a:off x="2909816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0" name="Rectangle 164"/>
            <p:cNvSpPr/>
            <p:nvPr/>
          </p:nvSpPr>
          <p:spPr>
            <a:xfrm>
              <a:off x="2721583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1" name="Rectangle 165"/>
            <p:cNvSpPr/>
            <p:nvPr/>
          </p:nvSpPr>
          <p:spPr>
            <a:xfrm>
              <a:off x="2533350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2" name="Rectangle 166"/>
            <p:cNvSpPr/>
            <p:nvPr/>
          </p:nvSpPr>
          <p:spPr>
            <a:xfrm>
              <a:off x="4227435" y="4530452"/>
              <a:ext cx="188227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3" name="Rectangle 167"/>
            <p:cNvSpPr/>
            <p:nvPr/>
          </p:nvSpPr>
          <p:spPr>
            <a:xfrm>
              <a:off x="4039202" y="4530452"/>
              <a:ext cx="188227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4" name="Rectangle 168"/>
            <p:cNvSpPr/>
            <p:nvPr/>
          </p:nvSpPr>
          <p:spPr>
            <a:xfrm>
              <a:off x="3850969" y="4530452"/>
              <a:ext cx="188227" cy="206955"/>
            </a:xfrm>
            <a:prstGeom prst="rect">
              <a:avLst/>
            </a:prstGeom>
            <a:solidFill>
              <a:srgbClr val="FF6600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5" name="Rectangle 169"/>
            <p:cNvSpPr/>
            <p:nvPr/>
          </p:nvSpPr>
          <p:spPr>
            <a:xfrm>
              <a:off x="5168613" y="4532043"/>
              <a:ext cx="188227" cy="206958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6" name="Rectangle 172"/>
            <p:cNvSpPr/>
            <p:nvPr/>
          </p:nvSpPr>
          <p:spPr>
            <a:xfrm>
              <a:off x="5733304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7" name="Group 1146"/>
          <p:cNvGrpSpPr/>
          <p:nvPr/>
        </p:nvGrpSpPr>
        <p:grpSpPr>
          <a:xfrm rot="3419712">
            <a:off x="4029956" y="3691486"/>
            <a:ext cx="3756563" cy="139888"/>
            <a:chOff x="1026694" y="4530452"/>
            <a:chExt cx="6024239" cy="208549"/>
          </a:xfrm>
        </p:grpSpPr>
        <p:sp>
          <p:nvSpPr>
            <p:cNvPr id="1148" name="Rectangle 139"/>
            <p:cNvSpPr/>
            <p:nvPr/>
          </p:nvSpPr>
          <p:spPr>
            <a:xfrm>
              <a:off x="6862707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9" name="Rectangle 140"/>
            <p:cNvSpPr/>
            <p:nvPr/>
          </p:nvSpPr>
          <p:spPr>
            <a:xfrm>
              <a:off x="6674464" y="4530454"/>
              <a:ext cx="188226" cy="206955"/>
            </a:xfrm>
            <a:prstGeom prst="rect">
              <a:avLst/>
            </a:prstGeom>
            <a:solidFill>
              <a:srgbClr val="8000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0" name="Rectangle 141"/>
            <p:cNvSpPr/>
            <p:nvPr/>
          </p:nvSpPr>
          <p:spPr>
            <a:xfrm>
              <a:off x="6486232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1" name="Rectangle 142"/>
            <p:cNvSpPr/>
            <p:nvPr/>
          </p:nvSpPr>
          <p:spPr>
            <a:xfrm>
              <a:off x="6298000" y="4530454"/>
              <a:ext cx="188226" cy="20695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2" name="Rectangle 143"/>
            <p:cNvSpPr/>
            <p:nvPr/>
          </p:nvSpPr>
          <p:spPr>
            <a:xfrm>
              <a:off x="1779622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3" name="Rectangle 144"/>
            <p:cNvSpPr/>
            <p:nvPr/>
          </p:nvSpPr>
          <p:spPr>
            <a:xfrm>
              <a:off x="1591390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4" name="Rectangle 145"/>
            <p:cNvSpPr/>
            <p:nvPr/>
          </p:nvSpPr>
          <p:spPr>
            <a:xfrm>
              <a:off x="1403158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5" name="Rectangle 146"/>
            <p:cNvSpPr/>
            <p:nvPr/>
          </p:nvSpPr>
          <p:spPr>
            <a:xfrm>
              <a:off x="1214926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6" name="Rectangle 147"/>
            <p:cNvSpPr/>
            <p:nvPr/>
          </p:nvSpPr>
          <p:spPr>
            <a:xfrm>
              <a:off x="1026694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7" name="Rectangle 148"/>
            <p:cNvSpPr/>
            <p:nvPr/>
          </p:nvSpPr>
          <p:spPr>
            <a:xfrm>
              <a:off x="6109768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8" name="Rectangle 149"/>
            <p:cNvSpPr/>
            <p:nvPr/>
          </p:nvSpPr>
          <p:spPr>
            <a:xfrm>
              <a:off x="2156885" y="4530454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9" name="Rectangle 150"/>
            <p:cNvSpPr/>
            <p:nvPr/>
          </p:nvSpPr>
          <p:spPr>
            <a:xfrm>
              <a:off x="5921536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0" name="Rectangle 151"/>
            <p:cNvSpPr/>
            <p:nvPr/>
          </p:nvSpPr>
          <p:spPr>
            <a:xfrm>
              <a:off x="4415668" y="4530452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1" name="Rectangle 152"/>
            <p:cNvSpPr/>
            <p:nvPr/>
          </p:nvSpPr>
          <p:spPr>
            <a:xfrm>
              <a:off x="5545072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2" name="Rectangle 153"/>
            <p:cNvSpPr/>
            <p:nvPr/>
          </p:nvSpPr>
          <p:spPr>
            <a:xfrm>
              <a:off x="5356846" y="4532043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3" name="Rectangle 154"/>
            <p:cNvSpPr/>
            <p:nvPr/>
          </p:nvSpPr>
          <p:spPr>
            <a:xfrm>
              <a:off x="3662742" y="4532041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4" name="Rectangle 155"/>
            <p:cNvSpPr/>
            <p:nvPr/>
          </p:nvSpPr>
          <p:spPr>
            <a:xfrm>
              <a:off x="3474509" y="4532041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5" name="Rectangle 156"/>
            <p:cNvSpPr/>
            <p:nvPr/>
          </p:nvSpPr>
          <p:spPr>
            <a:xfrm>
              <a:off x="2345117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6" name="Rectangle 157"/>
            <p:cNvSpPr/>
            <p:nvPr/>
          </p:nvSpPr>
          <p:spPr>
            <a:xfrm>
              <a:off x="1968652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7" name="Rectangle 158"/>
            <p:cNvSpPr/>
            <p:nvPr/>
          </p:nvSpPr>
          <p:spPr>
            <a:xfrm>
              <a:off x="4603900" y="4530452"/>
              <a:ext cx="188227" cy="20695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8" name="Rectangle 159"/>
            <p:cNvSpPr/>
            <p:nvPr/>
          </p:nvSpPr>
          <p:spPr>
            <a:xfrm>
              <a:off x="3286276" y="4532041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9" name="Rectangle 160"/>
            <p:cNvSpPr/>
            <p:nvPr/>
          </p:nvSpPr>
          <p:spPr>
            <a:xfrm>
              <a:off x="4980360" y="4532043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0" name="Rectangle 161"/>
            <p:cNvSpPr/>
            <p:nvPr/>
          </p:nvSpPr>
          <p:spPr>
            <a:xfrm>
              <a:off x="4792127" y="4532043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1" name="Rectangle 162"/>
            <p:cNvSpPr/>
            <p:nvPr/>
          </p:nvSpPr>
          <p:spPr>
            <a:xfrm>
              <a:off x="3098049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2" name="Rectangle 163"/>
            <p:cNvSpPr/>
            <p:nvPr/>
          </p:nvSpPr>
          <p:spPr>
            <a:xfrm>
              <a:off x="2909816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3" name="Rectangle 164"/>
            <p:cNvSpPr/>
            <p:nvPr/>
          </p:nvSpPr>
          <p:spPr>
            <a:xfrm>
              <a:off x="2721583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4" name="Rectangle 165"/>
            <p:cNvSpPr/>
            <p:nvPr/>
          </p:nvSpPr>
          <p:spPr>
            <a:xfrm>
              <a:off x="2533350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5" name="Rectangle 166"/>
            <p:cNvSpPr/>
            <p:nvPr/>
          </p:nvSpPr>
          <p:spPr>
            <a:xfrm>
              <a:off x="4227435" y="4530452"/>
              <a:ext cx="188227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6" name="Rectangle 167"/>
            <p:cNvSpPr/>
            <p:nvPr/>
          </p:nvSpPr>
          <p:spPr>
            <a:xfrm>
              <a:off x="4039202" y="4530452"/>
              <a:ext cx="188227" cy="206955"/>
            </a:xfrm>
            <a:prstGeom prst="rect">
              <a:avLst/>
            </a:prstGeom>
            <a:solidFill>
              <a:srgbClr val="008BCA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7" name="Rectangle 168"/>
            <p:cNvSpPr/>
            <p:nvPr/>
          </p:nvSpPr>
          <p:spPr>
            <a:xfrm>
              <a:off x="3850969" y="4530452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8" name="Rectangle 169"/>
            <p:cNvSpPr/>
            <p:nvPr/>
          </p:nvSpPr>
          <p:spPr>
            <a:xfrm>
              <a:off x="5168613" y="4532043"/>
              <a:ext cx="188227" cy="206958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9" name="Rectangle 172"/>
            <p:cNvSpPr/>
            <p:nvPr/>
          </p:nvSpPr>
          <p:spPr>
            <a:xfrm>
              <a:off x="5733304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0" name="Group 1179"/>
          <p:cNvGrpSpPr/>
          <p:nvPr/>
        </p:nvGrpSpPr>
        <p:grpSpPr>
          <a:xfrm rot="3419712">
            <a:off x="4317352" y="3692065"/>
            <a:ext cx="3756563" cy="139888"/>
            <a:chOff x="1026694" y="4530452"/>
            <a:chExt cx="6024239" cy="208549"/>
          </a:xfrm>
        </p:grpSpPr>
        <p:sp>
          <p:nvSpPr>
            <p:cNvPr id="1181" name="Rectangle 139"/>
            <p:cNvSpPr/>
            <p:nvPr/>
          </p:nvSpPr>
          <p:spPr>
            <a:xfrm>
              <a:off x="6862707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2" name="Rectangle 140"/>
            <p:cNvSpPr/>
            <p:nvPr/>
          </p:nvSpPr>
          <p:spPr>
            <a:xfrm>
              <a:off x="6674464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3" name="Rectangle 141"/>
            <p:cNvSpPr/>
            <p:nvPr/>
          </p:nvSpPr>
          <p:spPr>
            <a:xfrm>
              <a:off x="6486232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4" name="Rectangle 142"/>
            <p:cNvSpPr/>
            <p:nvPr/>
          </p:nvSpPr>
          <p:spPr>
            <a:xfrm>
              <a:off x="6298000" y="4530454"/>
              <a:ext cx="188226" cy="20695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5" name="Rectangle 143"/>
            <p:cNvSpPr/>
            <p:nvPr/>
          </p:nvSpPr>
          <p:spPr>
            <a:xfrm>
              <a:off x="1779622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6" name="Rectangle 144"/>
            <p:cNvSpPr/>
            <p:nvPr/>
          </p:nvSpPr>
          <p:spPr>
            <a:xfrm>
              <a:off x="1591390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7" name="Rectangle 145"/>
            <p:cNvSpPr/>
            <p:nvPr/>
          </p:nvSpPr>
          <p:spPr>
            <a:xfrm>
              <a:off x="1403158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8" name="Rectangle 146"/>
            <p:cNvSpPr/>
            <p:nvPr/>
          </p:nvSpPr>
          <p:spPr>
            <a:xfrm>
              <a:off x="1214926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9" name="Rectangle 147"/>
            <p:cNvSpPr/>
            <p:nvPr/>
          </p:nvSpPr>
          <p:spPr>
            <a:xfrm>
              <a:off x="1026694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0" name="Rectangle 148"/>
            <p:cNvSpPr/>
            <p:nvPr/>
          </p:nvSpPr>
          <p:spPr>
            <a:xfrm>
              <a:off x="6109768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1" name="Rectangle 149"/>
            <p:cNvSpPr/>
            <p:nvPr/>
          </p:nvSpPr>
          <p:spPr>
            <a:xfrm>
              <a:off x="2156885" y="4530454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2" name="Rectangle 150"/>
            <p:cNvSpPr/>
            <p:nvPr/>
          </p:nvSpPr>
          <p:spPr>
            <a:xfrm>
              <a:off x="5921536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3" name="Rectangle 151"/>
            <p:cNvSpPr/>
            <p:nvPr/>
          </p:nvSpPr>
          <p:spPr>
            <a:xfrm>
              <a:off x="4415668" y="4530452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4" name="Rectangle 152"/>
            <p:cNvSpPr/>
            <p:nvPr/>
          </p:nvSpPr>
          <p:spPr>
            <a:xfrm>
              <a:off x="5545072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5" name="Rectangle 153"/>
            <p:cNvSpPr/>
            <p:nvPr/>
          </p:nvSpPr>
          <p:spPr>
            <a:xfrm>
              <a:off x="5356846" y="4532043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6" name="Rectangle 154"/>
            <p:cNvSpPr/>
            <p:nvPr/>
          </p:nvSpPr>
          <p:spPr>
            <a:xfrm>
              <a:off x="3662742" y="4532041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7" name="Rectangle 155"/>
            <p:cNvSpPr/>
            <p:nvPr/>
          </p:nvSpPr>
          <p:spPr>
            <a:xfrm>
              <a:off x="3474509" y="4532041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8" name="Rectangle 156"/>
            <p:cNvSpPr/>
            <p:nvPr/>
          </p:nvSpPr>
          <p:spPr>
            <a:xfrm>
              <a:off x="2345117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9" name="Rectangle 157"/>
            <p:cNvSpPr/>
            <p:nvPr/>
          </p:nvSpPr>
          <p:spPr>
            <a:xfrm>
              <a:off x="1968652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0" name="Rectangle 158"/>
            <p:cNvSpPr/>
            <p:nvPr/>
          </p:nvSpPr>
          <p:spPr>
            <a:xfrm>
              <a:off x="4603900" y="4530452"/>
              <a:ext cx="188227" cy="20695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1" name="Rectangle 159"/>
            <p:cNvSpPr/>
            <p:nvPr/>
          </p:nvSpPr>
          <p:spPr>
            <a:xfrm>
              <a:off x="3286276" y="4532041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2" name="Rectangle 160"/>
            <p:cNvSpPr/>
            <p:nvPr/>
          </p:nvSpPr>
          <p:spPr>
            <a:xfrm>
              <a:off x="4980360" y="4532043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3" name="Rectangle 161"/>
            <p:cNvSpPr/>
            <p:nvPr/>
          </p:nvSpPr>
          <p:spPr>
            <a:xfrm>
              <a:off x="4792127" y="4532043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4" name="Rectangle 162"/>
            <p:cNvSpPr/>
            <p:nvPr/>
          </p:nvSpPr>
          <p:spPr>
            <a:xfrm>
              <a:off x="3098049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5" name="Rectangle 163"/>
            <p:cNvSpPr/>
            <p:nvPr/>
          </p:nvSpPr>
          <p:spPr>
            <a:xfrm>
              <a:off x="2909816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6" name="Rectangle 164"/>
            <p:cNvSpPr/>
            <p:nvPr/>
          </p:nvSpPr>
          <p:spPr>
            <a:xfrm>
              <a:off x="2721583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7" name="Rectangle 165"/>
            <p:cNvSpPr/>
            <p:nvPr/>
          </p:nvSpPr>
          <p:spPr>
            <a:xfrm>
              <a:off x="2533350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8" name="Rectangle 166"/>
            <p:cNvSpPr/>
            <p:nvPr/>
          </p:nvSpPr>
          <p:spPr>
            <a:xfrm>
              <a:off x="4227435" y="4530452"/>
              <a:ext cx="188227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9" name="Rectangle 167"/>
            <p:cNvSpPr/>
            <p:nvPr/>
          </p:nvSpPr>
          <p:spPr>
            <a:xfrm>
              <a:off x="4039202" y="4530452"/>
              <a:ext cx="188227" cy="206955"/>
            </a:xfrm>
            <a:prstGeom prst="rect">
              <a:avLst/>
            </a:prstGeom>
            <a:solidFill>
              <a:srgbClr val="008BCA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0" name="Rectangle 168"/>
            <p:cNvSpPr/>
            <p:nvPr/>
          </p:nvSpPr>
          <p:spPr>
            <a:xfrm>
              <a:off x="3850969" y="4530452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1" name="Rectangle 169"/>
            <p:cNvSpPr/>
            <p:nvPr/>
          </p:nvSpPr>
          <p:spPr>
            <a:xfrm>
              <a:off x="5168613" y="4532043"/>
              <a:ext cx="188227" cy="206958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2" name="Rectangle 172"/>
            <p:cNvSpPr/>
            <p:nvPr/>
          </p:nvSpPr>
          <p:spPr>
            <a:xfrm>
              <a:off x="5733304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3" name="Group 1212"/>
          <p:cNvGrpSpPr/>
          <p:nvPr/>
        </p:nvGrpSpPr>
        <p:grpSpPr>
          <a:xfrm rot="3419712">
            <a:off x="4766410" y="3692066"/>
            <a:ext cx="3756563" cy="139888"/>
            <a:chOff x="1026694" y="4530452"/>
            <a:chExt cx="6024239" cy="208549"/>
          </a:xfrm>
        </p:grpSpPr>
        <p:sp>
          <p:nvSpPr>
            <p:cNvPr id="1214" name="Rectangle 139"/>
            <p:cNvSpPr/>
            <p:nvPr/>
          </p:nvSpPr>
          <p:spPr>
            <a:xfrm>
              <a:off x="6862707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5" name="Rectangle 140"/>
            <p:cNvSpPr/>
            <p:nvPr/>
          </p:nvSpPr>
          <p:spPr>
            <a:xfrm>
              <a:off x="6674464" y="4530454"/>
              <a:ext cx="188226" cy="206955"/>
            </a:xfrm>
            <a:prstGeom prst="rect">
              <a:avLst/>
            </a:prstGeom>
            <a:solidFill>
              <a:srgbClr val="8000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6" name="Rectangle 141"/>
            <p:cNvSpPr/>
            <p:nvPr/>
          </p:nvSpPr>
          <p:spPr>
            <a:xfrm>
              <a:off x="6486232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7" name="Rectangle 142"/>
            <p:cNvSpPr/>
            <p:nvPr/>
          </p:nvSpPr>
          <p:spPr>
            <a:xfrm>
              <a:off x="6298000" y="4530454"/>
              <a:ext cx="188226" cy="20695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8" name="Rectangle 143"/>
            <p:cNvSpPr/>
            <p:nvPr/>
          </p:nvSpPr>
          <p:spPr>
            <a:xfrm>
              <a:off x="1779622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9" name="Rectangle 144"/>
            <p:cNvSpPr/>
            <p:nvPr/>
          </p:nvSpPr>
          <p:spPr>
            <a:xfrm>
              <a:off x="1591390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0" name="Rectangle 145"/>
            <p:cNvSpPr/>
            <p:nvPr/>
          </p:nvSpPr>
          <p:spPr>
            <a:xfrm>
              <a:off x="1403158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1" name="Rectangle 146"/>
            <p:cNvSpPr/>
            <p:nvPr/>
          </p:nvSpPr>
          <p:spPr>
            <a:xfrm>
              <a:off x="1214926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2" name="Rectangle 147"/>
            <p:cNvSpPr/>
            <p:nvPr/>
          </p:nvSpPr>
          <p:spPr>
            <a:xfrm>
              <a:off x="1026694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3" name="Rectangle 148"/>
            <p:cNvSpPr/>
            <p:nvPr/>
          </p:nvSpPr>
          <p:spPr>
            <a:xfrm>
              <a:off x="6109768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4" name="Rectangle 149"/>
            <p:cNvSpPr/>
            <p:nvPr/>
          </p:nvSpPr>
          <p:spPr>
            <a:xfrm>
              <a:off x="2156885" y="4530454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5" name="Rectangle 150"/>
            <p:cNvSpPr/>
            <p:nvPr/>
          </p:nvSpPr>
          <p:spPr>
            <a:xfrm>
              <a:off x="5921536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6" name="Rectangle 151"/>
            <p:cNvSpPr/>
            <p:nvPr/>
          </p:nvSpPr>
          <p:spPr>
            <a:xfrm>
              <a:off x="4415668" y="4530452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7" name="Rectangle 152"/>
            <p:cNvSpPr/>
            <p:nvPr/>
          </p:nvSpPr>
          <p:spPr>
            <a:xfrm>
              <a:off x="5545072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8" name="Rectangle 153"/>
            <p:cNvSpPr/>
            <p:nvPr/>
          </p:nvSpPr>
          <p:spPr>
            <a:xfrm>
              <a:off x="5356846" y="4532043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9" name="Rectangle 154"/>
            <p:cNvSpPr/>
            <p:nvPr/>
          </p:nvSpPr>
          <p:spPr>
            <a:xfrm>
              <a:off x="3662742" y="4532041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" name="Rectangle 155"/>
            <p:cNvSpPr/>
            <p:nvPr/>
          </p:nvSpPr>
          <p:spPr>
            <a:xfrm>
              <a:off x="3474509" y="4532041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" name="Rectangle 156"/>
            <p:cNvSpPr/>
            <p:nvPr/>
          </p:nvSpPr>
          <p:spPr>
            <a:xfrm>
              <a:off x="2345117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2" name="Rectangle 157"/>
            <p:cNvSpPr/>
            <p:nvPr/>
          </p:nvSpPr>
          <p:spPr>
            <a:xfrm>
              <a:off x="1968652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3" name="Rectangle 158"/>
            <p:cNvSpPr/>
            <p:nvPr/>
          </p:nvSpPr>
          <p:spPr>
            <a:xfrm>
              <a:off x="4603900" y="4530452"/>
              <a:ext cx="188227" cy="20695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4" name="Rectangle 159"/>
            <p:cNvSpPr/>
            <p:nvPr/>
          </p:nvSpPr>
          <p:spPr>
            <a:xfrm>
              <a:off x="3286276" y="4532041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" name="Rectangle 160"/>
            <p:cNvSpPr/>
            <p:nvPr/>
          </p:nvSpPr>
          <p:spPr>
            <a:xfrm>
              <a:off x="4980360" y="4532043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6" name="Rectangle 161"/>
            <p:cNvSpPr/>
            <p:nvPr/>
          </p:nvSpPr>
          <p:spPr>
            <a:xfrm>
              <a:off x="4792127" y="4532043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7" name="Rectangle 162"/>
            <p:cNvSpPr/>
            <p:nvPr/>
          </p:nvSpPr>
          <p:spPr>
            <a:xfrm>
              <a:off x="3098049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8" name="Rectangle 163"/>
            <p:cNvSpPr/>
            <p:nvPr/>
          </p:nvSpPr>
          <p:spPr>
            <a:xfrm>
              <a:off x="2909816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9" name="Rectangle 164"/>
            <p:cNvSpPr/>
            <p:nvPr/>
          </p:nvSpPr>
          <p:spPr>
            <a:xfrm>
              <a:off x="2721583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0" name="Rectangle 165"/>
            <p:cNvSpPr/>
            <p:nvPr/>
          </p:nvSpPr>
          <p:spPr>
            <a:xfrm>
              <a:off x="2533350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1" name="Rectangle 166"/>
            <p:cNvSpPr/>
            <p:nvPr/>
          </p:nvSpPr>
          <p:spPr>
            <a:xfrm>
              <a:off x="4227435" y="4530452"/>
              <a:ext cx="188227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2" name="Rectangle 167"/>
            <p:cNvSpPr/>
            <p:nvPr/>
          </p:nvSpPr>
          <p:spPr>
            <a:xfrm>
              <a:off x="4039202" y="4530452"/>
              <a:ext cx="188227" cy="206955"/>
            </a:xfrm>
            <a:prstGeom prst="rect">
              <a:avLst/>
            </a:prstGeom>
            <a:solidFill>
              <a:srgbClr val="008BCA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3" name="Rectangle 168"/>
            <p:cNvSpPr/>
            <p:nvPr/>
          </p:nvSpPr>
          <p:spPr>
            <a:xfrm>
              <a:off x="3850969" y="4530452"/>
              <a:ext cx="188227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4" name="Rectangle 169"/>
            <p:cNvSpPr/>
            <p:nvPr/>
          </p:nvSpPr>
          <p:spPr>
            <a:xfrm>
              <a:off x="5168613" y="4532043"/>
              <a:ext cx="188227" cy="206958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5" name="Rectangle 172"/>
            <p:cNvSpPr/>
            <p:nvPr/>
          </p:nvSpPr>
          <p:spPr>
            <a:xfrm>
              <a:off x="5733304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6" name="Group 1245"/>
          <p:cNvGrpSpPr/>
          <p:nvPr/>
        </p:nvGrpSpPr>
        <p:grpSpPr>
          <a:xfrm rot="3419712">
            <a:off x="5053806" y="3692645"/>
            <a:ext cx="3756563" cy="139888"/>
            <a:chOff x="1026694" y="4530452"/>
            <a:chExt cx="6024239" cy="208549"/>
          </a:xfrm>
        </p:grpSpPr>
        <p:sp>
          <p:nvSpPr>
            <p:cNvPr id="1247" name="Rectangle 139"/>
            <p:cNvSpPr/>
            <p:nvPr/>
          </p:nvSpPr>
          <p:spPr>
            <a:xfrm>
              <a:off x="6862707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8" name="Rectangle 140"/>
            <p:cNvSpPr/>
            <p:nvPr/>
          </p:nvSpPr>
          <p:spPr>
            <a:xfrm>
              <a:off x="6674464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9" name="Rectangle 141"/>
            <p:cNvSpPr/>
            <p:nvPr/>
          </p:nvSpPr>
          <p:spPr>
            <a:xfrm>
              <a:off x="6486232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0" name="Rectangle 142"/>
            <p:cNvSpPr/>
            <p:nvPr/>
          </p:nvSpPr>
          <p:spPr>
            <a:xfrm>
              <a:off x="6298000" y="4530454"/>
              <a:ext cx="188226" cy="20695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1" name="Rectangle 143"/>
            <p:cNvSpPr/>
            <p:nvPr/>
          </p:nvSpPr>
          <p:spPr>
            <a:xfrm>
              <a:off x="1779622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2" name="Rectangle 144"/>
            <p:cNvSpPr/>
            <p:nvPr/>
          </p:nvSpPr>
          <p:spPr>
            <a:xfrm>
              <a:off x="1591390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3" name="Rectangle 145"/>
            <p:cNvSpPr/>
            <p:nvPr/>
          </p:nvSpPr>
          <p:spPr>
            <a:xfrm>
              <a:off x="1403158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4" name="Rectangle 146"/>
            <p:cNvSpPr/>
            <p:nvPr/>
          </p:nvSpPr>
          <p:spPr>
            <a:xfrm>
              <a:off x="1214926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5" name="Rectangle 147"/>
            <p:cNvSpPr/>
            <p:nvPr/>
          </p:nvSpPr>
          <p:spPr>
            <a:xfrm>
              <a:off x="1026694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6" name="Rectangle 148"/>
            <p:cNvSpPr/>
            <p:nvPr/>
          </p:nvSpPr>
          <p:spPr>
            <a:xfrm>
              <a:off x="6109768" y="4530454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7" name="Rectangle 149"/>
            <p:cNvSpPr/>
            <p:nvPr/>
          </p:nvSpPr>
          <p:spPr>
            <a:xfrm>
              <a:off x="2156885" y="4530454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8" name="Rectangle 150"/>
            <p:cNvSpPr/>
            <p:nvPr/>
          </p:nvSpPr>
          <p:spPr>
            <a:xfrm>
              <a:off x="5921536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9" name="Rectangle 151"/>
            <p:cNvSpPr/>
            <p:nvPr/>
          </p:nvSpPr>
          <p:spPr>
            <a:xfrm>
              <a:off x="4415668" y="4530452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0" name="Rectangle 152"/>
            <p:cNvSpPr/>
            <p:nvPr/>
          </p:nvSpPr>
          <p:spPr>
            <a:xfrm>
              <a:off x="5545072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1" name="Rectangle 153"/>
            <p:cNvSpPr/>
            <p:nvPr/>
          </p:nvSpPr>
          <p:spPr>
            <a:xfrm>
              <a:off x="5356846" y="4532043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2" name="Rectangle 154"/>
            <p:cNvSpPr/>
            <p:nvPr/>
          </p:nvSpPr>
          <p:spPr>
            <a:xfrm>
              <a:off x="3662742" y="4532041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3" name="Rectangle 155"/>
            <p:cNvSpPr/>
            <p:nvPr/>
          </p:nvSpPr>
          <p:spPr>
            <a:xfrm>
              <a:off x="3474509" y="4532041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4" name="Rectangle 156"/>
            <p:cNvSpPr/>
            <p:nvPr/>
          </p:nvSpPr>
          <p:spPr>
            <a:xfrm>
              <a:off x="2345117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5" name="Rectangle 157"/>
            <p:cNvSpPr/>
            <p:nvPr/>
          </p:nvSpPr>
          <p:spPr>
            <a:xfrm>
              <a:off x="1968652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6" name="Rectangle 158"/>
            <p:cNvSpPr/>
            <p:nvPr/>
          </p:nvSpPr>
          <p:spPr>
            <a:xfrm>
              <a:off x="4603900" y="4530452"/>
              <a:ext cx="188227" cy="20695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7" name="Rectangle 159"/>
            <p:cNvSpPr/>
            <p:nvPr/>
          </p:nvSpPr>
          <p:spPr>
            <a:xfrm>
              <a:off x="3286276" y="4532041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8" name="Rectangle 160"/>
            <p:cNvSpPr/>
            <p:nvPr/>
          </p:nvSpPr>
          <p:spPr>
            <a:xfrm>
              <a:off x="4980360" y="4532043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9" name="Rectangle 161"/>
            <p:cNvSpPr/>
            <p:nvPr/>
          </p:nvSpPr>
          <p:spPr>
            <a:xfrm>
              <a:off x="4792127" y="4532043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" name="Rectangle 162"/>
            <p:cNvSpPr/>
            <p:nvPr/>
          </p:nvSpPr>
          <p:spPr>
            <a:xfrm>
              <a:off x="3098049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1" name="Rectangle 163"/>
            <p:cNvSpPr/>
            <p:nvPr/>
          </p:nvSpPr>
          <p:spPr>
            <a:xfrm>
              <a:off x="2909816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2" name="Rectangle 164"/>
            <p:cNvSpPr/>
            <p:nvPr/>
          </p:nvSpPr>
          <p:spPr>
            <a:xfrm>
              <a:off x="2721583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3" name="Rectangle 165"/>
            <p:cNvSpPr/>
            <p:nvPr/>
          </p:nvSpPr>
          <p:spPr>
            <a:xfrm>
              <a:off x="2533350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4" name="Rectangle 166"/>
            <p:cNvSpPr/>
            <p:nvPr/>
          </p:nvSpPr>
          <p:spPr>
            <a:xfrm>
              <a:off x="4227435" y="4530452"/>
              <a:ext cx="188227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5" name="Rectangle 167"/>
            <p:cNvSpPr/>
            <p:nvPr/>
          </p:nvSpPr>
          <p:spPr>
            <a:xfrm>
              <a:off x="4039202" y="4530452"/>
              <a:ext cx="188227" cy="206955"/>
            </a:xfrm>
            <a:prstGeom prst="rect">
              <a:avLst/>
            </a:prstGeom>
            <a:solidFill>
              <a:srgbClr val="008BCA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6" name="Rectangle 168"/>
            <p:cNvSpPr/>
            <p:nvPr/>
          </p:nvSpPr>
          <p:spPr>
            <a:xfrm>
              <a:off x="3850969" y="4530452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7" name="Rectangle 169"/>
            <p:cNvSpPr/>
            <p:nvPr/>
          </p:nvSpPr>
          <p:spPr>
            <a:xfrm>
              <a:off x="5168613" y="4532043"/>
              <a:ext cx="188227" cy="206958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8" name="Rectangle 172"/>
            <p:cNvSpPr/>
            <p:nvPr/>
          </p:nvSpPr>
          <p:spPr>
            <a:xfrm>
              <a:off x="5733304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7629348" y="3060755"/>
            <a:ext cx="14157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= 800µs*1300MHz/144</a:t>
            </a:r>
            <a:endParaRPr lang="en-US" sz="1000" b="1" dirty="0"/>
          </a:p>
        </p:txBody>
      </p:sp>
      <p:cxnSp>
        <p:nvCxnSpPr>
          <p:cNvPr id="581" name="Curved Connector 44"/>
          <p:cNvCxnSpPr/>
          <p:nvPr/>
        </p:nvCxnSpPr>
        <p:spPr>
          <a:xfrm rot="5400000">
            <a:off x="7936555" y="1978981"/>
            <a:ext cx="194152" cy="64715"/>
          </a:xfrm>
          <a:prstGeom prst="curvedConnector3">
            <a:avLst/>
          </a:prstGeom>
          <a:ln w="5715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009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Timing System for FLASH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9966"/>
            <a:ext cx="3832917" cy="515488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All </a:t>
            </a:r>
            <a:r>
              <a:rPr lang="en-US" sz="2400" b="1" dirty="0" smtClean="0"/>
              <a:t>MicroTCA</a:t>
            </a:r>
            <a:r>
              <a:rPr lang="en-US" sz="2400" dirty="0" smtClean="0"/>
              <a:t> systems will connect to the new system</a:t>
            </a:r>
          </a:p>
          <a:p>
            <a:r>
              <a:rPr lang="en-US" sz="2400" b="1" dirty="0" smtClean="0"/>
              <a:t>VME</a:t>
            </a:r>
            <a:r>
              <a:rPr lang="en-US" sz="2400" dirty="0" smtClean="0"/>
              <a:t> remains on old 9 MHz timing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19.03.2013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 descr="Screen shot 2011-04-26 at 13.18.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318" y="1980145"/>
            <a:ext cx="4624638" cy="3990855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6553200" y="1039617"/>
            <a:ext cx="1696065" cy="762000"/>
          </a:xfrm>
          <a:prstGeom prst="wedgeRoundRectCallout">
            <a:avLst>
              <a:gd name="adj1" fmla="val -12206"/>
              <a:gd name="adj2" fmla="val 12641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/>
              <a:t>First step (shown):</a:t>
            </a:r>
          </a:p>
          <a:p>
            <a:r>
              <a:rPr lang="en-US" sz="1200" dirty="0" smtClean="0"/>
              <a:t>Old system is master.</a:t>
            </a:r>
          </a:p>
          <a:p>
            <a:r>
              <a:rPr lang="en-US" sz="1200" dirty="0" smtClean="0"/>
              <a:t>Second step:</a:t>
            </a:r>
          </a:p>
          <a:p>
            <a:r>
              <a:rPr lang="en-US" sz="1200" dirty="0" smtClean="0"/>
              <a:t>New timing is master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50805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the New Timing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29966"/>
            <a:ext cx="8475133" cy="5154880"/>
          </a:xfrm>
        </p:spPr>
        <p:txBody>
          <a:bodyPr/>
          <a:lstStyle/>
          <a:p>
            <a:r>
              <a:rPr lang="en-US" dirty="0" smtClean="0"/>
              <a:t>More outputs, more functions, better resolution</a:t>
            </a:r>
          </a:p>
          <a:p>
            <a:r>
              <a:rPr lang="en-US" dirty="0" smtClean="0"/>
              <a:t>Distributes bunch patterns</a:t>
            </a:r>
          </a:p>
          <a:p>
            <a:r>
              <a:rPr lang="en-US" dirty="0" smtClean="0"/>
              <a:t>Fiber optical distribution</a:t>
            </a:r>
          </a:p>
          <a:p>
            <a:r>
              <a:rPr lang="en-US" dirty="0" smtClean="0"/>
              <a:t>Based on 1.3 GHz (old 9.028 MHz)</a:t>
            </a:r>
          </a:p>
          <a:p>
            <a:r>
              <a:rPr lang="en-US" dirty="0" smtClean="0"/>
              <a:t>Less jitter</a:t>
            </a:r>
          </a:p>
          <a:p>
            <a:r>
              <a:rPr lang="en-US" dirty="0" smtClean="0"/>
              <a:t>Trigger and clock distribution on backplane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19.03.2013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13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>
          <a:xfrm>
            <a:off x="7281817" y="4436210"/>
            <a:ext cx="1032981" cy="3173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hteck 28"/>
          <p:cNvSpPr/>
          <p:nvPr/>
        </p:nvSpPr>
        <p:spPr>
          <a:xfrm>
            <a:off x="7276457" y="4817362"/>
            <a:ext cx="1032981" cy="3173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hteck 29"/>
          <p:cNvSpPr/>
          <p:nvPr/>
        </p:nvSpPr>
        <p:spPr>
          <a:xfrm>
            <a:off x="7278985" y="5198514"/>
            <a:ext cx="1032981" cy="3173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26"/>
          <p:cNvSpPr/>
          <p:nvPr/>
        </p:nvSpPr>
        <p:spPr>
          <a:xfrm>
            <a:off x="7287177" y="4047170"/>
            <a:ext cx="1032981" cy="3173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Timing Module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19.03.2013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Content Placeholder 4" descr="x2timerTopModSmal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3" b="-320"/>
          <a:stretch/>
        </p:blipFill>
        <p:spPr>
          <a:xfrm>
            <a:off x="2569057" y="2305341"/>
            <a:ext cx="4897431" cy="3706469"/>
          </a:xfrm>
          <a:prstGeom prst="rect">
            <a:avLst/>
          </a:prstGeom>
        </p:spPr>
      </p:pic>
      <p:sp>
        <p:nvSpPr>
          <p:cNvPr id="8" name="Parallelogram 5"/>
          <p:cNvSpPr/>
          <p:nvPr/>
        </p:nvSpPr>
        <p:spPr bwMode="auto">
          <a:xfrm>
            <a:off x="4020471" y="2511830"/>
            <a:ext cx="1750270" cy="1012216"/>
          </a:xfrm>
          <a:prstGeom prst="parallelogram">
            <a:avLst>
              <a:gd name="adj" fmla="val 0"/>
            </a:avLst>
          </a:prstGeom>
          <a:solidFill>
            <a:schemeClr val="bg1">
              <a:lumMod val="50000"/>
              <a:alpha val="62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cxnSp>
        <p:nvCxnSpPr>
          <p:cNvPr id="9" name="Straight Connector 6"/>
          <p:cNvCxnSpPr/>
          <p:nvPr/>
        </p:nvCxnSpPr>
        <p:spPr bwMode="auto">
          <a:xfrm flipV="1">
            <a:off x="4030841" y="1130096"/>
            <a:ext cx="323850" cy="1384300"/>
          </a:xfrm>
          <a:prstGeom prst="line">
            <a:avLst/>
          </a:prstGeom>
          <a:noFill/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7"/>
          <p:cNvCxnSpPr/>
          <p:nvPr/>
        </p:nvCxnSpPr>
        <p:spPr bwMode="auto">
          <a:xfrm flipV="1">
            <a:off x="4030841" y="2120696"/>
            <a:ext cx="323850" cy="1384300"/>
          </a:xfrm>
          <a:prstGeom prst="line">
            <a:avLst/>
          </a:prstGeom>
          <a:noFill/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8"/>
          <p:cNvCxnSpPr/>
          <p:nvPr/>
        </p:nvCxnSpPr>
        <p:spPr bwMode="auto">
          <a:xfrm flipV="1">
            <a:off x="5751691" y="2120696"/>
            <a:ext cx="323850" cy="1384300"/>
          </a:xfrm>
          <a:prstGeom prst="line">
            <a:avLst/>
          </a:prstGeom>
          <a:noFill/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9"/>
          <p:cNvCxnSpPr/>
          <p:nvPr/>
        </p:nvCxnSpPr>
        <p:spPr bwMode="auto">
          <a:xfrm flipV="1">
            <a:off x="5758041" y="1130096"/>
            <a:ext cx="323850" cy="1384300"/>
          </a:xfrm>
          <a:prstGeom prst="line">
            <a:avLst/>
          </a:prstGeom>
          <a:noFill/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10" descr="transmitterPiggyb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516" y="1120452"/>
            <a:ext cx="1749949" cy="1000971"/>
          </a:xfrm>
          <a:prstGeom prst="rect">
            <a:avLst/>
          </a:prstGeom>
        </p:spPr>
      </p:pic>
      <p:sp>
        <p:nvSpPr>
          <p:cNvPr id="14" name="TextBox 11"/>
          <p:cNvSpPr txBox="1"/>
          <p:nvPr/>
        </p:nvSpPr>
        <p:spPr>
          <a:xfrm>
            <a:off x="3016718" y="1263446"/>
            <a:ext cx="1095172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400" dirty="0" smtClean="0"/>
              <a:t>Transmitter</a:t>
            </a:r>
          </a:p>
          <a:p>
            <a:pPr algn="ctr">
              <a:buNone/>
            </a:pPr>
            <a:r>
              <a:rPr lang="en-US" sz="1400" dirty="0" smtClean="0"/>
              <a:t>Piggyback</a:t>
            </a:r>
            <a:endParaRPr lang="en-US" sz="1400" dirty="0"/>
          </a:p>
        </p:txBody>
      </p:sp>
      <p:cxnSp>
        <p:nvCxnSpPr>
          <p:cNvPr id="15" name="Gerade Verbindung mit Pfeil 48"/>
          <p:cNvCxnSpPr>
            <a:cxnSpLocks noChangeShapeType="1"/>
          </p:cNvCxnSpPr>
          <p:nvPr/>
        </p:nvCxnSpPr>
        <p:spPr bwMode="auto">
          <a:xfrm rot="10800000">
            <a:off x="7486954" y="3737876"/>
            <a:ext cx="439738" cy="1587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 type="arrow" w="med" len="med"/>
          </a:ln>
        </p:spPr>
      </p:cxnSp>
      <p:cxnSp>
        <p:nvCxnSpPr>
          <p:cNvPr id="16" name="Gerade Verbindung mit Pfeil 49"/>
          <p:cNvCxnSpPr>
            <a:cxnSpLocks noChangeShapeType="1"/>
          </p:cNvCxnSpPr>
          <p:nvPr/>
        </p:nvCxnSpPr>
        <p:spPr bwMode="auto">
          <a:xfrm rot="10800000">
            <a:off x="7483779" y="3358858"/>
            <a:ext cx="438150" cy="1588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 type="arrow" w="med" len="med"/>
            <a:tailEnd/>
          </a:ln>
        </p:spPr>
      </p:cxnSp>
      <p:cxnSp>
        <p:nvCxnSpPr>
          <p:cNvPr id="17" name="Gerade Verbindung mit Pfeil 50"/>
          <p:cNvCxnSpPr>
            <a:cxnSpLocks noChangeShapeType="1"/>
          </p:cNvCxnSpPr>
          <p:nvPr/>
        </p:nvCxnSpPr>
        <p:spPr bwMode="auto">
          <a:xfrm rot="10800000">
            <a:off x="7479017" y="2989518"/>
            <a:ext cx="438150" cy="1588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 type="arrow" w="med" len="med"/>
            <a:tailEnd/>
          </a:ln>
        </p:spPr>
      </p:cxnSp>
      <p:cxnSp>
        <p:nvCxnSpPr>
          <p:cNvPr id="18" name="Gerade Verbindung mit Pfeil 51"/>
          <p:cNvCxnSpPr>
            <a:cxnSpLocks noChangeShapeType="1"/>
          </p:cNvCxnSpPr>
          <p:nvPr/>
        </p:nvCxnSpPr>
        <p:spPr bwMode="auto">
          <a:xfrm rot="10800000">
            <a:off x="7474254" y="2636358"/>
            <a:ext cx="439738" cy="1588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 type="arrow" w="med" len="med"/>
            <a:tailEnd/>
          </a:ln>
        </p:spPr>
      </p:cxnSp>
      <p:sp>
        <p:nvSpPr>
          <p:cNvPr id="19" name="Textfeld 52"/>
          <p:cNvSpPr txBox="1">
            <a:spLocks noChangeArrowheads="1"/>
          </p:cNvSpPr>
          <p:nvPr/>
        </p:nvSpPr>
        <p:spPr bwMode="auto">
          <a:xfrm rot="16200000">
            <a:off x="7267467" y="2786512"/>
            <a:ext cx="17610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Wingdings" pitchFamily="-1" charset="2"/>
              <a:buNone/>
            </a:pPr>
            <a:r>
              <a:rPr lang="en-US" sz="1100" dirty="0" smtClean="0"/>
              <a:t>IN      </a:t>
            </a:r>
            <a:r>
              <a:rPr lang="en-US" sz="1100" dirty="0"/>
              <a:t>OUT  </a:t>
            </a:r>
            <a:r>
              <a:rPr lang="en-US" sz="1100" dirty="0" smtClean="0"/>
              <a:t>   </a:t>
            </a:r>
            <a:r>
              <a:rPr lang="en-US" sz="1100" dirty="0"/>
              <a:t>OUT  </a:t>
            </a:r>
            <a:r>
              <a:rPr lang="en-US" sz="1100" dirty="0" smtClean="0"/>
              <a:t> OUT</a:t>
            </a:r>
          </a:p>
          <a:p>
            <a:pPr algn="ctr">
              <a:buFont typeface="Wingdings" pitchFamily="-1" charset="2"/>
              <a:buNone/>
            </a:pPr>
            <a:r>
              <a:rPr lang="en-US" sz="1100" dirty="0" smtClean="0"/>
              <a:t>Fiber </a:t>
            </a:r>
            <a:r>
              <a:rPr lang="en-US" sz="1100" dirty="0"/>
              <a:t>optics</a:t>
            </a:r>
          </a:p>
        </p:txBody>
      </p:sp>
      <p:sp>
        <p:nvSpPr>
          <p:cNvPr id="20" name="TextBox 17"/>
          <p:cNvSpPr txBox="1"/>
          <p:nvPr/>
        </p:nvSpPr>
        <p:spPr>
          <a:xfrm>
            <a:off x="7308462" y="3991954"/>
            <a:ext cx="10203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dirty="0"/>
              <a:t>2</a:t>
            </a:r>
            <a:r>
              <a:rPr lang="en-US" sz="1100" dirty="0" smtClean="0"/>
              <a:t> </a:t>
            </a:r>
            <a:r>
              <a:rPr lang="en-US" sz="1100" dirty="0"/>
              <a:t>* </a:t>
            </a:r>
            <a:r>
              <a:rPr lang="en-US" sz="1100" dirty="0" smtClean="0"/>
              <a:t>Trigger out</a:t>
            </a:r>
            <a:endParaRPr lang="en-US" sz="1100" dirty="0"/>
          </a:p>
          <a:p>
            <a:pPr algn="ctr">
              <a:buNone/>
            </a:pPr>
            <a:r>
              <a:rPr lang="en-US" sz="1100" dirty="0" smtClean="0"/>
              <a:t>1 </a:t>
            </a:r>
            <a:r>
              <a:rPr lang="en-US" sz="1100" dirty="0"/>
              <a:t>* </a:t>
            </a:r>
            <a:r>
              <a:rPr lang="en-US" sz="1100" dirty="0" smtClean="0"/>
              <a:t>Clock out</a:t>
            </a:r>
            <a:endParaRPr lang="en-US" sz="1100" dirty="0"/>
          </a:p>
        </p:txBody>
      </p:sp>
      <p:sp>
        <p:nvSpPr>
          <p:cNvPr id="21" name="TextBox 18"/>
          <p:cNvSpPr txBox="1"/>
          <p:nvPr/>
        </p:nvSpPr>
        <p:spPr>
          <a:xfrm rot="16200000">
            <a:off x="6524706" y="4423483"/>
            <a:ext cx="797815" cy="695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000" b="1" dirty="0" smtClean="0"/>
              <a:t>RJ45</a:t>
            </a:r>
          </a:p>
          <a:p>
            <a:pPr algn="ctr">
              <a:buNone/>
            </a:pPr>
            <a:r>
              <a:rPr lang="en-US" sz="1600" b="1" dirty="0" smtClean="0"/>
              <a:t>LVDS</a:t>
            </a:r>
            <a:endParaRPr lang="en-US" sz="1600" dirty="0"/>
          </a:p>
        </p:txBody>
      </p:sp>
      <p:sp>
        <p:nvSpPr>
          <p:cNvPr id="22" name="TextBox 19"/>
          <p:cNvSpPr txBox="1"/>
          <p:nvPr/>
        </p:nvSpPr>
        <p:spPr>
          <a:xfrm>
            <a:off x="7315254" y="4378550"/>
            <a:ext cx="10203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dirty="0"/>
              <a:t>2</a:t>
            </a:r>
            <a:r>
              <a:rPr lang="en-US" sz="1100" dirty="0" smtClean="0"/>
              <a:t> </a:t>
            </a:r>
            <a:r>
              <a:rPr lang="en-US" sz="1100" dirty="0"/>
              <a:t>* </a:t>
            </a:r>
            <a:r>
              <a:rPr lang="en-US" sz="1100" dirty="0" smtClean="0"/>
              <a:t>Trigger out</a:t>
            </a:r>
            <a:endParaRPr lang="en-US" sz="1100" dirty="0"/>
          </a:p>
          <a:p>
            <a:pPr algn="ctr">
              <a:buNone/>
            </a:pPr>
            <a:r>
              <a:rPr lang="en-US" sz="1100" dirty="0" smtClean="0"/>
              <a:t>1 </a:t>
            </a:r>
            <a:r>
              <a:rPr lang="en-US" sz="1100" dirty="0"/>
              <a:t>* </a:t>
            </a:r>
            <a:r>
              <a:rPr lang="en-US" sz="1100" dirty="0" smtClean="0"/>
              <a:t>Clock out</a:t>
            </a:r>
            <a:endParaRPr lang="en-US" sz="1100" dirty="0"/>
          </a:p>
        </p:txBody>
      </p:sp>
      <p:sp>
        <p:nvSpPr>
          <p:cNvPr id="23" name="TextBox 20"/>
          <p:cNvSpPr txBox="1"/>
          <p:nvPr/>
        </p:nvSpPr>
        <p:spPr>
          <a:xfrm>
            <a:off x="7322046" y="4757258"/>
            <a:ext cx="10203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dirty="0"/>
              <a:t>2</a:t>
            </a:r>
            <a:r>
              <a:rPr lang="en-US" sz="1100" dirty="0" smtClean="0"/>
              <a:t> </a:t>
            </a:r>
            <a:r>
              <a:rPr lang="en-US" sz="1100" dirty="0"/>
              <a:t>* </a:t>
            </a:r>
            <a:r>
              <a:rPr lang="en-US" sz="1100" dirty="0" smtClean="0"/>
              <a:t>Trigger out</a:t>
            </a:r>
            <a:endParaRPr lang="en-US" sz="1100" dirty="0"/>
          </a:p>
          <a:p>
            <a:pPr algn="ctr">
              <a:buNone/>
            </a:pPr>
            <a:r>
              <a:rPr lang="en-US" sz="1100" dirty="0" smtClean="0"/>
              <a:t>1 </a:t>
            </a:r>
            <a:r>
              <a:rPr lang="en-US" sz="1100" dirty="0"/>
              <a:t>* </a:t>
            </a:r>
            <a:r>
              <a:rPr lang="en-US" sz="1100" dirty="0" smtClean="0"/>
              <a:t>Clock out</a:t>
            </a:r>
            <a:endParaRPr lang="en-US" sz="1100" dirty="0"/>
          </a:p>
        </p:txBody>
      </p:sp>
      <p:sp>
        <p:nvSpPr>
          <p:cNvPr id="24" name="TextBox 21"/>
          <p:cNvSpPr txBox="1"/>
          <p:nvPr/>
        </p:nvSpPr>
        <p:spPr>
          <a:xfrm>
            <a:off x="7328838" y="5208170"/>
            <a:ext cx="10552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dirty="0" smtClean="0"/>
              <a:t>4 </a:t>
            </a:r>
            <a:r>
              <a:rPr lang="en-US" sz="1100" dirty="0"/>
              <a:t>* </a:t>
            </a:r>
            <a:r>
              <a:rPr lang="en-US" sz="1100" dirty="0" smtClean="0"/>
              <a:t>General I/O</a:t>
            </a:r>
            <a:endParaRPr lang="en-US" sz="1100" dirty="0"/>
          </a:p>
        </p:txBody>
      </p:sp>
      <p:sp>
        <p:nvSpPr>
          <p:cNvPr id="25" name="TextBox 69"/>
          <p:cNvSpPr txBox="1">
            <a:spLocks noChangeArrowheads="1"/>
          </p:cNvSpPr>
          <p:nvPr/>
        </p:nvSpPr>
        <p:spPr bwMode="auto">
          <a:xfrm>
            <a:off x="303161" y="2690226"/>
            <a:ext cx="2170085" cy="82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buFont typeface="Wingdings" pitchFamily="-1" charset="2"/>
              <a:buNone/>
            </a:pPr>
            <a:r>
              <a:rPr lang="en-US" sz="1400" dirty="0"/>
              <a:t>Optional </a:t>
            </a:r>
            <a:r>
              <a:rPr lang="en-US" sz="1400" b="1" dirty="0"/>
              <a:t>RTM</a:t>
            </a:r>
            <a:r>
              <a:rPr lang="en-US" sz="1400" dirty="0"/>
              <a:t>:</a:t>
            </a:r>
          </a:p>
          <a:p>
            <a:pPr algn="r">
              <a:buFont typeface="Wingdings" pitchFamily="-1" charset="2"/>
              <a:buNone/>
            </a:pPr>
            <a:r>
              <a:rPr lang="en-US" sz="1400" dirty="0"/>
              <a:t>9 transmitters, </a:t>
            </a:r>
            <a:endParaRPr lang="en-US" sz="1400" dirty="0" smtClean="0"/>
          </a:p>
          <a:p>
            <a:pPr algn="r">
              <a:buFont typeface="Wingdings" pitchFamily="-1" charset="2"/>
              <a:buNone/>
            </a:pPr>
            <a:r>
              <a:rPr lang="en-US" sz="1400" dirty="0" smtClean="0"/>
              <a:t>Further triggers </a:t>
            </a:r>
            <a:r>
              <a:rPr lang="en-US" sz="1400" dirty="0"/>
              <a:t>or clocks</a:t>
            </a:r>
          </a:p>
        </p:txBody>
      </p:sp>
      <p:sp>
        <p:nvSpPr>
          <p:cNvPr id="26" name="TextBox 69"/>
          <p:cNvSpPr txBox="1">
            <a:spLocks noChangeArrowheads="1"/>
          </p:cNvSpPr>
          <p:nvPr/>
        </p:nvSpPr>
        <p:spPr bwMode="auto">
          <a:xfrm>
            <a:off x="636600" y="4339211"/>
            <a:ext cx="1989046" cy="82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buFont typeface="Wingdings" pitchFamily="-1" charset="2"/>
              <a:buNone/>
            </a:pPr>
            <a:r>
              <a:rPr lang="en-US" sz="1400" dirty="0" smtClean="0"/>
              <a:t>MicroTCA </a:t>
            </a:r>
            <a:r>
              <a:rPr lang="en-US" sz="1400" b="1" dirty="0" smtClean="0"/>
              <a:t>backplane</a:t>
            </a:r>
            <a:r>
              <a:rPr lang="en-US" sz="1400" dirty="0" smtClean="0"/>
              <a:t>:</a:t>
            </a:r>
            <a:endParaRPr lang="en-US" sz="1400" dirty="0"/>
          </a:p>
          <a:p>
            <a:pPr algn="r">
              <a:buFont typeface="Wingdings" pitchFamily="-1" charset="2"/>
              <a:buNone/>
            </a:pPr>
            <a:r>
              <a:rPr lang="en-US" sz="1400" dirty="0" smtClean="0"/>
              <a:t>TCLKA and TCLKB, </a:t>
            </a:r>
          </a:p>
          <a:p>
            <a:pPr algn="r">
              <a:buFont typeface="Wingdings" pitchFamily="-1" charset="2"/>
              <a:buNone/>
            </a:pPr>
            <a:r>
              <a:rPr lang="en-US" sz="1400" dirty="0" smtClean="0"/>
              <a:t>8 * M-LVDS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AMC Block Diagram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19.03.2013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39" y="769654"/>
            <a:ext cx="6405132" cy="5694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Handles Triggers and Tables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19.03.2013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00042" y="1648222"/>
            <a:ext cx="900000" cy="67293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36060" y="1600316"/>
            <a:ext cx="900000" cy="67293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214" idx="4"/>
            <a:endCxn id="239" idx="0"/>
          </p:cNvCxnSpPr>
          <p:nvPr/>
        </p:nvCxnSpPr>
        <p:spPr>
          <a:xfrm rot="5400000">
            <a:off x="4413047" y="1991829"/>
            <a:ext cx="128786" cy="3899"/>
          </a:xfrm>
          <a:prstGeom prst="straightConnector1">
            <a:avLst/>
          </a:prstGeom>
          <a:ln w="476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10" name="Group 244"/>
          <p:cNvGrpSpPr/>
          <p:nvPr/>
        </p:nvGrpSpPr>
        <p:grpSpPr>
          <a:xfrm>
            <a:off x="5535590" y="4228042"/>
            <a:ext cx="1786195" cy="1335548"/>
            <a:chOff x="2285999" y="2458065"/>
            <a:chExt cx="1786195" cy="1335548"/>
          </a:xfrm>
        </p:grpSpPr>
        <p:sp>
          <p:nvSpPr>
            <p:cNvPr id="11" name="Rounded Rectangle 10"/>
            <p:cNvSpPr/>
            <p:nvPr/>
          </p:nvSpPr>
          <p:spPr>
            <a:xfrm>
              <a:off x="2285999" y="2458065"/>
              <a:ext cx="1786195" cy="133554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 Diagonal Corner Rectangle 11"/>
            <p:cNvSpPr/>
            <p:nvPr/>
          </p:nvSpPr>
          <p:spPr>
            <a:xfrm>
              <a:off x="2378731" y="2559146"/>
              <a:ext cx="830937" cy="254000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</a:rPr>
                <a:t>Event select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3" name="Round Diagonal Corner Rectangle 12"/>
            <p:cNvSpPr/>
            <p:nvPr/>
          </p:nvSpPr>
          <p:spPr>
            <a:xfrm>
              <a:off x="2473073" y="3434674"/>
              <a:ext cx="648670" cy="254000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</a:rPr>
                <a:t>=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14" name="Round Diagonal Corner Rectangle 13"/>
            <p:cNvSpPr/>
            <p:nvPr/>
          </p:nvSpPr>
          <p:spPr>
            <a:xfrm>
              <a:off x="2474885" y="2988313"/>
              <a:ext cx="646857" cy="254000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</a:rPr>
                <a:t>Delay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4" idx="1"/>
              <a:endCxn id="13" idx="3"/>
            </p:cNvCxnSpPr>
            <p:nvPr/>
          </p:nvCxnSpPr>
          <p:spPr>
            <a:xfrm rot="5400000">
              <a:off x="2701681" y="3338040"/>
              <a:ext cx="192361" cy="90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2752480" y="2909425"/>
              <a:ext cx="87086" cy="87086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12" idx="1"/>
              <a:endCxn id="16" idx="0"/>
            </p:cNvCxnSpPr>
            <p:nvPr/>
          </p:nvCxnSpPr>
          <p:spPr>
            <a:xfrm rot="16200000" flipH="1">
              <a:off x="2746972" y="2860373"/>
              <a:ext cx="96279" cy="18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 Diagonal Corner Rectangle 17"/>
            <p:cNvSpPr/>
            <p:nvPr/>
          </p:nvSpPr>
          <p:spPr>
            <a:xfrm>
              <a:off x="3292452" y="3431741"/>
              <a:ext cx="665032" cy="254000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Width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19" name="Straight Arrow Connector 18"/>
            <p:cNvCxnSpPr>
              <a:stCxn id="13" idx="0"/>
              <a:endCxn id="18" idx="2"/>
            </p:cNvCxnSpPr>
            <p:nvPr/>
          </p:nvCxnSpPr>
          <p:spPr>
            <a:xfrm flipV="1">
              <a:off x="3121743" y="3558741"/>
              <a:ext cx="170709" cy="29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234"/>
          <p:cNvGrpSpPr/>
          <p:nvPr/>
        </p:nvGrpSpPr>
        <p:grpSpPr>
          <a:xfrm>
            <a:off x="5383190" y="4075642"/>
            <a:ext cx="1786195" cy="1335548"/>
            <a:chOff x="2285999" y="2458065"/>
            <a:chExt cx="1786195" cy="1335548"/>
          </a:xfrm>
        </p:grpSpPr>
        <p:sp>
          <p:nvSpPr>
            <p:cNvPr id="21" name="Rounded Rectangle 20"/>
            <p:cNvSpPr/>
            <p:nvPr/>
          </p:nvSpPr>
          <p:spPr>
            <a:xfrm>
              <a:off x="2285999" y="2458065"/>
              <a:ext cx="1786195" cy="133554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 Diagonal Corner Rectangle 21"/>
            <p:cNvSpPr/>
            <p:nvPr/>
          </p:nvSpPr>
          <p:spPr>
            <a:xfrm>
              <a:off x="2378731" y="2559146"/>
              <a:ext cx="830937" cy="254000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</a:rPr>
                <a:t>Event select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23" name="Round Diagonal Corner Rectangle 22"/>
            <p:cNvSpPr/>
            <p:nvPr/>
          </p:nvSpPr>
          <p:spPr>
            <a:xfrm>
              <a:off x="2473073" y="3434674"/>
              <a:ext cx="648670" cy="254000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</a:rPr>
                <a:t>=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24" name="Round Diagonal Corner Rectangle 23"/>
            <p:cNvSpPr/>
            <p:nvPr/>
          </p:nvSpPr>
          <p:spPr>
            <a:xfrm>
              <a:off x="2474885" y="2988313"/>
              <a:ext cx="646857" cy="254000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</a:rPr>
                <a:t>Delay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cxnSp>
          <p:nvCxnSpPr>
            <p:cNvPr id="25" name="Straight Arrow Connector 24"/>
            <p:cNvCxnSpPr>
              <a:stCxn id="24" idx="1"/>
              <a:endCxn id="23" idx="3"/>
            </p:cNvCxnSpPr>
            <p:nvPr/>
          </p:nvCxnSpPr>
          <p:spPr>
            <a:xfrm rot="5400000">
              <a:off x="2701681" y="3338040"/>
              <a:ext cx="192361" cy="90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2752480" y="2909425"/>
              <a:ext cx="87086" cy="87086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>
              <a:stCxn id="22" idx="1"/>
              <a:endCxn id="26" idx="0"/>
            </p:cNvCxnSpPr>
            <p:nvPr/>
          </p:nvCxnSpPr>
          <p:spPr>
            <a:xfrm rot="16200000" flipH="1">
              <a:off x="2746972" y="2860373"/>
              <a:ext cx="96279" cy="18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ound Diagonal Corner Rectangle 27"/>
            <p:cNvSpPr/>
            <p:nvPr/>
          </p:nvSpPr>
          <p:spPr>
            <a:xfrm>
              <a:off x="3292452" y="3431741"/>
              <a:ext cx="665032" cy="254000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Width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23" idx="0"/>
              <a:endCxn id="28" idx="2"/>
            </p:cNvCxnSpPr>
            <p:nvPr/>
          </p:nvCxnSpPr>
          <p:spPr>
            <a:xfrm flipV="1">
              <a:off x="3121743" y="3558741"/>
              <a:ext cx="170709" cy="29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24"/>
          <p:cNvGrpSpPr/>
          <p:nvPr/>
        </p:nvGrpSpPr>
        <p:grpSpPr>
          <a:xfrm>
            <a:off x="5230790" y="3923242"/>
            <a:ext cx="1786195" cy="1335548"/>
            <a:chOff x="2285999" y="2458065"/>
            <a:chExt cx="1786195" cy="1335548"/>
          </a:xfrm>
        </p:grpSpPr>
        <p:sp>
          <p:nvSpPr>
            <p:cNvPr id="31" name="Rounded Rectangle 30"/>
            <p:cNvSpPr/>
            <p:nvPr/>
          </p:nvSpPr>
          <p:spPr>
            <a:xfrm>
              <a:off x="2285999" y="2458065"/>
              <a:ext cx="1786195" cy="133554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 Diagonal Corner Rectangle 31"/>
            <p:cNvSpPr/>
            <p:nvPr/>
          </p:nvSpPr>
          <p:spPr>
            <a:xfrm>
              <a:off x="2378731" y="2559146"/>
              <a:ext cx="830937" cy="254000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</a:rPr>
                <a:t>Event select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33" name="Round Diagonal Corner Rectangle 32"/>
            <p:cNvSpPr/>
            <p:nvPr/>
          </p:nvSpPr>
          <p:spPr>
            <a:xfrm>
              <a:off x="2473073" y="3434674"/>
              <a:ext cx="648670" cy="254000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</a:rPr>
                <a:t>=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34" name="Round Diagonal Corner Rectangle 33"/>
            <p:cNvSpPr/>
            <p:nvPr/>
          </p:nvSpPr>
          <p:spPr>
            <a:xfrm>
              <a:off x="2474885" y="2988313"/>
              <a:ext cx="646857" cy="254000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</a:rPr>
                <a:t>Delay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cxnSp>
          <p:nvCxnSpPr>
            <p:cNvPr id="35" name="Straight Arrow Connector 34"/>
            <p:cNvCxnSpPr>
              <a:stCxn id="34" idx="1"/>
              <a:endCxn id="33" idx="3"/>
            </p:cNvCxnSpPr>
            <p:nvPr/>
          </p:nvCxnSpPr>
          <p:spPr>
            <a:xfrm rot="5400000">
              <a:off x="2701681" y="3338040"/>
              <a:ext cx="192361" cy="90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2752480" y="2909425"/>
              <a:ext cx="87086" cy="87086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>
              <a:stCxn id="32" idx="1"/>
              <a:endCxn id="36" idx="0"/>
            </p:cNvCxnSpPr>
            <p:nvPr/>
          </p:nvCxnSpPr>
          <p:spPr>
            <a:xfrm rot="16200000" flipH="1">
              <a:off x="2746972" y="2860373"/>
              <a:ext cx="96279" cy="18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ound Diagonal Corner Rectangle 37"/>
            <p:cNvSpPr/>
            <p:nvPr/>
          </p:nvSpPr>
          <p:spPr>
            <a:xfrm>
              <a:off x="3292452" y="3431741"/>
              <a:ext cx="665032" cy="254000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Width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39" name="Straight Arrow Connector 38"/>
            <p:cNvCxnSpPr>
              <a:stCxn id="33" idx="0"/>
              <a:endCxn id="38" idx="2"/>
            </p:cNvCxnSpPr>
            <p:nvPr/>
          </p:nvCxnSpPr>
          <p:spPr>
            <a:xfrm flipV="1">
              <a:off x="3121743" y="3558741"/>
              <a:ext cx="170709" cy="29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214"/>
          <p:cNvGrpSpPr/>
          <p:nvPr/>
        </p:nvGrpSpPr>
        <p:grpSpPr>
          <a:xfrm>
            <a:off x="5078390" y="3770842"/>
            <a:ext cx="1786195" cy="1335548"/>
            <a:chOff x="2285999" y="2458065"/>
            <a:chExt cx="1786195" cy="1335548"/>
          </a:xfrm>
        </p:grpSpPr>
        <p:sp>
          <p:nvSpPr>
            <p:cNvPr id="41" name="Rounded Rectangle 40"/>
            <p:cNvSpPr/>
            <p:nvPr/>
          </p:nvSpPr>
          <p:spPr>
            <a:xfrm>
              <a:off x="2285999" y="2458065"/>
              <a:ext cx="1786195" cy="133554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 Diagonal Corner Rectangle 41"/>
            <p:cNvSpPr/>
            <p:nvPr/>
          </p:nvSpPr>
          <p:spPr>
            <a:xfrm>
              <a:off x="2378731" y="2559146"/>
              <a:ext cx="830937" cy="254000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</a:rPr>
                <a:t>Event select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43" name="Round Diagonal Corner Rectangle 42"/>
            <p:cNvSpPr/>
            <p:nvPr/>
          </p:nvSpPr>
          <p:spPr>
            <a:xfrm>
              <a:off x="2473073" y="3434674"/>
              <a:ext cx="648670" cy="254000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</a:rPr>
                <a:t>=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44" name="Round Diagonal Corner Rectangle 43"/>
            <p:cNvSpPr/>
            <p:nvPr/>
          </p:nvSpPr>
          <p:spPr>
            <a:xfrm>
              <a:off x="2474885" y="2988313"/>
              <a:ext cx="646857" cy="254000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</a:rPr>
                <a:t>Delay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cxnSp>
          <p:nvCxnSpPr>
            <p:cNvPr id="45" name="Straight Arrow Connector 44"/>
            <p:cNvCxnSpPr>
              <a:stCxn id="44" idx="1"/>
              <a:endCxn id="43" idx="3"/>
            </p:cNvCxnSpPr>
            <p:nvPr/>
          </p:nvCxnSpPr>
          <p:spPr>
            <a:xfrm rot="5400000">
              <a:off x="2701681" y="3338040"/>
              <a:ext cx="192361" cy="90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2752480" y="2909425"/>
              <a:ext cx="87086" cy="87086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42" idx="1"/>
              <a:endCxn id="46" idx="0"/>
            </p:cNvCxnSpPr>
            <p:nvPr/>
          </p:nvCxnSpPr>
          <p:spPr>
            <a:xfrm rot="16200000" flipH="1">
              <a:off x="2746972" y="2860373"/>
              <a:ext cx="96279" cy="18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ound Diagonal Corner Rectangle 47"/>
            <p:cNvSpPr/>
            <p:nvPr/>
          </p:nvSpPr>
          <p:spPr>
            <a:xfrm>
              <a:off x="3292452" y="3431741"/>
              <a:ext cx="665032" cy="254000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Width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49" name="Straight Arrow Connector 48"/>
            <p:cNvCxnSpPr>
              <a:stCxn id="43" idx="0"/>
              <a:endCxn id="48" idx="2"/>
            </p:cNvCxnSpPr>
            <p:nvPr/>
          </p:nvCxnSpPr>
          <p:spPr>
            <a:xfrm flipV="1">
              <a:off x="3121743" y="3558741"/>
              <a:ext cx="170709" cy="29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204"/>
          <p:cNvGrpSpPr/>
          <p:nvPr/>
        </p:nvGrpSpPr>
        <p:grpSpPr>
          <a:xfrm>
            <a:off x="4925990" y="3618442"/>
            <a:ext cx="1786195" cy="1335548"/>
            <a:chOff x="2285999" y="2458065"/>
            <a:chExt cx="1786195" cy="1335548"/>
          </a:xfrm>
        </p:grpSpPr>
        <p:sp>
          <p:nvSpPr>
            <p:cNvPr id="51" name="Rounded Rectangle 50"/>
            <p:cNvSpPr/>
            <p:nvPr/>
          </p:nvSpPr>
          <p:spPr>
            <a:xfrm>
              <a:off x="2285999" y="2458065"/>
              <a:ext cx="1786195" cy="133554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 Diagonal Corner Rectangle 51"/>
            <p:cNvSpPr/>
            <p:nvPr/>
          </p:nvSpPr>
          <p:spPr>
            <a:xfrm>
              <a:off x="2378731" y="2559146"/>
              <a:ext cx="830937" cy="254000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</a:rPr>
                <a:t>Event select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53" name="Round Diagonal Corner Rectangle 52"/>
            <p:cNvSpPr/>
            <p:nvPr/>
          </p:nvSpPr>
          <p:spPr>
            <a:xfrm>
              <a:off x="2473073" y="3434674"/>
              <a:ext cx="648670" cy="254000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</a:rPr>
                <a:t>=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54" name="Round Diagonal Corner Rectangle 53"/>
            <p:cNvSpPr/>
            <p:nvPr/>
          </p:nvSpPr>
          <p:spPr>
            <a:xfrm>
              <a:off x="2474885" y="2988313"/>
              <a:ext cx="646857" cy="254000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</a:rPr>
                <a:t>Delay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cxnSp>
          <p:nvCxnSpPr>
            <p:cNvPr id="55" name="Straight Arrow Connector 54"/>
            <p:cNvCxnSpPr>
              <a:stCxn id="54" idx="1"/>
              <a:endCxn id="53" idx="3"/>
            </p:cNvCxnSpPr>
            <p:nvPr/>
          </p:nvCxnSpPr>
          <p:spPr>
            <a:xfrm rot="5400000">
              <a:off x="2701681" y="3338040"/>
              <a:ext cx="192361" cy="90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2752480" y="2909425"/>
              <a:ext cx="87086" cy="87086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>
              <a:stCxn id="52" idx="1"/>
              <a:endCxn id="56" idx="0"/>
            </p:cNvCxnSpPr>
            <p:nvPr/>
          </p:nvCxnSpPr>
          <p:spPr>
            <a:xfrm rot="16200000" flipH="1">
              <a:off x="2746972" y="2860373"/>
              <a:ext cx="96279" cy="18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ound Diagonal Corner Rectangle 57"/>
            <p:cNvSpPr/>
            <p:nvPr/>
          </p:nvSpPr>
          <p:spPr>
            <a:xfrm>
              <a:off x="3292452" y="3431741"/>
              <a:ext cx="665032" cy="254000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Width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59" name="Straight Arrow Connector 58"/>
            <p:cNvCxnSpPr>
              <a:stCxn id="53" idx="0"/>
              <a:endCxn id="58" idx="2"/>
            </p:cNvCxnSpPr>
            <p:nvPr/>
          </p:nvCxnSpPr>
          <p:spPr>
            <a:xfrm flipV="1">
              <a:off x="3121743" y="3558741"/>
              <a:ext cx="170709" cy="29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31"/>
          <p:cNvGrpSpPr/>
          <p:nvPr/>
        </p:nvGrpSpPr>
        <p:grpSpPr>
          <a:xfrm flipH="1">
            <a:off x="185776" y="707870"/>
            <a:ext cx="8157078" cy="5854608"/>
            <a:chOff x="1371599" y="1295400"/>
            <a:chExt cx="3353595" cy="3963993"/>
          </a:xfrm>
        </p:grpSpPr>
        <p:cxnSp>
          <p:nvCxnSpPr>
            <p:cNvPr id="61" name="Straight Connector 60"/>
            <p:cNvCxnSpPr/>
            <p:nvPr/>
          </p:nvCxnSpPr>
          <p:spPr>
            <a:xfrm flipH="1">
              <a:off x="1371600" y="1295400"/>
              <a:ext cx="3353594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960812" y="2058988"/>
              <a:ext cx="1527176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0800000" flipH="1">
              <a:off x="4455941" y="2820195"/>
              <a:ext cx="268457" cy="81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268631" y="3011091"/>
              <a:ext cx="378617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4462679" y="3201194"/>
              <a:ext cx="110115" cy="443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3620691" y="4153297"/>
              <a:ext cx="1904206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0800000" flipH="1">
              <a:off x="4344196" y="5106194"/>
              <a:ext cx="227011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V="1">
              <a:off x="4267199" y="5183189"/>
              <a:ext cx="149226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0800000" flipH="1">
              <a:off x="1371600" y="5257803"/>
              <a:ext cx="2971006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-609205" y="3278587"/>
              <a:ext cx="3961610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" name="Straight Connector 70"/>
          <p:cNvCxnSpPr/>
          <p:nvPr/>
        </p:nvCxnSpPr>
        <p:spPr>
          <a:xfrm rot="10800000" flipV="1">
            <a:off x="8342856" y="6379507"/>
            <a:ext cx="268759" cy="80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185780" y="1992714"/>
            <a:ext cx="197754" cy="8991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85781" y="1086416"/>
            <a:ext cx="197754" cy="8991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8053839" y="867690"/>
            <a:ext cx="282232" cy="19141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>
            <a:stCxn id="74" idx="1"/>
            <a:endCxn id="74" idx="3"/>
          </p:cNvCxnSpPr>
          <p:nvPr/>
        </p:nvCxnSpPr>
        <p:spPr>
          <a:xfrm rot="10800000" flipH="1">
            <a:off x="8053839" y="1824767"/>
            <a:ext cx="282232" cy="1588"/>
          </a:xfrm>
          <a:prstGeom prst="line">
            <a:avLst/>
          </a:prstGeom>
          <a:ln w="1905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8045484" y="1339711"/>
            <a:ext cx="290587" cy="1588"/>
          </a:xfrm>
          <a:prstGeom prst="line">
            <a:avLst/>
          </a:prstGeom>
          <a:ln w="1905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8037129" y="2290460"/>
            <a:ext cx="298942" cy="8014"/>
          </a:xfrm>
          <a:prstGeom prst="line">
            <a:avLst/>
          </a:prstGeom>
          <a:ln w="1905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10800000">
            <a:off x="8350884" y="2534484"/>
            <a:ext cx="521462" cy="8383"/>
          </a:xfrm>
          <a:prstGeom prst="straightConnector1">
            <a:avLst/>
          </a:prstGeom>
          <a:ln>
            <a:solidFill>
              <a:srgbClr val="FF66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8342856" y="1549804"/>
            <a:ext cx="511123" cy="7462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8333797" y="2057072"/>
            <a:ext cx="511988" cy="8239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8342856" y="1100794"/>
            <a:ext cx="545370" cy="1179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521837" y="3629989"/>
            <a:ext cx="313077" cy="2698339"/>
          </a:xfrm>
          <a:prstGeom prst="rect">
            <a:avLst/>
          </a:prstGeom>
          <a:solidFill>
            <a:srgbClr val="CDC70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 rot="16200000">
            <a:off x="7346615" y="1301648"/>
            <a:ext cx="1722502" cy="382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4*SFP</a:t>
            </a:r>
            <a:endParaRPr lang="en-US" dirty="0"/>
          </a:p>
        </p:txBody>
      </p:sp>
      <p:grpSp>
        <p:nvGrpSpPr>
          <p:cNvPr id="84" name="Group 120"/>
          <p:cNvGrpSpPr/>
          <p:nvPr/>
        </p:nvGrpSpPr>
        <p:grpSpPr>
          <a:xfrm>
            <a:off x="8315542" y="6344490"/>
            <a:ext cx="792699" cy="110766"/>
            <a:chOff x="8303646" y="5257800"/>
            <a:chExt cx="344656" cy="76600"/>
          </a:xfrm>
        </p:grpSpPr>
        <p:sp>
          <p:nvSpPr>
            <p:cNvPr id="85" name="Rectangle 84"/>
            <p:cNvSpPr/>
            <p:nvPr/>
          </p:nvSpPr>
          <p:spPr>
            <a:xfrm>
              <a:off x="8420498" y="5257800"/>
              <a:ext cx="227804" cy="76600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/>
            <p:cNvCxnSpPr>
              <a:stCxn id="85" idx="1"/>
            </p:cNvCxnSpPr>
            <p:nvPr/>
          </p:nvCxnSpPr>
          <p:spPr>
            <a:xfrm rot="10800000" flipV="1">
              <a:off x="8303646" y="5296099"/>
              <a:ext cx="116853" cy="558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367"/>
          <p:cNvGrpSpPr/>
          <p:nvPr/>
        </p:nvGrpSpPr>
        <p:grpSpPr>
          <a:xfrm>
            <a:off x="8135816" y="4132576"/>
            <a:ext cx="603454" cy="261244"/>
            <a:chOff x="8261966" y="4141271"/>
            <a:chExt cx="603454" cy="261244"/>
          </a:xfrm>
        </p:grpSpPr>
        <p:sp>
          <p:nvSpPr>
            <p:cNvPr id="88" name="Rectangle 87"/>
            <p:cNvSpPr/>
            <p:nvPr/>
          </p:nvSpPr>
          <p:spPr>
            <a:xfrm>
              <a:off x="8261966" y="4141271"/>
              <a:ext cx="603454" cy="261244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8267566" y="4142817"/>
              <a:ext cx="5978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 smtClean="0"/>
                <a:t>Clk</a:t>
              </a:r>
              <a:r>
                <a:rPr lang="en-US" sz="1000" dirty="0" smtClean="0"/>
                <a:t>, Trig</a:t>
              </a:r>
              <a:endParaRPr lang="en-US" sz="1000" dirty="0"/>
            </a:p>
          </p:txBody>
        </p:sp>
      </p:grpSp>
      <p:grpSp>
        <p:nvGrpSpPr>
          <p:cNvPr id="90" name="Group 203"/>
          <p:cNvGrpSpPr/>
          <p:nvPr/>
        </p:nvGrpSpPr>
        <p:grpSpPr>
          <a:xfrm>
            <a:off x="4773590" y="3466042"/>
            <a:ext cx="1786195" cy="1335548"/>
            <a:chOff x="2285999" y="2458065"/>
            <a:chExt cx="1786195" cy="1335548"/>
          </a:xfrm>
        </p:grpSpPr>
        <p:sp>
          <p:nvSpPr>
            <p:cNvPr id="91" name="Rounded Rectangle 90"/>
            <p:cNvSpPr/>
            <p:nvPr/>
          </p:nvSpPr>
          <p:spPr>
            <a:xfrm>
              <a:off x="2285999" y="2458065"/>
              <a:ext cx="1786195" cy="133554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ound Diagonal Corner Rectangle 91"/>
            <p:cNvSpPr/>
            <p:nvPr/>
          </p:nvSpPr>
          <p:spPr>
            <a:xfrm>
              <a:off x="2378731" y="2559146"/>
              <a:ext cx="830937" cy="254000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</a:rPr>
                <a:t>Event select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93" name="Round Diagonal Corner Rectangle 92"/>
            <p:cNvSpPr/>
            <p:nvPr/>
          </p:nvSpPr>
          <p:spPr>
            <a:xfrm>
              <a:off x="2473073" y="3434674"/>
              <a:ext cx="648670" cy="254000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</a:rPr>
                <a:t>=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94" name="Round Diagonal Corner Rectangle 93"/>
            <p:cNvSpPr/>
            <p:nvPr/>
          </p:nvSpPr>
          <p:spPr>
            <a:xfrm>
              <a:off x="2474885" y="2988313"/>
              <a:ext cx="1482600" cy="254000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</a:rPr>
                <a:t>Delay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cxnSp>
          <p:nvCxnSpPr>
            <p:cNvPr id="95" name="Straight Arrow Connector 94"/>
            <p:cNvCxnSpPr>
              <a:stCxn id="94" idx="1"/>
              <a:endCxn id="93" idx="3"/>
            </p:cNvCxnSpPr>
            <p:nvPr/>
          </p:nvCxnSpPr>
          <p:spPr>
            <a:xfrm rot="5400000">
              <a:off x="2910617" y="3129105"/>
              <a:ext cx="192361" cy="4187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/>
            <p:cNvSpPr/>
            <p:nvPr/>
          </p:nvSpPr>
          <p:spPr>
            <a:xfrm>
              <a:off x="2752480" y="2909425"/>
              <a:ext cx="87086" cy="87086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/>
            <p:cNvCxnSpPr>
              <a:stCxn id="92" idx="1"/>
              <a:endCxn id="96" idx="0"/>
            </p:cNvCxnSpPr>
            <p:nvPr/>
          </p:nvCxnSpPr>
          <p:spPr>
            <a:xfrm rot="16200000" flipH="1">
              <a:off x="2746972" y="2860373"/>
              <a:ext cx="96279" cy="18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ound Diagonal Corner Rectangle 97"/>
            <p:cNvSpPr/>
            <p:nvPr/>
          </p:nvSpPr>
          <p:spPr>
            <a:xfrm>
              <a:off x="3292452" y="3431741"/>
              <a:ext cx="665032" cy="254000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</a:rPr>
                <a:t>Delay &amp;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</a:rPr>
                <a:t>Width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cxnSp>
          <p:nvCxnSpPr>
            <p:cNvPr id="99" name="Straight Arrow Connector 98"/>
            <p:cNvCxnSpPr>
              <a:stCxn id="93" idx="0"/>
              <a:endCxn id="98" idx="2"/>
            </p:cNvCxnSpPr>
            <p:nvPr/>
          </p:nvCxnSpPr>
          <p:spPr>
            <a:xfrm flipV="1">
              <a:off x="3121743" y="3558741"/>
              <a:ext cx="170709" cy="29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281"/>
          <p:cNvGrpSpPr/>
          <p:nvPr/>
        </p:nvGrpSpPr>
        <p:grpSpPr>
          <a:xfrm>
            <a:off x="1415116" y="4224793"/>
            <a:ext cx="2019649" cy="1640348"/>
            <a:chOff x="1541266" y="4290142"/>
            <a:chExt cx="2019649" cy="1640348"/>
          </a:xfrm>
        </p:grpSpPr>
        <p:sp>
          <p:nvSpPr>
            <p:cNvPr id="101" name="Rounded Rectangle 100"/>
            <p:cNvSpPr/>
            <p:nvPr/>
          </p:nvSpPr>
          <p:spPr>
            <a:xfrm>
              <a:off x="1541266" y="4594942"/>
              <a:ext cx="1786195" cy="133554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1657993" y="4442542"/>
              <a:ext cx="1786195" cy="133554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1774720" y="4290142"/>
              <a:ext cx="1786195" cy="133554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ound Diagonal Corner Rectangle 103"/>
            <p:cNvSpPr/>
            <p:nvPr/>
          </p:nvSpPr>
          <p:spPr>
            <a:xfrm>
              <a:off x="2621258" y="4391223"/>
              <a:ext cx="830937" cy="254000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</a:rPr>
                <a:t>Event select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05" name="Round Diagonal Corner Rectangle 104"/>
            <p:cNvSpPr/>
            <p:nvPr/>
          </p:nvSpPr>
          <p:spPr>
            <a:xfrm>
              <a:off x="2715600" y="5266751"/>
              <a:ext cx="648670" cy="254000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</a:rPr>
                <a:t>=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106" name="Round Diagonal Corner Rectangle 105"/>
            <p:cNvSpPr/>
            <p:nvPr/>
          </p:nvSpPr>
          <p:spPr>
            <a:xfrm>
              <a:off x="2717412" y="4820390"/>
              <a:ext cx="646857" cy="254000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</a:rPr>
                <a:t>Delay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cxnSp>
          <p:nvCxnSpPr>
            <p:cNvPr id="107" name="Straight Arrow Connector 106"/>
            <p:cNvCxnSpPr>
              <a:stCxn id="106" idx="1"/>
              <a:endCxn id="105" idx="3"/>
            </p:cNvCxnSpPr>
            <p:nvPr/>
          </p:nvCxnSpPr>
          <p:spPr>
            <a:xfrm rot="5400000">
              <a:off x="2944208" y="5170117"/>
              <a:ext cx="192361" cy="90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Oval 107"/>
            <p:cNvSpPr/>
            <p:nvPr/>
          </p:nvSpPr>
          <p:spPr>
            <a:xfrm>
              <a:off x="2995007" y="4741502"/>
              <a:ext cx="87086" cy="87086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" name="Straight Connector 108"/>
            <p:cNvCxnSpPr>
              <a:stCxn id="104" idx="1"/>
              <a:endCxn id="108" idx="0"/>
            </p:cNvCxnSpPr>
            <p:nvPr/>
          </p:nvCxnSpPr>
          <p:spPr>
            <a:xfrm rot="16200000" flipH="1">
              <a:off x="2989499" y="4692450"/>
              <a:ext cx="96279" cy="18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ound Diagonal Corner Rectangle 109"/>
            <p:cNvSpPr/>
            <p:nvPr/>
          </p:nvSpPr>
          <p:spPr>
            <a:xfrm>
              <a:off x="1863496" y="5272012"/>
              <a:ext cx="665032" cy="254000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Width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111" name="Straight Arrow Connector 110"/>
            <p:cNvCxnSpPr>
              <a:stCxn id="105" idx="2"/>
              <a:endCxn id="110" idx="0"/>
            </p:cNvCxnSpPr>
            <p:nvPr/>
          </p:nvCxnSpPr>
          <p:spPr>
            <a:xfrm rot="10800000" flipV="1">
              <a:off x="2528528" y="5393750"/>
              <a:ext cx="187072" cy="52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2" name="Straight Arrow Connector 111"/>
          <p:cNvCxnSpPr>
            <a:stCxn id="98" idx="0"/>
            <a:endCxn id="88" idx="1"/>
          </p:cNvCxnSpPr>
          <p:nvPr/>
        </p:nvCxnSpPr>
        <p:spPr>
          <a:xfrm flipV="1">
            <a:off x="6445075" y="4263198"/>
            <a:ext cx="1690741" cy="3035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58" idx="0"/>
            <a:endCxn id="88" idx="1"/>
          </p:cNvCxnSpPr>
          <p:nvPr/>
        </p:nvCxnSpPr>
        <p:spPr>
          <a:xfrm flipV="1">
            <a:off x="6597475" y="4263198"/>
            <a:ext cx="1538341" cy="4559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48" idx="0"/>
            <a:endCxn id="178" idx="1"/>
          </p:cNvCxnSpPr>
          <p:nvPr/>
        </p:nvCxnSpPr>
        <p:spPr>
          <a:xfrm>
            <a:off x="6749875" y="4871518"/>
            <a:ext cx="1382664" cy="11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8" idx="0"/>
            <a:endCxn id="178" idx="1"/>
          </p:cNvCxnSpPr>
          <p:nvPr/>
        </p:nvCxnSpPr>
        <p:spPr>
          <a:xfrm flipV="1">
            <a:off x="6902275" y="4882630"/>
            <a:ext cx="1230264" cy="141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28" idx="0"/>
            <a:endCxn id="181" idx="1"/>
          </p:cNvCxnSpPr>
          <p:nvPr/>
        </p:nvCxnSpPr>
        <p:spPr>
          <a:xfrm>
            <a:off x="7054675" y="5176318"/>
            <a:ext cx="1082780" cy="2601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8" idx="0"/>
            <a:endCxn id="182" idx="1"/>
          </p:cNvCxnSpPr>
          <p:nvPr/>
        </p:nvCxnSpPr>
        <p:spPr>
          <a:xfrm>
            <a:off x="7207075" y="5328718"/>
            <a:ext cx="935980" cy="1018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8" name="Group 282"/>
          <p:cNvGrpSpPr/>
          <p:nvPr/>
        </p:nvGrpSpPr>
        <p:grpSpPr>
          <a:xfrm>
            <a:off x="1800970" y="4098146"/>
            <a:ext cx="1786195" cy="1335548"/>
            <a:chOff x="1774720" y="4290142"/>
            <a:chExt cx="1786195" cy="1335548"/>
          </a:xfrm>
        </p:grpSpPr>
        <p:sp>
          <p:nvSpPr>
            <p:cNvPr id="119" name="Rounded Rectangle 118"/>
            <p:cNvSpPr/>
            <p:nvPr/>
          </p:nvSpPr>
          <p:spPr>
            <a:xfrm>
              <a:off x="1774720" y="4290142"/>
              <a:ext cx="1786195" cy="133554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 Diagonal Corner Rectangle 119"/>
            <p:cNvSpPr/>
            <p:nvPr/>
          </p:nvSpPr>
          <p:spPr>
            <a:xfrm>
              <a:off x="2621258" y="4391223"/>
              <a:ext cx="830937" cy="254000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</a:rPr>
                <a:t>Event select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21" name="Round Diagonal Corner Rectangle 120"/>
            <p:cNvSpPr/>
            <p:nvPr/>
          </p:nvSpPr>
          <p:spPr>
            <a:xfrm>
              <a:off x="2715600" y="5266751"/>
              <a:ext cx="648670" cy="254000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</a:rPr>
                <a:t>=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122" name="Round Diagonal Corner Rectangle 121"/>
            <p:cNvSpPr/>
            <p:nvPr/>
          </p:nvSpPr>
          <p:spPr>
            <a:xfrm>
              <a:off x="2717412" y="4820390"/>
              <a:ext cx="646857" cy="254000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</a:rPr>
                <a:t>Delay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cxnSp>
          <p:nvCxnSpPr>
            <p:cNvPr id="123" name="Straight Arrow Connector 122"/>
            <p:cNvCxnSpPr>
              <a:stCxn id="122" idx="1"/>
              <a:endCxn id="121" idx="3"/>
            </p:cNvCxnSpPr>
            <p:nvPr/>
          </p:nvCxnSpPr>
          <p:spPr>
            <a:xfrm rot="5400000">
              <a:off x="2944208" y="5170117"/>
              <a:ext cx="192361" cy="90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val 123"/>
            <p:cNvSpPr/>
            <p:nvPr/>
          </p:nvSpPr>
          <p:spPr>
            <a:xfrm>
              <a:off x="2995007" y="4741502"/>
              <a:ext cx="87086" cy="87086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5" name="Straight Connector 124"/>
            <p:cNvCxnSpPr>
              <a:stCxn id="120" idx="1"/>
              <a:endCxn id="124" idx="0"/>
            </p:cNvCxnSpPr>
            <p:nvPr/>
          </p:nvCxnSpPr>
          <p:spPr>
            <a:xfrm rot="16200000" flipH="1">
              <a:off x="2989499" y="4692450"/>
              <a:ext cx="96279" cy="18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Round Diagonal Corner Rectangle 125"/>
            <p:cNvSpPr/>
            <p:nvPr/>
          </p:nvSpPr>
          <p:spPr>
            <a:xfrm>
              <a:off x="1863496" y="5272012"/>
              <a:ext cx="665032" cy="254000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Width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127" name="Straight Arrow Connector 126"/>
            <p:cNvCxnSpPr>
              <a:stCxn id="121" idx="2"/>
              <a:endCxn id="126" idx="0"/>
            </p:cNvCxnSpPr>
            <p:nvPr/>
          </p:nvCxnSpPr>
          <p:spPr>
            <a:xfrm rot="10800000" flipV="1">
              <a:off x="2528528" y="5393750"/>
              <a:ext cx="187072" cy="52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292"/>
          <p:cNvGrpSpPr/>
          <p:nvPr/>
        </p:nvGrpSpPr>
        <p:grpSpPr>
          <a:xfrm>
            <a:off x="1953370" y="3971499"/>
            <a:ext cx="1786195" cy="1335548"/>
            <a:chOff x="1774720" y="4290142"/>
            <a:chExt cx="1786195" cy="1335548"/>
          </a:xfrm>
        </p:grpSpPr>
        <p:sp>
          <p:nvSpPr>
            <p:cNvPr id="129" name="Rounded Rectangle 128"/>
            <p:cNvSpPr/>
            <p:nvPr/>
          </p:nvSpPr>
          <p:spPr>
            <a:xfrm>
              <a:off x="1774720" y="4290142"/>
              <a:ext cx="1786195" cy="133554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ound Diagonal Corner Rectangle 129"/>
            <p:cNvSpPr/>
            <p:nvPr/>
          </p:nvSpPr>
          <p:spPr>
            <a:xfrm>
              <a:off x="2621258" y="4391223"/>
              <a:ext cx="830937" cy="254000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</a:rPr>
                <a:t>Event select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31" name="Round Diagonal Corner Rectangle 130"/>
            <p:cNvSpPr/>
            <p:nvPr/>
          </p:nvSpPr>
          <p:spPr>
            <a:xfrm>
              <a:off x="2715600" y="5266751"/>
              <a:ext cx="648670" cy="254000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</a:rPr>
                <a:t>=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132" name="Round Diagonal Corner Rectangle 131"/>
            <p:cNvSpPr/>
            <p:nvPr/>
          </p:nvSpPr>
          <p:spPr>
            <a:xfrm>
              <a:off x="2717412" y="4820390"/>
              <a:ext cx="646857" cy="254000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</a:rPr>
                <a:t>Delay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cxnSp>
          <p:nvCxnSpPr>
            <p:cNvPr id="133" name="Straight Arrow Connector 132"/>
            <p:cNvCxnSpPr>
              <a:stCxn id="132" idx="1"/>
              <a:endCxn id="131" idx="3"/>
            </p:cNvCxnSpPr>
            <p:nvPr/>
          </p:nvCxnSpPr>
          <p:spPr>
            <a:xfrm rot="5400000">
              <a:off x="2944208" y="5170117"/>
              <a:ext cx="192361" cy="90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133"/>
            <p:cNvSpPr/>
            <p:nvPr/>
          </p:nvSpPr>
          <p:spPr>
            <a:xfrm>
              <a:off x="2995007" y="4741502"/>
              <a:ext cx="87086" cy="87086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5" name="Straight Connector 134"/>
            <p:cNvCxnSpPr>
              <a:stCxn id="130" idx="1"/>
              <a:endCxn id="134" idx="0"/>
            </p:cNvCxnSpPr>
            <p:nvPr/>
          </p:nvCxnSpPr>
          <p:spPr>
            <a:xfrm rot="16200000" flipH="1">
              <a:off x="2989499" y="4692450"/>
              <a:ext cx="96279" cy="18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Round Diagonal Corner Rectangle 135"/>
            <p:cNvSpPr/>
            <p:nvPr/>
          </p:nvSpPr>
          <p:spPr>
            <a:xfrm>
              <a:off x="1863496" y="5272012"/>
              <a:ext cx="665032" cy="254000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Width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137" name="Straight Arrow Connector 136"/>
            <p:cNvCxnSpPr>
              <a:stCxn id="131" idx="2"/>
              <a:endCxn id="136" idx="0"/>
            </p:cNvCxnSpPr>
            <p:nvPr/>
          </p:nvCxnSpPr>
          <p:spPr>
            <a:xfrm rot="10800000" flipV="1">
              <a:off x="2528528" y="5393750"/>
              <a:ext cx="187072" cy="52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302"/>
          <p:cNvGrpSpPr/>
          <p:nvPr/>
        </p:nvGrpSpPr>
        <p:grpSpPr>
          <a:xfrm>
            <a:off x="2105770" y="3844852"/>
            <a:ext cx="1786195" cy="1335548"/>
            <a:chOff x="1774720" y="4290142"/>
            <a:chExt cx="1786195" cy="1335548"/>
          </a:xfrm>
        </p:grpSpPr>
        <p:sp>
          <p:nvSpPr>
            <p:cNvPr id="139" name="Rounded Rectangle 138"/>
            <p:cNvSpPr/>
            <p:nvPr/>
          </p:nvSpPr>
          <p:spPr>
            <a:xfrm>
              <a:off x="1774720" y="4290142"/>
              <a:ext cx="1786195" cy="133554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ound Diagonal Corner Rectangle 139"/>
            <p:cNvSpPr/>
            <p:nvPr/>
          </p:nvSpPr>
          <p:spPr>
            <a:xfrm>
              <a:off x="2621258" y="4391223"/>
              <a:ext cx="830937" cy="254000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</a:rPr>
                <a:t>Event select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41" name="Round Diagonal Corner Rectangle 140"/>
            <p:cNvSpPr/>
            <p:nvPr/>
          </p:nvSpPr>
          <p:spPr>
            <a:xfrm>
              <a:off x="2715600" y="5266751"/>
              <a:ext cx="648670" cy="254000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</a:rPr>
                <a:t>=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142" name="Round Diagonal Corner Rectangle 141"/>
            <p:cNvSpPr/>
            <p:nvPr/>
          </p:nvSpPr>
          <p:spPr>
            <a:xfrm>
              <a:off x="2717412" y="4820390"/>
              <a:ext cx="646857" cy="254000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</a:rPr>
                <a:t>Delay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cxnSp>
          <p:nvCxnSpPr>
            <p:cNvPr id="143" name="Straight Arrow Connector 142"/>
            <p:cNvCxnSpPr>
              <a:stCxn id="142" idx="1"/>
              <a:endCxn id="141" idx="3"/>
            </p:cNvCxnSpPr>
            <p:nvPr/>
          </p:nvCxnSpPr>
          <p:spPr>
            <a:xfrm rot="5400000">
              <a:off x="2944208" y="5170117"/>
              <a:ext cx="192361" cy="90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Oval 143"/>
            <p:cNvSpPr/>
            <p:nvPr/>
          </p:nvSpPr>
          <p:spPr>
            <a:xfrm>
              <a:off x="2995007" y="4741502"/>
              <a:ext cx="87086" cy="87086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5" name="Straight Connector 144"/>
            <p:cNvCxnSpPr>
              <a:stCxn id="140" idx="1"/>
              <a:endCxn id="144" idx="0"/>
            </p:cNvCxnSpPr>
            <p:nvPr/>
          </p:nvCxnSpPr>
          <p:spPr>
            <a:xfrm rot="16200000" flipH="1">
              <a:off x="2989499" y="4692450"/>
              <a:ext cx="96279" cy="18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Round Diagonal Corner Rectangle 145"/>
            <p:cNvSpPr/>
            <p:nvPr/>
          </p:nvSpPr>
          <p:spPr>
            <a:xfrm>
              <a:off x="1863496" y="5272012"/>
              <a:ext cx="665032" cy="254000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Width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147" name="Straight Arrow Connector 146"/>
            <p:cNvCxnSpPr>
              <a:stCxn id="141" idx="2"/>
              <a:endCxn id="146" idx="0"/>
            </p:cNvCxnSpPr>
            <p:nvPr/>
          </p:nvCxnSpPr>
          <p:spPr>
            <a:xfrm rot="10800000" flipV="1">
              <a:off x="2528528" y="5393750"/>
              <a:ext cx="187072" cy="52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oup 312"/>
          <p:cNvGrpSpPr/>
          <p:nvPr/>
        </p:nvGrpSpPr>
        <p:grpSpPr>
          <a:xfrm>
            <a:off x="2258170" y="3718205"/>
            <a:ext cx="1786195" cy="1335548"/>
            <a:chOff x="1774720" y="4290142"/>
            <a:chExt cx="1786195" cy="1335548"/>
          </a:xfrm>
        </p:grpSpPr>
        <p:sp>
          <p:nvSpPr>
            <p:cNvPr id="149" name="Rounded Rectangle 148"/>
            <p:cNvSpPr/>
            <p:nvPr/>
          </p:nvSpPr>
          <p:spPr>
            <a:xfrm>
              <a:off x="1774720" y="4290142"/>
              <a:ext cx="1786195" cy="133554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ound Diagonal Corner Rectangle 149"/>
            <p:cNvSpPr/>
            <p:nvPr/>
          </p:nvSpPr>
          <p:spPr>
            <a:xfrm>
              <a:off x="2621258" y="4391223"/>
              <a:ext cx="830937" cy="254000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</a:rPr>
                <a:t>Event select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51" name="Round Diagonal Corner Rectangle 150"/>
            <p:cNvSpPr/>
            <p:nvPr/>
          </p:nvSpPr>
          <p:spPr>
            <a:xfrm>
              <a:off x="2715600" y="5266751"/>
              <a:ext cx="648670" cy="254000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</a:rPr>
                <a:t>=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152" name="Round Diagonal Corner Rectangle 151"/>
            <p:cNvSpPr/>
            <p:nvPr/>
          </p:nvSpPr>
          <p:spPr>
            <a:xfrm>
              <a:off x="2717412" y="4820390"/>
              <a:ext cx="646857" cy="254000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</a:rPr>
                <a:t>Delay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cxnSp>
          <p:nvCxnSpPr>
            <p:cNvPr id="153" name="Straight Arrow Connector 152"/>
            <p:cNvCxnSpPr>
              <a:stCxn id="152" idx="1"/>
              <a:endCxn id="151" idx="3"/>
            </p:cNvCxnSpPr>
            <p:nvPr/>
          </p:nvCxnSpPr>
          <p:spPr>
            <a:xfrm rot="5400000">
              <a:off x="2944208" y="5170117"/>
              <a:ext cx="192361" cy="90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Oval 153"/>
            <p:cNvSpPr/>
            <p:nvPr/>
          </p:nvSpPr>
          <p:spPr>
            <a:xfrm>
              <a:off x="2995007" y="4741502"/>
              <a:ext cx="87086" cy="87086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5" name="Straight Connector 154"/>
            <p:cNvCxnSpPr>
              <a:stCxn id="150" idx="1"/>
              <a:endCxn id="154" idx="0"/>
            </p:cNvCxnSpPr>
            <p:nvPr/>
          </p:nvCxnSpPr>
          <p:spPr>
            <a:xfrm rot="16200000" flipH="1">
              <a:off x="2989499" y="4692450"/>
              <a:ext cx="96279" cy="18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Round Diagonal Corner Rectangle 155"/>
            <p:cNvSpPr/>
            <p:nvPr/>
          </p:nvSpPr>
          <p:spPr>
            <a:xfrm>
              <a:off x="1863496" y="5272012"/>
              <a:ext cx="665032" cy="254000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Width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157" name="Straight Arrow Connector 156"/>
            <p:cNvCxnSpPr>
              <a:stCxn id="151" idx="2"/>
              <a:endCxn id="156" idx="0"/>
            </p:cNvCxnSpPr>
            <p:nvPr/>
          </p:nvCxnSpPr>
          <p:spPr>
            <a:xfrm rot="10800000" flipV="1">
              <a:off x="2528528" y="5393750"/>
              <a:ext cx="187072" cy="52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322"/>
          <p:cNvGrpSpPr/>
          <p:nvPr/>
        </p:nvGrpSpPr>
        <p:grpSpPr>
          <a:xfrm>
            <a:off x="2410570" y="3591558"/>
            <a:ext cx="1786195" cy="1335548"/>
            <a:chOff x="1774720" y="4290142"/>
            <a:chExt cx="1786195" cy="1335548"/>
          </a:xfrm>
        </p:grpSpPr>
        <p:sp>
          <p:nvSpPr>
            <p:cNvPr id="159" name="Rounded Rectangle 158"/>
            <p:cNvSpPr/>
            <p:nvPr/>
          </p:nvSpPr>
          <p:spPr>
            <a:xfrm>
              <a:off x="1774720" y="4290142"/>
              <a:ext cx="1786195" cy="133554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ound Diagonal Corner Rectangle 159"/>
            <p:cNvSpPr/>
            <p:nvPr/>
          </p:nvSpPr>
          <p:spPr>
            <a:xfrm>
              <a:off x="2621258" y="4391223"/>
              <a:ext cx="830937" cy="254000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</a:rPr>
                <a:t>Event select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61" name="Round Diagonal Corner Rectangle 160"/>
            <p:cNvSpPr/>
            <p:nvPr/>
          </p:nvSpPr>
          <p:spPr>
            <a:xfrm>
              <a:off x="2715600" y="5266751"/>
              <a:ext cx="648670" cy="254000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</a:rPr>
                <a:t>=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162" name="Round Diagonal Corner Rectangle 161"/>
            <p:cNvSpPr/>
            <p:nvPr/>
          </p:nvSpPr>
          <p:spPr>
            <a:xfrm>
              <a:off x="1859936" y="4820390"/>
              <a:ext cx="1504334" cy="254000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</a:rPr>
                <a:t>Delay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cxnSp>
          <p:nvCxnSpPr>
            <p:cNvPr id="163" name="Straight Arrow Connector 162"/>
            <p:cNvCxnSpPr>
              <a:stCxn id="162" idx="1"/>
              <a:endCxn id="161" idx="3"/>
            </p:cNvCxnSpPr>
            <p:nvPr/>
          </p:nvCxnSpPr>
          <p:spPr>
            <a:xfrm rot="16200000" flipH="1">
              <a:off x="2729839" y="4956654"/>
              <a:ext cx="192361" cy="4278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Oval 163"/>
            <p:cNvSpPr/>
            <p:nvPr/>
          </p:nvSpPr>
          <p:spPr>
            <a:xfrm>
              <a:off x="2995007" y="4741502"/>
              <a:ext cx="87086" cy="87086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5" name="Straight Connector 164"/>
            <p:cNvCxnSpPr>
              <a:stCxn id="160" idx="1"/>
              <a:endCxn id="164" idx="0"/>
            </p:cNvCxnSpPr>
            <p:nvPr/>
          </p:nvCxnSpPr>
          <p:spPr>
            <a:xfrm rot="16200000" flipH="1">
              <a:off x="2989499" y="4692450"/>
              <a:ext cx="96279" cy="18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Round Diagonal Corner Rectangle 165"/>
            <p:cNvSpPr/>
            <p:nvPr/>
          </p:nvSpPr>
          <p:spPr>
            <a:xfrm>
              <a:off x="1863496" y="5272012"/>
              <a:ext cx="665032" cy="254000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</a:rPr>
                <a:t>Delay &amp;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</a:rPr>
                <a:t>Width</a:t>
              </a:r>
            </a:p>
          </p:txBody>
        </p:sp>
        <p:cxnSp>
          <p:nvCxnSpPr>
            <p:cNvPr id="167" name="Straight Arrow Connector 166"/>
            <p:cNvCxnSpPr>
              <a:stCxn id="161" idx="2"/>
              <a:endCxn id="166" idx="0"/>
            </p:cNvCxnSpPr>
            <p:nvPr/>
          </p:nvCxnSpPr>
          <p:spPr>
            <a:xfrm rot="10800000" flipV="1">
              <a:off x="2528528" y="5393750"/>
              <a:ext cx="187072" cy="52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8" name="Straight Arrow Connector 167"/>
          <p:cNvCxnSpPr>
            <a:stCxn id="110" idx="2"/>
          </p:cNvCxnSpPr>
          <p:nvPr/>
        </p:nvCxnSpPr>
        <p:spPr>
          <a:xfrm rot="10800000">
            <a:off x="832496" y="5326007"/>
            <a:ext cx="904851" cy="7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66" idx="2"/>
          </p:cNvCxnSpPr>
          <p:nvPr/>
        </p:nvCxnSpPr>
        <p:spPr>
          <a:xfrm rot="10800000">
            <a:off x="832496" y="4684576"/>
            <a:ext cx="1666851" cy="158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>
            <a:stCxn id="156" idx="2"/>
          </p:cNvCxnSpPr>
          <p:nvPr/>
        </p:nvCxnSpPr>
        <p:spPr>
          <a:xfrm rot="10800000" flipV="1">
            <a:off x="832496" y="4827074"/>
            <a:ext cx="1514451" cy="54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46" idx="2"/>
          </p:cNvCxnSpPr>
          <p:nvPr/>
        </p:nvCxnSpPr>
        <p:spPr>
          <a:xfrm rot="10800000" flipV="1">
            <a:off x="848882" y="4953722"/>
            <a:ext cx="1345664" cy="21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stCxn id="136" idx="2"/>
          </p:cNvCxnSpPr>
          <p:nvPr/>
        </p:nvCxnSpPr>
        <p:spPr>
          <a:xfrm rot="10800000" flipV="1">
            <a:off x="840690" y="5080369"/>
            <a:ext cx="1201457" cy="234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stCxn id="126" idx="2"/>
          </p:cNvCxnSpPr>
          <p:nvPr/>
        </p:nvCxnSpPr>
        <p:spPr>
          <a:xfrm rot="10800000" flipV="1">
            <a:off x="832496" y="5207015"/>
            <a:ext cx="1057251" cy="120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 rot="10800000">
            <a:off x="849433" y="5713230"/>
            <a:ext cx="56348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 rot="10800000" flipV="1">
            <a:off x="852947" y="5494547"/>
            <a:ext cx="702942" cy="6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 rot="16200000">
            <a:off x="-127163" y="4509473"/>
            <a:ext cx="1590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M-LVDS Bus</a:t>
            </a:r>
          </a:p>
        </p:txBody>
      </p:sp>
      <p:grpSp>
        <p:nvGrpSpPr>
          <p:cNvPr id="177" name="Group 368"/>
          <p:cNvGrpSpPr/>
          <p:nvPr/>
        </p:nvGrpSpPr>
        <p:grpSpPr>
          <a:xfrm>
            <a:off x="8132539" y="4752008"/>
            <a:ext cx="603454" cy="261244"/>
            <a:chOff x="8261966" y="4141271"/>
            <a:chExt cx="603454" cy="261244"/>
          </a:xfrm>
        </p:grpSpPr>
        <p:sp>
          <p:nvSpPr>
            <p:cNvPr id="178" name="Rectangle 177"/>
            <p:cNvSpPr/>
            <p:nvPr/>
          </p:nvSpPr>
          <p:spPr>
            <a:xfrm>
              <a:off x="8261966" y="4141271"/>
              <a:ext cx="603454" cy="261244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8267566" y="4142817"/>
              <a:ext cx="5978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 smtClean="0"/>
                <a:t>Clk</a:t>
              </a:r>
              <a:r>
                <a:rPr lang="en-US" sz="1000" dirty="0" smtClean="0"/>
                <a:t>, Trig</a:t>
              </a:r>
              <a:endParaRPr lang="en-US" sz="1000" dirty="0"/>
            </a:p>
          </p:txBody>
        </p:sp>
      </p:grpSp>
      <p:grpSp>
        <p:nvGrpSpPr>
          <p:cNvPr id="180" name="Group 371"/>
          <p:cNvGrpSpPr/>
          <p:nvPr/>
        </p:nvGrpSpPr>
        <p:grpSpPr>
          <a:xfrm>
            <a:off x="8137455" y="5305892"/>
            <a:ext cx="603454" cy="261244"/>
            <a:chOff x="8261966" y="4141271"/>
            <a:chExt cx="603454" cy="261244"/>
          </a:xfrm>
        </p:grpSpPr>
        <p:sp>
          <p:nvSpPr>
            <p:cNvPr id="181" name="Rectangle 180"/>
            <p:cNvSpPr/>
            <p:nvPr/>
          </p:nvSpPr>
          <p:spPr>
            <a:xfrm>
              <a:off x="8261966" y="4141271"/>
              <a:ext cx="603454" cy="261244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8267566" y="4142817"/>
              <a:ext cx="5978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 smtClean="0"/>
                <a:t>Clk</a:t>
              </a:r>
              <a:r>
                <a:rPr lang="en-US" sz="1000" dirty="0" smtClean="0"/>
                <a:t>, Trig</a:t>
              </a:r>
              <a:endParaRPr lang="en-US" sz="1000" dirty="0"/>
            </a:p>
          </p:txBody>
        </p:sp>
      </p:grpSp>
      <p:grpSp>
        <p:nvGrpSpPr>
          <p:cNvPr id="183" name="Group 407"/>
          <p:cNvGrpSpPr/>
          <p:nvPr/>
        </p:nvGrpSpPr>
        <p:grpSpPr>
          <a:xfrm>
            <a:off x="3331528" y="5489581"/>
            <a:ext cx="2310580" cy="1037448"/>
            <a:chOff x="3850968" y="1429375"/>
            <a:chExt cx="2310580" cy="1037448"/>
          </a:xfrm>
        </p:grpSpPr>
        <p:sp>
          <p:nvSpPr>
            <p:cNvPr id="184" name="Rounded Rectangle 183"/>
            <p:cNvSpPr/>
            <p:nvPr/>
          </p:nvSpPr>
          <p:spPr>
            <a:xfrm>
              <a:off x="3850968" y="1438021"/>
              <a:ext cx="2310580" cy="102880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ound Diagonal Corner Rectangle 184"/>
            <p:cNvSpPr/>
            <p:nvPr/>
          </p:nvSpPr>
          <p:spPr>
            <a:xfrm>
              <a:off x="3955402" y="2193520"/>
              <a:ext cx="1469569" cy="216313"/>
            </a:xfrm>
            <a:prstGeom prst="round2Diag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</a:rPr>
                <a:t>Transmitter-Receiver Delay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86" name="Connector 185"/>
            <p:cNvSpPr/>
            <p:nvPr/>
          </p:nvSpPr>
          <p:spPr>
            <a:xfrm>
              <a:off x="4588386" y="1836209"/>
              <a:ext cx="202403" cy="196413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Minus 186"/>
            <p:cNvSpPr/>
            <p:nvPr/>
          </p:nvSpPr>
          <p:spPr>
            <a:xfrm>
              <a:off x="4612171" y="1866836"/>
              <a:ext cx="166915" cy="152400"/>
            </a:xfrm>
            <a:prstGeom prst="mathMinus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ound Diagonal Corner Rectangle 187"/>
            <p:cNvSpPr/>
            <p:nvPr/>
          </p:nvSpPr>
          <p:spPr>
            <a:xfrm>
              <a:off x="5070197" y="1835976"/>
              <a:ext cx="949861" cy="204838"/>
            </a:xfrm>
            <a:prstGeom prst="round2Diag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</a:rPr>
                <a:t>Position [sec]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cxnSp>
          <p:nvCxnSpPr>
            <p:cNvPr id="189" name="Straight Arrow Connector 188"/>
            <p:cNvCxnSpPr>
              <a:stCxn id="188" idx="2"/>
              <a:endCxn id="186" idx="6"/>
            </p:cNvCxnSpPr>
            <p:nvPr/>
          </p:nvCxnSpPr>
          <p:spPr>
            <a:xfrm rot="10800000">
              <a:off x="4790789" y="1934417"/>
              <a:ext cx="279408" cy="39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>
              <a:stCxn id="185" idx="3"/>
              <a:endCxn id="186" idx="4"/>
            </p:cNvCxnSpPr>
            <p:nvPr/>
          </p:nvCxnSpPr>
          <p:spPr>
            <a:xfrm rot="16200000" flipV="1">
              <a:off x="4609439" y="2112771"/>
              <a:ext cx="160898" cy="5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Round Diagonal Corner Rectangle 190"/>
            <p:cNvSpPr/>
            <p:nvPr/>
          </p:nvSpPr>
          <p:spPr>
            <a:xfrm>
              <a:off x="4268839" y="1499419"/>
              <a:ext cx="843935" cy="190558"/>
            </a:xfrm>
            <a:prstGeom prst="round2Diag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</a:rPr>
                <a:t>Up-Counter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cxnSp>
          <p:nvCxnSpPr>
            <p:cNvPr id="192" name="Straight Arrow Connector 191"/>
            <p:cNvCxnSpPr>
              <a:stCxn id="186" idx="0"/>
              <a:endCxn id="191" idx="1"/>
            </p:cNvCxnSpPr>
            <p:nvPr/>
          </p:nvCxnSpPr>
          <p:spPr>
            <a:xfrm rot="5400000" flipH="1" flipV="1">
              <a:off x="4617081" y="1762484"/>
              <a:ext cx="146232" cy="12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Oval 192"/>
            <p:cNvSpPr/>
            <p:nvPr/>
          </p:nvSpPr>
          <p:spPr>
            <a:xfrm>
              <a:off x="4267749" y="1689978"/>
              <a:ext cx="87086" cy="87086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Straight Connector 193"/>
            <p:cNvCxnSpPr>
              <a:stCxn id="193" idx="4"/>
            </p:cNvCxnSpPr>
            <p:nvPr/>
          </p:nvCxnSpPr>
          <p:spPr>
            <a:xfrm rot="5400000">
              <a:off x="4245978" y="1842378"/>
              <a:ext cx="130629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TextBox 194"/>
            <p:cNvSpPr txBox="1"/>
            <p:nvPr/>
          </p:nvSpPr>
          <p:spPr>
            <a:xfrm>
              <a:off x="4075961" y="1790351"/>
              <a:ext cx="4690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Sync</a:t>
              </a:r>
              <a:endParaRPr lang="en-US" sz="1200" dirty="0"/>
            </a:p>
          </p:txBody>
        </p:sp>
        <p:cxnSp>
          <p:nvCxnSpPr>
            <p:cNvPr id="196" name="Straight Arrow Connector 195"/>
            <p:cNvCxnSpPr/>
            <p:nvPr/>
          </p:nvCxnSpPr>
          <p:spPr>
            <a:xfrm rot="10800000" flipV="1">
              <a:off x="5113618" y="1589547"/>
              <a:ext cx="285931" cy="620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97" name="TextBox 196"/>
            <p:cNvSpPr txBox="1"/>
            <p:nvPr/>
          </p:nvSpPr>
          <p:spPr>
            <a:xfrm>
              <a:off x="5322453" y="1429375"/>
              <a:ext cx="7489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108 MHz</a:t>
              </a:r>
              <a:endParaRPr lang="en-US" sz="1200" dirty="0"/>
            </a:p>
          </p:txBody>
        </p:sp>
      </p:grpSp>
      <p:cxnSp>
        <p:nvCxnSpPr>
          <p:cNvPr id="198" name="Straight Arrow Connector 197"/>
          <p:cNvCxnSpPr>
            <a:stCxn id="191" idx="3"/>
            <a:endCxn id="93" idx="1"/>
          </p:cNvCxnSpPr>
          <p:nvPr/>
        </p:nvCxnSpPr>
        <p:spPr>
          <a:xfrm rot="5400000" flipH="1" flipV="1">
            <a:off x="4296696" y="4571322"/>
            <a:ext cx="862974" cy="11136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9" name="Group 424"/>
          <p:cNvGrpSpPr/>
          <p:nvPr/>
        </p:nvGrpSpPr>
        <p:grpSpPr>
          <a:xfrm>
            <a:off x="3299996" y="2738252"/>
            <a:ext cx="2362399" cy="453855"/>
            <a:chOff x="4137741" y="1094727"/>
            <a:chExt cx="2362399" cy="453855"/>
          </a:xfrm>
        </p:grpSpPr>
        <p:sp>
          <p:nvSpPr>
            <p:cNvPr id="200" name="Rounded Rectangle 199"/>
            <p:cNvSpPr/>
            <p:nvPr/>
          </p:nvSpPr>
          <p:spPr>
            <a:xfrm>
              <a:off x="4137741" y="1145224"/>
              <a:ext cx="2362399" cy="40335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nip Diagonal Corner Rectangle 200"/>
            <p:cNvSpPr/>
            <p:nvPr/>
          </p:nvSpPr>
          <p:spPr>
            <a:xfrm>
              <a:off x="4236372" y="1305458"/>
              <a:ext cx="532276" cy="174169"/>
            </a:xfrm>
            <a:prstGeom prst="snip2Diag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</a:rPr>
                <a:t>Event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202" name="Snip Diagonal Corner Rectangle 201"/>
            <p:cNvSpPr/>
            <p:nvPr/>
          </p:nvSpPr>
          <p:spPr>
            <a:xfrm>
              <a:off x="5068680" y="1304663"/>
              <a:ext cx="1189215" cy="174964"/>
            </a:xfrm>
            <a:prstGeom prst="snip2Diag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</a:rPr>
                <a:t>Event delay 32 bit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4273957" y="1094727"/>
              <a:ext cx="195438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Data of the Encoded Event Trigger</a:t>
              </a:r>
              <a:endParaRPr lang="en-US" sz="1000" dirty="0"/>
            </a:p>
          </p:txBody>
        </p:sp>
      </p:grpSp>
      <p:cxnSp>
        <p:nvCxnSpPr>
          <p:cNvPr id="204" name="Straight Arrow Connector 203"/>
          <p:cNvCxnSpPr>
            <a:stCxn id="201" idx="1"/>
            <a:endCxn id="160" idx="3"/>
          </p:cNvCxnSpPr>
          <p:nvPr/>
        </p:nvCxnSpPr>
        <p:spPr>
          <a:xfrm rot="16200000" flipH="1">
            <a:off x="3383928" y="3403989"/>
            <a:ext cx="569487" cy="7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>
            <a:stCxn id="201" idx="1"/>
            <a:endCxn id="92" idx="3"/>
          </p:cNvCxnSpPr>
          <p:nvPr/>
        </p:nvCxnSpPr>
        <p:spPr>
          <a:xfrm rot="16200000" flipH="1">
            <a:off x="4251293" y="2536624"/>
            <a:ext cx="443971" cy="16170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>
            <a:stCxn id="202" idx="1"/>
            <a:endCxn id="162" idx="3"/>
          </p:cNvCxnSpPr>
          <p:nvPr/>
        </p:nvCxnSpPr>
        <p:spPr>
          <a:xfrm rot="5400000">
            <a:off x="3537421" y="2833684"/>
            <a:ext cx="998654" cy="15775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>
            <a:stCxn id="202" idx="1"/>
            <a:endCxn id="94" idx="3"/>
          </p:cNvCxnSpPr>
          <p:nvPr/>
        </p:nvCxnSpPr>
        <p:spPr>
          <a:xfrm rot="16200000" flipH="1">
            <a:off x="4828090" y="3120604"/>
            <a:ext cx="873138" cy="878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8" name="Rounded Rectangle 207"/>
          <p:cNvSpPr/>
          <p:nvPr/>
        </p:nvSpPr>
        <p:spPr>
          <a:xfrm>
            <a:off x="5978044" y="942041"/>
            <a:ext cx="1335548" cy="64191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Timing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Event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Receiver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9" name="Rounded Rectangle 208"/>
          <p:cNvSpPr/>
          <p:nvPr/>
        </p:nvSpPr>
        <p:spPr>
          <a:xfrm>
            <a:off x="2115200" y="785895"/>
            <a:ext cx="1335548" cy="6533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Table of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Pattern Generator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210" name="Straight Arrow Connector 209"/>
          <p:cNvCxnSpPr>
            <a:stCxn id="239" idx="2"/>
            <a:endCxn id="200" idx="0"/>
          </p:cNvCxnSpPr>
          <p:nvPr/>
        </p:nvCxnSpPr>
        <p:spPr>
          <a:xfrm rot="16200000" flipH="1">
            <a:off x="4342123" y="2649676"/>
            <a:ext cx="272440" cy="5706"/>
          </a:xfrm>
          <a:prstGeom prst="straightConnector1">
            <a:avLst/>
          </a:prstGeom>
          <a:ln w="476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>
            <a:stCxn id="215" idx="5"/>
            <a:endCxn id="214" idx="0"/>
          </p:cNvCxnSpPr>
          <p:nvPr/>
        </p:nvCxnSpPr>
        <p:spPr>
          <a:xfrm rot="16200000" flipH="1">
            <a:off x="4239501" y="1591071"/>
            <a:ext cx="229109" cy="250668"/>
          </a:xfrm>
          <a:prstGeom prst="straightConnector1">
            <a:avLst/>
          </a:prstGeom>
          <a:ln w="476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>
            <a:stCxn id="215" idx="2"/>
            <a:endCxn id="209" idx="3"/>
          </p:cNvCxnSpPr>
          <p:nvPr/>
        </p:nvCxnSpPr>
        <p:spPr>
          <a:xfrm rot="10800000">
            <a:off x="3450748" y="1112589"/>
            <a:ext cx="693962" cy="454464"/>
          </a:xfrm>
          <a:prstGeom prst="straightConnector1">
            <a:avLst/>
          </a:prstGeom>
          <a:ln w="476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>
            <a:stCxn id="208" idx="1"/>
            <a:endCxn id="216" idx="6"/>
          </p:cNvCxnSpPr>
          <p:nvPr/>
        </p:nvCxnSpPr>
        <p:spPr>
          <a:xfrm rot="10800000" flipV="1">
            <a:off x="4785492" y="1262999"/>
            <a:ext cx="1192552" cy="291153"/>
          </a:xfrm>
          <a:prstGeom prst="straightConnector1">
            <a:avLst/>
          </a:prstGeom>
          <a:ln w="476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4" name="Oval 213"/>
          <p:cNvSpPr/>
          <p:nvPr/>
        </p:nvSpPr>
        <p:spPr>
          <a:xfrm>
            <a:off x="4430176" y="1830960"/>
            <a:ext cx="98425" cy="98425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4144710" y="1517840"/>
            <a:ext cx="98425" cy="98425"/>
          </a:xfrm>
          <a:prstGeom prst="ellipse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4687067" y="1504940"/>
            <a:ext cx="98425" cy="98425"/>
          </a:xfrm>
          <a:prstGeom prst="ellipse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7" name="Straight Arrow Connector 216"/>
          <p:cNvCxnSpPr>
            <a:endCxn id="208" idx="3"/>
          </p:cNvCxnSpPr>
          <p:nvPr/>
        </p:nvCxnSpPr>
        <p:spPr>
          <a:xfrm rot="16200000" flipV="1">
            <a:off x="7057062" y="1519531"/>
            <a:ext cx="1253309" cy="7402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8" name="Rounded Rectangle 217"/>
          <p:cNvSpPr/>
          <p:nvPr/>
        </p:nvSpPr>
        <p:spPr>
          <a:xfrm>
            <a:off x="772078" y="1552410"/>
            <a:ext cx="900000" cy="67293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ounded Rectangle 218"/>
          <p:cNvSpPr/>
          <p:nvPr/>
        </p:nvSpPr>
        <p:spPr>
          <a:xfrm>
            <a:off x="708096" y="1504504"/>
            <a:ext cx="900000" cy="67293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ounded Rectangle 219"/>
          <p:cNvSpPr/>
          <p:nvPr/>
        </p:nvSpPr>
        <p:spPr>
          <a:xfrm>
            <a:off x="644114" y="1456598"/>
            <a:ext cx="900000" cy="67293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1" name="Group 481"/>
          <p:cNvGrpSpPr/>
          <p:nvPr/>
        </p:nvGrpSpPr>
        <p:grpSpPr>
          <a:xfrm>
            <a:off x="580132" y="1408692"/>
            <a:ext cx="900000" cy="672935"/>
            <a:chOff x="739056" y="993060"/>
            <a:chExt cx="900000" cy="672935"/>
          </a:xfrm>
        </p:grpSpPr>
        <p:sp>
          <p:nvSpPr>
            <p:cNvPr id="222" name="Rounded Rectangle 221"/>
            <p:cNvSpPr/>
            <p:nvPr/>
          </p:nvSpPr>
          <p:spPr>
            <a:xfrm>
              <a:off x="739056" y="993060"/>
              <a:ext cx="900000" cy="67293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ound Diagonal Corner Rectangle 222"/>
            <p:cNvSpPr/>
            <p:nvPr/>
          </p:nvSpPr>
          <p:spPr>
            <a:xfrm>
              <a:off x="1165596" y="1043991"/>
              <a:ext cx="418680" cy="127982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>
                  <a:solidFill>
                    <a:srgbClr val="000000"/>
                  </a:solidFill>
                </a:rPr>
                <a:t>evt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224" name="Round Diagonal Corner Rectangle 223"/>
            <p:cNvSpPr/>
            <p:nvPr/>
          </p:nvSpPr>
          <p:spPr>
            <a:xfrm>
              <a:off x="1245284" y="1485138"/>
              <a:ext cx="326842" cy="127982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</a:rPr>
                <a:t>=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225" name="Round Diagonal Corner Rectangle 224"/>
            <p:cNvSpPr/>
            <p:nvPr/>
          </p:nvSpPr>
          <p:spPr>
            <a:xfrm>
              <a:off x="781993" y="1260233"/>
              <a:ext cx="757980" cy="127982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</a:rPr>
                <a:t>Delay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cxnSp>
          <p:nvCxnSpPr>
            <p:cNvPr id="226" name="Straight Arrow Connector 225"/>
            <p:cNvCxnSpPr>
              <a:stCxn id="225" idx="1"/>
              <a:endCxn id="224" idx="3"/>
            </p:cNvCxnSpPr>
            <p:nvPr/>
          </p:nvCxnSpPr>
          <p:spPr>
            <a:xfrm rot="16200000" flipH="1">
              <a:off x="1236383" y="1312815"/>
              <a:ext cx="96923" cy="24772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Oval 226"/>
            <p:cNvSpPr/>
            <p:nvPr/>
          </p:nvSpPr>
          <p:spPr>
            <a:xfrm>
              <a:off x="1353915" y="1220484"/>
              <a:ext cx="43880" cy="4388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8" name="Straight Connector 227"/>
            <p:cNvCxnSpPr>
              <a:stCxn id="223" idx="1"/>
              <a:endCxn id="227" idx="0"/>
            </p:cNvCxnSpPr>
            <p:nvPr/>
          </p:nvCxnSpPr>
          <p:spPr>
            <a:xfrm rot="16200000" flipH="1">
              <a:off x="1351140" y="1195769"/>
              <a:ext cx="48512" cy="91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Round Diagonal Corner Rectangle 228"/>
            <p:cNvSpPr/>
            <p:nvPr/>
          </p:nvSpPr>
          <p:spPr>
            <a:xfrm>
              <a:off x="783787" y="1487789"/>
              <a:ext cx="335086" cy="127982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</a:rPr>
                <a:t>de</a:t>
              </a:r>
            </a:p>
          </p:txBody>
        </p:sp>
        <p:cxnSp>
          <p:nvCxnSpPr>
            <p:cNvPr id="230" name="Straight Arrow Connector 229"/>
            <p:cNvCxnSpPr>
              <a:stCxn id="224" idx="2"/>
              <a:endCxn id="229" idx="0"/>
            </p:cNvCxnSpPr>
            <p:nvPr/>
          </p:nvCxnSpPr>
          <p:spPr>
            <a:xfrm rot="10800000" flipV="1">
              <a:off x="1118874" y="1549128"/>
              <a:ext cx="126411" cy="265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1" name="Straight Arrow Connector 230"/>
          <p:cNvCxnSpPr/>
          <p:nvPr/>
        </p:nvCxnSpPr>
        <p:spPr>
          <a:xfrm rot="10800000" flipV="1">
            <a:off x="339419" y="1967411"/>
            <a:ext cx="285444" cy="798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2" name="Group 488"/>
          <p:cNvGrpSpPr/>
          <p:nvPr/>
        </p:nvGrpSpPr>
        <p:grpSpPr>
          <a:xfrm>
            <a:off x="1804299" y="966626"/>
            <a:ext cx="200025" cy="131763"/>
            <a:chOff x="2308225" y="1292225"/>
            <a:chExt cx="200025" cy="131763"/>
          </a:xfrm>
        </p:grpSpPr>
        <p:sp>
          <p:nvSpPr>
            <p:cNvPr id="233" name="Rectangle 232"/>
            <p:cNvSpPr/>
            <p:nvPr/>
          </p:nvSpPr>
          <p:spPr>
            <a:xfrm>
              <a:off x="2355850" y="1333500"/>
              <a:ext cx="10795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4" name="Straight Connector 233"/>
            <p:cNvCxnSpPr/>
            <p:nvPr/>
          </p:nvCxnSpPr>
          <p:spPr>
            <a:xfrm>
              <a:off x="2308225" y="1292225"/>
              <a:ext cx="200025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2308225" y="1422400"/>
              <a:ext cx="200025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6" name="Straight Arrow Connector 235"/>
          <p:cNvCxnSpPr>
            <a:stCxn id="233" idx="3"/>
            <a:endCxn id="209" idx="1"/>
          </p:cNvCxnSpPr>
          <p:nvPr/>
        </p:nvCxnSpPr>
        <p:spPr>
          <a:xfrm>
            <a:off x="1959874" y="1030761"/>
            <a:ext cx="155326" cy="81828"/>
          </a:xfrm>
          <a:prstGeom prst="straightConnector1">
            <a:avLst/>
          </a:prstGeom>
          <a:ln>
            <a:solidFill>
              <a:srgbClr val="4F81BD"/>
            </a:solidFill>
            <a:tailEnd type="arrow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>
            <a:stCxn id="216" idx="3"/>
            <a:endCxn id="214" idx="0"/>
          </p:cNvCxnSpPr>
          <p:nvPr/>
        </p:nvCxnSpPr>
        <p:spPr>
          <a:xfrm rot="5400000">
            <a:off x="4469431" y="1598909"/>
            <a:ext cx="242009" cy="222092"/>
          </a:xfrm>
          <a:prstGeom prst="straightConnector1">
            <a:avLst/>
          </a:prstGeom>
          <a:ln w="47625" cap="flat" cmpd="sng" algn="ctr">
            <a:solidFill>
              <a:schemeClr val="accent3"/>
            </a:solidFill>
            <a:prstDash val="dot"/>
            <a:round/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8" name="Straight Arrow Connector 237"/>
          <p:cNvCxnSpPr>
            <a:stCxn id="191" idx="3"/>
            <a:endCxn id="161" idx="1"/>
          </p:cNvCxnSpPr>
          <p:nvPr/>
        </p:nvCxnSpPr>
        <p:spPr>
          <a:xfrm rot="16200000" flipV="1">
            <a:off x="3554847" y="4943105"/>
            <a:ext cx="737458" cy="4955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9" name="Rounded Rectangle 238"/>
          <p:cNvSpPr/>
          <p:nvPr/>
        </p:nvSpPr>
        <p:spPr>
          <a:xfrm>
            <a:off x="3884711" y="2058171"/>
            <a:ext cx="1181558" cy="45813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FSM &amp;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Distribution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240" name="Group 538"/>
          <p:cNvGrpSpPr/>
          <p:nvPr/>
        </p:nvGrpSpPr>
        <p:grpSpPr>
          <a:xfrm>
            <a:off x="8135497" y="5902747"/>
            <a:ext cx="603454" cy="261244"/>
            <a:chOff x="8261966" y="4141271"/>
            <a:chExt cx="603454" cy="261244"/>
          </a:xfrm>
        </p:grpSpPr>
        <p:sp>
          <p:nvSpPr>
            <p:cNvPr id="241" name="Rectangle 240"/>
            <p:cNvSpPr/>
            <p:nvPr/>
          </p:nvSpPr>
          <p:spPr>
            <a:xfrm>
              <a:off x="8261966" y="4141271"/>
              <a:ext cx="603454" cy="261244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8267566" y="4142817"/>
              <a:ext cx="5978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RJ45</a:t>
              </a:r>
              <a:endParaRPr lang="en-US" sz="1000" dirty="0"/>
            </a:p>
          </p:txBody>
        </p:sp>
      </p:grpSp>
      <p:sp>
        <p:nvSpPr>
          <p:cNvPr id="243" name="TextBox 242"/>
          <p:cNvSpPr txBox="1"/>
          <p:nvPr/>
        </p:nvSpPr>
        <p:spPr>
          <a:xfrm>
            <a:off x="5853972" y="3424547"/>
            <a:ext cx="697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accent2"/>
                </a:solidFill>
              </a:rPr>
              <a:t>TrigBlk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2461356" y="3537992"/>
            <a:ext cx="697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accent2"/>
                </a:solidFill>
              </a:rPr>
              <a:t>TrigBlk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511934" y="1369806"/>
            <a:ext cx="544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 smtClean="0">
                <a:solidFill>
                  <a:schemeClr val="accent2"/>
                </a:solidFill>
              </a:rPr>
              <a:t>TrigBlk</a:t>
            </a:r>
            <a:endParaRPr lang="en-US" sz="1000" b="1" dirty="0">
              <a:solidFill>
                <a:schemeClr val="accent2"/>
              </a:solidFill>
            </a:endParaRPr>
          </a:p>
        </p:txBody>
      </p:sp>
      <p:sp>
        <p:nvSpPr>
          <p:cNvPr id="246" name="Rounded Rectangle 245"/>
          <p:cNvSpPr/>
          <p:nvPr/>
        </p:nvSpPr>
        <p:spPr>
          <a:xfrm>
            <a:off x="6019800" y="2026484"/>
            <a:ext cx="1266785" cy="36871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Delay measurement</a:t>
            </a:r>
            <a:endParaRPr lang="en-US" sz="1100" dirty="0"/>
          </a:p>
        </p:txBody>
      </p:sp>
      <p:sp>
        <p:nvSpPr>
          <p:cNvPr id="247" name="Rounded Rectangle 246"/>
          <p:cNvSpPr/>
          <p:nvPr/>
        </p:nvSpPr>
        <p:spPr>
          <a:xfrm>
            <a:off x="6022981" y="2534484"/>
            <a:ext cx="1266785" cy="2654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Abs time in µ</a:t>
            </a:r>
            <a:r>
              <a:rPr lang="en-US" sz="1100" dirty="0" err="1" smtClean="0"/>
              <a:t>s</a:t>
            </a:r>
            <a:endParaRPr lang="en-US" sz="1100" dirty="0"/>
          </a:p>
        </p:txBody>
      </p:sp>
      <p:cxnSp>
        <p:nvCxnSpPr>
          <p:cNvPr id="248" name="Straight Arrow Connector 247"/>
          <p:cNvCxnSpPr>
            <a:stCxn id="239" idx="3"/>
            <a:endCxn id="247" idx="1"/>
          </p:cNvCxnSpPr>
          <p:nvPr/>
        </p:nvCxnSpPr>
        <p:spPr>
          <a:xfrm>
            <a:off x="5066269" y="2287240"/>
            <a:ext cx="956712" cy="37998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9" name="Straight Arrow Connector 248"/>
          <p:cNvCxnSpPr>
            <a:stCxn id="239" idx="3"/>
            <a:endCxn id="246" idx="1"/>
          </p:cNvCxnSpPr>
          <p:nvPr/>
        </p:nvCxnSpPr>
        <p:spPr>
          <a:xfrm flipV="1">
            <a:off x="5066269" y="2210839"/>
            <a:ext cx="953531" cy="7640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0" name="Straight Arrow Connector 249"/>
          <p:cNvCxnSpPr>
            <a:stCxn id="246" idx="3"/>
          </p:cNvCxnSpPr>
          <p:nvPr/>
        </p:nvCxnSpPr>
        <p:spPr>
          <a:xfrm>
            <a:off x="7286585" y="2210839"/>
            <a:ext cx="750544" cy="45638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251" name="Group 481"/>
          <p:cNvGrpSpPr/>
          <p:nvPr/>
        </p:nvGrpSpPr>
        <p:grpSpPr>
          <a:xfrm>
            <a:off x="841851" y="2758389"/>
            <a:ext cx="988487" cy="1427313"/>
            <a:chOff x="650569" y="993060"/>
            <a:chExt cx="988487" cy="1427313"/>
          </a:xfrm>
        </p:grpSpPr>
        <p:sp>
          <p:nvSpPr>
            <p:cNvPr id="252" name="Rounded Rectangle 251"/>
            <p:cNvSpPr/>
            <p:nvPr/>
          </p:nvSpPr>
          <p:spPr>
            <a:xfrm>
              <a:off x="678412" y="1055326"/>
              <a:ext cx="900000" cy="47686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ounded Rectangle 252"/>
            <p:cNvSpPr/>
            <p:nvPr/>
          </p:nvSpPr>
          <p:spPr>
            <a:xfrm>
              <a:off x="739056" y="993060"/>
              <a:ext cx="900000" cy="47686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ound Diagonal Corner Rectangle 253"/>
            <p:cNvSpPr/>
            <p:nvPr/>
          </p:nvSpPr>
          <p:spPr>
            <a:xfrm>
              <a:off x="1165596" y="1043991"/>
              <a:ext cx="418680" cy="127982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>
                  <a:solidFill>
                    <a:srgbClr val="000000"/>
                  </a:solidFill>
                </a:rPr>
                <a:t>evt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255" name="Round Diagonal Corner Rectangle 254"/>
            <p:cNvSpPr/>
            <p:nvPr/>
          </p:nvSpPr>
          <p:spPr>
            <a:xfrm>
              <a:off x="781993" y="1260233"/>
              <a:ext cx="757980" cy="127982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</a:rPr>
                <a:t>Delay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256" name="Oval 255"/>
            <p:cNvSpPr/>
            <p:nvPr/>
          </p:nvSpPr>
          <p:spPr>
            <a:xfrm>
              <a:off x="1353915" y="1220484"/>
              <a:ext cx="43880" cy="4388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7" name="Straight Connector 256"/>
            <p:cNvCxnSpPr>
              <a:stCxn id="254" idx="1"/>
              <a:endCxn id="256" idx="0"/>
            </p:cNvCxnSpPr>
            <p:nvPr/>
          </p:nvCxnSpPr>
          <p:spPr>
            <a:xfrm rot="16200000" flipH="1">
              <a:off x="1351140" y="1195769"/>
              <a:ext cx="48512" cy="91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Arrow Connector 257"/>
            <p:cNvCxnSpPr/>
            <p:nvPr/>
          </p:nvCxnSpPr>
          <p:spPr>
            <a:xfrm rot="10800000" flipV="1">
              <a:off x="650569" y="1393450"/>
              <a:ext cx="578329" cy="102692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9" name="TextBox 258"/>
          <p:cNvSpPr txBox="1"/>
          <p:nvPr/>
        </p:nvSpPr>
        <p:spPr>
          <a:xfrm rot="17904670">
            <a:off x="775138" y="3467367"/>
            <a:ext cx="6335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PCIe</a:t>
            </a:r>
            <a:r>
              <a:rPr lang="en-US" sz="1000" dirty="0" smtClean="0"/>
              <a:t> IRQ</a:t>
            </a:r>
            <a:endParaRPr lang="en-US" sz="1000" dirty="0"/>
          </a:p>
        </p:txBody>
      </p:sp>
      <p:cxnSp>
        <p:nvCxnSpPr>
          <p:cNvPr id="260" name="Straight Arrow Connector 259"/>
          <p:cNvCxnSpPr>
            <a:stCxn id="239" idx="1"/>
            <a:endCxn id="253" idx="3"/>
          </p:cNvCxnSpPr>
          <p:nvPr/>
        </p:nvCxnSpPr>
        <p:spPr>
          <a:xfrm rot="10800000" flipV="1">
            <a:off x="1830339" y="2287239"/>
            <a:ext cx="2054373" cy="709581"/>
          </a:xfrm>
          <a:prstGeom prst="straightConnector1">
            <a:avLst/>
          </a:prstGeom>
          <a:ln w="476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>
            <a:stCxn id="239" idx="1"/>
          </p:cNvCxnSpPr>
          <p:nvPr/>
        </p:nvCxnSpPr>
        <p:spPr>
          <a:xfrm rot="10800000">
            <a:off x="1782947" y="2177246"/>
            <a:ext cx="2101764" cy="109995"/>
          </a:xfrm>
          <a:prstGeom prst="straightConnector1">
            <a:avLst/>
          </a:prstGeom>
          <a:ln w="476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2" name="Rounded Rectangle 261"/>
          <p:cNvSpPr/>
          <p:nvPr/>
        </p:nvSpPr>
        <p:spPr>
          <a:xfrm>
            <a:off x="2109916" y="1496249"/>
            <a:ext cx="1358071" cy="61920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Pattern (table), </a:t>
            </a:r>
            <a:r>
              <a:rPr lang="en-US" sz="1400" dirty="0" err="1" smtClean="0">
                <a:solidFill>
                  <a:srgbClr val="000000"/>
                </a:solidFill>
              </a:rPr>
              <a:t>MacroPulse</a:t>
            </a:r>
            <a:r>
              <a:rPr lang="en-US" sz="1400" dirty="0" smtClean="0">
                <a:solidFill>
                  <a:srgbClr val="000000"/>
                </a:solidFill>
              </a:rPr>
              <a:t> #, 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263" name="Straight Arrow Connector 262"/>
          <p:cNvCxnSpPr>
            <a:stCxn id="239" idx="1"/>
            <a:endCxn id="262" idx="3"/>
          </p:cNvCxnSpPr>
          <p:nvPr/>
        </p:nvCxnSpPr>
        <p:spPr>
          <a:xfrm rot="10800000">
            <a:off x="3467987" y="1805850"/>
            <a:ext cx="416724" cy="481390"/>
          </a:xfrm>
          <a:prstGeom prst="straightConnector1">
            <a:avLst/>
          </a:prstGeom>
          <a:ln w="476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4" name="TextBox 263"/>
          <p:cNvSpPr txBox="1"/>
          <p:nvPr/>
        </p:nvSpPr>
        <p:spPr>
          <a:xfrm>
            <a:off x="3733011" y="1194020"/>
            <a:ext cx="1921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Stand-alone     or     receiver </a:t>
            </a:r>
            <a:endParaRPr lang="en-US" sz="1200" dirty="0"/>
          </a:p>
        </p:txBody>
      </p:sp>
      <p:sp>
        <p:nvSpPr>
          <p:cNvPr id="265" name="TextBox 264"/>
          <p:cNvSpPr txBox="1"/>
          <p:nvPr/>
        </p:nvSpPr>
        <p:spPr>
          <a:xfrm rot="16200000">
            <a:off x="-583196" y="1716739"/>
            <a:ext cx="1722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RTM connector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3111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52" y="119239"/>
            <a:ext cx="8229600" cy="517919"/>
          </a:xfrm>
        </p:spPr>
        <p:txBody>
          <a:bodyPr/>
          <a:lstStyle/>
          <a:p>
            <a:r>
              <a:rPr lang="en-US" sz="2400" dirty="0" smtClean="0"/>
              <a:t>Timing: One Channel (out of 22) Block Diagram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de-DE" smtClean="0"/>
              <a:t>19.03.2013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de-DE" smtClean="0"/>
              <a:t>Kay Rehlich       DESY MCS4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55AABBAB-24C3-4F4B-98EF-CC58944C146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43" name="Diamond 142"/>
          <p:cNvSpPr/>
          <p:nvPr/>
        </p:nvSpPr>
        <p:spPr>
          <a:xfrm>
            <a:off x="6010413" y="2805744"/>
            <a:ext cx="117743" cy="84108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Diamond 143"/>
          <p:cNvSpPr/>
          <p:nvPr/>
        </p:nvSpPr>
        <p:spPr>
          <a:xfrm>
            <a:off x="3236898" y="4331007"/>
            <a:ext cx="53975" cy="7620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Diamond 144"/>
          <p:cNvSpPr/>
          <p:nvPr/>
        </p:nvSpPr>
        <p:spPr>
          <a:xfrm>
            <a:off x="1693848" y="4426257"/>
            <a:ext cx="53975" cy="7620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/>
          <p:cNvCxnSpPr>
            <a:endCxn id="184" idx="0"/>
          </p:cNvCxnSpPr>
          <p:nvPr/>
        </p:nvCxnSpPr>
        <p:spPr>
          <a:xfrm rot="5400000">
            <a:off x="2050652" y="806221"/>
            <a:ext cx="128786" cy="3899"/>
          </a:xfrm>
          <a:prstGeom prst="straightConnector1">
            <a:avLst/>
          </a:prstGeom>
          <a:ln w="476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147" name="Group 367"/>
          <p:cNvGrpSpPr/>
          <p:nvPr/>
        </p:nvGrpSpPr>
        <p:grpSpPr>
          <a:xfrm>
            <a:off x="8258213" y="4959129"/>
            <a:ext cx="603454" cy="400110"/>
            <a:chOff x="8261966" y="4142820"/>
            <a:chExt cx="603454" cy="306342"/>
          </a:xfrm>
        </p:grpSpPr>
        <p:sp>
          <p:nvSpPr>
            <p:cNvPr id="148" name="Rectangle 147"/>
            <p:cNvSpPr/>
            <p:nvPr/>
          </p:nvSpPr>
          <p:spPr>
            <a:xfrm>
              <a:off x="8261966" y="4185185"/>
              <a:ext cx="603454" cy="261244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8267566" y="4142820"/>
              <a:ext cx="597853" cy="306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Front</a:t>
              </a:r>
              <a:br>
                <a:rPr lang="en-US" sz="1000" dirty="0" smtClean="0"/>
              </a:br>
              <a:r>
                <a:rPr lang="en-US" sz="1000" dirty="0" err="1" smtClean="0"/>
                <a:t>Clk</a:t>
              </a:r>
              <a:r>
                <a:rPr lang="en-US" sz="1000" dirty="0" smtClean="0"/>
                <a:t>, Trig</a:t>
              </a:r>
              <a:endParaRPr lang="en-US" sz="1000" dirty="0"/>
            </a:p>
          </p:txBody>
        </p:sp>
      </p:grpSp>
      <p:sp>
        <p:nvSpPr>
          <p:cNvPr id="150" name="Rounded Rectangle 149"/>
          <p:cNvSpPr/>
          <p:nvPr/>
        </p:nvSpPr>
        <p:spPr>
          <a:xfrm>
            <a:off x="346356" y="2449719"/>
            <a:ext cx="7792064" cy="286350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Round Diagonal Corner Rectangle 150"/>
          <p:cNvSpPr/>
          <p:nvPr/>
        </p:nvSpPr>
        <p:spPr>
          <a:xfrm>
            <a:off x="385274" y="4569472"/>
            <a:ext cx="956755" cy="254000"/>
          </a:xfrm>
          <a:prstGeom prst="round2DiagRect">
            <a:avLst/>
          </a:prstGeom>
          <a:solidFill>
            <a:srgbClr val="CCFF66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Event select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52" name="Round Diagonal Corner Rectangle 151"/>
          <p:cNvSpPr/>
          <p:nvPr/>
        </p:nvSpPr>
        <p:spPr>
          <a:xfrm>
            <a:off x="2265220" y="4615106"/>
            <a:ext cx="648670" cy="254000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=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153" name="Round Diagonal Corner Rectangle 152"/>
          <p:cNvSpPr/>
          <p:nvPr/>
        </p:nvSpPr>
        <p:spPr>
          <a:xfrm>
            <a:off x="1841324" y="3866744"/>
            <a:ext cx="1186537" cy="254000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Delay</a:t>
            </a:r>
            <a:endParaRPr lang="en-US" sz="1000" dirty="0">
              <a:solidFill>
                <a:srgbClr val="000000"/>
              </a:solidFill>
            </a:endParaRPr>
          </a:p>
        </p:txBody>
      </p:sp>
      <p:cxnSp>
        <p:nvCxnSpPr>
          <p:cNvPr id="154" name="Straight Arrow Connector 153"/>
          <p:cNvCxnSpPr>
            <a:stCxn id="153" idx="1"/>
            <a:endCxn id="152" idx="3"/>
          </p:cNvCxnSpPr>
          <p:nvPr/>
        </p:nvCxnSpPr>
        <p:spPr>
          <a:xfrm rot="16200000" flipH="1">
            <a:off x="2264893" y="4290444"/>
            <a:ext cx="494362" cy="154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Oval 154"/>
          <p:cNvSpPr/>
          <p:nvPr/>
        </p:nvSpPr>
        <p:spPr>
          <a:xfrm>
            <a:off x="2294232" y="3779275"/>
            <a:ext cx="87086" cy="8708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6" name="Straight Connector 155"/>
          <p:cNvCxnSpPr>
            <a:stCxn id="151" idx="3"/>
            <a:endCxn id="198" idx="1"/>
          </p:cNvCxnSpPr>
          <p:nvPr/>
        </p:nvCxnSpPr>
        <p:spPr>
          <a:xfrm rot="5400000" flipH="1" flipV="1">
            <a:off x="478479" y="4181919"/>
            <a:ext cx="772727" cy="23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7" name="Round Diagonal Corner Rectangle 156"/>
          <p:cNvSpPr/>
          <p:nvPr/>
        </p:nvSpPr>
        <p:spPr>
          <a:xfrm>
            <a:off x="3656107" y="4284818"/>
            <a:ext cx="823083" cy="2540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Delay</a:t>
            </a:r>
          </a:p>
        </p:txBody>
      </p:sp>
      <p:cxnSp>
        <p:nvCxnSpPr>
          <p:cNvPr id="158" name="Straight Arrow Connector 157"/>
          <p:cNvCxnSpPr/>
          <p:nvPr/>
        </p:nvCxnSpPr>
        <p:spPr>
          <a:xfrm flipV="1">
            <a:off x="4718278" y="4170516"/>
            <a:ext cx="1709905" cy="74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stCxn id="188" idx="0"/>
          </p:cNvCxnSpPr>
          <p:nvPr/>
        </p:nvCxnSpPr>
        <p:spPr>
          <a:xfrm>
            <a:off x="7591945" y="3845232"/>
            <a:ext cx="666268" cy="13398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0" name="Group 407"/>
          <p:cNvGrpSpPr/>
          <p:nvPr/>
        </p:nvGrpSpPr>
        <p:grpSpPr>
          <a:xfrm>
            <a:off x="1742253" y="5514563"/>
            <a:ext cx="2310580" cy="1037448"/>
            <a:chOff x="3850968" y="1429375"/>
            <a:chExt cx="2310580" cy="1037448"/>
          </a:xfrm>
        </p:grpSpPr>
        <p:sp>
          <p:nvSpPr>
            <p:cNvPr id="161" name="Rounded Rectangle 160"/>
            <p:cNvSpPr/>
            <p:nvPr/>
          </p:nvSpPr>
          <p:spPr>
            <a:xfrm>
              <a:off x="3850968" y="1438021"/>
              <a:ext cx="2310580" cy="102880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ound Diagonal Corner Rectangle 161"/>
            <p:cNvSpPr/>
            <p:nvPr/>
          </p:nvSpPr>
          <p:spPr>
            <a:xfrm>
              <a:off x="3955402" y="2193520"/>
              <a:ext cx="1469569" cy="216313"/>
            </a:xfrm>
            <a:prstGeom prst="round2Diag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</a:rPr>
                <a:t>Transmitter-Receiver Delay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163" name="Connector 162"/>
            <p:cNvSpPr/>
            <p:nvPr/>
          </p:nvSpPr>
          <p:spPr>
            <a:xfrm>
              <a:off x="4588386" y="1836209"/>
              <a:ext cx="202403" cy="196413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Minus 163"/>
            <p:cNvSpPr/>
            <p:nvPr/>
          </p:nvSpPr>
          <p:spPr>
            <a:xfrm>
              <a:off x="4612171" y="1866836"/>
              <a:ext cx="166915" cy="152400"/>
            </a:xfrm>
            <a:prstGeom prst="mathMinus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ound Diagonal Corner Rectangle 164"/>
            <p:cNvSpPr/>
            <p:nvPr/>
          </p:nvSpPr>
          <p:spPr>
            <a:xfrm>
              <a:off x="5070197" y="1835976"/>
              <a:ext cx="949861" cy="204838"/>
            </a:xfrm>
            <a:prstGeom prst="round2DiagRect">
              <a:avLst/>
            </a:prstGeom>
            <a:solidFill>
              <a:srgbClr val="D4FB78"/>
            </a:solidFill>
            <a:ln>
              <a:solidFill>
                <a:srgbClr val="008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</a:rPr>
                <a:t>Position [sec]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cxnSp>
          <p:nvCxnSpPr>
            <p:cNvPr id="166" name="Straight Arrow Connector 165"/>
            <p:cNvCxnSpPr>
              <a:stCxn id="165" idx="2"/>
              <a:endCxn id="163" idx="6"/>
            </p:cNvCxnSpPr>
            <p:nvPr/>
          </p:nvCxnSpPr>
          <p:spPr>
            <a:xfrm rot="10800000">
              <a:off x="4790789" y="1934417"/>
              <a:ext cx="279408" cy="39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>
              <a:stCxn id="162" idx="3"/>
              <a:endCxn id="163" idx="4"/>
            </p:cNvCxnSpPr>
            <p:nvPr/>
          </p:nvCxnSpPr>
          <p:spPr>
            <a:xfrm rot="16200000" flipV="1">
              <a:off x="4609439" y="2112771"/>
              <a:ext cx="160898" cy="5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Round Diagonal Corner Rectangle 167"/>
            <p:cNvSpPr/>
            <p:nvPr/>
          </p:nvSpPr>
          <p:spPr>
            <a:xfrm>
              <a:off x="4268839" y="1499419"/>
              <a:ext cx="843935" cy="190558"/>
            </a:xfrm>
            <a:prstGeom prst="round2Diag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</a:rPr>
                <a:t>Up-Counter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cxnSp>
          <p:nvCxnSpPr>
            <p:cNvPr id="169" name="Straight Arrow Connector 168"/>
            <p:cNvCxnSpPr>
              <a:stCxn id="163" idx="0"/>
              <a:endCxn id="168" idx="1"/>
            </p:cNvCxnSpPr>
            <p:nvPr/>
          </p:nvCxnSpPr>
          <p:spPr>
            <a:xfrm rot="5400000" flipH="1" flipV="1">
              <a:off x="4617081" y="1762484"/>
              <a:ext cx="146232" cy="12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Oval 169"/>
            <p:cNvSpPr/>
            <p:nvPr/>
          </p:nvSpPr>
          <p:spPr>
            <a:xfrm>
              <a:off x="4267749" y="1689978"/>
              <a:ext cx="87086" cy="87086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1" name="Straight Connector 170"/>
            <p:cNvCxnSpPr>
              <a:stCxn id="170" idx="4"/>
            </p:cNvCxnSpPr>
            <p:nvPr/>
          </p:nvCxnSpPr>
          <p:spPr>
            <a:xfrm rot="5400000">
              <a:off x="4245978" y="1842378"/>
              <a:ext cx="130629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TextBox 171"/>
            <p:cNvSpPr txBox="1"/>
            <p:nvPr/>
          </p:nvSpPr>
          <p:spPr>
            <a:xfrm>
              <a:off x="4075961" y="1790351"/>
              <a:ext cx="4690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Sync</a:t>
              </a:r>
              <a:endParaRPr lang="en-US" sz="1200" dirty="0"/>
            </a:p>
          </p:txBody>
        </p:sp>
        <p:cxnSp>
          <p:nvCxnSpPr>
            <p:cNvPr id="173" name="Straight Arrow Connector 172"/>
            <p:cNvCxnSpPr/>
            <p:nvPr/>
          </p:nvCxnSpPr>
          <p:spPr>
            <a:xfrm rot="10800000" flipV="1">
              <a:off x="5113618" y="1589547"/>
              <a:ext cx="285931" cy="620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74" name="TextBox 173"/>
            <p:cNvSpPr txBox="1"/>
            <p:nvPr/>
          </p:nvSpPr>
          <p:spPr>
            <a:xfrm>
              <a:off x="5322453" y="1429375"/>
              <a:ext cx="7489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108 MHz</a:t>
              </a:r>
              <a:endParaRPr lang="en-US" sz="1200" dirty="0"/>
            </a:p>
          </p:txBody>
        </p:sp>
      </p:grpSp>
      <p:cxnSp>
        <p:nvCxnSpPr>
          <p:cNvPr id="175" name="Straight Arrow Connector 174"/>
          <p:cNvCxnSpPr>
            <a:endCxn id="152" idx="1"/>
          </p:cNvCxnSpPr>
          <p:nvPr/>
        </p:nvCxnSpPr>
        <p:spPr>
          <a:xfrm rot="5400000" flipH="1" flipV="1">
            <a:off x="2228073" y="5223126"/>
            <a:ext cx="715501" cy="74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Rounded Rectangle 175"/>
          <p:cNvSpPr/>
          <p:nvPr/>
        </p:nvSpPr>
        <p:spPr>
          <a:xfrm>
            <a:off x="348570" y="1594730"/>
            <a:ext cx="2925097" cy="40335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Snip Diagonal Corner Rectangle 176"/>
          <p:cNvSpPr/>
          <p:nvPr/>
        </p:nvSpPr>
        <p:spPr>
          <a:xfrm>
            <a:off x="593099" y="1746926"/>
            <a:ext cx="532276" cy="174169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Event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78" name="Snip Diagonal Corner Rectangle 177"/>
          <p:cNvSpPr/>
          <p:nvPr/>
        </p:nvSpPr>
        <p:spPr>
          <a:xfrm>
            <a:off x="1980451" y="1762753"/>
            <a:ext cx="1189215" cy="174964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Event delay 32 bit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1280117" y="1535653"/>
            <a:ext cx="19543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Data of the Encoded Event Trigger</a:t>
            </a:r>
            <a:endParaRPr lang="en-US" sz="1000" dirty="0"/>
          </a:p>
        </p:txBody>
      </p:sp>
      <p:cxnSp>
        <p:nvCxnSpPr>
          <p:cNvPr id="180" name="Straight Arrow Connector 179"/>
          <p:cNvCxnSpPr>
            <a:stCxn id="177" idx="1"/>
            <a:endCxn id="198" idx="3"/>
          </p:cNvCxnSpPr>
          <p:nvPr/>
        </p:nvCxnSpPr>
        <p:spPr>
          <a:xfrm rot="16200000" flipH="1">
            <a:off x="51810" y="2728522"/>
            <a:ext cx="1621650" cy="6796"/>
          </a:xfrm>
          <a:prstGeom prst="straightConnector1">
            <a:avLst/>
          </a:prstGeom>
          <a:ln w="15875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>
            <a:stCxn id="178" idx="1"/>
          </p:cNvCxnSpPr>
          <p:nvPr/>
        </p:nvCxnSpPr>
        <p:spPr>
          <a:xfrm rot="16200000" flipH="1">
            <a:off x="1610637" y="2902139"/>
            <a:ext cx="1929638" cy="794"/>
          </a:xfrm>
          <a:prstGeom prst="straightConnector1">
            <a:avLst/>
          </a:prstGeom>
          <a:ln w="1587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/>
          <p:nvPr/>
        </p:nvCxnSpPr>
        <p:spPr>
          <a:xfrm rot="16200000" flipH="1">
            <a:off x="1670816" y="1464068"/>
            <a:ext cx="272440" cy="5706"/>
          </a:xfrm>
          <a:prstGeom prst="straightConnector1">
            <a:avLst/>
          </a:prstGeom>
          <a:ln w="476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3" name="Oval 182"/>
          <p:cNvSpPr/>
          <p:nvPr/>
        </p:nvSpPr>
        <p:spPr>
          <a:xfrm>
            <a:off x="2067778" y="637158"/>
            <a:ext cx="98425" cy="98425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ounded Rectangle 183"/>
          <p:cNvSpPr/>
          <p:nvPr/>
        </p:nvSpPr>
        <p:spPr>
          <a:xfrm>
            <a:off x="1522316" y="872563"/>
            <a:ext cx="1181558" cy="45813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FSM &amp;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Distribution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85" name="Rounded Rectangle 184"/>
          <p:cNvSpPr/>
          <p:nvPr/>
        </p:nvSpPr>
        <p:spPr>
          <a:xfrm>
            <a:off x="4058518" y="775426"/>
            <a:ext cx="1358071" cy="61920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Pattern (table), Event#, …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186" name="Straight Arrow Connector 185"/>
          <p:cNvCxnSpPr>
            <a:stCxn id="184" idx="3"/>
            <a:endCxn id="185" idx="1"/>
          </p:cNvCxnSpPr>
          <p:nvPr/>
        </p:nvCxnSpPr>
        <p:spPr>
          <a:xfrm flipV="1">
            <a:off x="2703874" y="1085027"/>
            <a:ext cx="1354644" cy="16605"/>
          </a:xfrm>
          <a:prstGeom prst="straightConnector1">
            <a:avLst/>
          </a:prstGeom>
          <a:ln w="476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7" name="Round Diagonal Corner Rectangle 186"/>
          <p:cNvSpPr/>
          <p:nvPr/>
        </p:nvSpPr>
        <p:spPr>
          <a:xfrm>
            <a:off x="5359144" y="4289735"/>
            <a:ext cx="704992" cy="2540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Width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88" name="Round Diagonal Corner Rectangle 187"/>
          <p:cNvSpPr/>
          <p:nvPr/>
        </p:nvSpPr>
        <p:spPr>
          <a:xfrm>
            <a:off x="6821473" y="3718232"/>
            <a:ext cx="770472" cy="2540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Fine delay</a:t>
            </a:r>
            <a:endParaRPr lang="en-US" sz="1000" dirty="0">
              <a:solidFill>
                <a:srgbClr val="000000"/>
              </a:solidFill>
            </a:endParaRPr>
          </a:p>
        </p:txBody>
      </p:sp>
      <p:cxnSp>
        <p:nvCxnSpPr>
          <p:cNvPr id="189" name="Straight Arrow Connector 188"/>
          <p:cNvCxnSpPr>
            <a:endCxn id="188" idx="3"/>
          </p:cNvCxnSpPr>
          <p:nvPr/>
        </p:nvCxnSpPr>
        <p:spPr>
          <a:xfrm rot="16200000" flipH="1">
            <a:off x="7079737" y="3591259"/>
            <a:ext cx="250083" cy="38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>
            <a:off x="6745273" y="3261032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 * 540 MHz</a:t>
            </a:r>
            <a:endParaRPr lang="en-US" sz="1200" dirty="0"/>
          </a:p>
        </p:txBody>
      </p:sp>
      <p:cxnSp>
        <p:nvCxnSpPr>
          <p:cNvPr id="191" name="Straight Arrow Connector 190"/>
          <p:cNvCxnSpPr>
            <a:stCxn id="157" idx="0"/>
            <a:endCxn id="187" idx="2"/>
          </p:cNvCxnSpPr>
          <p:nvPr/>
        </p:nvCxnSpPr>
        <p:spPr>
          <a:xfrm>
            <a:off x="4479190" y="4411818"/>
            <a:ext cx="879954" cy="49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187" idx="0"/>
          </p:cNvCxnSpPr>
          <p:nvPr/>
        </p:nvCxnSpPr>
        <p:spPr>
          <a:xfrm flipV="1">
            <a:off x="6064136" y="4402459"/>
            <a:ext cx="353669" cy="142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Snip Diagonal Corner Rectangle 192"/>
          <p:cNvSpPr/>
          <p:nvPr/>
        </p:nvSpPr>
        <p:spPr>
          <a:xfrm>
            <a:off x="1338465" y="1760266"/>
            <a:ext cx="532276" cy="174169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CMD</a:t>
            </a:r>
            <a:endParaRPr lang="en-US" sz="1000" dirty="0">
              <a:solidFill>
                <a:srgbClr val="000000"/>
              </a:solidFill>
            </a:endParaRPr>
          </a:p>
        </p:txBody>
      </p:sp>
      <p:cxnSp>
        <p:nvCxnSpPr>
          <p:cNvPr id="194" name="Shape 364"/>
          <p:cNvCxnSpPr>
            <a:stCxn id="198" idx="0"/>
            <a:endCxn id="145" idx="1"/>
          </p:cNvCxnSpPr>
          <p:nvPr/>
        </p:nvCxnSpPr>
        <p:spPr>
          <a:xfrm>
            <a:off x="1024295" y="3669745"/>
            <a:ext cx="669553" cy="7946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 rot="5400000" flipH="1" flipV="1">
            <a:off x="3686453" y="4552310"/>
            <a:ext cx="192742" cy="6002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6" name="TextBox 195"/>
          <p:cNvSpPr txBox="1"/>
          <p:nvPr/>
        </p:nvSpPr>
        <p:spPr>
          <a:xfrm>
            <a:off x="3319693" y="4549229"/>
            <a:ext cx="748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108 MHz</a:t>
            </a:r>
            <a:endParaRPr lang="en-US" sz="1200" dirty="0"/>
          </a:p>
        </p:txBody>
      </p:sp>
      <p:sp>
        <p:nvSpPr>
          <p:cNvPr id="197" name="TextBox 196"/>
          <p:cNvSpPr txBox="1"/>
          <p:nvPr/>
        </p:nvSpPr>
        <p:spPr>
          <a:xfrm>
            <a:off x="514757" y="4997193"/>
            <a:ext cx="697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accent2"/>
                </a:solidFill>
              </a:rPr>
              <a:t>TrigBlk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198" name="Round Diagonal Corner Rectangle 197"/>
          <p:cNvSpPr/>
          <p:nvPr/>
        </p:nvSpPr>
        <p:spPr>
          <a:xfrm>
            <a:off x="707770" y="3542745"/>
            <a:ext cx="316525" cy="254000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=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99" name="Delay 198"/>
          <p:cNvSpPr/>
          <p:nvPr/>
        </p:nvSpPr>
        <p:spPr>
          <a:xfrm>
            <a:off x="1688484" y="4260037"/>
            <a:ext cx="188452" cy="270387"/>
          </a:xfrm>
          <a:prstGeom prst="flowChartDelay">
            <a:avLst/>
          </a:prstGeom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Delay 199"/>
          <p:cNvSpPr/>
          <p:nvPr/>
        </p:nvSpPr>
        <p:spPr>
          <a:xfrm>
            <a:off x="1816770" y="3455974"/>
            <a:ext cx="188452" cy="270387"/>
          </a:xfrm>
          <a:prstGeom prst="flowChartDelay">
            <a:avLst/>
          </a:prstGeom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1" name="Shape 442"/>
          <p:cNvCxnSpPr/>
          <p:nvPr/>
        </p:nvCxnSpPr>
        <p:spPr>
          <a:xfrm rot="16200000" flipH="1">
            <a:off x="1028377" y="3678859"/>
            <a:ext cx="1084280" cy="235932"/>
          </a:xfrm>
          <a:prstGeom prst="bentConnector3">
            <a:avLst>
              <a:gd name="adj1" fmla="val 10007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hape 445"/>
          <p:cNvCxnSpPr/>
          <p:nvPr/>
        </p:nvCxnSpPr>
        <p:spPr>
          <a:xfrm>
            <a:off x="1497217" y="3299978"/>
            <a:ext cx="335629" cy="2188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 flipV="1">
            <a:off x="1354123" y="3666682"/>
            <a:ext cx="480960" cy="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" name="Round Diagonal Corner Rectangle 203"/>
          <p:cNvSpPr/>
          <p:nvPr/>
        </p:nvSpPr>
        <p:spPr>
          <a:xfrm>
            <a:off x="1172650" y="3050922"/>
            <a:ext cx="887209" cy="254000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CMD decode</a:t>
            </a:r>
            <a:endParaRPr lang="en-US" sz="1000" dirty="0">
              <a:solidFill>
                <a:srgbClr val="000000"/>
              </a:solidFill>
            </a:endParaRPr>
          </a:p>
        </p:txBody>
      </p:sp>
      <p:cxnSp>
        <p:nvCxnSpPr>
          <p:cNvPr id="205" name="Shape 455"/>
          <p:cNvCxnSpPr>
            <a:stCxn id="200" idx="3"/>
            <a:endCxn id="155" idx="0"/>
          </p:cNvCxnSpPr>
          <p:nvPr/>
        </p:nvCxnSpPr>
        <p:spPr>
          <a:xfrm>
            <a:off x="2005222" y="3591168"/>
            <a:ext cx="332553" cy="18810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>
            <a:stCxn id="199" idx="3"/>
            <a:endCxn id="271" idx="2"/>
          </p:cNvCxnSpPr>
          <p:nvPr/>
        </p:nvCxnSpPr>
        <p:spPr>
          <a:xfrm>
            <a:off x="1876936" y="4395231"/>
            <a:ext cx="1371415" cy="198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>
            <a:stCxn id="193" idx="1"/>
            <a:endCxn id="204" idx="3"/>
          </p:cNvCxnSpPr>
          <p:nvPr/>
        </p:nvCxnSpPr>
        <p:spPr>
          <a:xfrm rot="16200000" flipH="1">
            <a:off x="1052186" y="2486852"/>
            <a:ext cx="1116487" cy="11652"/>
          </a:xfrm>
          <a:prstGeom prst="straightConnector1">
            <a:avLst/>
          </a:prstGeom>
          <a:ln w="15875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8" name="Trapezoid 207"/>
          <p:cNvSpPr/>
          <p:nvPr/>
        </p:nvSpPr>
        <p:spPr>
          <a:xfrm rot="5400000">
            <a:off x="5836864" y="3788441"/>
            <a:ext cx="1337683" cy="130466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Arrow Connector 208"/>
          <p:cNvCxnSpPr>
            <a:stCxn id="208" idx="0"/>
            <a:endCxn id="188" idx="2"/>
          </p:cNvCxnSpPr>
          <p:nvPr/>
        </p:nvCxnSpPr>
        <p:spPr>
          <a:xfrm flipV="1">
            <a:off x="6570939" y="3845232"/>
            <a:ext cx="250534" cy="84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0" name="Delay 209"/>
          <p:cNvSpPr/>
          <p:nvPr/>
        </p:nvSpPr>
        <p:spPr>
          <a:xfrm rot="5400000">
            <a:off x="4893733" y="1866268"/>
            <a:ext cx="188452" cy="270387"/>
          </a:xfrm>
          <a:prstGeom prst="flowChartDelay">
            <a:avLst/>
          </a:prstGeom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Snip Diagonal Corner Rectangle 210"/>
          <p:cNvSpPr/>
          <p:nvPr/>
        </p:nvSpPr>
        <p:spPr>
          <a:xfrm>
            <a:off x="3511279" y="1507613"/>
            <a:ext cx="1322299" cy="195556"/>
          </a:xfrm>
          <a:prstGeom prst="snip2DiagRect">
            <a:avLst/>
          </a:prstGeom>
          <a:solidFill>
            <a:srgbClr val="CCFF66"/>
          </a:solidFill>
          <a:ln>
            <a:solidFill>
              <a:srgbClr val="008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Location Pattern 32 bit</a:t>
            </a:r>
            <a:endParaRPr lang="en-US" sz="1000" dirty="0">
              <a:solidFill>
                <a:srgbClr val="000000"/>
              </a:solidFill>
            </a:endParaRPr>
          </a:p>
        </p:txBody>
      </p:sp>
      <p:cxnSp>
        <p:nvCxnSpPr>
          <p:cNvPr id="212" name="Straight Arrow Connector 211"/>
          <p:cNvCxnSpPr/>
          <p:nvPr/>
        </p:nvCxnSpPr>
        <p:spPr>
          <a:xfrm rot="5400000">
            <a:off x="4803095" y="1648589"/>
            <a:ext cx="51136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Elbow Connector 212"/>
          <p:cNvCxnSpPr/>
          <p:nvPr/>
        </p:nvCxnSpPr>
        <p:spPr>
          <a:xfrm>
            <a:off x="4043861" y="1769802"/>
            <a:ext cx="872305" cy="137435"/>
          </a:xfrm>
          <a:prstGeom prst="bentConnector3">
            <a:avLst>
              <a:gd name="adj1" fmla="val 9978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4" name="Delay 213"/>
          <p:cNvSpPr/>
          <p:nvPr/>
        </p:nvSpPr>
        <p:spPr>
          <a:xfrm rot="10800000">
            <a:off x="4297488" y="2120491"/>
            <a:ext cx="188452" cy="270387"/>
          </a:xfrm>
          <a:prstGeom prst="flowChartDelay">
            <a:avLst/>
          </a:prstGeom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5" name="Shape 523"/>
          <p:cNvCxnSpPr/>
          <p:nvPr/>
        </p:nvCxnSpPr>
        <p:spPr>
          <a:xfrm rot="16200000" flipH="1">
            <a:off x="2157041" y="3181399"/>
            <a:ext cx="2028004" cy="171657"/>
          </a:xfrm>
          <a:prstGeom prst="bentConnector3">
            <a:avLst>
              <a:gd name="adj1" fmla="val 10009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Elbow Connector 215"/>
          <p:cNvCxnSpPr/>
          <p:nvPr/>
        </p:nvCxnSpPr>
        <p:spPr>
          <a:xfrm rot="10800000" flipV="1">
            <a:off x="4486312" y="2087493"/>
            <a:ext cx="501646" cy="83797"/>
          </a:xfrm>
          <a:prstGeom prst="bentConnector3">
            <a:avLst>
              <a:gd name="adj1" fmla="val -226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 flipV="1">
            <a:off x="6288893" y="2575233"/>
            <a:ext cx="1356134" cy="57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/>
          <p:nvPr/>
        </p:nvCxnSpPr>
        <p:spPr>
          <a:xfrm flipV="1">
            <a:off x="6068998" y="3483892"/>
            <a:ext cx="363397" cy="3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rot="5400000" flipH="1" flipV="1">
            <a:off x="5948041" y="2921000"/>
            <a:ext cx="68006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rot="5400000" flipH="1" flipV="1">
            <a:off x="4020062" y="1738658"/>
            <a:ext cx="6229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1" name="Snip Diagonal Corner Rectangle 220"/>
          <p:cNvSpPr/>
          <p:nvPr/>
        </p:nvSpPr>
        <p:spPr>
          <a:xfrm>
            <a:off x="3609871" y="4982484"/>
            <a:ext cx="917342" cy="199570"/>
          </a:xfrm>
          <a:prstGeom prst="snip2DiagRect">
            <a:avLst/>
          </a:prstGeom>
          <a:solidFill>
            <a:srgbClr val="CCFF66"/>
          </a:solidFill>
          <a:ln>
            <a:solidFill>
              <a:srgbClr val="008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Delay 24bit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22" name="Snip Diagonal Corner Rectangle 221"/>
          <p:cNvSpPr/>
          <p:nvPr/>
        </p:nvSpPr>
        <p:spPr>
          <a:xfrm>
            <a:off x="5254667" y="4990208"/>
            <a:ext cx="917342" cy="199570"/>
          </a:xfrm>
          <a:prstGeom prst="snip2DiagRect">
            <a:avLst/>
          </a:prstGeom>
          <a:solidFill>
            <a:srgbClr val="CCFF66"/>
          </a:solidFill>
          <a:ln>
            <a:solidFill>
              <a:srgbClr val="008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Width 24bit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23" name="Snip Diagonal Corner Rectangle 222"/>
          <p:cNvSpPr/>
          <p:nvPr/>
        </p:nvSpPr>
        <p:spPr>
          <a:xfrm>
            <a:off x="6630900" y="4981857"/>
            <a:ext cx="1164847" cy="199570"/>
          </a:xfrm>
          <a:prstGeom prst="snip2DiagRect">
            <a:avLst/>
          </a:prstGeom>
          <a:solidFill>
            <a:srgbClr val="CCFF66"/>
          </a:solidFill>
          <a:ln>
            <a:solidFill>
              <a:srgbClr val="008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Fine Delay  10 bit</a:t>
            </a:r>
            <a:endParaRPr lang="en-US" sz="1000" dirty="0">
              <a:solidFill>
                <a:srgbClr val="000000"/>
              </a:solidFill>
            </a:endParaRPr>
          </a:p>
        </p:txBody>
      </p:sp>
      <p:cxnSp>
        <p:nvCxnSpPr>
          <p:cNvPr id="224" name="Straight Arrow Connector 223"/>
          <p:cNvCxnSpPr>
            <a:stCxn id="223" idx="3"/>
            <a:endCxn id="188" idx="1"/>
          </p:cNvCxnSpPr>
          <p:nvPr/>
        </p:nvCxnSpPr>
        <p:spPr>
          <a:xfrm rot="16200000" flipV="1">
            <a:off x="6705205" y="4473737"/>
            <a:ext cx="1009625" cy="66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>
            <a:stCxn id="222" idx="3"/>
            <a:endCxn id="187" idx="1"/>
          </p:cNvCxnSpPr>
          <p:nvPr/>
        </p:nvCxnSpPr>
        <p:spPr>
          <a:xfrm rot="16200000" flipV="1">
            <a:off x="5489253" y="4766123"/>
            <a:ext cx="446473" cy="16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>
            <a:stCxn id="221" idx="3"/>
            <a:endCxn id="157" idx="1"/>
          </p:cNvCxnSpPr>
          <p:nvPr/>
        </p:nvCxnSpPr>
        <p:spPr>
          <a:xfrm rot="16200000" flipV="1">
            <a:off x="3846263" y="4760204"/>
            <a:ext cx="443666" cy="8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7" name="Group 226"/>
          <p:cNvGrpSpPr/>
          <p:nvPr/>
        </p:nvGrpSpPr>
        <p:grpSpPr>
          <a:xfrm flipH="1">
            <a:off x="8472287" y="3645361"/>
            <a:ext cx="276336" cy="1246725"/>
            <a:chOff x="1519198" y="4244292"/>
            <a:chExt cx="276336" cy="1246725"/>
          </a:xfrm>
        </p:grpSpPr>
        <p:sp>
          <p:nvSpPr>
            <p:cNvPr id="228" name="Rounded Rectangle 227"/>
            <p:cNvSpPr/>
            <p:nvPr/>
          </p:nvSpPr>
          <p:spPr>
            <a:xfrm>
              <a:off x="1519198" y="4244292"/>
              <a:ext cx="276336" cy="124672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9" name="Group 305"/>
            <p:cNvGrpSpPr/>
            <p:nvPr/>
          </p:nvGrpSpPr>
          <p:grpSpPr>
            <a:xfrm>
              <a:off x="1547773" y="4546087"/>
              <a:ext cx="168651" cy="153698"/>
              <a:chOff x="1162050" y="4833568"/>
              <a:chExt cx="168651" cy="153698"/>
            </a:xfrm>
          </p:grpSpPr>
          <p:sp>
            <p:nvSpPr>
              <p:cNvPr id="230" name="Isosceles Triangle 229"/>
              <p:cNvSpPr/>
              <p:nvPr/>
            </p:nvSpPr>
            <p:spPr>
              <a:xfrm rot="16200000">
                <a:off x="1181045" y="4837610"/>
                <a:ext cx="153698" cy="145614"/>
              </a:xfrm>
              <a:prstGeom prst="triangl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1214838" y="4934685"/>
                <a:ext cx="45719" cy="45719"/>
              </a:xfrm>
              <a:prstGeom prst="ellips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2" name="Straight Connector 231"/>
              <p:cNvCxnSpPr/>
              <p:nvPr/>
            </p:nvCxnSpPr>
            <p:spPr>
              <a:xfrm rot="10800000">
                <a:off x="1162050" y="4959269"/>
                <a:ext cx="49960" cy="1588"/>
              </a:xfrm>
              <a:prstGeom prst="line">
                <a:avLst/>
              </a:prstGeom>
              <a:ln w="6350" cap="flat" cmpd="sng" algn="ctr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rot="5400000">
                <a:off x="1202612" y="4836282"/>
                <a:ext cx="1425" cy="79499"/>
              </a:xfrm>
              <a:prstGeom prst="line">
                <a:avLst/>
              </a:prstGeom>
              <a:ln w="6350" cap="flat" cmpd="sng" algn="ctr">
                <a:solidFill>
                  <a:schemeClr val="tx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34" name="Straight Arrow Connector 233"/>
          <p:cNvCxnSpPr>
            <a:stCxn id="188" idx="0"/>
          </p:cNvCxnSpPr>
          <p:nvPr/>
        </p:nvCxnSpPr>
        <p:spPr>
          <a:xfrm>
            <a:off x="7591945" y="3845232"/>
            <a:ext cx="880342" cy="4234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" name="TextBox 234"/>
          <p:cNvSpPr txBox="1"/>
          <p:nvPr/>
        </p:nvSpPr>
        <p:spPr>
          <a:xfrm rot="16200000">
            <a:off x="8295922" y="4424740"/>
            <a:ext cx="632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MLVDS</a:t>
            </a:r>
            <a:endParaRPr lang="en-US" sz="1200" b="1" dirty="0"/>
          </a:p>
        </p:txBody>
      </p:sp>
      <p:sp>
        <p:nvSpPr>
          <p:cNvPr id="236" name="Snip Diagonal Corner Rectangle 235"/>
          <p:cNvSpPr/>
          <p:nvPr/>
        </p:nvSpPr>
        <p:spPr>
          <a:xfrm>
            <a:off x="4428957" y="2547414"/>
            <a:ext cx="1197390" cy="205617"/>
          </a:xfrm>
          <a:prstGeom prst="snip2DiagRect">
            <a:avLst/>
          </a:prstGeom>
          <a:solidFill>
            <a:srgbClr val="CCFF66"/>
          </a:solidFill>
          <a:ln>
            <a:solidFill>
              <a:srgbClr val="008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Control/Status-</a:t>
            </a:r>
            <a:r>
              <a:rPr lang="en-US" sz="1000" dirty="0" err="1" smtClean="0">
                <a:solidFill>
                  <a:srgbClr val="000000"/>
                </a:solidFill>
              </a:rPr>
              <a:t>Reg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37" name="Snip Diagonal Corner Rectangle 236"/>
          <p:cNvSpPr/>
          <p:nvPr/>
        </p:nvSpPr>
        <p:spPr>
          <a:xfrm>
            <a:off x="6329078" y="6350385"/>
            <a:ext cx="1106912" cy="171679"/>
          </a:xfrm>
          <a:prstGeom prst="snip2DiagRect">
            <a:avLst/>
          </a:prstGeom>
          <a:solidFill>
            <a:srgbClr val="CCFF66"/>
          </a:solidFill>
          <a:ln>
            <a:solidFill>
              <a:srgbClr val="008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5991156" y="6140553"/>
            <a:ext cx="17576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Register with local </a:t>
            </a:r>
            <a:r>
              <a:rPr lang="en-US" sz="1000" dirty="0" err="1" smtClean="0"/>
              <a:t>PCIe</a:t>
            </a:r>
            <a:r>
              <a:rPr lang="en-US" sz="1000" dirty="0" smtClean="0"/>
              <a:t> access</a:t>
            </a:r>
            <a:endParaRPr lang="en-US" sz="1000" dirty="0"/>
          </a:p>
        </p:txBody>
      </p:sp>
      <p:sp>
        <p:nvSpPr>
          <p:cNvPr id="239" name="Rounded Rectangle 238"/>
          <p:cNvSpPr/>
          <p:nvPr/>
        </p:nvSpPr>
        <p:spPr>
          <a:xfrm rot="16200000">
            <a:off x="8370056" y="3146324"/>
            <a:ext cx="467032" cy="27858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b="1" dirty="0" smtClean="0">
                <a:solidFill>
                  <a:srgbClr val="261748"/>
                </a:solidFill>
              </a:rPr>
              <a:t>RTM</a:t>
            </a:r>
            <a:endParaRPr lang="en-US" sz="1400" b="1" dirty="0">
              <a:solidFill>
                <a:srgbClr val="261748"/>
              </a:solidFill>
            </a:endParaRPr>
          </a:p>
        </p:txBody>
      </p:sp>
      <p:cxnSp>
        <p:nvCxnSpPr>
          <p:cNvPr id="240" name="Straight Arrow Connector 239"/>
          <p:cNvCxnSpPr>
            <a:stCxn id="188" idx="0"/>
            <a:endCxn id="239" idx="0"/>
          </p:cNvCxnSpPr>
          <p:nvPr/>
        </p:nvCxnSpPr>
        <p:spPr>
          <a:xfrm flipV="1">
            <a:off x="7591945" y="3285615"/>
            <a:ext cx="872337" cy="5596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1" name="Rectangle 240"/>
          <p:cNvSpPr/>
          <p:nvPr/>
        </p:nvSpPr>
        <p:spPr>
          <a:xfrm>
            <a:off x="7452370" y="835742"/>
            <a:ext cx="1073356" cy="483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rgbClr val="261748"/>
                </a:solidFill>
              </a:rPr>
              <a:t>Ext Divider</a:t>
            </a:r>
            <a:endParaRPr lang="en-US" dirty="0">
              <a:solidFill>
                <a:srgbClr val="261748"/>
              </a:solidFill>
            </a:endParaRPr>
          </a:p>
        </p:txBody>
      </p:sp>
      <p:cxnSp>
        <p:nvCxnSpPr>
          <p:cNvPr id="242" name="Straight Connector 241"/>
          <p:cNvCxnSpPr/>
          <p:nvPr/>
        </p:nvCxnSpPr>
        <p:spPr>
          <a:xfrm rot="5400000" flipH="1" flipV="1">
            <a:off x="7022218" y="1945968"/>
            <a:ext cx="125361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hape 523"/>
          <p:cNvCxnSpPr/>
          <p:nvPr/>
        </p:nvCxnSpPr>
        <p:spPr>
          <a:xfrm>
            <a:off x="5631307" y="3576689"/>
            <a:ext cx="809166" cy="268792"/>
          </a:xfrm>
          <a:prstGeom prst="bentConnector3">
            <a:avLst>
              <a:gd name="adj1" fmla="val 2645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4" name="Rounded Rectangle 243"/>
          <p:cNvSpPr/>
          <p:nvPr/>
        </p:nvSpPr>
        <p:spPr>
          <a:xfrm>
            <a:off x="4432424" y="3407083"/>
            <a:ext cx="1198883" cy="355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Global</a:t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UART 115 </a:t>
            </a:r>
            <a:r>
              <a:rPr lang="en-US" sz="1200" dirty="0" err="1" smtClean="0">
                <a:solidFill>
                  <a:srgbClr val="000000"/>
                </a:solidFill>
              </a:rPr>
              <a:t>kbaud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245" name="Straight Arrow Connector 244"/>
          <p:cNvCxnSpPr/>
          <p:nvPr/>
        </p:nvCxnSpPr>
        <p:spPr>
          <a:xfrm>
            <a:off x="5983273" y="3636292"/>
            <a:ext cx="446113" cy="13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 rot="5400000" flipH="1" flipV="1">
            <a:off x="5868973" y="3293392"/>
            <a:ext cx="381001" cy="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>
            <a:off x="5602273" y="3102892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Elbow Connector 247"/>
          <p:cNvCxnSpPr>
            <a:stCxn id="152" idx="0"/>
          </p:cNvCxnSpPr>
          <p:nvPr/>
        </p:nvCxnSpPr>
        <p:spPr>
          <a:xfrm flipV="1">
            <a:off x="2913890" y="4547419"/>
            <a:ext cx="310616" cy="194687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9" name="Trapezoid 248"/>
          <p:cNvSpPr/>
          <p:nvPr/>
        </p:nvSpPr>
        <p:spPr>
          <a:xfrm rot="5400000">
            <a:off x="3952894" y="3852914"/>
            <a:ext cx="422275" cy="140214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0" name="Group 249"/>
          <p:cNvGrpSpPr/>
          <p:nvPr/>
        </p:nvGrpSpPr>
        <p:grpSpPr>
          <a:xfrm>
            <a:off x="4543653" y="4018588"/>
            <a:ext cx="174625" cy="207644"/>
            <a:chOff x="4959350" y="4338956"/>
            <a:chExt cx="174625" cy="207644"/>
          </a:xfrm>
        </p:grpSpPr>
        <p:sp>
          <p:nvSpPr>
            <p:cNvPr id="251" name="Diamond 250"/>
            <p:cNvSpPr/>
            <p:nvPr/>
          </p:nvSpPr>
          <p:spPr>
            <a:xfrm>
              <a:off x="5019675" y="4500881"/>
              <a:ext cx="50800" cy="45719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iamond 251"/>
            <p:cNvSpPr/>
            <p:nvPr/>
          </p:nvSpPr>
          <p:spPr>
            <a:xfrm>
              <a:off x="5016500" y="4338956"/>
              <a:ext cx="50800" cy="45719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iamond 252"/>
            <p:cNvSpPr/>
            <p:nvPr/>
          </p:nvSpPr>
          <p:spPr>
            <a:xfrm>
              <a:off x="5083175" y="4475481"/>
              <a:ext cx="50800" cy="45719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Process 253"/>
            <p:cNvSpPr/>
            <p:nvPr/>
          </p:nvSpPr>
          <p:spPr>
            <a:xfrm>
              <a:off x="4959350" y="4340225"/>
              <a:ext cx="171450" cy="206375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5" name="Straight Connector 254"/>
            <p:cNvCxnSpPr>
              <a:stCxn id="254" idx="1"/>
              <a:endCxn id="254" idx="3"/>
            </p:cNvCxnSpPr>
            <p:nvPr/>
          </p:nvCxnSpPr>
          <p:spPr>
            <a:xfrm rot="10800000" flipH="1">
              <a:off x="4959350" y="4443413"/>
              <a:ext cx="17145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</p:grpSp>
      <p:cxnSp>
        <p:nvCxnSpPr>
          <p:cNvPr id="256" name="Straight Arrow Connector 255"/>
          <p:cNvCxnSpPr/>
          <p:nvPr/>
        </p:nvCxnSpPr>
        <p:spPr>
          <a:xfrm rot="5400000" flipH="1" flipV="1">
            <a:off x="5343803" y="4563679"/>
            <a:ext cx="192742" cy="6002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7" name="TextBox 256"/>
          <p:cNvSpPr txBox="1"/>
          <p:nvPr/>
        </p:nvSpPr>
        <p:spPr>
          <a:xfrm>
            <a:off x="4977043" y="4576473"/>
            <a:ext cx="748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108 MHz</a:t>
            </a:r>
            <a:endParaRPr lang="en-US" sz="1200" dirty="0"/>
          </a:p>
        </p:txBody>
      </p:sp>
      <p:cxnSp>
        <p:nvCxnSpPr>
          <p:cNvPr id="258" name="Shape 235"/>
          <p:cNvCxnSpPr>
            <a:stCxn id="249" idx="0"/>
          </p:cNvCxnSpPr>
          <p:nvPr/>
        </p:nvCxnSpPr>
        <p:spPr>
          <a:xfrm>
            <a:off x="4234139" y="3923022"/>
            <a:ext cx="392064" cy="95566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rot="5400000">
            <a:off x="4535716" y="4316720"/>
            <a:ext cx="18415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>
            <a:endCxn id="249" idx="2"/>
          </p:cNvCxnSpPr>
          <p:nvPr/>
        </p:nvCxnSpPr>
        <p:spPr>
          <a:xfrm>
            <a:off x="3906823" y="3921432"/>
            <a:ext cx="187102" cy="15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1" name="TextBox 260"/>
          <p:cNvSpPr txBox="1"/>
          <p:nvPr/>
        </p:nvSpPr>
        <p:spPr>
          <a:xfrm>
            <a:off x="3478198" y="3686482"/>
            <a:ext cx="6861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Ch. select</a:t>
            </a:r>
            <a:endParaRPr lang="en-US" sz="1000" dirty="0"/>
          </a:p>
        </p:txBody>
      </p:sp>
      <p:sp>
        <p:nvSpPr>
          <p:cNvPr id="262" name="TextBox 261"/>
          <p:cNvSpPr txBox="1"/>
          <p:nvPr/>
        </p:nvSpPr>
        <p:spPr>
          <a:xfrm>
            <a:off x="5798919" y="3976739"/>
            <a:ext cx="4311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Gate</a:t>
            </a:r>
            <a:endParaRPr lang="en-US" sz="1000" dirty="0"/>
          </a:p>
        </p:txBody>
      </p:sp>
      <p:cxnSp>
        <p:nvCxnSpPr>
          <p:cNvPr id="263" name="Straight Arrow Connector 262"/>
          <p:cNvCxnSpPr/>
          <p:nvPr/>
        </p:nvCxnSpPr>
        <p:spPr>
          <a:xfrm>
            <a:off x="6288073" y="3261032"/>
            <a:ext cx="14432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16200000" flipV="1">
            <a:off x="5754674" y="3407691"/>
            <a:ext cx="457202" cy="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5602273" y="3179092"/>
            <a:ext cx="38100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" name="TextBox 265"/>
          <p:cNvSpPr txBox="1"/>
          <p:nvPr/>
        </p:nvSpPr>
        <p:spPr>
          <a:xfrm>
            <a:off x="5618148" y="3163217"/>
            <a:ext cx="4220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clock</a:t>
            </a:r>
            <a:endParaRPr lang="en-US" sz="900" dirty="0"/>
          </a:p>
        </p:txBody>
      </p:sp>
      <p:sp>
        <p:nvSpPr>
          <p:cNvPr id="267" name="TextBox 266"/>
          <p:cNvSpPr txBox="1"/>
          <p:nvPr/>
        </p:nvSpPr>
        <p:spPr>
          <a:xfrm>
            <a:off x="5621323" y="2874292"/>
            <a:ext cx="3920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data</a:t>
            </a:r>
            <a:endParaRPr lang="en-US" sz="900" dirty="0"/>
          </a:p>
        </p:txBody>
      </p:sp>
      <p:sp>
        <p:nvSpPr>
          <p:cNvPr id="268" name="Rounded Rectangle 267"/>
          <p:cNvSpPr/>
          <p:nvPr/>
        </p:nvSpPr>
        <p:spPr>
          <a:xfrm>
            <a:off x="4433441" y="2916089"/>
            <a:ext cx="1198883" cy="3847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Global</a:t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fast data link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269" name="Straight Arrow Connector 268"/>
          <p:cNvCxnSpPr/>
          <p:nvPr/>
        </p:nvCxnSpPr>
        <p:spPr>
          <a:xfrm>
            <a:off x="5754673" y="3990256"/>
            <a:ext cx="66819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0" name="Rounded Rectangle 269"/>
          <p:cNvSpPr/>
          <p:nvPr/>
        </p:nvSpPr>
        <p:spPr>
          <a:xfrm>
            <a:off x="4896799" y="3887020"/>
            <a:ext cx="867234" cy="19685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Global Sync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71" name="Trapezoid 270"/>
          <p:cNvSpPr/>
          <p:nvPr/>
        </p:nvSpPr>
        <p:spPr>
          <a:xfrm rot="5400000">
            <a:off x="3107320" y="4344936"/>
            <a:ext cx="422275" cy="140214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2" name="Straight Arrow Connector 271"/>
          <p:cNvCxnSpPr>
            <a:stCxn id="271" idx="0"/>
            <a:endCxn id="157" idx="2"/>
          </p:cNvCxnSpPr>
          <p:nvPr/>
        </p:nvCxnSpPr>
        <p:spPr>
          <a:xfrm flipV="1">
            <a:off x="3388565" y="4411818"/>
            <a:ext cx="267542" cy="32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>
            <a:endCxn id="214" idx="3"/>
          </p:cNvCxnSpPr>
          <p:nvPr/>
        </p:nvCxnSpPr>
        <p:spPr>
          <a:xfrm flipV="1">
            <a:off x="3077022" y="2255684"/>
            <a:ext cx="1220466" cy="91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Elbow Connector 273"/>
          <p:cNvCxnSpPr>
            <a:stCxn id="275" idx="2"/>
          </p:cNvCxnSpPr>
          <p:nvPr/>
        </p:nvCxnSpPr>
        <p:spPr>
          <a:xfrm rot="5400000">
            <a:off x="5132828" y="749753"/>
            <a:ext cx="940535" cy="222372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5" name="Rounded Rectangle 274"/>
          <p:cNvSpPr/>
          <p:nvPr/>
        </p:nvSpPr>
        <p:spPr>
          <a:xfrm>
            <a:off x="6362636" y="772148"/>
            <a:ext cx="704644" cy="61920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Local</a:t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bunch</a:t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select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76" name="Rounded Rectangle 275"/>
          <p:cNvSpPr/>
          <p:nvPr/>
        </p:nvSpPr>
        <p:spPr>
          <a:xfrm>
            <a:off x="5543276" y="1270770"/>
            <a:ext cx="713317" cy="45813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Delayed</a:t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table index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277" name="Straight Connector 276"/>
          <p:cNvCxnSpPr>
            <a:stCxn id="276" idx="0"/>
          </p:cNvCxnSpPr>
          <p:nvPr/>
        </p:nvCxnSpPr>
        <p:spPr>
          <a:xfrm rot="16200000" flipV="1">
            <a:off x="5782675" y="1153510"/>
            <a:ext cx="230189" cy="4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/>
          <p:nvPr/>
        </p:nvCxnSpPr>
        <p:spPr>
          <a:xfrm>
            <a:off x="5412183" y="1024194"/>
            <a:ext cx="934065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9" name="Rounded Rectangle 278"/>
          <p:cNvSpPr/>
          <p:nvPr/>
        </p:nvSpPr>
        <p:spPr>
          <a:xfrm>
            <a:off x="6532355" y="2488193"/>
            <a:ext cx="867234" cy="19685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Divider, PLL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629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hteck 105"/>
          <p:cNvSpPr/>
          <p:nvPr/>
        </p:nvSpPr>
        <p:spPr>
          <a:xfrm>
            <a:off x="7451087" y="1968500"/>
            <a:ext cx="492763" cy="10960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hteck 105"/>
          <p:cNvSpPr/>
          <p:nvPr/>
        </p:nvSpPr>
        <p:spPr>
          <a:xfrm>
            <a:off x="5349874" y="2876286"/>
            <a:ext cx="2593975" cy="4433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8" descr="Screen shot 2012-01-02 at 18.08.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794" y="3319649"/>
            <a:ext cx="5511800" cy="3213100"/>
          </a:xfrm>
          <a:prstGeom prst="rect">
            <a:avLst/>
          </a:prstGeom>
        </p:spPr>
      </p:pic>
      <p:sp>
        <p:nvSpPr>
          <p:cNvPr id="106" name="Rechteck 105"/>
          <p:cNvSpPr/>
          <p:nvPr/>
        </p:nvSpPr>
        <p:spPr>
          <a:xfrm>
            <a:off x="236635" y="1994615"/>
            <a:ext cx="2578993" cy="17709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hteck 104"/>
          <p:cNvSpPr/>
          <p:nvPr/>
        </p:nvSpPr>
        <p:spPr>
          <a:xfrm>
            <a:off x="236635" y="840435"/>
            <a:ext cx="7707213" cy="1154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the Injector Laser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19.03.2013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18</a:t>
            </a:fld>
            <a:endParaRPr lang="en-US"/>
          </a:p>
        </p:txBody>
      </p:sp>
      <p:cxnSp>
        <p:nvCxnSpPr>
          <p:cNvPr id="53" name="Straight Arrow Connector 6"/>
          <p:cNvCxnSpPr/>
          <p:nvPr/>
        </p:nvCxnSpPr>
        <p:spPr>
          <a:xfrm rot="10800000" flipV="1">
            <a:off x="901292" y="4821012"/>
            <a:ext cx="586658" cy="32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67"/>
          <p:cNvCxnSpPr>
            <a:endCxn id="92" idx="3"/>
          </p:cNvCxnSpPr>
          <p:nvPr/>
        </p:nvCxnSpPr>
        <p:spPr>
          <a:xfrm rot="10800000">
            <a:off x="5969908" y="3138855"/>
            <a:ext cx="1275442" cy="1588"/>
          </a:xfrm>
          <a:prstGeom prst="straightConnector1">
            <a:avLst/>
          </a:prstGeom>
          <a:ln>
            <a:solidFill>
              <a:srgbClr val="59595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9"/>
          <p:cNvSpPr/>
          <p:nvPr/>
        </p:nvSpPr>
        <p:spPr>
          <a:xfrm>
            <a:off x="1335816" y="4445577"/>
            <a:ext cx="1089474" cy="75004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10"/>
          <p:cNvSpPr txBox="1"/>
          <p:nvPr/>
        </p:nvSpPr>
        <p:spPr>
          <a:xfrm>
            <a:off x="1341453" y="5205291"/>
            <a:ext cx="12261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</a:rPr>
              <a:t>Pockels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cell,</a:t>
            </a:r>
          </a:p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AOM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8" name="Rectangle 11"/>
          <p:cNvSpPr/>
          <p:nvPr/>
        </p:nvSpPr>
        <p:spPr>
          <a:xfrm>
            <a:off x="1991032" y="1228907"/>
            <a:ext cx="4055800" cy="61451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New Timing Receiver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59" name="Straight Arrow Connector 12"/>
          <p:cNvCxnSpPr/>
          <p:nvPr/>
        </p:nvCxnSpPr>
        <p:spPr>
          <a:xfrm flipH="1">
            <a:off x="2190640" y="1839812"/>
            <a:ext cx="488" cy="116534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13"/>
          <p:cNvCxnSpPr/>
          <p:nvPr/>
        </p:nvCxnSpPr>
        <p:spPr>
          <a:xfrm>
            <a:off x="4034299" y="1831954"/>
            <a:ext cx="1" cy="26352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14"/>
          <p:cNvCxnSpPr/>
          <p:nvPr/>
        </p:nvCxnSpPr>
        <p:spPr>
          <a:xfrm>
            <a:off x="5050141" y="1843426"/>
            <a:ext cx="0" cy="25205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15"/>
          <p:cNvSpPr/>
          <p:nvPr/>
        </p:nvSpPr>
        <p:spPr>
          <a:xfrm>
            <a:off x="6472903" y="1228908"/>
            <a:ext cx="1048775" cy="60304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Timing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Master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3" name="Rounded Rectangle 16"/>
          <p:cNvSpPr/>
          <p:nvPr/>
        </p:nvSpPr>
        <p:spPr>
          <a:xfrm>
            <a:off x="8078838" y="1235984"/>
            <a:ext cx="794774" cy="5981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1.3 GHz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5" name="Shape 23"/>
          <p:cNvCxnSpPr>
            <a:stCxn id="63" idx="1"/>
            <a:endCxn id="62" idx="3"/>
          </p:cNvCxnSpPr>
          <p:nvPr/>
        </p:nvCxnSpPr>
        <p:spPr>
          <a:xfrm rot="10800000">
            <a:off x="7521678" y="1530432"/>
            <a:ext cx="557160" cy="4617"/>
          </a:xfrm>
          <a:prstGeom prst="bentConnector3">
            <a:avLst>
              <a:gd name="adj1" fmla="val 50000"/>
            </a:avLst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19"/>
          <p:cNvCxnSpPr>
            <a:stCxn id="62" idx="1"/>
            <a:endCxn id="58" idx="3"/>
          </p:cNvCxnSpPr>
          <p:nvPr/>
        </p:nvCxnSpPr>
        <p:spPr>
          <a:xfrm rot="10800000" flipV="1">
            <a:off x="6046833" y="1530430"/>
            <a:ext cx="426071" cy="5735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20"/>
          <p:cNvSpPr txBox="1"/>
          <p:nvPr/>
        </p:nvSpPr>
        <p:spPr>
          <a:xfrm>
            <a:off x="3503382" y="2020075"/>
            <a:ext cx="10618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13.542 MHz</a:t>
            </a:r>
            <a:endParaRPr lang="en-US" sz="1400" dirty="0"/>
          </a:p>
        </p:txBody>
      </p:sp>
      <p:sp>
        <p:nvSpPr>
          <p:cNvPr id="68" name="TextBox 21"/>
          <p:cNvSpPr txBox="1"/>
          <p:nvPr/>
        </p:nvSpPr>
        <p:spPr>
          <a:xfrm>
            <a:off x="4565216" y="2002226"/>
            <a:ext cx="10618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108.33 MHz</a:t>
            </a:r>
            <a:endParaRPr lang="en-US" sz="1400" dirty="0"/>
          </a:p>
        </p:txBody>
      </p:sp>
      <p:sp>
        <p:nvSpPr>
          <p:cNvPr id="69" name="TextBox 22"/>
          <p:cNvSpPr txBox="1"/>
          <p:nvPr/>
        </p:nvSpPr>
        <p:spPr>
          <a:xfrm rot="5400000">
            <a:off x="1811421" y="2117265"/>
            <a:ext cx="1220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Bunch Pattern</a:t>
            </a:r>
          </a:p>
          <a:p>
            <a:pPr algn="ctr"/>
            <a:r>
              <a:rPr lang="en-US" sz="1400" dirty="0" smtClean="0"/>
              <a:t>Trigger</a:t>
            </a:r>
            <a:endParaRPr lang="en-US" sz="1400" dirty="0"/>
          </a:p>
        </p:txBody>
      </p:sp>
      <p:cxnSp>
        <p:nvCxnSpPr>
          <p:cNvPr id="70" name="Straight Arrow Connector 23"/>
          <p:cNvCxnSpPr>
            <a:endCxn id="71" idx="0"/>
          </p:cNvCxnSpPr>
          <p:nvPr/>
        </p:nvCxnSpPr>
        <p:spPr>
          <a:xfrm flipH="1">
            <a:off x="3273447" y="1828947"/>
            <a:ext cx="8250" cy="108870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24"/>
          <p:cNvSpPr txBox="1"/>
          <p:nvPr/>
        </p:nvSpPr>
        <p:spPr>
          <a:xfrm>
            <a:off x="2815629" y="291765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Triggers</a:t>
            </a:r>
            <a:endParaRPr lang="en-US" dirty="0"/>
          </a:p>
        </p:txBody>
      </p:sp>
      <p:sp>
        <p:nvSpPr>
          <p:cNvPr id="72" name="Rectangle 25"/>
          <p:cNvSpPr/>
          <p:nvPr/>
        </p:nvSpPr>
        <p:spPr>
          <a:xfrm>
            <a:off x="439174" y="1233824"/>
            <a:ext cx="1048775" cy="60304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MPS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73" name="Straight Arrow Connector 26"/>
          <p:cNvCxnSpPr/>
          <p:nvPr/>
        </p:nvCxnSpPr>
        <p:spPr>
          <a:xfrm rot="5400000">
            <a:off x="6489291" y="1106005"/>
            <a:ext cx="24580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27"/>
          <p:cNvCxnSpPr/>
          <p:nvPr/>
        </p:nvCxnSpPr>
        <p:spPr>
          <a:xfrm rot="5400000">
            <a:off x="840659" y="1127309"/>
            <a:ext cx="245807" cy="158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28"/>
          <p:cNvCxnSpPr/>
          <p:nvPr/>
        </p:nvCxnSpPr>
        <p:spPr>
          <a:xfrm>
            <a:off x="966839" y="999489"/>
            <a:ext cx="564535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Manual Input 29"/>
          <p:cNvSpPr/>
          <p:nvPr/>
        </p:nvSpPr>
        <p:spPr>
          <a:xfrm flipH="1" flipV="1">
            <a:off x="860325" y="4451489"/>
            <a:ext cx="180258" cy="278581"/>
          </a:xfrm>
          <a:prstGeom prst="flowChartManualInpu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30"/>
          <p:cNvCxnSpPr/>
          <p:nvPr/>
        </p:nvCxnSpPr>
        <p:spPr>
          <a:xfrm rot="10800000">
            <a:off x="360516" y="4821012"/>
            <a:ext cx="553884" cy="1588"/>
          </a:xfrm>
          <a:prstGeom prst="straightConnector1">
            <a:avLst/>
          </a:prstGeom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31"/>
          <p:cNvSpPr/>
          <p:nvPr/>
        </p:nvSpPr>
        <p:spPr>
          <a:xfrm>
            <a:off x="876710" y="3959872"/>
            <a:ext cx="139291" cy="344129"/>
          </a:xfrm>
          <a:prstGeom prst="rect">
            <a:avLst/>
          </a:prstGeom>
          <a:noFill/>
          <a:ln w="254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Arrow Connector 32"/>
          <p:cNvCxnSpPr>
            <a:stCxn id="78" idx="0"/>
          </p:cNvCxnSpPr>
          <p:nvPr/>
        </p:nvCxnSpPr>
        <p:spPr>
          <a:xfrm rot="5400000" flipH="1" flipV="1">
            <a:off x="796808" y="3810324"/>
            <a:ext cx="299097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0" name="Straight Connector 33"/>
          <p:cNvCxnSpPr/>
          <p:nvPr/>
        </p:nvCxnSpPr>
        <p:spPr>
          <a:xfrm flipV="1">
            <a:off x="868515" y="4066389"/>
            <a:ext cx="155679" cy="1490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34"/>
          <p:cNvCxnSpPr>
            <a:stCxn id="78" idx="2"/>
            <a:endCxn id="76" idx="2"/>
          </p:cNvCxnSpPr>
          <p:nvPr/>
        </p:nvCxnSpPr>
        <p:spPr>
          <a:xfrm rot="16200000" flipH="1">
            <a:off x="874661" y="4375696"/>
            <a:ext cx="147488" cy="4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35"/>
          <p:cNvSpPr txBox="1"/>
          <p:nvPr/>
        </p:nvSpPr>
        <p:spPr>
          <a:xfrm rot="16200000">
            <a:off x="298832" y="4164875"/>
            <a:ext cx="798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Shutter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4" name="Straight Arrow Connector 37"/>
          <p:cNvCxnSpPr>
            <a:endCxn id="83" idx="0"/>
          </p:cNvCxnSpPr>
          <p:nvPr/>
        </p:nvCxnSpPr>
        <p:spPr>
          <a:xfrm rot="5400000">
            <a:off x="5566196" y="2088096"/>
            <a:ext cx="478718" cy="79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38"/>
          <p:cNvCxnSpPr/>
          <p:nvPr/>
        </p:nvCxnSpPr>
        <p:spPr>
          <a:xfrm>
            <a:off x="5049347" y="2723886"/>
            <a:ext cx="0" cy="1236780"/>
          </a:xfrm>
          <a:prstGeom prst="straightConnector1">
            <a:avLst/>
          </a:prstGeom>
          <a:ln>
            <a:solidFill>
              <a:srgbClr val="8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39"/>
          <p:cNvCxnSpPr/>
          <p:nvPr/>
        </p:nvCxnSpPr>
        <p:spPr>
          <a:xfrm rot="16200000" flipH="1">
            <a:off x="5383862" y="3640157"/>
            <a:ext cx="641014" cy="1"/>
          </a:xfrm>
          <a:prstGeom prst="straightConnector1">
            <a:avLst/>
          </a:prstGeom>
          <a:ln>
            <a:solidFill>
              <a:srgbClr val="8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40"/>
          <p:cNvCxnSpPr/>
          <p:nvPr/>
        </p:nvCxnSpPr>
        <p:spPr>
          <a:xfrm>
            <a:off x="6309391" y="2723886"/>
            <a:ext cx="0" cy="1236780"/>
          </a:xfrm>
          <a:prstGeom prst="straightConnector1">
            <a:avLst/>
          </a:prstGeom>
          <a:ln>
            <a:solidFill>
              <a:srgbClr val="8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41"/>
          <p:cNvSpPr txBox="1"/>
          <p:nvPr/>
        </p:nvSpPr>
        <p:spPr>
          <a:xfrm>
            <a:off x="5753947" y="1994614"/>
            <a:ext cx="591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Reset</a:t>
            </a:r>
            <a:endParaRPr lang="en-US" sz="1400" dirty="0"/>
          </a:p>
        </p:txBody>
      </p:sp>
      <p:cxnSp>
        <p:nvCxnSpPr>
          <p:cNvPr id="89" name="Gerade Verbindung mit Pfeil 41"/>
          <p:cNvCxnSpPr/>
          <p:nvPr/>
        </p:nvCxnSpPr>
        <p:spPr>
          <a:xfrm rot="16200000" flipH="1">
            <a:off x="1631557" y="4143141"/>
            <a:ext cx="969701" cy="49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0" name="Gerade Verbindung mit Pfeil 44"/>
          <p:cNvCxnSpPr/>
          <p:nvPr/>
        </p:nvCxnSpPr>
        <p:spPr>
          <a:xfrm rot="16200000" flipH="1">
            <a:off x="1168063" y="4145624"/>
            <a:ext cx="9697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1" name="Straight Arrow Connector 52"/>
          <p:cNvCxnSpPr>
            <a:endCxn id="92" idx="0"/>
          </p:cNvCxnSpPr>
          <p:nvPr/>
        </p:nvCxnSpPr>
        <p:spPr>
          <a:xfrm>
            <a:off x="5704367" y="2625506"/>
            <a:ext cx="0" cy="376823"/>
          </a:xfrm>
          <a:prstGeom prst="straightConnector1">
            <a:avLst/>
          </a:prstGeom>
          <a:ln>
            <a:solidFill>
              <a:srgbClr val="8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45"/>
          <p:cNvSpPr/>
          <p:nvPr/>
        </p:nvSpPr>
        <p:spPr>
          <a:xfrm>
            <a:off x="5438826" y="3002329"/>
            <a:ext cx="531082" cy="27305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φ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Textfeld 69"/>
          <p:cNvSpPr txBox="1"/>
          <p:nvPr/>
        </p:nvSpPr>
        <p:spPr>
          <a:xfrm>
            <a:off x="7173348" y="292231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fast FB</a:t>
            </a:r>
            <a:endParaRPr lang="en-US" dirty="0"/>
          </a:p>
        </p:txBody>
      </p:sp>
      <p:cxnSp>
        <p:nvCxnSpPr>
          <p:cNvPr id="94" name="Straight Arrow Connector 11"/>
          <p:cNvCxnSpPr/>
          <p:nvPr/>
        </p:nvCxnSpPr>
        <p:spPr>
          <a:xfrm>
            <a:off x="2412260" y="1845994"/>
            <a:ext cx="8524" cy="115915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Delay 534"/>
          <p:cNvSpPr/>
          <p:nvPr/>
        </p:nvSpPr>
        <p:spPr>
          <a:xfrm rot="10800000">
            <a:off x="1993862" y="4632978"/>
            <a:ext cx="210058" cy="341428"/>
          </a:xfrm>
          <a:prstGeom prst="flowChartDela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Delay 534"/>
          <p:cNvSpPr/>
          <p:nvPr/>
        </p:nvSpPr>
        <p:spPr>
          <a:xfrm rot="10800000">
            <a:off x="1516302" y="4632977"/>
            <a:ext cx="210058" cy="341428"/>
          </a:xfrm>
          <a:prstGeom prst="flowChartDela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21"/>
          <p:cNvSpPr txBox="1"/>
          <p:nvPr/>
        </p:nvSpPr>
        <p:spPr>
          <a:xfrm rot="5400000">
            <a:off x="295014" y="1884360"/>
            <a:ext cx="1517134" cy="77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  <a:spcAft>
                <a:spcPts val="600"/>
              </a:spcAft>
            </a:pP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Inhibit </a:t>
            </a:r>
            <a:r>
              <a:rPr lang="en-US" sz="1200" b="1" dirty="0" smtClean="0">
                <a:solidFill>
                  <a:srgbClr val="FF0000"/>
                </a:solidFill>
                <a:latin typeface="Arial"/>
                <a:cs typeface="Arial"/>
              </a:rPr>
              <a:t>FLASH 1</a:t>
            </a:r>
          </a:p>
          <a:p>
            <a:pPr algn="r">
              <a:lnSpc>
                <a:spcPct val="110000"/>
              </a:lnSpc>
            </a:pPr>
            <a:r>
              <a:rPr lang="en-US" sz="1200" b="1" dirty="0" smtClean="0">
                <a:solidFill>
                  <a:srgbClr val="FF0000"/>
                </a:solidFill>
                <a:latin typeface="Arial"/>
                <a:cs typeface="Arial"/>
              </a:rPr>
              <a:t>FLASH 2</a:t>
            </a:r>
          </a:p>
          <a:p>
            <a:pPr algn="r">
              <a:lnSpc>
                <a:spcPct val="110000"/>
              </a:lnSpc>
            </a:pPr>
            <a:r>
              <a:rPr lang="en-US" sz="1200" b="1" dirty="0" smtClean="0">
                <a:solidFill>
                  <a:srgbClr val="FF0000"/>
                </a:solidFill>
                <a:latin typeface="Arial"/>
                <a:cs typeface="Arial"/>
              </a:rPr>
              <a:t>Shutter</a:t>
            </a:r>
            <a:endParaRPr lang="en-US" sz="1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98" name="Straight Arrow Connector 51"/>
          <p:cNvCxnSpPr>
            <a:stCxn id="58" idx="1"/>
            <a:endCxn id="72" idx="3"/>
          </p:cNvCxnSpPr>
          <p:nvPr/>
        </p:nvCxnSpPr>
        <p:spPr>
          <a:xfrm flipH="1" flipV="1">
            <a:off x="1487949" y="1535347"/>
            <a:ext cx="503083" cy="819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2"/>
          <p:cNvSpPr txBox="1"/>
          <p:nvPr/>
        </p:nvSpPr>
        <p:spPr>
          <a:xfrm>
            <a:off x="4398326" y="4070556"/>
            <a:ext cx="1621959" cy="646331"/>
          </a:xfrm>
          <a:prstGeom prst="rect">
            <a:avLst/>
          </a:prstGeom>
          <a:solidFill>
            <a:schemeClr val="bg1">
              <a:lumMod val="85000"/>
              <a:alpha val="8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430E6"/>
                </a:solidFill>
              </a:rPr>
              <a:t>Example layout</a:t>
            </a:r>
          </a:p>
          <a:p>
            <a:r>
              <a:rPr lang="en-US" dirty="0" smtClean="0">
                <a:solidFill>
                  <a:srgbClr val="E430E6"/>
                </a:solidFill>
              </a:rPr>
              <a:t>of a laser</a:t>
            </a:r>
            <a:endParaRPr lang="en-US" dirty="0">
              <a:solidFill>
                <a:srgbClr val="E430E6"/>
              </a:solidFill>
            </a:endParaRPr>
          </a:p>
        </p:txBody>
      </p:sp>
      <p:sp>
        <p:nvSpPr>
          <p:cNvPr id="100" name="Rounded Rectangle 56"/>
          <p:cNvSpPr/>
          <p:nvPr/>
        </p:nvSpPr>
        <p:spPr>
          <a:xfrm>
            <a:off x="405683" y="2995611"/>
            <a:ext cx="2270818" cy="6651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FPGA: Laser Output Controller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1" name="Gerade Verbindung mit Pfeil 44"/>
          <p:cNvCxnSpPr/>
          <p:nvPr/>
        </p:nvCxnSpPr>
        <p:spPr>
          <a:xfrm>
            <a:off x="677283" y="1818800"/>
            <a:ext cx="13155" cy="11948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2" name="Gerade Verbindung mit Pfeil 44"/>
          <p:cNvCxnSpPr/>
          <p:nvPr/>
        </p:nvCxnSpPr>
        <p:spPr>
          <a:xfrm>
            <a:off x="906398" y="1817783"/>
            <a:ext cx="13155" cy="11948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3" name="Gerade Verbindung mit Pfeil 44"/>
          <p:cNvCxnSpPr/>
          <p:nvPr/>
        </p:nvCxnSpPr>
        <p:spPr>
          <a:xfrm>
            <a:off x="1186657" y="1825289"/>
            <a:ext cx="13155" cy="11948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7" name="Textfeld 106"/>
          <p:cNvSpPr txBox="1"/>
          <p:nvPr/>
        </p:nvSpPr>
        <p:spPr>
          <a:xfrm>
            <a:off x="7183691" y="768409"/>
            <a:ext cx="675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µTCA</a:t>
            </a:r>
            <a:endParaRPr lang="en-US" dirty="0"/>
          </a:p>
        </p:txBody>
      </p:sp>
      <p:cxnSp>
        <p:nvCxnSpPr>
          <p:cNvPr id="64" name="Elbow Connector 17"/>
          <p:cNvCxnSpPr>
            <a:stCxn id="63" idx="2"/>
            <a:endCxn id="83" idx="3"/>
          </p:cNvCxnSpPr>
          <p:nvPr/>
        </p:nvCxnSpPr>
        <p:spPr>
          <a:xfrm rot="5400000">
            <a:off x="7282929" y="1331368"/>
            <a:ext cx="690552" cy="1696041"/>
          </a:xfrm>
          <a:prstGeom prst="bentConnector2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ounded Rectangle 36"/>
          <p:cNvSpPr/>
          <p:nvPr/>
        </p:nvSpPr>
        <p:spPr>
          <a:xfrm>
            <a:off x="4830131" y="2327852"/>
            <a:ext cx="1950053" cy="39362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Divider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671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Example: Timing Connections within a MicroTCA Crate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19.03.2013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Rounded Rectangle 188"/>
          <p:cNvSpPr/>
          <p:nvPr/>
        </p:nvSpPr>
        <p:spPr bwMode="auto">
          <a:xfrm>
            <a:off x="3449594" y="734970"/>
            <a:ext cx="4661522" cy="577593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  <a:tileRect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/>
            <a:lightRig rig="soft" dir="t">
              <a:rot lat="0" lon="0" rev="13980000"/>
            </a:lightRig>
          </a:scene3d>
          <a:sp3d extrusionH="38100" contourW="44450">
            <a:bevelT/>
            <a:bevelB w="63500"/>
            <a:contourClr>
              <a:schemeClr val="bg1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Rounded Rectangle 163"/>
          <p:cNvSpPr/>
          <p:nvPr/>
        </p:nvSpPr>
        <p:spPr bwMode="auto">
          <a:xfrm>
            <a:off x="3612796" y="3312833"/>
            <a:ext cx="963919" cy="1120702"/>
          </a:xfrm>
          <a:prstGeom prst="round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Rounded Rectangle 164"/>
          <p:cNvSpPr/>
          <p:nvPr/>
        </p:nvSpPr>
        <p:spPr bwMode="auto">
          <a:xfrm>
            <a:off x="4688493" y="3312833"/>
            <a:ext cx="963919" cy="1120702"/>
          </a:xfrm>
          <a:prstGeom prst="round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55"/>
          <p:cNvSpPr/>
          <p:nvPr/>
        </p:nvSpPr>
        <p:spPr bwMode="auto">
          <a:xfrm>
            <a:off x="4685590" y="4695964"/>
            <a:ext cx="962469" cy="12129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Rounded Rectangle 107"/>
          <p:cNvSpPr/>
          <p:nvPr/>
        </p:nvSpPr>
        <p:spPr bwMode="auto">
          <a:xfrm>
            <a:off x="6918284" y="1061600"/>
            <a:ext cx="1045213" cy="388325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4688493" y="1950646"/>
            <a:ext cx="962469" cy="1120268"/>
            <a:chOff x="2283" y="907"/>
            <a:chExt cx="1404" cy="666"/>
          </a:xfrm>
          <a:gradFill flip="none" rotWithShape="1">
            <a:gsLst>
              <a:gs pos="0">
                <a:srgbClr val="FFFF66"/>
              </a:gs>
              <a:gs pos="100000">
                <a:prstClr val="white"/>
              </a:gs>
            </a:gsLst>
            <a:lin ang="16200000" scaled="0"/>
            <a:tileRect/>
          </a:gradFill>
          <a:effectLst/>
        </p:grpSpPr>
        <p:sp>
          <p:nvSpPr>
            <p:cNvPr id="14" name="Freeform 9"/>
            <p:cNvSpPr>
              <a:spLocks noChangeArrowheads="1"/>
            </p:cNvSpPr>
            <p:nvPr/>
          </p:nvSpPr>
          <p:spPr bwMode="auto">
            <a:xfrm>
              <a:off x="2283" y="907"/>
              <a:ext cx="1404" cy="666"/>
            </a:xfrm>
            <a:custGeom>
              <a:avLst/>
              <a:gdLst/>
              <a:ahLst/>
              <a:cxnLst>
                <a:cxn ang="0">
                  <a:pos x="1031" y="0"/>
                </a:cxn>
                <a:cxn ang="0">
                  <a:pos x="0" y="399"/>
                </a:cxn>
                <a:cxn ang="0">
                  <a:pos x="0" y="2546"/>
                </a:cxn>
                <a:cxn ang="0">
                  <a:pos x="1031" y="2946"/>
                </a:cxn>
                <a:cxn ang="0">
                  <a:pos x="5167" y="2946"/>
                </a:cxn>
                <a:cxn ang="0">
                  <a:pos x="6201" y="2546"/>
                </a:cxn>
                <a:cxn ang="0">
                  <a:pos x="6201" y="399"/>
                </a:cxn>
                <a:cxn ang="0">
                  <a:pos x="5167" y="0"/>
                </a:cxn>
                <a:cxn ang="0">
                  <a:pos x="1031" y="0"/>
                </a:cxn>
              </a:cxnLst>
              <a:rect l="0" t="0" r="r" b="b"/>
              <a:pathLst>
                <a:path w="6202" h="2947">
                  <a:moveTo>
                    <a:pt x="1031" y="0"/>
                  </a:moveTo>
                  <a:cubicBezTo>
                    <a:pt x="515" y="0"/>
                    <a:pt x="0" y="199"/>
                    <a:pt x="0" y="399"/>
                  </a:cubicBezTo>
                  <a:lnTo>
                    <a:pt x="0" y="2546"/>
                  </a:lnTo>
                  <a:cubicBezTo>
                    <a:pt x="0" y="2746"/>
                    <a:pt x="515" y="2946"/>
                    <a:pt x="1031" y="2946"/>
                  </a:cubicBezTo>
                  <a:lnTo>
                    <a:pt x="5167" y="2946"/>
                  </a:lnTo>
                  <a:cubicBezTo>
                    <a:pt x="5684" y="2946"/>
                    <a:pt x="6201" y="2746"/>
                    <a:pt x="6201" y="2546"/>
                  </a:cubicBezTo>
                  <a:lnTo>
                    <a:pt x="6201" y="399"/>
                  </a:lnTo>
                  <a:cubicBezTo>
                    <a:pt x="6201" y="199"/>
                    <a:pt x="5684" y="0"/>
                    <a:pt x="5167" y="0"/>
                  </a:cubicBezTo>
                  <a:lnTo>
                    <a:pt x="1031" y="0"/>
                  </a:lnTo>
                </a:path>
              </a:pathLst>
            </a:custGeom>
            <a:grpFill/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5" name="Line 33"/>
          <p:cNvSpPr>
            <a:spLocks noChangeShapeType="1"/>
          </p:cNvSpPr>
          <p:nvPr/>
        </p:nvSpPr>
        <p:spPr bwMode="auto">
          <a:xfrm flipV="1">
            <a:off x="2996669" y="2575754"/>
            <a:ext cx="745327" cy="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35"/>
          <p:cNvSpPr>
            <a:spLocks noChangeShapeType="1"/>
          </p:cNvSpPr>
          <p:nvPr/>
        </p:nvSpPr>
        <p:spPr bwMode="auto">
          <a:xfrm>
            <a:off x="2493765" y="3886961"/>
            <a:ext cx="1119031" cy="0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oup 38"/>
          <p:cNvGrpSpPr>
            <a:grpSpLocks/>
          </p:cNvGrpSpPr>
          <p:nvPr/>
        </p:nvGrpSpPr>
        <p:grpSpPr bwMode="auto">
          <a:xfrm>
            <a:off x="4943991" y="2164592"/>
            <a:ext cx="481960" cy="481712"/>
            <a:chOff x="3200" y="1074"/>
            <a:chExt cx="332" cy="415"/>
          </a:xfrm>
        </p:grpSpPr>
        <p:sp>
          <p:nvSpPr>
            <p:cNvPr id="18" name="AutoShape 39"/>
            <p:cNvSpPr>
              <a:spLocks noChangeArrowheads="1"/>
            </p:cNvSpPr>
            <p:nvPr/>
          </p:nvSpPr>
          <p:spPr bwMode="auto">
            <a:xfrm>
              <a:off x="3200" y="1074"/>
              <a:ext cx="332" cy="415"/>
            </a:xfrm>
            <a:prstGeom prst="roundRect">
              <a:avLst>
                <a:gd name="adj" fmla="val 296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Text Box 40"/>
          <p:cNvSpPr txBox="1">
            <a:spLocks noChangeArrowheads="1"/>
          </p:cNvSpPr>
          <p:nvPr/>
        </p:nvSpPr>
        <p:spPr bwMode="auto">
          <a:xfrm>
            <a:off x="4906206" y="2206183"/>
            <a:ext cx="560351" cy="3834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5440" rIns="90000" bIns="45000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b="1" dirty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FPGA</a:t>
            </a:r>
          </a:p>
        </p:txBody>
      </p:sp>
      <p:grpSp>
        <p:nvGrpSpPr>
          <p:cNvPr id="20" name="Group 41"/>
          <p:cNvGrpSpPr>
            <a:grpSpLocks/>
          </p:cNvGrpSpPr>
          <p:nvPr/>
        </p:nvGrpSpPr>
        <p:grpSpPr bwMode="auto">
          <a:xfrm>
            <a:off x="4964315" y="4966888"/>
            <a:ext cx="461636" cy="503967"/>
            <a:chOff x="3301" y="3104"/>
            <a:chExt cx="231" cy="383"/>
          </a:xfrm>
        </p:grpSpPr>
        <p:sp>
          <p:nvSpPr>
            <p:cNvPr id="21" name="AutoShape 42"/>
            <p:cNvSpPr>
              <a:spLocks noChangeArrowheads="1"/>
            </p:cNvSpPr>
            <p:nvPr/>
          </p:nvSpPr>
          <p:spPr bwMode="auto">
            <a:xfrm>
              <a:off x="3301" y="3104"/>
              <a:ext cx="231" cy="383"/>
            </a:xfrm>
            <a:prstGeom prst="roundRect">
              <a:avLst>
                <a:gd name="adj" fmla="val 431"/>
              </a:avLst>
            </a:prstGeom>
            <a:solidFill>
              <a:srgbClr val="47B8B8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ext Box 47"/>
          <p:cNvSpPr txBox="1">
            <a:spLocks noChangeArrowheads="1"/>
          </p:cNvSpPr>
          <p:nvPr/>
        </p:nvSpPr>
        <p:spPr bwMode="auto">
          <a:xfrm>
            <a:off x="4894634" y="5031119"/>
            <a:ext cx="646000" cy="3309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5440" rIns="90000" bIns="45000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b="1" dirty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FPGA</a:t>
            </a:r>
          </a:p>
        </p:txBody>
      </p:sp>
      <p:sp>
        <p:nvSpPr>
          <p:cNvPr id="23" name="AutoShape 48"/>
          <p:cNvSpPr>
            <a:spLocks noChangeArrowheads="1"/>
          </p:cNvSpPr>
          <p:nvPr/>
        </p:nvSpPr>
        <p:spPr bwMode="auto">
          <a:xfrm flipV="1">
            <a:off x="5990656" y="903364"/>
            <a:ext cx="820202" cy="5504790"/>
          </a:xfrm>
          <a:prstGeom prst="roundRect">
            <a:avLst>
              <a:gd name="adj" fmla="val 745"/>
            </a:avLst>
          </a:prstGeom>
          <a:solidFill>
            <a:srgbClr val="C2FDBF"/>
          </a:solidFill>
          <a:ln w="936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 Box 50"/>
          <p:cNvSpPr txBox="1">
            <a:spLocks noChangeArrowheads="1"/>
          </p:cNvSpPr>
          <p:nvPr/>
        </p:nvSpPr>
        <p:spPr bwMode="auto">
          <a:xfrm>
            <a:off x="4729142" y="1178459"/>
            <a:ext cx="820203" cy="4340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4440" rIns="90000" bIns="45000">
            <a:prstTxWarp prst="textNoShape">
              <a:avLst/>
            </a:prstTxWarp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b="1" dirty="0">
                <a:solidFill>
                  <a:srgbClr val="FFFFFF"/>
                </a:solidFill>
                <a:ea typeface="Arial Unicode MS" charset="0"/>
                <a:cs typeface="Arial Unicode MS" charset="0"/>
              </a:rPr>
              <a:t>CPU</a:t>
            </a:r>
          </a:p>
        </p:txBody>
      </p:sp>
      <p:sp>
        <p:nvSpPr>
          <p:cNvPr id="25" name="Line 51"/>
          <p:cNvSpPr>
            <a:spLocks noChangeShapeType="1"/>
          </p:cNvSpPr>
          <p:nvPr/>
        </p:nvSpPr>
        <p:spPr bwMode="auto">
          <a:xfrm>
            <a:off x="5425950" y="2450067"/>
            <a:ext cx="1659276" cy="125688"/>
          </a:xfrm>
          <a:prstGeom prst="line">
            <a:avLst/>
          </a:prstGeom>
          <a:noFill/>
          <a:ln w="36000">
            <a:solidFill>
              <a:srgbClr val="80808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52"/>
          <p:cNvSpPr>
            <a:spLocks noChangeShapeType="1"/>
          </p:cNvSpPr>
          <p:nvPr/>
        </p:nvSpPr>
        <p:spPr bwMode="auto">
          <a:xfrm flipV="1">
            <a:off x="5425950" y="3044601"/>
            <a:ext cx="1752184" cy="2029456"/>
          </a:xfrm>
          <a:prstGeom prst="line">
            <a:avLst/>
          </a:prstGeom>
          <a:noFill/>
          <a:ln w="36000">
            <a:solidFill>
              <a:srgbClr val="80808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53"/>
          <p:cNvSpPr>
            <a:spLocks noChangeShapeType="1"/>
          </p:cNvSpPr>
          <p:nvPr/>
        </p:nvSpPr>
        <p:spPr bwMode="auto">
          <a:xfrm>
            <a:off x="5648059" y="1248867"/>
            <a:ext cx="1548947" cy="1277483"/>
          </a:xfrm>
          <a:prstGeom prst="line">
            <a:avLst/>
          </a:prstGeom>
          <a:noFill/>
          <a:ln w="36000">
            <a:solidFill>
              <a:srgbClr val="80808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 Box 55"/>
          <p:cNvSpPr txBox="1">
            <a:spLocks noChangeArrowheads="1"/>
          </p:cNvSpPr>
          <p:nvPr/>
        </p:nvSpPr>
        <p:spPr bwMode="auto">
          <a:xfrm>
            <a:off x="4827856" y="4563967"/>
            <a:ext cx="715680" cy="290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9040" rIns="90000" bIns="45000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b="1" dirty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Timing</a:t>
            </a:r>
          </a:p>
        </p:txBody>
      </p:sp>
      <p:sp>
        <p:nvSpPr>
          <p:cNvPr id="29" name="Text Box 56"/>
          <p:cNvSpPr txBox="1">
            <a:spLocks noChangeArrowheads="1"/>
          </p:cNvSpPr>
          <p:nvPr/>
        </p:nvSpPr>
        <p:spPr bwMode="auto">
          <a:xfrm>
            <a:off x="4898167" y="1921147"/>
            <a:ext cx="567609" cy="290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9040" rIns="90000" bIns="45000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 dirty="0" smtClean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TPS</a:t>
            </a:r>
            <a:endParaRPr lang="en-US" sz="1400" b="1" dirty="0">
              <a:solidFill>
                <a:srgbClr val="000000"/>
              </a:solidFill>
              <a:ea typeface="Arial Unicode MS" charset="0"/>
              <a:cs typeface="Arial Unicode MS" charset="0"/>
            </a:endParaRPr>
          </a:p>
        </p:txBody>
      </p:sp>
      <p:grpSp>
        <p:nvGrpSpPr>
          <p:cNvPr id="30" name="Group 57"/>
          <p:cNvGrpSpPr>
            <a:grpSpLocks/>
          </p:cNvGrpSpPr>
          <p:nvPr/>
        </p:nvGrpSpPr>
        <p:grpSpPr bwMode="auto">
          <a:xfrm>
            <a:off x="4964315" y="3646721"/>
            <a:ext cx="461636" cy="509542"/>
            <a:chOff x="3301" y="1954"/>
            <a:chExt cx="231" cy="611"/>
          </a:xfrm>
        </p:grpSpPr>
        <p:sp>
          <p:nvSpPr>
            <p:cNvPr id="31" name="AutoShape 58"/>
            <p:cNvSpPr>
              <a:spLocks noChangeArrowheads="1"/>
            </p:cNvSpPr>
            <p:nvPr/>
          </p:nvSpPr>
          <p:spPr bwMode="auto">
            <a:xfrm>
              <a:off x="3301" y="1954"/>
              <a:ext cx="231" cy="611"/>
            </a:xfrm>
            <a:prstGeom prst="roundRect">
              <a:avLst>
                <a:gd name="adj" fmla="val 431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Text Box 59"/>
          <p:cNvSpPr txBox="1">
            <a:spLocks noChangeArrowheads="1"/>
          </p:cNvSpPr>
          <p:nvPr/>
        </p:nvSpPr>
        <p:spPr bwMode="auto">
          <a:xfrm>
            <a:off x="4894634" y="3823826"/>
            <a:ext cx="646000" cy="391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5440" rIns="90000" bIns="45000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b="1" dirty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FPGA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200" b="1" dirty="0">
              <a:solidFill>
                <a:srgbClr val="000000"/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33" name="Line 66"/>
          <p:cNvSpPr>
            <a:spLocks noChangeShapeType="1"/>
          </p:cNvSpPr>
          <p:nvPr/>
        </p:nvSpPr>
        <p:spPr bwMode="auto">
          <a:xfrm flipV="1">
            <a:off x="5425950" y="2768780"/>
            <a:ext cx="1631694" cy="978818"/>
          </a:xfrm>
          <a:prstGeom prst="line">
            <a:avLst/>
          </a:prstGeom>
          <a:noFill/>
          <a:ln w="36000">
            <a:solidFill>
              <a:srgbClr val="80808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69"/>
          <p:cNvSpPr txBox="1">
            <a:spLocks noChangeArrowheads="1"/>
          </p:cNvSpPr>
          <p:nvPr/>
        </p:nvSpPr>
        <p:spPr bwMode="auto">
          <a:xfrm>
            <a:off x="2078415" y="1728139"/>
            <a:ext cx="776651" cy="2380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5440" rIns="90000" bIns="45000" anchor="ctr">
            <a:prstTxWarp prst="textNoShape">
              <a:avLst/>
            </a:prstTxWarp>
          </a:bodyPr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dirty="0" smtClean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LLRF</a:t>
            </a:r>
            <a:endParaRPr lang="en-US" sz="1200" dirty="0">
              <a:solidFill>
                <a:srgbClr val="000000"/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35" name="Line 70"/>
          <p:cNvSpPr>
            <a:spLocks noChangeShapeType="1"/>
          </p:cNvSpPr>
          <p:nvPr/>
        </p:nvSpPr>
        <p:spPr bwMode="auto">
          <a:xfrm>
            <a:off x="2412977" y="5702399"/>
            <a:ext cx="2414879" cy="1452"/>
          </a:xfrm>
          <a:prstGeom prst="line">
            <a:avLst/>
          </a:prstGeom>
          <a:noFill/>
          <a:ln w="36000">
            <a:solidFill>
              <a:srgbClr val="47B8B8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Text Box 71"/>
          <p:cNvSpPr txBox="1">
            <a:spLocks noChangeArrowheads="1"/>
          </p:cNvSpPr>
          <p:nvPr/>
        </p:nvSpPr>
        <p:spPr bwMode="auto">
          <a:xfrm>
            <a:off x="1069927" y="5411028"/>
            <a:ext cx="1361681" cy="4979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9040" rIns="90000" bIns="45000">
            <a:prstTxWarp prst="textNoShape">
              <a:avLst/>
            </a:prstTxWarp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>
                <a:solidFill>
                  <a:srgbClr val="47B8B8"/>
                </a:solidFill>
                <a:ea typeface="Arial Unicode MS" charset="0"/>
                <a:cs typeface="Arial Unicode MS" charset="0"/>
              </a:rPr>
              <a:t>Central Timing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>
                <a:solidFill>
                  <a:srgbClr val="47B8B8"/>
                </a:solidFill>
                <a:ea typeface="Arial Unicode MS" charset="0"/>
                <a:cs typeface="Arial Unicode MS" charset="0"/>
              </a:rPr>
              <a:t>1.3GHz</a:t>
            </a:r>
          </a:p>
        </p:txBody>
      </p:sp>
      <p:sp>
        <p:nvSpPr>
          <p:cNvPr id="37" name="Text Box 77"/>
          <p:cNvSpPr txBox="1">
            <a:spLocks noChangeArrowheads="1"/>
          </p:cNvSpPr>
          <p:nvPr/>
        </p:nvSpPr>
        <p:spPr bwMode="auto">
          <a:xfrm>
            <a:off x="7805261" y="679573"/>
            <a:ext cx="868108" cy="290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9040" rIns="90000" bIns="45000">
            <a:prstTxWarp prst="textNoShape">
              <a:avLst/>
            </a:prstTxWarp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Ethernet</a:t>
            </a:r>
          </a:p>
        </p:txBody>
      </p:sp>
      <p:sp>
        <p:nvSpPr>
          <p:cNvPr id="38" name="Text Box 78"/>
          <p:cNvSpPr txBox="1">
            <a:spLocks noChangeArrowheads="1"/>
          </p:cNvSpPr>
          <p:nvPr/>
        </p:nvSpPr>
        <p:spPr bwMode="auto">
          <a:xfrm>
            <a:off x="4925119" y="3312833"/>
            <a:ext cx="518251" cy="2656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7240" rIns="90000" bIns="45000">
            <a:prstTxWarp prst="textNoShape">
              <a:avLst/>
            </a:prstTxWarp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 dirty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MPS</a:t>
            </a:r>
          </a:p>
        </p:txBody>
      </p:sp>
      <p:sp>
        <p:nvSpPr>
          <p:cNvPr id="39" name="Line 79"/>
          <p:cNvSpPr>
            <a:spLocks noChangeShapeType="1"/>
          </p:cNvSpPr>
          <p:nvPr/>
        </p:nvSpPr>
        <p:spPr bwMode="auto">
          <a:xfrm flipH="1">
            <a:off x="4576715" y="3886961"/>
            <a:ext cx="111778" cy="0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round/>
            <a:headEnd type="triangle" w="sm" len="sm"/>
            <a:tailEnd type="triangl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82"/>
          <p:cNvSpPr>
            <a:spLocks noChangeArrowheads="1"/>
          </p:cNvSpPr>
          <p:nvPr/>
        </p:nvSpPr>
        <p:spPr bwMode="auto">
          <a:xfrm>
            <a:off x="4827856" y="5541987"/>
            <a:ext cx="712778" cy="320824"/>
          </a:xfrm>
          <a:prstGeom prst="roundRect">
            <a:avLst>
              <a:gd name="adj" fmla="val 417"/>
            </a:avLst>
          </a:prstGeom>
          <a:solidFill>
            <a:srgbClr val="33A3A3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Decagon 95"/>
          <p:cNvSpPr/>
          <p:nvPr/>
        </p:nvSpPr>
        <p:spPr bwMode="auto">
          <a:xfrm>
            <a:off x="7057644" y="2456669"/>
            <a:ext cx="766491" cy="627128"/>
          </a:xfrm>
          <a:prstGeom prst="decago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PCIe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2" name="Decagon 96"/>
          <p:cNvSpPr/>
          <p:nvPr/>
        </p:nvSpPr>
        <p:spPr bwMode="auto">
          <a:xfrm>
            <a:off x="7085226" y="1285158"/>
            <a:ext cx="738907" cy="627128"/>
          </a:xfrm>
          <a:prstGeom prst="decago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Ethernet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3" name="Line 72"/>
          <p:cNvSpPr>
            <a:spLocks noChangeShapeType="1"/>
          </p:cNvSpPr>
          <p:nvPr/>
        </p:nvSpPr>
        <p:spPr bwMode="auto">
          <a:xfrm>
            <a:off x="5650961" y="1061600"/>
            <a:ext cx="1406683" cy="473248"/>
          </a:xfrm>
          <a:prstGeom prst="line">
            <a:avLst/>
          </a:prstGeom>
          <a:noFill/>
          <a:ln w="36000">
            <a:solidFill>
              <a:schemeClr val="accent6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Decagon 98"/>
          <p:cNvSpPr/>
          <p:nvPr/>
        </p:nvSpPr>
        <p:spPr bwMode="auto">
          <a:xfrm>
            <a:off x="7085226" y="3962066"/>
            <a:ext cx="738908" cy="627128"/>
          </a:xfrm>
          <a:prstGeom prst="decago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Clock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5" name="Elbow Connector 100"/>
          <p:cNvCxnSpPr>
            <a:stCxn id="40" idx="3"/>
            <a:endCxn id="44" idx="4"/>
          </p:cNvCxnSpPr>
          <p:nvPr/>
        </p:nvCxnSpPr>
        <p:spPr bwMode="auto">
          <a:xfrm flipV="1">
            <a:off x="5540634" y="4589193"/>
            <a:ext cx="1799878" cy="1113206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TextBox 108"/>
          <p:cNvSpPr txBox="1"/>
          <p:nvPr/>
        </p:nvSpPr>
        <p:spPr>
          <a:xfrm>
            <a:off x="7057644" y="3417724"/>
            <a:ext cx="76649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/>
              <a:t>MCH</a:t>
            </a:r>
            <a:endParaRPr lang="en-US" b="1" dirty="0"/>
          </a:p>
        </p:txBody>
      </p:sp>
      <p:sp>
        <p:nvSpPr>
          <p:cNvPr id="47" name="Up-Down Arrow 109"/>
          <p:cNvSpPr/>
          <p:nvPr/>
        </p:nvSpPr>
        <p:spPr bwMode="auto">
          <a:xfrm>
            <a:off x="6082112" y="1026758"/>
            <a:ext cx="203697" cy="5102674"/>
          </a:xfrm>
          <a:prstGeom prst="upDownArrow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8" name="Up-Down Arrow 110"/>
          <p:cNvSpPr/>
          <p:nvPr/>
        </p:nvSpPr>
        <p:spPr bwMode="auto">
          <a:xfrm>
            <a:off x="6312931" y="1026758"/>
            <a:ext cx="181922" cy="5102674"/>
          </a:xfrm>
          <a:prstGeom prst="upDownArrow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9" name="Up-Down Arrow 111"/>
          <p:cNvSpPr/>
          <p:nvPr/>
        </p:nvSpPr>
        <p:spPr bwMode="auto">
          <a:xfrm>
            <a:off x="6526328" y="1026758"/>
            <a:ext cx="177566" cy="5102674"/>
          </a:xfrm>
          <a:prstGeom prst="upDownArrow">
            <a:avLst/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50" name="Straight Arrow Connector 113"/>
          <p:cNvCxnSpPr/>
          <p:nvPr/>
        </p:nvCxnSpPr>
        <p:spPr bwMode="auto">
          <a:xfrm>
            <a:off x="5425950" y="2206183"/>
            <a:ext cx="725843" cy="5300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1" name="Straight Arrow Connector 116"/>
          <p:cNvCxnSpPr/>
          <p:nvPr/>
        </p:nvCxnSpPr>
        <p:spPr bwMode="auto">
          <a:xfrm rot="10800000">
            <a:off x="5454984" y="3932935"/>
            <a:ext cx="696809" cy="1452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2" name="Straight Arrow Connector 120"/>
          <p:cNvCxnSpPr/>
          <p:nvPr/>
        </p:nvCxnSpPr>
        <p:spPr bwMode="auto">
          <a:xfrm>
            <a:off x="5454984" y="5153899"/>
            <a:ext cx="905852" cy="1452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3" name="Straight Arrow Connector 122"/>
          <p:cNvCxnSpPr/>
          <p:nvPr/>
        </p:nvCxnSpPr>
        <p:spPr bwMode="auto">
          <a:xfrm>
            <a:off x="5454984" y="5293261"/>
            <a:ext cx="1114894" cy="1452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4" name="Straight Arrow Connector 124"/>
          <p:cNvCxnSpPr/>
          <p:nvPr/>
        </p:nvCxnSpPr>
        <p:spPr bwMode="auto">
          <a:xfrm rot="10800000">
            <a:off x="5425950" y="2335890"/>
            <a:ext cx="934885" cy="3808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55" name="TextBox 128"/>
          <p:cNvSpPr txBox="1"/>
          <p:nvPr/>
        </p:nvSpPr>
        <p:spPr>
          <a:xfrm rot="16200000">
            <a:off x="5347790" y="4202313"/>
            <a:ext cx="16723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tx1"/>
                </a:solidFill>
              </a:rPr>
              <a:t>Interlocks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56" name="TextBox 129"/>
          <p:cNvSpPr txBox="1"/>
          <p:nvPr/>
        </p:nvSpPr>
        <p:spPr>
          <a:xfrm rot="16200000">
            <a:off x="5556833" y="4202312"/>
            <a:ext cx="16723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tx1"/>
                </a:solidFill>
              </a:rPr>
              <a:t>Trigger &amp; Gates</a:t>
            </a:r>
          </a:p>
        </p:txBody>
      </p:sp>
      <p:sp>
        <p:nvSpPr>
          <p:cNvPr id="57" name="TextBox 130"/>
          <p:cNvSpPr txBox="1"/>
          <p:nvPr/>
        </p:nvSpPr>
        <p:spPr>
          <a:xfrm rot="16200000">
            <a:off x="5765875" y="4202312"/>
            <a:ext cx="16723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tx1"/>
                </a:solidFill>
              </a:rPr>
              <a:t>Clock &amp; Data</a:t>
            </a:r>
          </a:p>
        </p:txBody>
      </p:sp>
      <p:sp>
        <p:nvSpPr>
          <p:cNvPr id="58" name="TextBox 131"/>
          <p:cNvSpPr txBox="1"/>
          <p:nvPr/>
        </p:nvSpPr>
        <p:spPr>
          <a:xfrm>
            <a:off x="4827856" y="5504402"/>
            <a:ext cx="946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Timing </a:t>
            </a:r>
          </a:p>
          <a:p>
            <a:r>
              <a:rPr lang="en-US" sz="1000" dirty="0" smtClean="0">
                <a:solidFill>
                  <a:srgbClr val="000000"/>
                </a:solidFill>
              </a:rPr>
              <a:t>Receiver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59" name="TextBox 132"/>
          <p:cNvSpPr txBox="1"/>
          <p:nvPr/>
        </p:nvSpPr>
        <p:spPr>
          <a:xfrm>
            <a:off x="4729142" y="2810485"/>
            <a:ext cx="918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DAMC 2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60" name="TextBox 133"/>
          <p:cNvSpPr txBox="1"/>
          <p:nvPr/>
        </p:nvSpPr>
        <p:spPr>
          <a:xfrm>
            <a:off x="4758175" y="4190084"/>
            <a:ext cx="696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DAMC 2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61" name="TextBox 134"/>
          <p:cNvSpPr txBox="1"/>
          <p:nvPr/>
        </p:nvSpPr>
        <p:spPr>
          <a:xfrm>
            <a:off x="3741996" y="4190084"/>
            <a:ext cx="696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RTM</a:t>
            </a:r>
            <a:endParaRPr lang="en-US" sz="1200" dirty="0">
              <a:solidFill>
                <a:srgbClr val="000000"/>
              </a:solidFill>
            </a:endParaRPr>
          </a:p>
        </p:txBody>
      </p:sp>
      <p:grpSp>
        <p:nvGrpSpPr>
          <p:cNvPr id="62" name="Group 154"/>
          <p:cNvGrpSpPr/>
          <p:nvPr/>
        </p:nvGrpSpPr>
        <p:grpSpPr>
          <a:xfrm>
            <a:off x="3883293" y="3747600"/>
            <a:ext cx="441312" cy="278724"/>
            <a:chOff x="965200" y="4495800"/>
            <a:chExt cx="482600" cy="304800"/>
          </a:xfrm>
        </p:grpSpPr>
        <p:sp>
          <p:nvSpPr>
            <p:cNvPr id="63" name="Merge 135"/>
            <p:cNvSpPr/>
            <p:nvPr/>
          </p:nvSpPr>
          <p:spPr bwMode="auto">
            <a:xfrm rot="16200000">
              <a:off x="1143000" y="4495800"/>
              <a:ext cx="304800" cy="304800"/>
            </a:xfrm>
            <a:prstGeom prst="flowChartMerg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1066800" y="4682070"/>
              <a:ext cx="76200" cy="762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65" name="Group 146"/>
            <p:cNvGrpSpPr/>
            <p:nvPr/>
          </p:nvGrpSpPr>
          <p:grpSpPr>
            <a:xfrm>
              <a:off x="1164167" y="4609730"/>
              <a:ext cx="156633" cy="101590"/>
              <a:chOff x="1121834" y="4893734"/>
              <a:chExt cx="224367" cy="118534"/>
            </a:xfrm>
          </p:grpSpPr>
          <p:cxnSp>
            <p:nvCxnSpPr>
              <p:cNvPr id="68" name="Straight Connector 138"/>
              <p:cNvCxnSpPr/>
              <p:nvPr/>
            </p:nvCxnSpPr>
            <p:spPr bwMode="auto">
              <a:xfrm>
                <a:off x="1253068" y="4897967"/>
                <a:ext cx="93133" cy="1588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Straight Connector 140"/>
              <p:cNvCxnSpPr/>
              <p:nvPr/>
            </p:nvCxnSpPr>
            <p:spPr bwMode="auto">
              <a:xfrm rot="5400000">
                <a:off x="1162051" y="4912783"/>
                <a:ext cx="105833" cy="7620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Straight Connector 142"/>
              <p:cNvCxnSpPr/>
              <p:nvPr/>
            </p:nvCxnSpPr>
            <p:spPr bwMode="auto">
              <a:xfrm>
                <a:off x="1121834" y="5003800"/>
                <a:ext cx="110067" cy="1588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144"/>
              <p:cNvCxnSpPr/>
              <p:nvPr/>
            </p:nvCxnSpPr>
            <p:spPr bwMode="auto">
              <a:xfrm rot="5400000" flipH="1" flipV="1">
                <a:off x="1202267" y="4910667"/>
                <a:ext cx="118534" cy="84667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66" name="Straight Connector 148"/>
            <p:cNvCxnSpPr>
              <a:stCxn id="64" idx="2"/>
            </p:cNvCxnSpPr>
            <p:nvPr/>
          </p:nvCxnSpPr>
          <p:spPr bwMode="auto">
            <a:xfrm rot="10800000">
              <a:off x="965200" y="4720168"/>
              <a:ext cx="101600" cy="3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150"/>
            <p:cNvCxnSpPr/>
            <p:nvPr/>
          </p:nvCxnSpPr>
          <p:spPr bwMode="auto">
            <a:xfrm rot="10800000">
              <a:off x="965200" y="4576197"/>
              <a:ext cx="187320" cy="158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2" name="Line 72"/>
          <p:cNvSpPr>
            <a:spLocks noChangeShapeType="1"/>
          </p:cNvSpPr>
          <p:nvPr/>
        </p:nvSpPr>
        <p:spPr bwMode="auto">
          <a:xfrm flipH="1">
            <a:off x="7684771" y="903364"/>
            <a:ext cx="702462" cy="492122"/>
          </a:xfrm>
          <a:prstGeom prst="line">
            <a:avLst/>
          </a:prstGeom>
          <a:noFill/>
          <a:ln w="36000">
            <a:solidFill>
              <a:schemeClr val="accent6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TextBox 106"/>
          <p:cNvSpPr txBox="1"/>
          <p:nvPr/>
        </p:nvSpPr>
        <p:spPr>
          <a:xfrm>
            <a:off x="2342571" y="3646721"/>
            <a:ext cx="1051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Interlocks</a:t>
            </a:r>
            <a:b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Device status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5" name="Rounded Rectangle 169"/>
          <p:cNvSpPr/>
          <p:nvPr/>
        </p:nvSpPr>
        <p:spPr bwMode="auto">
          <a:xfrm>
            <a:off x="4688493" y="835362"/>
            <a:ext cx="962468" cy="74265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CPU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6" name="TextBox 187"/>
          <p:cNvSpPr txBox="1"/>
          <p:nvPr/>
        </p:nvSpPr>
        <p:spPr>
          <a:xfrm>
            <a:off x="5990656" y="6129432"/>
            <a:ext cx="82020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</a:rPr>
              <a:t>Backplane</a:t>
            </a:r>
            <a:endParaRPr lang="en-US" sz="1200" dirty="0">
              <a:solidFill>
                <a:srgbClr val="008000"/>
              </a:solidFill>
            </a:endParaRPr>
          </a:p>
        </p:txBody>
      </p:sp>
      <p:grpSp>
        <p:nvGrpSpPr>
          <p:cNvPr id="77" name="Group 8"/>
          <p:cNvGrpSpPr>
            <a:grpSpLocks/>
          </p:cNvGrpSpPr>
          <p:nvPr/>
        </p:nvGrpSpPr>
        <p:grpSpPr bwMode="auto">
          <a:xfrm>
            <a:off x="3612796" y="1966215"/>
            <a:ext cx="962469" cy="1120268"/>
            <a:chOff x="2283" y="907"/>
            <a:chExt cx="1404" cy="666"/>
          </a:xfrm>
          <a:gradFill flip="none" rotWithShape="1">
            <a:gsLst>
              <a:gs pos="0">
                <a:srgbClr val="FFFF66"/>
              </a:gs>
              <a:gs pos="100000">
                <a:prstClr val="white"/>
              </a:gs>
            </a:gsLst>
            <a:lin ang="16200000" scaled="0"/>
            <a:tileRect/>
          </a:gradFill>
          <a:effectLst/>
        </p:grpSpPr>
        <p:sp>
          <p:nvSpPr>
            <p:cNvPr id="78" name="Freeform 9"/>
            <p:cNvSpPr>
              <a:spLocks noChangeArrowheads="1"/>
            </p:cNvSpPr>
            <p:nvPr/>
          </p:nvSpPr>
          <p:spPr bwMode="auto">
            <a:xfrm>
              <a:off x="2283" y="907"/>
              <a:ext cx="1404" cy="666"/>
            </a:xfrm>
            <a:custGeom>
              <a:avLst/>
              <a:gdLst/>
              <a:ahLst/>
              <a:cxnLst>
                <a:cxn ang="0">
                  <a:pos x="1031" y="0"/>
                </a:cxn>
                <a:cxn ang="0">
                  <a:pos x="0" y="399"/>
                </a:cxn>
                <a:cxn ang="0">
                  <a:pos x="0" y="2546"/>
                </a:cxn>
                <a:cxn ang="0">
                  <a:pos x="1031" y="2946"/>
                </a:cxn>
                <a:cxn ang="0">
                  <a:pos x="5167" y="2946"/>
                </a:cxn>
                <a:cxn ang="0">
                  <a:pos x="6201" y="2546"/>
                </a:cxn>
                <a:cxn ang="0">
                  <a:pos x="6201" y="399"/>
                </a:cxn>
                <a:cxn ang="0">
                  <a:pos x="5167" y="0"/>
                </a:cxn>
                <a:cxn ang="0">
                  <a:pos x="1031" y="0"/>
                </a:cxn>
              </a:cxnLst>
              <a:rect l="0" t="0" r="r" b="b"/>
              <a:pathLst>
                <a:path w="6202" h="2947">
                  <a:moveTo>
                    <a:pt x="1031" y="0"/>
                  </a:moveTo>
                  <a:cubicBezTo>
                    <a:pt x="515" y="0"/>
                    <a:pt x="0" y="199"/>
                    <a:pt x="0" y="399"/>
                  </a:cubicBezTo>
                  <a:lnTo>
                    <a:pt x="0" y="2546"/>
                  </a:lnTo>
                  <a:cubicBezTo>
                    <a:pt x="0" y="2746"/>
                    <a:pt x="515" y="2946"/>
                    <a:pt x="1031" y="2946"/>
                  </a:cubicBezTo>
                  <a:lnTo>
                    <a:pt x="5167" y="2946"/>
                  </a:lnTo>
                  <a:cubicBezTo>
                    <a:pt x="5684" y="2946"/>
                    <a:pt x="6201" y="2746"/>
                    <a:pt x="6201" y="2546"/>
                  </a:cubicBezTo>
                  <a:lnTo>
                    <a:pt x="6201" y="399"/>
                  </a:lnTo>
                  <a:cubicBezTo>
                    <a:pt x="6201" y="199"/>
                    <a:pt x="5684" y="0"/>
                    <a:pt x="5167" y="0"/>
                  </a:cubicBezTo>
                  <a:lnTo>
                    <a:pt x="1031" y="0"/>
                  </a:lnTo>
                </a:path>
              </a:pathLst>
            </a:custGeom>
            <a:grpFill/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9" name="TextBox 114"/>
          <p:cNvSpPr txBox="1"/>
          <p:nvPr/>
        </p:nvSpPr>
        <p:spPr>
          <a:xfrm>
            <a:off x="3697477" y="2827464"/>
            <a:ext cx="696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RTM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80" name="Elbow Connector 117"/>
          <p:cNvCxnSpPr/>
          <p:nvPr/>
        </p:nvCxnSpPr>
        <p:spPr bwMode="auto">
          <a:xfrm rot="10800000">
            <a:off x="2797302" y="1851141"/>
            <a:ext cx="2146689" cy="99505"/>
          </a:xfrm>
          <a:prstGeom prst="bentConnector3">
            <a:avLst>
              <a:gd name="adj1" fmla="val 187"/>
            </a:avLst>
          </a:prstGeom>
          <a:solidFill>
            <a:srgbClr val="00B8FF"/>
          </a:solidFill>
          <a:ln w="31750" cap="flat" cmpd="sng" algn="ctr">
            <a:solidFill>
              <a:srgbClr val="B45FB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81" name="Straight Arrow Connector 125"/>
          <p:cNvCxnSpPr>
            <a:stCxn id="44" idx="7"/>
          </p:cNvCxnSpPr>
          <p:nvPr/>
        </p:nvCxnSpPr>
        <p:spPr bwMode="auto">
          <a:xfrm rot="10800000">
            <a:off x="5425951" y="2827464"/>
            <a:ext cx="1729835" cy="125437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82" name="Group 151"/>
          <p:cNvGrpSpPr/>
          <p:nvPr/>
        </p:nvGrpSpPr>
        <p:grpSpPr>
          <a:xfrm>
            <a:off x="1446872" y="2399423"/>
            <a:ext cx="368358" cy="360018"/>
            <a:chOff x="1825327" y="2323979"/>
            <a:chExt cx="402820" cy="393700"/>
          </a:xfrm>
        </p:grpSpPr>
        <p:sp>
          <p:nvSpPr>
            <p:cNvPr id="83" name="Oval 16"/>
            <p:cNvSpPr>
              <a:spLocks noChangeArrowheads="1"/>
            </p:cNvSpPr>
            <p:nvPr/>
          </p:nvSpPr>
          <p:spPr bwMode="auto">
            <a:xfrm>
              <a:off x="1825327" y="2323979"/>
              <a:ext cx="402820" cy="393700"/>
            </a:xfrm>
            <a:prstGeom prst="ellipse">
              <a:avLst/>
            </a:prstGeom>
            <a:solidFill>
              <a:srgbClr val="CCCCCC"/>
            </a:solidFill>
            <a:ln w="36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4" name="Group 149"/>
            <p:cNvGrpSpPr/>
            <p:nvPr/>
          </p:nvGrpSpPr>
          <p:grpSpPr>
            <a:xfrm>
              <a:off x="1914974" y="2409454"/>
              <a:ext cx="269157" cy="230712"/>
              <a:chOff x="1283194" y="2493962"/>
              <a:chExt cx="269157" cy="230712"/>
            </a:xfrm>
          </p:grpSpPr>
          <p:sp>
            <p:nvSpPr>
              <p:cNvPr id="85" name="Oval 84"/>
              <p:cNvSpPr/>
              <p:nvPr/>
            </p:nvSpPr>
            <p:spPr bwMode="auto">
              <a:xfrm>
                <a:off x="1283194" y="2493962"/>
                <a:ext cx="229394" cy="230712"/>
              </a:xfrm>
              <a:prstGeom prst="ellipse">
                <a:avLst/>
              </a:prstGeom>
              <a:noFill/>
              <a:ln w="34925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86" name="Group 147"/>
              <p:cNvGrpSpPr/>
              <p:nvPr/>
            </p:nvGrpSpPr>
            <p:grpSpPr>
              <a:xfrm>
                <a:off x="1453775" y="2545481"/>
                <a:ext cx="98576" cy="132985"/>
                <a:chOff x="1576880" y="2920999"/>
                <a:chExt cx="98576" cy="132985"/>
              </a:xfrm>
            </p:grpSpPr>
            <p:cxnSp>
              <p:nvCxnSpPr>
                <p:cNvPr id="87" name="Straight Connector 105"/>
                <p:cNvCxnSpPr/>
                <p:nvPr/>
              </p:nvCxnSpPr>
              <p:spPr bwMode="auto">
                <a:xfrm rot="10800000" flipV="1">
                  <a:off x="1576881" y="2992020"/>
                  <a:ext cx="93663" cy="33189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8" name="Straight Connector 115"/>
                <p:cNvCxnSpPr/>
                <p:nvPr/>
              </p:nvCxnSpPr>
              <p:spPr bwMode="auto">
                <a:xfrm>
                  <a:off x="1576880" y="2963246"/>
                  <a:ext cx="94605" cy="28775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9" name="Straight Connector 121"/>
                <p:cNvCxnSpPr/>
                <p:nvPr/>
              </p:nvCxnSpPr>
              <p:spPr bwMode="auto">
                <a:xfrm rot="10800000" flipV="1">
                  <a:off x="1580852" y="2920999"/>
                  <a:ext cx="90633" cy="42247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0" name="Straight Connector 146"/>
                <p:cNvCxnSpPr/>
                <p:nvPr/>
              </p:nvCxnSpPr>
              <p:spPr bwMode="auto">
                <a:xfrm>
                  <a:off x="1580851" y="3025209"/>
                  <a:ext cx="94605" cy="28775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sp>
        <p:nvSpPr>
          <p:cNvPr id="91" name="Rounded Rectangle 152"/>
          <p:cNvSpPr/>
          <p:nvPr/>
        </p:nvSpPr>
        <p:spPr bwMode="auto">
          <a:xfrm>
            <a:off x="2028752" y="2226255"/>
            <a:ext cx="963919" cy="699000"/>
          </a:xfrm>
          <a:prstGeom prst="roundRect">
            <a:avLst/>
          </a:prstGeom>
          <a:gradFill>
            <a:gsLst>
              <a:gs pos="0">
                <a:srgbClr val="FFFF79"/>
              </a:gs>
              <a:gs pos="100000">
                <a:schemeClr val="accent3"/>
              </a:gs>
            </a:gsLst>
          </a:gradFill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2" name="Merge 154"/>
          <p:cNvSpPr/>
          <p:nvPr/>
        </p:nvSpPr>
        <p:spPr bwMode="auto">
          <a:xfrm rot="16200000">
            <a:off x="2412252" y="2436393"/>
            <a:ext cx="278724" cy="278724"/>
          </a:xfrm>
          <a:prstGeom prst="flowChartMerg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2342571" y="2606727"/>
            <a:ext cx="69681" cy="6968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94" name="Group 146"/>
          <p:cNvGrpSpPr/>
          <p:nvPr/>
        </p:nvGrpSpPr>
        <p:grpSpPr>
          <a:xfrm>
            <a:off x="2431608" y="2540576"/>
            <a:ext cx="143233" cy="92899"/>
            <a:chOff x="1121834" y="4893734"/>
            <a:chExt cx="224367" cy="118534"/>
          </a:xfrm>
        </p:grpSpPr>
        <p:cxnSp>
          <p:nvCxnSpPr>
            <p:cNvPr id="95" name="Straight Connector 160"/>
            <p:cNvCxnSpPr/>
            <p:nvPr/>
          </p:nvCxnSpPr>
          <p:spPr bwMode="auto">
            <a:xfrm>
              <a:off x="1253068" y="4897967"/>
              <a:ext cx="93133" cy="158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161"/>
            <p:cNvCxnSpPr/>
            <p:nvPr/>
          </p:nvCxnSpPr>
          <p:spPr bwMode="auto">
            <a:xfrm rot="5400000">
              <a:off x="1162051" y="4912783"/>
              <a:ext cx="105833" cy="762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162"/>
            <p:cNvCxnSpPr/>
            <p:nvPr/>
          </p:nvCxnSpPr>
          <p:spPr bwMode="auto">
            <a:xfrm>
              <a:off x="1121834" y="5003800"/>
              <a:ext cx="110067" cy="158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166"/>
            <p:cNvCxnSpPr/>
            <p:nvPr/>
          </p:nvCxnSpPr>
          <p:spPr bwMode="auto">
            <a:xfrm rot="5400000" flipH="1" flipV="1">
              <a:off x="1202267" y="4910667"/>
              <a:ext cx="118534" cy="8466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99" name="Straight Connector 158"/>
          <p:cNvCxnSpPr>
            <a:stCxn id="93" idx="2"/>
          </p:cNvCxnSpPr>
          <p:nvPr/>
        </p:nvCxnSpPr>
        <p:spPr bwMode="auto">
          <a:xfrm rot="10800000" flipV="1">
            <a:off x="1815231" y="2641567"/>
            <a:ext cx="527341" cy="1054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159"/>
          <p:cNvCxnSpPr/>
          <p:nvPr/>
        </p:nvCxnSpPr>
        <p:spPr bwMode="auto">
          <a:xfrm rot="10800000">
            <a:off x="1815231" y="2509912"/>
            <a:ext cx="605727" cy="145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1" name="TextBox 170"/>
          <p:cNvSpPr txBox="1"/>
          <p:nvPr/>
        </p:nvSpPr>
        <p:spPr>
          <a:xfrm>
            <a:off x="2214823" y="2733372"/>
            <a:ext cx="7200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>
                    <a:lumMod val="50000"/>
                  </a:schemeClr>
                </a:solidFill>
              </a:rPr>
              <a:t>Pre-Amp</a:t>
            </a:r>
            <a:endParaRPr lang="en-US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02" name="Elbow Connector 173"/>
          <p:cNvCxnSpPr/>
          <p:nvPr/>
        </p:nvCxnSpPr>
        <p:spPr bwMode="auto">
          <a:xfrm rot="10800000">
            <a:off x="2214823" y="1751635"/>
            <a:ext cx="2904404" cy="199012"/>
          </a:xfrm>
          <a:prstGeom prst="bentConnector3">
            <a:avLst>
              <a:gd name="adj1" fmla="val 16"/>
            </a:avLst>
          </a:prstGeom>
          <a:solidFill>
            <a:srgbClr val="00B8FF"/>
          </a:solidFill>
          <a:ln w="31750" cap="flat" cmpd="sng" algn="ctr">
            <a:solidFill>
              <a:srgbClr val="B45FB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03" name="Text Box 69"/>
          <p:cNvSpPr txBox="1">
            <a:spLocks noChangeArrowheads="1"/>
          </p:cNvSpPr>
          <p:nvPr/>
        </p:nvSpPr>
        <p:spPr bwMode="auto">
          <a:xfrm>
            <a:off x="522303" y="1318700"/>
            <a:ext cx="1689005" cy="2380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5440" rIns="90000" bIns="45000" anchor="ctr">
            <a:prstTxWarp prst="textNoShape">
              <a:avLst/>
            </a:prstTxWarp>
          </a:bodyPr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dirty="0" err="1" smtClean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Toroid</a:t>
            </a:r>
            <a:r>
              <a:rPr lang="en-US" sz="1200" dirty="0" smtClean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 Protection  System</a:t>
            </a:r>
            <a:endParaRPr lang="en-US" sz="1200" dirty="0">
              <a:solidFill>
                <a:srgbClr val="000000"/>
              </a:solidFill>
              <a:ea typeface="Arial Unicode MS" charset="0"/>
              <a:cs typeface="Arial Unicode MS" charset="0"/>
            </a:endParaRPr>
          </a:p>
        </p:txBody>
      </p:sp>
      <p:grpSp>
        <p:nvGrpSpPr>
          <p:cNvPr id="104" name="Group 30"/>
          <p:cNvGrpSpPr>
            <a:grpSpLocks/>
          </p:cNvGrpSpPr>
          <p:nvPr/>
        </p:nvGrpSpPr>
        <p:grpSpPr bwMode="auto">
          <a:xfrm>
            <a:off x="3883292" y="2446540"/>
            <a:ext cx="444216" cy="240980"/>
            <a:chOff x="1455" y="1132"/>
            <a:chExt cx="232" cy="166"/>
          </a:xfrm>
        </p:grpSpPr>
        <p:sp>
          <p:nvSpPr>
            <p:cNvPr id="105" name="Freeform 31"/>
            <p:cNvSpPr>
              <a:spLocks noChangeArrowheads="1"/>
            </p:cNvSpPr>
            <p:nvPr/>
          </p:nvSpPr>
          <p:spPr bwMode="auto">
            <a:xfrm>
              <a:off x="1455" y="1132"/>
              <a:ext cx="232" cy="166"/>
            </a:xfrm>
            <a:custGeom>
              <a:avLst/>
              <a:gdLst/>
              <a:ahLst/>
              <a:cxnLst>
                <a:cxn ang="0">
                  <a:pos x="0" y="368"/>
                </a:cxn>
                <a:cxn ang="0">
                  <a:pos x="341" y="0"/>
                </a:cxn>
                <a:cxn ang="0">
                  <a:pos x="1026" y="0"/>
                </a:cxn>
                <a:cxn ang="0">
                  <a:pos x="1026" y="736"/>
                </a:cxn>
                <a:cxn ang="0">
                  <a:pos x="341" y="736"/>
                </a:cxn>
                <a:cxn ang="0">
                  <a:pos x="0" y="368"/>
                </a:cxn>
              </a:cxnLst>
              <a:rect l="0" t="0" r="r" b="b"/>
              <a:pathLst>
                <a:path w="1027" h="737">
                  <a:moveTo>
                    <a:pt x="0" y="368"/>
                  </a:moveTo>
                  <a:lnTo>
                    <a:pt x="341" y="0"/>
                  </a:lnTo>
                  <a:lnTo>
                    <a:pt x="1026" y="0"/>
                  </a:lnTo>
                  <a:lnTo>
                    <a:pt x="1026" y="736"/>
                  </a:lnTo>
                  <a:lnTo>
                    <a:pt x="341" y="736"/>
                  </a:lnTo>
                  <a:lnTo>
                    <a:pt x="0" y="368"/>
                  </a:lnTo>
                </a:path>
              </a:pathLst>
            </a:custGeom>
            <a:solidFill>
              <a:srgbClr val="3DEB3D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Text Box 32"/>
            <p:cNvSpPr txBox="1">
              <a:spLocks noChangeArrowheads="1"/>
            </p:cNvSpPr>
            <p:nvPr/>
          </p:nvSpPr>
          <p:spPr bwMode="auto">
            <a:xfrm>
              <a:off x="1455" y="1132"/>
              <a:ext cx="232" cy="1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54720" rIns="90000" bIns="45000" anchor="ctr" anchorCtr="1">
              <a:prstTxWarp prst="textNoShape">
                <a:avLst/>
              </a:prstTxWarp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100" b="1">
                  <a:solidFill>
                    <a:srgbClr val="000000"/>
                  </a:solidFill>
                  <a:ea typeface="Arial Unicode MS" charset="0"/>
                  <a:cs typeface="Arial Unicode MS" charset="0"/>
                </a:rPr>
                <a:t>ADC</a:t>
              </a:r>
            </a:p>
          </p:txBody>
        </p:sp>
      </p:grpSp>
      <p:sp>
        <p:nvSpPr>
          <p:cNvPr id="107" name="Line 79"/>
          <p:cNvSpPr>
            <a:spLocks noChangeShapeType="1"/>
          </p:cNvSpPr>
          <p:nvPr/>
        </p:nvSpPr>
        <p:spPr bwMode="auto">
          <a:xfrm flipH="1">
            <a:off x="4576715" y="2545319"/>
            <a:ext cx="111778" cy="0"/>
          </a:xfrm>
          <a:prstGeom prst="line">
            <a:avLst/>
          </a:prstGeom>
          <a:noFill/>
          <a:ln w="9360">
            <a:solidFill>
              <a:srgbClr val="000000"/>
            </a:solidFill>
            <a:prstDash val="sysDot"/>
            <a:round/>
            <a:headEnd type="triangle" w="sm" len="sm"/>
            <a:tailEnd type="triangl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8" name="Elbow Connector 181"/>
          <p:cNvCxnSpPr/>
          <p:nvPr/>
        </p:nvCxnSpPr>
        <p:spPr bwMode="auto">
          <a:xfrm rot="10800000">
            <a:off x="2214823" y="1618434"/>
            <a:ext cx="3043766" cy="332216"/>
          </a:xfrm>
          <a:prstGeom prst="bentConnector3">
            <a:avLst>
              <a:gd name="adj1" fmla="val -22"/>
            </a:avLst>
          </a:prstGeom>
          <a:solidFill>
            <a:srgbClr val="00B8FF"/>
          </a:solidFill>
          <a:ln w="31750" cap="flat" cmpd="sng" algn="ctr">
            <a:solidFill>
              <a:srgbClr val="B45FB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09" name="Text Box 69"/>
          <p:cNvSpPr txBox="1">
            <a:spLocks noChangeArrowheads="1"/>
          </p:cNvSpPr>
          <p:nvPr/>
        </p:nvSpPr>
        <p:spPr bwMode="auto">
          <a:xfrm>
            <a:off x="921150" y="1556777"/>
            <a:ext cx="1293672" cy="2380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5440" rIns="90000" bIns="45000" anchor="ctr">
            <a:prstTxWarp prst="textNoShape">
              <a:avLst/>
            </a:prstTxWarp>
          </a:bodyPr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000" dirty="0" smtClean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upstream</a:t>
            </a: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000" dirty="0" smtClean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downstream</a:t>
            </a:r>
            <a:endParaRPr lang="en-US" sz="1000" dirty="0">
              <a:solidFill>
                <a:srgbClr val="000000"/>
              </a:solidFill>
              <a:ea typeface="Arial Unicode MS" charset="0"/>
              <a:cs typeface="Arial Unicode MS" charset="0"/>
            </a:endParaRPr>
          </a:p>
        </p:txBody>
      </p:sp>
      <p:cxnSp>
        <p:nvCxnSpPr>
          <p:cNvPr id="110" name="Elbow Connector 190"/>
          <p:cNvCxnSpPr/>
          <p:nvPr/>
        </p:nvCxnSpPr>
        <p:spPr bwMode="auto">
          <a:xfrm rot="10800000" flipV="1">
            <a:off x="2412252" y="4433534"/>
            <a:ext cx="2706976" cy="122259"/>
          </a:xfrm>
          <a:prstGeom prst="bentConnector3">
            <a:avLst>
              <a:gd name="adj1" fmla="val 33"/>
            </a:avLst>
          </a:prstGeom>
          <a:solidFill>
            <a:srgbClr val="00B8FF"/>
          </a:solidFill>
          <a:ln w="31750" cap="flat" cmpd="sng" algn="ctr">
            <a:solidFill>
              <a:srgbClr val="B45FB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11" name="Text Box 69"/>
          <p:cNvSpPr txBox="1">
            <a:spLocks noChangeArrowheads="1"/>
          </p:cNvSpPr>
          <p:nvPr/>
        </p:nvSpPr>
        <p:spPr bwMode="auto">
          <a:xfrm>
            <a:off x="1635600" y="4423684"/>
            <a:ext cx="776651" cy="2380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5440" rIns="90000" bIns="45000" anchor="ctr">
            <a:prstTxWarp prst="textNoShape">
              <a:avLst/>
            </a:prstTxWarp>
          </a:bodyPr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dirty="0" smtClean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MPS link</a:t>
            </a:r>
            <a:endParaRPr lang="en-US" sz="1200" dirty="0">
              <a:solidFill>
                <a:srgbClr val="000000"/>
              </a:solidFill>
              <a:ea typeface="Arial Unicode MS" charset="0"/>
              <a:cs typeface="Arial Unicode MS" charset="0"/>
            </a:endParaRPr>
          </a:p>
        </p:txBody>
      </p:sp>
      <p:cxnSp>
        <p:nvCxnSpPr>
          <p:cNvPr id="112" name="Straight Arrow Connector 196"/>
          <p:cNvCxnSpPr/>
          <p:nvPr/>
        </p:nvCxnSpPr>
        <p:spPr bwMode="auto">
          <a:xfrm rot="10800000">
            <a:off x="5425950" y="2591094"/>
            <a:ext cx="1143928" cy="28897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14" name="Text Box 67"/>
          <p:cNvSpPr txBox="1">
            <a:spLocks noChangeArrowheads="1"/>
          </p:cNvSpPr>
          <p:nvPr/>
        </p:nvSpPr>
        <p:spPr bwMode="auto">
          <a:xfrm>
            <a:off x="4222583" y="6021088"/>
            <a:ext cx="1220787" cy="440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9040" rIns="90000" bIns="45000">
            <a:prstTxWarp prst="textNoShape">
              <a:avLst/>
            </a:prstTxWarp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b="1" dirty="0" smtClean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µTCA Crate</a:t>
            </a:r>
            <a:endParaRPr lang="en-US" sz="1600" b="1" dirty="0">
              <a:solidFill>
                <a:srgbClr val="000000"/>
              </a:solidFill>
              <a:ea typeface="Arial Unicode MS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722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and Data Acquisition Concept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19.03.2013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ounded Rectangle 56"/>
          <p:cNvSpPr>
            <a:spLocks noChangeArrowheads="1"/>
          </p:cNvSpPr>
          <p:nvPr/>
        </p:nvSpPr>
        <p:spPr bwMode="auto">
          <a:xfrm>
            <a:off x="238125" y="2925116"/>
            <a:ext cx="8662988" cy="2289175"/>
          </a:xfrm>
          <a:prstGeom prst="roundRect">
            <a:avLst>
              <a:gd name="adj" fmla="val 8296"/>
            </a:avLst>
          </a:prstGeom>
          <a:solidFill>
            <a:srgbClr val="DBDAC6"/>
          </a:solidFill>
          <a:ln w="2857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/>
            <a:endParaRPr lang="en-US"/>
          </a:p>
        </p:txBody>
      </p:sp>
      <p:sp>
        <p:nvSpPr>
          <p:cNvPr id="8" name="Rounded Rectangle 56"/>
          <p:cNvSpPr/>
          <p:nvPr/>
        </p:nvSpPr>
        <p:spPr bwMode="auto">
          <a:xfrm>
            <a:off x="238125" y="5320653"/>
            <a:ext cx="8662988" cy="9556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buFont typeface="Wingdings" charset="2"/>
              <a:buChar char="n"/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" name="Bild 176" descr="FLASH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650" y="5311128"/>
            <a:ext cx="83947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chtungspfeil 177"/>
          <p:cNvSpPr/>
          <p:nvPr/>
        </p:nvSpPr>
        <p:spPr bwMode="auto">
          <a:xfrm>
            <a:off x="1370579" y="4015568"/>
            <a:ext cx="356349" cy="228410"/>
          </a:xfrm>
          <a:prstGeom prst="homePlate">
            <a:avLst/>
          </a:prstGeom>
          <a:solidFill>
            <a:srgbClr val="3EFF4A"/>
          </a:solidFill>
          <a:ln>
            <a:headEnd type="none" w="med" len="med"/>
            <a:tailEnd type="none" w="med" len="med"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bliqueBottomRight">
              <a:rot lat="0" lon="0" rev="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 marL="342900" indent="-342900">
              <a:buFont typeface="Wingdings" charset="2"/>
              <a:buNone/>
              <a:defRPr/>
            </a:pPr>
            <a:endParaRPr lang="de-DE" sz="800" spc="-300" dirty="0">
              <a:solidFill>
                <a:schemeClr val="tx1"/>
              </a:solidFill>
            </a:endParaRPr>
          </a:p>
        </p:txBody>
      </p:sp>
      <p:sp>
        <p:nvSpPr>
          <p:cNvPr id="11" name="Textfeld 178"/>
          <p:cNvSpPr txBox="1">
            <a:spLocks noChangeArrowheads="1"/>
          </p:cNvSpPr>
          <p:nvPr/>
        </p:nvSpPr>
        <p:spPr bwMode="auto">
          <a:xfrm>
            <a:off x="1279525" y="3982391"/>
            <a:ext cx="5032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Wingdings" pitchFamily="35" charset="2"/>
              <a:buNone/>
            </a:pPr>
            <a:r>
              <a:rPr lang="de-DE" sz="1100" b="1"/>
              <a:t>ADC</a:t>
            </a:r>
          </a:p>
        </p:txBody>
      </p:sp>
      <p:cxnSp>
        <p:nvCxnSpPr>
          <p:cNvPr id="12" name="Form 180"/>
          <p:cNvCxnSpPr>
            <a:cxnSpLocks noChangeShapeType="1"/>
            <a:endCxn id="11" idx="3"/>
          </p:cNvCxnSpPr>
          <p:nvPr/>
        </p:nvCxnSpPr>
        <p:spPr bwMode="auto">
          <a:xfrm rot="16200000" flipV="1">
            <a:off x="1154113" y="4741216"/>
            <a:ext cx="1471612" cy="214312"/>
          </a:xfrm>
          <a:prstGeom prst="bentConnector2">
            <a:avLst/>
          </a:prstGeom>
          <a:noFill/>
          <a:ln w="28575">
            <a:solidFill>
              <a:srgbClr val="008000"/>
            </a:solidFill>
            <a:round/>
            <a:headEnd/>
            <a:tailEnd type="arrow" w="med" len="med"/>
          </a:ln>
        </p:spPr>
      </p:cxnSp>
      <p:sp>
        <p:nvSpPr>
          <p:cNvPr id="13" name="Richtungspfeil 185"/>
          <p:cNvSpPr/>
          <p:nvPr/>
        </p:nvSpPr>
        <p:spPr bwMode="auto">
          <a:xfrm>
            <a:off x="3295585" y="4015568"/>
            <a:ext cx="356349" cy="228410"/>
          </a:xfrm>
          <a:prstGeom prst="homePlate">
            <a:avLst/>
          </a:prstGeom>
          <a:solidFill>
            <a:srgbClr val="3EFF4A"/>
          </a:solidFill>
          <a:ln>
            <a:headEnd type="none" w="med" len="med"/>
            <a:tailEnd type="none" w="med" len="med"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bliqueBottomRight">
              <a:rot lat="0" lon="0" rev="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 marL="342900" indent="-342900">
              <a:buFont typeface="Wingdings" charset="2"/>
              <a:buNone/>
              <a:defRPr/>
            </a:pPr>
            <a:endParaRPr lang="de-DE" sz="800" spc="-300" dirty="0">
              <a:solidFill>
                <a:schemeClr val="tx1"/>
              </a:solidFill>
            </a:endParaRPr>
          </a:p>
        </p:txBody>
      </p:sp>
      <p:sp>
        <p:nvSpPr>
          <p:cNvPr id="14" name="Textfeld 186"/>
          <p:cNvSpPr txBox="1">
            <a:spLocks noChangeArrowheads="1"/>
          </p:cNvSpPr>
          <p:nvPr/>
        </p:nvSpPr>
        <p:spPr bwMode="auto">
          <a:xfrm>
            <a:off x="3203575" y="3983978"/>
            <a:ext cx="5032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Wingdings" pitchFamily="35" charset="2"/>
              <a:buNone/>
            </a:pPr>
            <a:r>
              <a:rPr lang="de-DE" sz="1100" b="1"/>
              <a:t>ADC</a:t>
            </a:r>
          </a:p>
        </p:txBody>
      </p:sp>
      <p:cxnSp>
        <p:nvCxnSpPr>
          <p:cNvPr id="15" name="Form 187"/>
          <p:cNvCxnSpPr>
            <a:cxnSpLocks noChangeShapeType="1"/>
            <a:endCxn id="14" idx="3"/>
          </p:cNvCxnSpPr>
          <p:nvPr/>
        </p:nvCxnSpPr>
        <p:spPr bwMode="auto">
          <a:xfrm rot="16200000" flipV="1">
            <a:off x="3115469" y="4705497"/>
            <a:ext cx="1398588" cy="215900"/>
          </a:xfrm>
          <a:prstGeom prst="bentConnector2">
            <a:avLst/>
          </a:prstGeom>
          <a:noFill/>
          <a:ln w="28575">
            <a:solidFill>
              <a:srgbClr val="008000"/>
            </a:solidFill>
            <a:round/>
            <a:headEnd/>
            <a:tailEnd type="arrow" w="med" len="med"/>
          </a:ln>
        </p:spPr>
      </p:cxnSp>
      <p:pic>
        <p:nvPicPr>
          <p:cNvPr id="16" name="Bild 18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095876" y="3971278"/>
            <a:ext cx="660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ichtungspfeil 190"/>
          <p:cNvSpPr/>
          <p:nvPr/>
        </p:nvSpPr>
        <p:spPr bwMode="auto">
          <a:xfrm>
            <a:off x="7450055" y="4015568"/>
            <a:ext cx="356349" cy="228410"/>
          </a:xfrm>
          <a:prstGeom prst="homePlate">
            <a:avLst/>
          </a:prstGeom>
          <a:solidFill>
            <a:srgbClr val="3EFF4A"/>
          </a:solidFill>
          <a:ln>
            <a:headEnd type="none" w="med" len="med"/>
            <a:tailEnd type="none" w="med" len="med"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bliqueBottomRight">
              <a:rot lat="0" lon="0" rev="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 marL="342900" indent="-342900">
              <a:buFont typeface="Wingdings" charset="2"/>
              <a:buNone/>
              <a:defRPr/>
            </a:pPr>
            <a:endParaRPr lang="de-DE" sz="800" spc="-300" dirty="0">
              <a:solidFill>
                <a:schemeClr val="tx1"/>
              </a:solidFill>
            </a:endParaRPr>
          </a:p>
        </p:txBody>
      </p:sp>
      <p:sp>
        <p:nvSpPr>
          <p:cNvPr id="18" name="Textfeld 191"/>
          <p:cNvSpPr txBox="1">
            <a:spLocks noChangeArrowheads="1"/>
          </p:cNvSpPr>
          <p:nvPr/>
        </p:nvSpPr>
        <p:spPr bwMode="auto">
          <a:xfrm>
            <a:off x="7358063" y="3982391"/>
            <a:ext cx="5032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Wingdings" pitchFamily="35" charset="2"/>
              <a:buNone/>
            </a:pPr>
            <a:r>
              <a:rPr lang="de-DE" sz="1100" b="1"/>
              <a:t>ADC</a:t>
            </a:r>
          </a:p>
        </p:txBody>
      </p:sp>
      <p:cxnSp>
        <p:nvCxnSpPr>
          <p:cNvPr id="19" name="Form 192"/>
          <p:cNvCxnSpPr>
            <a:cxnSpLocks noChangeShapeType="1"/>
            <a:endCxn id="18" idx="3"/>
          </p:cNvCxnSpPr>
          <p:nvPr/>
        </p:nvCxnSpPr>
        <p:spPr bwMode="auto">
          <a:xfrm rot="16200000" flipV="1">
            <a:off x="7180263" y="4793603"/>
            <a:ext cx="1608137" cy="246063"/>
          </a:xfrm>
          <a:prstGeom prst="bentConnector2">
            <a:avLst/>
          </a:prstGeom>
          <a:noFill/>
          <a:ln w="28575">
            <a:solidFill>
              <a:srgbClr val="008000"/>
            </a:solidFill>
            <a:round/>
            <a:headEnd/>
            <a:tailEnd type="arrow" w="med" len="med"/>
          </a:ln>
        </p:spPr>
      </p:cxnSp>
      <p:sp>
        <p:nvSpPr>
          <p:cNvPr id="20" name="Alternativer Prozess 196"/>
          <p:cNvSpPr/>
          <p:nvPr/>
        </p:nvSpPr>
        <p:spPr bwMode="auto">
          <a:xfrm>
            <a:off x="1352550" y="4426891"/>
            <a:ext cx="374650" cy="319087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buFont typeface="Wingdings" charset="2"/>
              <a:buChar char="n"/>
              <a:defRPr/>
            </a:pPr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1" name="Gerade Verbindung mit Pfeil 198"/>
          <p:cNvCxnSpPr>
            <a:cxnSpLocks noChangeShapeType="1"/>
            <a:stCxn id="20" idx="0"/>
            <a:endCxn id="11" idx="2"/>
          </p:cNvCxnSpPr>
          <p:nvPr/>
        </p:nvCxnSpPr>
        <p:spPr bwMode="auto">
          <a:xfrm rot="16200000" flipV="1">
            <a:off x="1444625" y="4331641"/>
            <a:ext cx="182563" cy="7937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 type="arrow" w="med" len="med"/>
          </a:ln>
        </p:spPr>
      </p:cxnSp>
      <p:sp>
        <p:nvSpPr>
          <p:cNvPr id="22" name="Alternativer Prozess 199"/>
          <p:cNvSpPr/>
          <p:nvPr/>
        </p:nvSpPr>
        <p:spPr bwMode="auto">
          <a:xfrm>
            <a:off x="3286125" y="4425303"/>
            <a:ext cx="374650" cy="320675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buFont typeface="Wingdings" charset="2"/>
              <a:buChar char="n"/>
              <a:defRPr/>
            </a:pPr>
            <a:endParaRPr lang="de-DE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3" name="Gerade Verbindung mit Pfeil 200"/>
          <p:cNvCxnSpPr>
            <a:cxnSpLocks noChangeShapeType="1"/>
            <a:stCxn id="22" idx="0"/>
            <a:endCxn id="14" idx="2"/>
          </p:cNvCxnSpPr>
          <p:nvPr/>
        </p:nvCxnSpPr>
        <p:spPr bwMode="auto">
          <a:xfrm rot="16200000" flipV="1">
            <a:off x="3374231" y="4326085"/>
            <a:ext cx="180975" cy="17462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 type="arrow" w="med" len="med"/>
          </a:ln>
        </p:spPr>
      </p:cxnSp>
      <p:sp>
        <p:nvSpPr>
          <p:cNvPr id="24" name="Alternativer Prozess 201"/>
          <p:cNvSpPr/>
          <p:nvPr/>
        </p:nvSpPr>
        <p:spPr bwMode="auto">
          <a:xfrm>
            <a:off x="7434263" y="4425303"/>
            <a:ext cx="374650" cy="320675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buFont typeface="Wingdings" charset="2"/>
              <a:buChar char="n"/>
              <a:defRPr/>
            </a:pPr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5" name="Gerade Verbindung mit Pfeil 202"/>
          <p:cNvCxnSpPr>
            <a:cxnSpLocks noChangeShapeType="1"/>
            <a:stCxn id="24" idx="0"/>
            <a:endCxn id="18" idx="2"/>
          </p:cNvCxnSpPr>
          <p:nvPr/>
        </p:nvCxnSpPr>
        <p:spPr bwMode="auto">
          <a:xfrm rot="16200000" flipV="1">
            <a:off x="7525544" y="4329259"/>
            <a:ext cx="180975" cy="11113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 type="arrow" w="med" len="med"/>
          </a:ln>
        </p:spPr>
      </p:cxnSp>
      <p:cxnSp>
        <p:nvCxnSpPr>
          <p:cNvPr id="26" name="Gewinkelte Verbindung 207"/>
          <p:cNvCxnSpPr>
            <a:cxnSpLocks noChangeShapeType="1"/>
          </p:cNvCxnSpPr>
          <p:nvPr/>
        </p:nvCxnSpPr>
        <p:spPr bwMode="auto">
          <a:xfrm flipV="1">
            <a:off x="776288" y="4565003"/>
            <a:ext cx="2509837" cy="246063"/>
          </a:xfrm>
          <a:prstGeom prst="bentConnector3">
            <a:avLst>
              <a:gd name="adj1" fmla="val 84949"/>
            </a:avLst>
          </a:prstGeom>
          <a:noFill/>
          <a:ln w="28575">
            <a:solidFill>
              <a:schemeClr val="folHlink"/>
            </a:solidFill>
            <a:round/>
            <a:headEnd/>
            <a:tailEnd type="arrow" w="med" len="med"/>
          </a:ln>
        </p:spPr>
      </p:cxnSp>
      <p:cxnSp>
        <p:nvCxnSpPr>
          <p:cNvPr id="27" name="Gewinkelte Verbindung 210"/>
          <p:cNvCxnSpPr>
            <a:cxnSpLocks noChangeShapeType="1"/>
          </p:cNvCxnSpPr>
          <p:nvPr/>
        </p:nvCxnSpPr>
        <p:spPr bwMode="auto">
          <a:xfrm flipV="1">
            <a:off x="766763" y="4130028"/>
            <a:ext cx="4445000" cy="763588"/>
          </a:xfrm>
          <a:prstGeom prst="bentConnector3">
            <a:avLst>
              <a:gd name="adj1" fmla="val 93181"/>
            </a:avLst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28" name="Gewinkelte Verbindung 213"/>
          <p:cNvCxnSpPr>
            <a:cxnSpLocks noChangeShapeType="1"/>
          </p:cNvCxnSpPr>
          <p:nvPr/>
        </p:nvCxnSpPr>
        <p:spPr bwMode="auto">
          <a:xfrm flipV="1">
            <a:off x="766763" y="4482453"/>
            <a:ext cx="6667500" cy="501650"/>
          </a:xfrm>
          <a:prstGeom prst="bentConnector3">
            <a:avLst>
              <a:gd name="adj1" fmla="val 93991"/>
            </a:avLst>
          </a:prstGeom>
          <a:noFill/>
          <a:ln w="28575">
            <a:solidFill>
              <a:schemeClr val="folHlink"/>
            </a:solidFill>
            <a:round/>
            <a:headEnd/>
            <a:tailEnd type="arrow" w="med" len="med"/>
          </a:ln>
        </p:spPr>
      </p:cxnSp>
      <p:cxnSp>
        <p:nvCxnSpPr>
          <p:cNvPr id="29" name="Gerade Verbindung mit Pfeil 218"/>
          <p:cNvCxnSpPr>
            <a:cxnSpLocks noChangeShapeType="1"/>
            <a:endCxn id="20" idx="1"/>
          </p:cNvCxnSpPr>
          <p:nvPr/>
        </p:nvCxnSpPr>
        <p:spPr bwMode="auto">
          <a:xfrm flipV="1">
            <a:off x="774700" y="4587228"/>
            <a:ext cx="577850" cy="15875"/>
          </a:xfrm>
          <a:prstGeom prst="straightConnector1">
            <a:avLst/>
          </a:prstGeom>
          <a:noFill/>
          <a:ln w="28575">
            <a:solidFill>
              <a:schemeClr val="folHlink"/>
            </a:solidFill>
            <a:round/>
            <a:headEnd/>
            <a:tailEnd type="arrow" w="med" len="med"/>
          </a:ln>
        </p:spPr>
      </p:cxnSp>
      <p:sp>
        <p:nvSpPr>
          <p:cNvPr id="30" name="Textfeld 219"/>
          <p:cNvSpPr txBox="1">
            <a:spLocks noChangeArrowheads="1"/>
          </p:cNvSpPr>
          <p:nvPr/>
        </p:nvSpPr>
        <p:spPr bwMode="auto">
          <a:xfrm>
            <a:off x="1325563" y="4438003"/>
            <a:ext cx="4333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Wingdings" pitchFamily="35" charset="2"/>
              <a:buNone/>
            </a:pPr>
            <a:r>
              <a:rPr lang="de-DE" sz="1400"/>
              <a:t>Δφ</a:t>
            </a:r>
          </a:p>
        </p:txBody>
      </p:sp>
      <p:sp>
        <p:nvSpPr>
          <p:cNvPr id="31" name="Textfeld 222"/>
          <p:cNvSpPr txBox="1">
            <a:spLocks noChangeArrowheads="1"/>
          </p:cNvSpPr>
          <p:nvPr/>
        </p:nvSpPr>
        <p:spPr bwMode="auto">
          <a:xfrm>
            <a:off x="3262313" y="4438003"/>
            <a:ext cx="4333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Wingdings" pitchFamily="35" charset="2"/>
              <a:buNone/>
            </a:pPr>
            <a:r>
              <a:rPr lang="de-DE" sz="1400"/>
              <a:t>Δφ</a:t>
            </a:r>
          </a:p>
        </p:txBody>
      </p:sp>
      <p:sp>
        <p:nvSpPr>
          <p:cNvPr id="32" name="Rechteck 223"/>
          <p:cNvSpPr>
            <a:spLocks noChangeArrowheads="1"/>
          </p:cNvSpPr>
          <p:nvPr/>
        </p:nvSpPr>
        <p:spPr bwMode="auto">
          <a:xfrm>
            <a:off x="7424738" y="4438003"/>
            <a:ext cx="434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Wingdings" pitchFamily="35" charset="2"/>
              <a:buNone/>
            </a:pPr>
            <a:r>
              <a:rPr lang="de-DE" sz="1400"/>
              <a:t>Δφ</a:t>
            </a:r>
          </a:p>
        </p:txBody>
      </p:sp>
      <p:sp>
        <p:nvSpPr>
          <p:cNvPr id="33" name="Textfeld 224"/>
          <p:cNvSpPr txBox="1"/>
          <p:nvPr/>
        </p:nvSpPr>
        <p:spPr>
          <a:xfrm>
            <a:off x="5564188" y="4728516"/>
            <a:ext cx="67468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Wingdings" charset="2"/>
              <a:buNone/>
              <a:defRPr/>
            </a:pPr>
            <a:r>
              <a:rPr lang="de-DE" sz="1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Clock</a:t>
            </a:r>
            <a:endParaRPr lang="de-DE" sz="1400" b="1" dirty="0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" name="Textfeld 225"/>
          <p:cNvSpPr txBox="1">
            <a:spLocks noChangeArrowheads="1"/>
          </p:cNvSpPr>
          <p:nvPr/>
        </p:nvSpPr>
        <p:spPr bwMode="auto">
          <a:xfrm>
            <a:off x="4121150" y="4572941"/>
            <a:ext cx="749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Wingdings" pitchFamily="35" charset="2"/>
              <a:buNone/>
            </a:pPr>
            <a:r>
              <a:rPr lang="de-DE" sz="1400">
                <a:solidFill>
                  <a:srgbClr val="0000FF"/>
                </a:solidFill>
              </a:rPr>
              <a:t>Trigger</a:t>
            </a:r>
          </a:p>
        </p:txBody>
      </p:sp>
      <p:sp>
        <p:nvSpPr>
          <p:cNvPr id="35" name="Verbindungsstelle zu einer anderen Seite 227"/>
          <p:cNvSpPr>
            <a:spLocks noChangeArrowheads="1"/>
          </p:cNvSpPr>
          <p:nvPr/>
        </p:nvSpPr>
        <p:spPr bwMode="auto">
          <a:xfrm flipV="1">
            <a:off x="5189538" y="3023541"/>
            <a:ext cx="493712" cy="312737"/>
          </a:xfrm>
          <a:prstGeom prst="flowChartOffpageConnector">
            <a:avLst/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/>
            <a:endParaRPr lang="en-US"/>
          </a:p>
        </p:txBody>
      </p:sp>
      <p:sp>
        <p:nvSpPr>
          <p:cNvPr id="36" name="Verbindungsstelle zu einer anderen Seite 228"/>
          <p:cNvSpPr>
            <a:spLocks noChangeArrowheads="1"/>
          </p:cNvSpPr>
          <p:nvPr/>
        </p:nvSpPr>
        <p:spPr bwMode="auto">
          <a:xfrm flipV="1">
            <a:off x="7364413" y="3055291"/>
            <a:ext cx="493712" cy="287337"/>
          </a:xfrm>
          <a:prstGeom prst="flowChartOffpageConnector">
            <a:avLst/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/>
            <a:endParaRPr lang="en-US"/>
          </a:p>
        </p:txBody>
      </p:sp>
      <p:sp>
        <p:nvSpPr>
          <p:cNvPr id="37" name="Verbindungsstelle zu einer anderen Seite 229"/>
          <p:cNvSpPr>
            <a:spLocks noChangeArrowheads="1"/>
          </p:cNvSpPr>
          <p:nvPr/>
        </p:nvSpPr>
        <p:spPr bwMode="auto">
          <a:xfrm flipV="1">
            <a:off x="3195638" y="3034653"/>
            <a:ext cx="492125" cy="307975"/>
          </a:xfrm>
          <a:prstGeom prst="flowChartOffpageConnector">
            <a:avLst/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/>
            <a:endParaRPr lang="en-US"/>
          </a:p>
        </p:txBody>
      </p:sp>
      <p:sp>
        <p:nvSpPr>
          <p:cNvPr id="38" name="Verbindungsstelle zu einer anderen Seite 230"/>
          <p:cNvSpPr>
            <a:spLocks noChangeArrowheads="1"/>
          </p:cNvSpPr>
          <p:nvPr/>
        </p:nvSpPr>
        <p:spPr bwMode="auto">
          <a:xfrm flipV="1">
            <a:off x="1285875" y="3012428"/>
            <a:ext cx="493713" cy="330200"/>
          </a:xfrm>
          <a:prstGeom prst="flowChartOffpageConnector">
            <a:avLst/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/>
            <a:endParaRPr lang="en-US"/>
          </a:p>
        </p:txBody>
      </p:sp>
      <p:sp>
        <p:nvSpPr>
          <p:cNvPr id="39" name="Rechteck 231"/>
          <p:cNvSpPr/>
          <p:nvPr/>
        </p:nvSpPr>
        <p:spPr bwMode="auto">
          <a:xfrm>
            <a:off x="3039406" y="1644696"/>
            <a:ext cx="2626916" cy="1150550"/>
          </a:xfrm>
          <a:prstGeom prst="rect">
            <a:avLst/>
          </a:prstGeom>
          <a:solidFill>
            <a:srgbClr val="66CCFF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marL="342900" indent="-342900">
              <a:buFont typeface="Wingdings" charset="2"/>
              <a:buChar char="n"/>
              <a:defRPr/>
            </a:pPr>
            <a:endParaRPr lang="de-DE"/>
          </a:p>
        </p:txBody>
      </p:sp>
      <p:cxnSp>
        <p:nvCxnSpPr>
          <p:cNvPr id="40" name="Gerade Verbindung mit Pfeil 233"/>
          <p:cNvCxnSpPr>
            <a:stCxn id="36" idx="2"/>
            <a:endCxn id="56" idx="3"/>
          </p:cNvCxnSpPr>
          <p:nvPr/>
        </p:nvCxnSpPr>
        <p:spPr bwMode="auto">
          <a:xfrm rot="16200000" flipV="1">
            <a:off x="6369844" y="1814660"/>
            <a:ext cx="450850" cy="2030412"/>
          </a:xfrm>
          <a:prstGeom prst="straightConnector1">
            <a:avLst/>
          </a:prstGeom>
          <a:noFill/>
          <a:ln w="28575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Gerade Verbindung mit Pfeil 235"/>
          <p:cNvCxnSpPr>
            <a:stCxn id="35" idx="2"/>
          </p:cNvCxnSpPr>
          <p:nvPr/>
        </p:nvCxnSpPr>
        <p:spPr bwMode="auto">
          <a:xfrm rot="16200000" flipV="1">
            <a:off x="5182394" y="2768747"/>
            <a:ext cx="282575" cy="227013"/>
          </a:xfrm>
          <a:prstGeom prst="straightConnector1">
            <a:avLst/>
          </a:prstGeom>
          <a:noFill/>
          <a:ln w="28575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Gerade Verbindung mit Pfeil 237"/>
          <p:cNvCxnSpPr>
            <a:stCxn id="37" idx="2"/>
          </p:cNvCxnSpPr>
          <p:nvPr/>
        </p:nvCxnSpPr>
        <p:spPr bwMode="auto">
          <a:xfrm rot="5400000" flipH="1" flipV="1">
            <a:off x="3402807" y="2768746"/>
            <a:ext cx="304800" cy="227013"/>
          </a:xfrm>
          <a:prstGeom prst="straightConnector1">
            <a:avLst/>
          </a:prstGeom>
          <a:noFill/>
          <a:ln w="28575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Gerade Verbindung mit Pfeil 239"/>
          <p:cNvCxnSpPr>
            <a:stCxn id="38" idx="2"/>
            <a:endCxn id="56" idx="1"/>
          </p:cNvCxnSpPr>
          <p:nvPr/>
        </p:nvCxnSpPr>
        <p:spPr bwMode="auto">
          <a:xfrm rot="5400000" flipH="1" flipV="1">
            <a:off x="2115344" y="2022622"/>
            <a:ext cx="407987" cy="1571625"/>
          </a:xfrm>
          <a:prstGeom prst="straightConnector1">
            <a:avLst/>
          </a:prstGeom>
          <a:noFill/>
          <a:ln w="28575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Gerade Verbindung mit Pfeil 244"/>
          <p:cNvCxnSpPr>
            <a:stCxn id="18" idx="0"/>
            <a:endCxn id="36" idx="0"/>
          </p:cNvCxnSpPr>
          <p:nvPr/>
        </p:nvCxnSpPr>
        <p:spPr bwMode="auto">
          <a:xfrm rot="5400000" flipH="1" flipV="1">
            <a:off x="7290593" y="3662510"/>
            <a:ext cx="639763" cy="0"/>
          </a:xfrm>
          <a:prstGeom prst="straightConnector1">
            <a:avLst/>
          </a:prstGeom>
          <a:noFill/>
          <a:ln w="28575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Gewinkelte Verbindung 252"/>
          <p:cNvCxnSpPr>
            <a:cxnSpLocks noChangeShapeType="1"/>
          </p:cNvCxnSpPr>
          <p:nvPr/>
        </p:nvCxnSpPr>
        <p:spPr bwMode="auto">
          <a:xfrm flipV="1">
            <a:off x="776288" y="3345803"/>
            <a:ext cx="603250" cy="219075"/>
          </a:xfrm>
          <a:prstGeom prst="bentConnector3">
            <a:avLst>
              <a:gd name="adj1" fmla="val 100000"/>
            </a:avLst>
          </a:prstGeom>
          <a:noFill/>
          <a:ln w="28575">
            <a:solidFill>
              <a:srgbClr val="3C45FF"/>
            </a:solidFill>
            <a:round/>
            <a:headEnd/>
            <a:tailEnd type="arrow" w="med" len="med"/>
          </a:ln>
        </p:spPr>
      </p:cxnSp>
      <p:cxnSp>
        <p:nvCxnSpPr>
          <p:cNvPr id="46" name="Gewinkelte Verbindung 257"/>
          <p:cNvCxnSpPr>
            <a:cxnSpLocks noChangeShapeType="1"/>
          </p:cNvCxnSpPr>
          <p:nvPr/>
        </p:nvCxnSpPr>
        <p:spPr bwMode="auto">
          <a:xfrm flipV="1">
            <a:off x="776288" y="3353741"/>
            <a:ext cx="2532062" cy="274637"/>
          </a:xfrm>
          <a:prstGeom prst="bentConnector3">
            <a:avLst>
              <a:gd name="adj1" fmla="val 99458"/>
            </a:avLst>
          </a:prstGeom>
          <a:noFill/>
          <a:ln w="28575">
            <a:solidFill>
              <a:srgbClr val="3C45FF"/>
            </a:solidFill>
            <a:round/>
            <a:headEnd/>
            <a:tailEnd type="arrow" w="med" len="med"/>
          </a:ln>
        </p:spPr>
      </p:cxnSp>
      <p:cxnSp>
        <p:nvCxnSpPr>
          <p:cNvPr id="47" name="Gewinkelte Verbindung 260"/>
          <p:cNvCxnSpPr>
            <a:cxnSpLocks noChangeShapeType="1"/>
          </p:cNvCxnSpPr>
          <p:nvPr/>
        </p:nvCxnSpPr>
        <p:spPr bwMode="auto">
          <a:xfrm flipV="1">
            <a:off x="758825" y="3345803"/>
            <a:ext cx="4522788" cy="365125"/>
          </a:xfrm>
          <a:prstGeom prst="bentConnector3">
            <a:avLst>
              <a:gd name="adj1" fmla="val 99699"/>
            </a:avLst>
          </a:prstGeom>
          <a:noFill/>
          <a:ln w="28575">
            <a:solidFill>
              <a:srgbClr val="3C45FF"/>
            </a:solidFill>
            <a:round/>
            <a:headEnd/>
            <a:tailEnd type="arrow" w="med" len="med"/>
          </a:ln>
        </p:spPr>
      </p:cxnSp>
      <p:cxnSp>
        <p:nvCxnSpPr>
          <p:cNvPr id="48" name="Gewinkelte Verbindung 264"/>
          <p:cNvCxnSpPr>
            <a:cxnSpLocks noChangeShapeType="1"/>
          </p:cNvCxnSpPr>
          <p:nvPr/>
        </p:nvCxnSpPr>
        <p:spPr bwMode="auto">
          <a:xfrm flipV="1">
            <a:off x="711200" y="3345803"/>
            <a:ext cx="6742113" cy="428625"/>
          </a:xfrm>
          <a:prstGeom prst="bentConnector3">
            <a:avLst>
              <a:gd name="adj1" fmla="val 100000"/>
            </a:avLst>
          </a:prstGeom>
          <a:noFill/>
          <a:ln w="28575">
            <a:solidFill>
              <a:srgbClr val="3C45FF"/>
            </a:solidFill>
            <a:round/>
            <a:headEnd/>
            <a:tailEnd type="arrow" w="med" len="med"/>
          </a:ln>
        </p:spPr>
      </p:cxnSp>
      <p:sp>
        <p:nvSpPr>
          <p:cNvPr id="49" name="Textfeld 266"/>
          <p:cNvSpPr txBox="1">
            <a:spLocks noChangeArrowheads="1"/>
          </p:cNvSpPr>
          <p:nvPr/>
        </p:nvSpPr>
        <p:spPr bwMode="auto">
          <a:xfrm>
            <a:off x="5429250" y="3515666"/>
            <a:ext cx="2095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Wingdings" pitchFamily="35" charset="2"/>
              <a:buNone/>
            </a:pPr>
            <a:r>
              <a:rPr lang="de-DE" sz="1400">
                <a:solidFill>
                  <a:srgbClr val="3C45FF"/>
                </a:solidFill>
              </a:rPr>
              <a:t>Event Number + Trigger</a:t>
            </a:r>
          </a:p>
        </p:txBody>
      </p:sp>
      <p:sp>
        <p:nvSpPr>
          <p:cNvPr id="50" name="Textfeld 267"/>
          <p:cNvSpPr txBox="1">
            <a:spLocks noChangeArrowheads="1"/>
          </p:cNvSpPr>
          <p:nvPr/>
        </p:nvSpPr>
        <p:spPr bwMode="auto">
          <a:xfrm>
            <a:off x="2230438" y="1596378"/>
            <a:ext cx="868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Wingdings" pitchFamily="35" charset="2"/>
              <a:buNone/>
            </a:pPr>
            <a:r>
              <a:rPr lang="de-DE" sz="2400" b="1">
                <a:solidFill>
                  <a:srgbClr val="0000FF"/>
                </a:solidFill>
              </a:rPr>
              <a:t>DAQ</a:t>
            </a:r>
          </a:p>
        </p:txBody>
      </p:sp>
      <p:sp>
        <p:nvSpPr>
          <p:cNvPr id="51" name="Textfeld 268"/>
          <p:cNvSpPr txBox="1">
            <a:spLocks noChangeArrowheads="1"/>
          </p:cNvSpPr>
          <p:nvPr/>
        </p:nvSpPr>
        <p:spPr bwMode="auto">
          <a:xfrm>
            <a:off x="1216025" y="3067991"/>
            <a:ext cx="6365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Wingdings" pitchFamily="35" charset="2"/>
              <a:buNone/>
            </a:pPr>
            <a:r>
              <a:rPr lang="de-DE" sz="1200" b="1"/>
              <a:t>Buffer</a:t>
            </a:r>
          </a:p>
        </p:txBody>
      </p:sp>
      <p:sp>
        <p:nvSpPr>
          <p:cNvPr id="52" name="Textfeld 269"/>
          <p:cNvSpPr txBox="1">
            <a:spLocks noChangeArrowheads="1"/>
          </p:cNvSpPr>
          <p:nvPr/>
        </p:nvSpPr>
        <p:spPr bwMode="auto">
          <a:xfrm>
            <a:off x="3130550" y="3064816"/>
            <a:ext cx="6381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Wingdings" pitchFamily="35" charset="2"/>
              <a:buNone/>
            </a:pPr>
            <a:r>
              <a:rPr lang="de-DE" sz="1200" b="1"/>
              <a:t>Buffer</a:t>
            </a:r>
          </a:p>
        </p:txBody>
      </p:sp>
      <p:sp>
        <p:nvSpPr>
          <p:cNvPr id="53" name="Textfeld 270"/>
          <p:cNvSpPr txBox="1">
            <a:spLocks noChangeArrowheads="1"/>
          </p:cNvSpPr>
          <p:nvPr/>
        </p:nvSpPr>
        <p:spPr bwMode="auto">
          <a:xfrm>
            <a:off x="5116513" y="3053703"/>
            <a:ext cx="6365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Wingdings" pitchFamily="35" charset="2"/>
              <a:buNone/>
            </a:pPr>
            <a:r>
              <a:rPr lang="de-DE" sz="1200" b="1"/>
              <a:t>Buffer</a:t>
            </a:r>
          </a:p>
        </p:txBody>
      </p:sp>
      <p:sp>
        <p:nvSpPr>
          <p:cNvPr id="54" name="Textfeld 271"/>
          <p:cNvSpPr txBox="1">
            <a:spLocks noChangeArrowheads="1"/>
          </p:cNvSpPr>
          <p:nvPr/>
        </p:nvSpPr>
        <p:spPr bwMode="auto">
          <a:xfrm>
            <a:off x="7299325" y="3064816"/>
            <a:ext cx="6381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Wingdings" pitchFamily="35" charset="2"/>
              <a:buNone/>
            </a:pPr>
            <a:r>
              <a:rPr lang="de-DE" sz="1200" b="1"/>
              <a:t>Buffer</a:t>
            </a:r>
          </a:p>
        </p:txBody>
      </p:sp>
      <p:sp>
        <p:nvSpPr>
          <p:cNvPr id="55" name="TextBox 108"/>
          <p:cNvSpPr txBox="1">
            <a:spLocks noChangeArrowheads="1"/>
          </p:cNvSpPr>
          <p:nvPr/>
        </p:nvSpPr>
        <p:spPr bwMode="auto">
          <a:xfrm>
            <a:off x="2627313" y="5939778"/>
            <a:ext cx="15605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Wingdings" pitchFamily="35" charset="2"/>
              <a:buNone/>
            </a:pPr>
            <a:r>
              <a:rPr lang="en-US" sz="1600" b="1"/>
              <a:t>FLASH / XFEL</a:t>
            </a:r>
          </a:p>
        </p:txBody>
      </p:sp>
      <p:sp>
        <p:nvSpPr>
          <p:cNvPr id="56" name="Rechteck 55"/>
          <p:cNvSpPr/>
          <p:nvPr/>
        </p:nvSpPr>
        <p:spPr bwMode="auto">
          <a:xfrm>
            <a:off x="3105150" y="2501253"/>
            <a:ext cx="2474913" cy="206375"/>
          </a:xfrm>
          <a:prstGeom prst="rect">
            <a:avLst/>
          </a:prstGeom>
          <a:solidFill>
            <a:srgbClr val="595959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342900" indent="-342900" algn="ctr">
              <a:buFont typeface="Wingdings" pitchFamily="-1" charset="2"/>
              <a:buNone/>
              <a:defRPr/>
            </a:pPr>
            <a:r>
              <a:rPr lang="en-US" sz="1200" b="1" dirty="0">
                <a:solidFill>
                  <a:schemeClr val="bg1"/>
                </a:solidFill>
              </a:rPr>
              <a:t>Fast Collector</a:t>
            </a:r>
          </a:p>
        </p:txBody>
      </p:sp>
      <p:sp>
        <p:nvSpPr>
          <p:cNvPr id="57" name="Rechteck 56"/>
          <p:cNvSpPr/>
          <p:nvPr/>
        </p:nvSpPr>
        <p:spPr bwMode="auto">
          <a:xfrm>
            <a:off x="3105150" y="2110728"/>
            <a:ext cx="2474913" cy="325438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0000" dist="254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b">
            <a:prstTxWarp prst="textNoShape">
              <a:avLst/>
            </a:prstTxWarp>
          </a:bodyPr>
          <a:lstStyle/>
          <a:p>
            <a:pPr marL="342900" indent="-342900" algn="ctr">
              <a:buFont typeface="Wingdings" pitchFamily="-1" charset="2"/>
              <a:buNone/>
              <a:defRPr/>
            </a:pPr>
            <a:r>
              <a:rPr lang="en-US" sz="1200" b="1" dirty="0">
                <a:solidFill>
                  <a:srgbClr val="FFFFFF"/>
                </a:solidFill>
              </a:rPr>
              <a:t>Buffer Manager</a:t>
            </a:r>
          </a:p>
        </p:txBody>
      </p:sp>
      <p:grpSp>
        <p:nvGrpSpPr>
          <p:cNvPr id="58" name="Gruppierung 108"/>
          <p:cNvGrpSpPr>
            <a:grpSpLocks/>
          </p:cNvGrpSpPr>
          <p:nvPr/>
        </p:nvGrpSpPr>
        <p:grpSpPr bwMode="auto">
          <a:xfrm>
            <a:off x="4873625" y="1713853"/>
            <a:ext cx="714375" cy="520700"/>
            <a:chOff x="4978400" y="1758950"/>
            <a:chExt cx="609600" cy="520701"/>
          </a:xfrm>
        </p:grpSpPr>
        <p:sp>
          <p:nvSpPr>
            <p:cNvPr id="59" name="Richtungspfeil 58"/>
            <p:cNvSpPr/>
            <p:nvPr/>
          </p:nvSpPr>
          <p:spPr bwMode="auto">
            <a:xfrm rot="5400000">
              <a:off x="5213498" y="2101576"/>
              <a:ext cx="174625" cy="181525"/>
            </a:xfrm>
            <a:prstGeom prst="homePlate">
              <a:avLst/>
            </a:prstGeom>
            <a:noFill/>
            <a:ln>
              <a:solidFill>
                <a:srgbClr val="A1F4FF"/>
              </a:solidFill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pPr marL="342900" indent="-342900">
                <a:buFont typeface="Wingdings" charset="2"/>
                <a:buChar char="n"/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0" name="Gruppierung 99"/>
            <p:cNvGrpSpPr/>
            <p:nvPr/>
          </p:nvGrpSpPr>
          <p:grpSpPr>
            <a:xfrm>
              <a:off x="4978400" y="1758950"/>
              <a:ext cx="609600" cy="493715"/>
              <a:chOff x="7394575" y="1670050"/>
              <a:chExt cx="609600" cy="493715"/>
            </a:xfrm>
            <a:solidFill>
              <a:schemeClr val="tx2">
                <a:lumMod val="65000"/>
                <a:lumOff val="35000"/>
              </a:schemeClr>
            </a:solidFill>
            <a:effectLst>
              <a:outerShdw blurRad="38100" dist="25400" dir="5400000">
                <a:srgbClr val="000000">
                  <a:alpha val="37000"/>
                </a:srgbClr>
              </a:outerShdw>
            </a:effectLst>
          </p:grpSpPr>
          <p:sp>
            <p:nvSpPr>
              <p:cNvPr id="61" name="Rechteck 60"/>
              <p:cNvSpPr/>
              <p:nvPr/>
            </p:nvSpPr>
            <p:spPr bwMode="auto">
              <a:xfrm>
                <a:off x="7394575" y="1670050"/>
                <a:ext cx="609600" cy="346075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prstTxWarp prst="textNoShape">
                  <a:avLst/>
                </a:prstTxWarp>
              </a:bodyPr>
              <a:lstStyle/>
              <a:p>
                <a:pPr marL="342900" indent="-342900" algn="ctr">
                  <a:buFont typeface="Wingdings" pitchFamily="-1" charset="2"/>
                  <a:buNone/>
                  <a:defRPr/>
                </a:pPr>
                <a:r>
                  <a:rPr lang="en-US" sz="1000" dirty="0">
                    <a:solidFill>
                      <a:srgbClr val="FFFFFF"/>
                    </a:solidFill>
                  </a:rPr>
                  <a:t>Other</a:t>
                </a:r>
              </a:p>
              <a:p>
                <a:pPr marL="342900" indent="-342900" algn="ctr">
                  <a:buFont typeface="Wingdings" pitchFamily="-1" charset="2"/>
                  <a:buNone/>
                  <a:defRPr/>
                </a:pPr>
                <a:r>
                  <a:rPr lang="en-US" sz="1000" dirty="0">
                    <a:solidFill>
                      <a:srgbClr val="FFFFFF"/>
                    </a:solidFill>
                  </a:rPr>
                  <a:t>Server</a:t>
                </a:r>
              </a:p>
            </p:txBody>
          </p:sp>
          <p:sp>
            <p:nvSpPr>
              <p:cNvPr id="62" name="Richtungspfeil 61"/>
              <p:cNvSpPr/>
              <p:nvPr/>
            </p:nvSpPr>
            <p:spPr bwMode="auto">
              <a:xfrm rot="5400000">
                <a:off x="7643018" y="2010570"/>
                <a:ext cx="147640" cy="158750"/>
              </a:xfrm>
              <a:prstGeom prst="homePlate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charset="2"/>
                  <a:buChar char="n"/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3" name="Gruppierung 109"/>
          <p:cNvGrpSpPr>
            <a:grpSpLocks/>
          </p:cNvGrpSpPr>
          <p:nvPr/>
        </p:nvGrpSpPr>
        <p:grpSpPr bwMode="auto">
          <a:xfrm>
            <a:off x="3108325" y="1713853"/>
            <a:ext cx="714375" cy="520700"/>
            <a:chOff x="4978400" y="1758950"/>
            <a:chExt cx="609600" cy="520701"/>
          </a:xfrm>
        </p:grpSpPr>
        <p:sp>
          <p:nvSpPr>
            <p:cNvPr id="64" name="Richtungspfeil 63"/>
            <p:cNvSpPr/>
            <p:nvPr/>
          </p:nvSpPr>
          <p:spPr bwMode="auto">
            <a:xfrm rot="5400000">
              <a:off x="5213498" y="2101576"/>
              <a:ext cx="174625" cy="181525"/>
            </a:xfrm>
            <a:prstGeom prst="homePlate">
              <a:avLst/>
            </a:prstGeom>
            <a:noFill/>
            <a:ln>
              <a:solidFill>
                <a:srgbClr val="A1F4FF"/>
              </a:solidFill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pPr marL="342900" indent="-342900">
                <a:buFont typeface="Wingdings" charset="2"/>
                <a:buChar char="n"/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5" name="Gruppierung 111"/>
            <p:cNvGrpSpPr/>
            <p:nvPr/>
          </p:nvGrpSpPr>
          <p:grpSpPr>
            <a:xfrm>
              <a:off x="4978400" y="1758950"/>
              <a:ext cx="609600" cy="493715"/>
              <a:chOff x="7394575" y="1670050"/>
              <a:chExt cx="609600" cy="493715"/>
            </a:xfrm>
            <a:solidFill>
              <a:schemeClr val="tx2">
                <a:lumMod val="65000"/>
                <a:lumOff val="35000"/>
              </a:schemeClr>
            </a:solidFill>
            <a:effectLst>
              <a:outerShdw blurRad="38100" dist="25400" dir="5400000">
                <a:srgbClr val="000000">
                  <a:alpha val="37000"/>
                </a:srgbClr>
              </a:outerShdw>
            </a:effectLst>
          </p:grpSpPr>
          <p:sp>
            <p:nvSpPr>
              <p:cNvPr id="66" name="Rechteck 65"/>
              <p:cNvSpPr/>
              <p:nvPr/>
            </p:nvSpPr>
            <p:spPr bwMode="auto">
              <a:xfrm>
                <a:off x="7394575" y="1670050"/>
                <a:ext cx="609600" cy="346075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prstTxWarp prst="textNoShape">
                  <a:avLst/>
                </a:prstTxWarp>
              </a:bodyPr>
              <a:lstStyle/>
              <a:p>
                <a:pPr marL="342900" indent="-342900" algn="ctr">
                  <a:buFont typeface="Wingdings" pitchFamily="-1" charset="2"/>
                  <a:buNone/>
                  <a:defRPr/>
                </a:pPr>
                <a:r>
                  <a:rPr lang="en-US" sz="1000" b="1" dirty="0">
                    <a:solidFill>
                      <a:srgbClr val="FFFFFF"/>
                    </a:solidFill>
                  </a:rPr>
                  <a:t>Orbit</a:t>
                </a:r>
                <a:br>
                  <a:rPr lang="en-US" sz="1000" b="1" dirty="0">
                    <a:solidFill>
                      <a:srgbClr val="FFFFFF"/>
                    </a:solidFill>
                  </a:rPr>
                </a:br>
                <a:r>
                  <a:rPr lang="en-US" sz="1000" b="1" dirty="0">
                    <a:solidFill>
                      <a:srgbClr val="FFFFFF"/>
                    </a:solidFill>
                  </a:rPr>
                  <a:t>Server</a:t>
                </a:r>
              </a:p>
            </p:txBody>
          </p:sp>
          <p:sp>
            <p:nvSpPr>
              <p:cNvPr id="67" name="Richtungspfeil 66"/>
              <p:cNvSpPr/>
              <p:nvPr/>
            </p:nvSpPr>
            <p:spPr bwMode="auto">
              <a:xfrm rot="5400000">
                <a:off x="7643018" y="2010570"/>
                <a:ext cx="147640" cy="158750"/>
              </a:xfrm>
              <a:prstGeom prst="homePlate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charset="2"/>
                  <a:buChar char="n"/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8" name="Gruppierung 114"/>
          <p:cNvGrpSpPr>
            <a:grpSpLocks/>
          </p:cNvGrpSpPr>
          <p:nvPr/>
        </p:nvGrpSpPr>
        <p:grpSpPr bwMode="auto">
          <a:xfrm>
            <a:off x="3990975" y="1713853"/>
            <a:ext cx="714375" cy="520700"/>
            <a:chOff x="4978400" y="1758950"/>
            <a:chExt cx="609600" cy="520701"/>
          </a:xfrm>
        </p:grpSpPr>
        <p:sp>
          <p:nvSpPr>
            <p:cNvPr id="69" name="Richtungspfeil 68"/>
            <p:cNvSpPr/>
            <p:nvPr/>
          </p:nvSpPr>
          <p:spPr bwMode="auto">
            <a:xfrm rot="5400000">
              <a:off x="5213498" y="2101576"/>
              <a:ext cx="174625" cy="181525"/>
            </a:xfrm>
            <a:prstGeom prst="homePlate">
              <a:avLst/>
            </a:prstGeom>
            <a:noFill/>
            <a:ln>
              <a:solidFill>
                <a:srgbClr val="A1F4FF"/>
              </a:solidFill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pPr marL="342900" indent="-342900">
                <a:buFont typeface="Wingdings" charset="2"/>
                <a:buChar char="n"/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70" name="Gruppierung 116"/>
            <p:cNvGrpSpPr/>
            <p:nvPr/>
          </p:nvGrpSpPr>
          <p:grpSpPr>
            <a:xfrm>
              <a:off x="4978400" y="1758950"/>
              <a:ext cx="609600" cy="493715"/>
              <a:chOff x="7394575" y="1670050"/>
              <a:chExt cx="609600" cy="493715"/>
            </a:xfrm>
            <a:solidFill>
              <a:schemeClr val="tx2">
                <a:lumMod val="65000"/>
                <a:lumOff val="35000"/>
              </a:schemeClr>
            </a:solidFill>
            <a:effectLst>
              <a:outerShdw blurRad="38100" dist="25400" dir="5400000">
                <a:srgbClr val="000000">
                  <a:alpha val="37000"/>
                </a:srgbClr>
              </a:outerShdw>
            </a:effectLst>
          </p:grpSpPr>
          <p:sp>
            <p:nvSpPr>
              <p:cNvPr id="71" name="Rechteck 70"/>
              <p:cNvSpPr/>
              <p:nvPr/>
            </p:nvSpPr>
            <p:spPr bwMode="auto">
              <a:xfrm>
                <a:off x="7394575" y="1670050"/>
                <a:ext cx="609600" cy="346075"/>
              </a:xfrm>
              <a:prstGeom prst="rect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prstTxWarp prst="textNoShape">
                  <a:avLst/>
                </a:prstTxWarp>
              </a:bodyPr>
              <a:lstStyle/>
              <a:p>
                <a:pPr marL="342900" indent="-342900" algn="ctr">
                  <a:buFont typeface="Wingdings" pitchFamily="-1" charset="2"/>
                  <a:buNone/>
                  <a:defRPr/>
                </a:pPr>
                <a:r>
                  <a:rPr lang="en-US" sz="1000" b="1" dirty="0">
                    <a:solidFill>
                      <a:srgbClr val="FFFFFF"/>
                    </a:solidFill>
                  </a:rPr>
                  <a:t>Energy</a:t>
                </a:r>
                <a:br>
                  <a:rPr lang="en-US" sz="1000" b="1" dirty="0">
                    <a:solidFill>
                      <a:srgbClr val="FFFFFF"/>
                    </a:solidFill>
                  </a:rPr>
                </a:br>
                <a:r>
                  <a:rPr lang="en-US" sz="1000" b="1" dirty="0">
                    <a:solidFill>
                      <a:srgbClr val="FFFFFF"/>
                    </a:solidFill>
                  </a:rPr>
                  <a:t>Server</a:t>
                </a:r>
              </a:p>
            </p:txBody>
          </p:sp>
          <p:sp>
            <p:nvSpPr>
              <p:cNvPr id="72" name="Richtungspfeil 71"/>
              <p:cNvSpPr/>
              <p:nvPr/>
            </p:nvSpPr>
            <p:spPr bwMode="auto">
              <a:xfrm rot="5400000">
                <a:off x="7643018" y="2010570"/>
                <a:ext cx="147640" cy="158750"/>
              </a:xfrm>
              <a:prstGeom prst="homePlate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charset="2"/>
                  <a:buChar char="n"/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3" name="Rechteck 119"/>
          <p:cNvSpPr>
            <a:spLocks noChangeArrowheads="1"/>
          </p:cNvSpPr>
          <p:nvPr/>
        </p:nvSpPr>
        <p:spPr bwMode="auto">
          <a:xfrm>
            <a:off x="5883275" y="1709091"/>
            <a:ext cx="922338" cy="455612"/>
          </a:xfrm>
          <a:prstGeom prst="rect">
            <a:avLst/>
          </a:prstGeom>
          <a:solidFill>
            <a:srgbClr val="333333"/>
          </a:solidFill>
          <a:ln w="28575">
            <a:noFill/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342900" indent="-342900" algn="ctr">
              <a:buFont typeface="Wingdings" pitchFamily="35" charset="2"/>
              <a:buNone/>
            </a:pPr>
            <a:r>
              <a:rPr lang="en-US" sz="1000" b="1">
                <a:solidFill>
                  <a:srgbClr val="FFFFFF"/>
                </a:solidFill>
              </a:rPr>
              <a:t>Feedback</a:t>
            </a:r>
            <a:br>
              <a:rPr lang="en-US" sz="1000" b="1">
                <a:solidFill>
                  <a:srgbClr val="FFFFFF"/>
                </a:solidFill>
              </a:rPr>
            </a:br>
            <a:r>
              <a:rPr lang="en-US" sz="1000" b="1">
                <a:solidFill>
                  <a:srgbClr val="FFFFFF"/>
                </a:solidFill>
              </a:rPr>
              <a:t>Server</a:t>
            </a:r>
          </a:p>
        </p:txBody>
      </p:sp>
      <p:cxnSp>
        <p:nvCxnSpPr>
          <p:cNvPr id="74" name="Gewinkelte Verbindung 121"/>
          <p:cNvCxnSpPr>
            <a:cxnSpLocks noChangeShapeType="1"/>
            <a:endCxn id="73" idx="0"/>
          </p:cNvCxnSpPr>
          <p:nvPr/>
        </p:nvCxnSpPr>
        <p:spPr bwMode="auto">
          <a:xfrm rot="5400000" flipH="1" flipV="1">
            <a:off x="4902995" y="271609"/>
            <a:ext cx="4762" cy="2879725"/>
          </a:xfrm>
          <a:prstGeom prst="bentConnector3">
            <a:avLst>
              <a:gd name="adj1" fmla="val 4811458"/>
            </a:avLst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</p:spPr>
      </p:cxnSp>
      <p:cxnSp>
        <p:nvCxnSpPr>
          <p:cNvPr id="75" name="Gerade Verbindung mit Pfeil 123"/>
          <p:cNvCxnSpPr>
            <a:cxnSpLocks noChangeShapeType="1"/>
            <a:stCxn id="73" idx="2"/>
          </p:cNvCxnSpPr>
          <p:nvPr/>
        </p:nvCxnSpPr>
        <p:spPr bwMode="auto">
          <a:xfrm rot="16200000" flipH="1">
            <a:off x="6184900" y="2325041"/>
            <a:ext cx="325438" cy="4762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</p:spPr>
      </p:cxnSp>
      <p:cxnSp>
        <p:nvCxnSpPr>
          <p:cNvPr id="76" name="Gewinkelte Verbindung 124"/>
          <p:cNvCxnSpPr>
            <a:cxnSpLocks noChangeShapeType="1"/>
            <a:endCxn id="73" idx="0"/>
          </p:cNvCxnSpPr>
          <p:nvPr/>
        </p:nvCxnSpPr>
        <p:spPr bwMode="auto">
          <a:xfrm rot="5400000" flipH="1" flipV="1">
            <a:off x="5344320" y="712934"/>
            <a:ext cx="4762" cy="1997075"/>
          </a:xfrm>
          <a:prstGeom prst="bentConnector3">
            <a:avLst>
              <a:gd name="adj1" fmla="val 4811458"/>
            </a:avLst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</p:spPr>
      </p:cxnSp>
      <p:sp>
        <p:nvSpPr>
          <p:cNvPr id="77" name="Rounded Rectangle 56"/>
          <p:cNvSpPr>
            <a:spLocks noChangeArrowheads="1"/>
          </p:cNvSpPr>
          <p:nvPr/>
        </p:nvSpPr>
        <p:spPr bwMode="auto">
          <a:xfrm>
            <a:off x="238125" y="907849"/>
            <a:ext cx="8662988" cy="341312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buFont typeface="Wingdings" pitchFamily="-65" charset="2"/>
              <a:buChar char="n"/>
              <a:defRPr/>
            </a:pPr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78" name="TextBox 108"/>
          <p:cNvSpPr txBox="1">
            <a:spLocks noChangeArrowheads="1"/>
          </p:cNvSpPr>
          <p:nvPr/>
        </p:nvSpPr>
        <p:spPr bwMode="auto">
          <a:xfrm>
            <a:off x="1965325" y="904575"/>
            <a:ext cx="47037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Wingdings" pitchFamily="35" charset="2"/>
              <a:buNone/>
            </a:pPr>
            <a:r>
              <a:rPr lang="en-US" sz="1600" b="1" dirty="0"/>
              <a:t>Console Applications: </a:t>
            </a:r>
            <a:r>
              <a:rPr lang="en-US" sz="1600" dirty="0"/>
              <a:t>access to all components</a:t>
            </a:r>
          </a:p>
        </p:txBody>
      </p:sp>
      <p:sp>
        <p:nvSpPr>
          <p:cNvPr id="79" name="Abgerundetes Rechteck 194"/>
          <p:cNvSpPr/>
          <p:nvPr/>
        </p:nvSpPr>
        <p:spPr bwMode="auto">
          <a:xfrm>
            <a:off x="365125" y="3193403"/>
            <a:ext cx="520700" cy="19383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marL="342900" indent="-342900">
              <a:buFont typeface="Wingdings" charset="2"/>
              <a:buChar char="n"/>
              <a:defRPr/>
            </a:pPr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0" name="Textfeld 195"/>
          <p:cNvSpPr txBox="1"/>
          <p:nvPr/>
        </p:nvSpPr>
        <p:spPr>
          <a:xfrm>
            <a:off x="366524" y="3250233"/>
            <a:ext cx="507831" cy="1863063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buFont typeface="Wingdings" charset="2"/>
              <a:buNone/>
              <a:defRPr/>
            </a:pPr>
            <a:r>
              <a:rPr lang="de-DE" sz="2100" dirty="0">
                <a:latin typeface="Arial" charset="0"/>
                <a:ea typeface="ＭＳ Ｐゴシック" charset="-128"/>
                <a:cs typeface="ＭＳ Ｐゴシック" charset="-128"/>
              </a:rPr>
              <a:t>Timing System</a:t>
            </a:r>
          </a:p>
        </p:txBody>
      </p:sp>
      <p:cxnSp>
        <p:nvCxnSpPr>
          <p:cNvPr id="81" name="Gerade Verbindung mit Pfeil 250"/>
          <p:cNvCxnSpPr>
            <a:stCxn id="11" idx="0"/>
            <a:endCxn id="38" idx="0"/>
          </p:cNvCxnSpPr>
          <p:nvPr/>
        </p:nvCxnSpPr>
        <p:spPr bwMode="auto">
          <a:xfrm rot="5400000" flipH="1" flipV="1">
            <a:off x="1212850" y="3661716"/>
            <a:ext cx="639763" cy="1587"/>
          </a:xfrm>
          <a:prstGeom prst="straightConnector1">
            <a:avLst/>
          </a:prstGeom>
          <a:noFill/>
          <a:ln w="28575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Gerade Verbindung mit Pfeil 248"/>
          <p:cNvCxnSpPr>
            <a:stCxn id="14" idx="0"/>
            <a:endCxn id="37" idx="0"/>
          </p:cNvCxnSpPr>
          <p:nvPr/>
        </p:nvCxnSpPr>
        <p:spPr bwMode="auto">
          <a:xfrm rot="16200000" flipV="1">
            <a:off x="3128169" y="3656159"/>
            <a:ext cx="641350" cy="14288"/>
          </a:xfrm>
          <a:prstGeom prst="straightConnector1">
            <a:avLst/>
          </a:prstGeom>
          <a:noFill/>
          <a:ln w="28575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Gerade Verbindung mit Pfeil 246"/>
          <p:cNvCxnSpPr>
            <a:endCxn id="35" idx="0"/>
          </p:cNvCxnSpPr>
          <p:nvPr/>
        </p:nvCxnSpPr>
        <p:spPr bwMode="auto">
          <a:xfrm rot="5400000" flipH="1" flipV="1">
            <a:off x="5171281" y="3591072"/>
            <a:ext cx="519113" cy="9525"/>
          </a:xfrm>
          <a:prstGeom prst="straightConnector1">
            <a:avLst/>
          </a:prstGeom>
          <a:noFill/>
          <a:ln w="28575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Gerade Verbindung mit Pfeil 84"/>
          <p:cNvCxnSpPr>
            <a:stCxn id="79" idx="2"/>
          </p:cNvCxnSpPr>
          <p:nvPr/>
        </p:nvCxnSpPr>
        <p:spPr>
          <a:xfrm rot="5400000">
            <a:off x="137320" y="5451622"/>
            <a:ext cx="808037" cy="168274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LLRF with different Settings FLASH 1 / 2 / 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19.03.2013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04"/>
          <a:stretch/>
        </p:blipFill>
        <p:spPr bwMode="auto">
          <a:xfrm>
            <a:off x="522037" y="2000225"/>
            <a:ext cx="8044650" cy="270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19541" y="5306982"/>
            <a:ext cx="13816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FF6600"/>
                </a:solidFill>
              </a:rPr>
              <a:t>FLASH1</a:t>
            </a:r>
            <a:endParaRPr lang="de-DE" b="1" dirty="0">
              <a:solidFill>
                <a:srgbClr val="FF6600"/>
              </a:solidFill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261897" y="5284706"/>
            <a:ext cx="13816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FLASH2</a:t>
            </a:r>
            <a:endParaRPr lang="de-DE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3968990" y="5283585"/>
            <a:ext cx="13484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FLASH3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2" name="Straight Arrow Connector 11"/>
          <p:cNvCxnSpPr>
            <a:stCxn id="9" idx="0"/>
          </p:cNvCxnSpPr>
          <p:nvPr/>
        </p:nvCxnSpPr>
        <p:spPr bwMode="auto">
          <a:xfrm flipV="1">
            <a:off x="1310370" y="2766916"/>
            <a:ext cx="609869" cy="25400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10" idx="0"/>
          </p:cNvCxnSpPr>
          <p:nvPr/>
        </p:nvCxnSpPr>
        <p:spPr bwMode="auto">
          <a:xfrm flipH="1" flipV="1">
            <a:off x="2576634" y="3491402"/>
            <a:ext cx="376092" cy="17933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3277772" y="3350778"/>
            <a:ext cx="1343464" cy="1865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4773636" y="4848223"/>
            <a:ext cx="13816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FF6600"/>
                </a:solidFill>
              </a:rPr>
              <a:t>FLASH1</a:t>
            </a:r>
            <a:endParaRPr lang="de-DE" b="1" dirty="0">
              <a:solidFill>
                <a:srgbClr val="FF6600"/>
              </a:solidFill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6315979" y="4848223"/>
            <a:ext cx="13816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FLASH2</a:t>
            </a:r>
            <a:endParaRPr lang="de-DE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7678862" y="4830155"/>
            <a:ext cx="13484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7F7F7F"/>
                </a:solidFill>
              </a:rPr>
              <a:t>FLASH3</a:t>
            </a:r>
            <a:endParaRPr lang="de-DE" dirty="0">
              <a:solidFill>
                <a:srgbClr val="7F7F7F"/>
              </a:solidFill>
            </a:endParaRPr>
          </a:p>
        </p:txBody>
      </p:sp>
      <p:cxnSp>
        <p:nvCxnSpPr>
          <p:cNvPr id="18" name="Straight Arrow Connector 17"/>
          <p:cNvCxnSpPr>
            <a:stCxn id="15" idx="0"/>
          </p:cNvCxnSpPr>
          <p:nvPr/>
        </p:nvCxnSpPr>
        <p:spPr bwMode="auto">
          <a:xfrm flipV="1">
            <a:off x="5464465" y="3491402"/>
            <a:ext cx="657617" cy="13568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16" idx="0"/>
          </p:cNvCxnSpPr>
          <p:nvPr/>
        </p:nvCxnSpPr>
        <p:spPr bwMode="auto">
          <a:xfrm flipH="1" flipV="1">
            <a:off x="6841024" y="3625047"/>
            <a:ext cx="165784" cy="12231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17" idx="0"/>
          </p:cNvCxnSpPr>
          <p:nvPr/>
        </p:nvCxnSpPr>
        <p:spPr bwMode="auto">
          <a:xfrm flipH="1" flipV="1">
            <a:off x="7320215" y="3220235"/>
            <a:ext cx="1032870" cy="16099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107850" y="6225246"/>
            <a:ext cx="112541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AE22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928467" y="6225246"/>
            <a:ext cx="112541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2035712" y="5901605"/>
            <a:ext cx="1323274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mtClean="0"/>
              <a:t>RF response</a:t>
            </a:r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522037" y="1512555"/>
            <a:ext cx="4099199" cy="0"/>
          </a:xfrm>
          <a:prstGeom prst="line">
            <a:avLst/>
          </a:prstGeom>
          <a:ln>
            <a:headEnd type="non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00373" y="1235936"/>
            <a:ext cx="0" cy="26695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771883" y="1235936"/>
            <a:ext cx="0" cy="26695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843393" y="1235936"/>
            <a:ext cx="0" cy="26695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914903" y="1235936"/>
            <a:ext cx="0" cy="26695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443548" y="1235936"/>
            <a:ext cx="0" cy="266959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740121" y="1235936"/>
            <a:ext cx="0" cy="266959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586568" y="1235936"/>
            <a:ext cx="0" cy="266959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881291" y="1235936"/>
            <a:ext cx="0" cy="266959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193265" y="5890798"/>
            <a:ext cx="2630836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mtClean="0">
                <a:solidFill>
                  <a:srgbClr val="0AE22E"/>
                </a:solidFill>
              </a:rPr>
              <a:t>Requested RF Pulse shape</a:t>
            </a:r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1660045" y="1590116"/>
            <a:ext cx="0" cy="1050076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2222456" y="1590116"/>
            <a:ext cx="0" cy="1050076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2424867" y="1590116"/>
            <a:ext cx="0" cy="1901286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0"/>
          <p:cNvCxnSpPr/>
          <p:nvPr/>
        </p:nvCxnSpPr>
        <p:spPr>
          <a:xfrm>
            <a:off x="1984609" y="1235936"/>
            <a:ext cx="0" cy="26695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0"/>
          <p:cNvCxnSpPr/>
          <p:nvPr/>
        </p:nvCxnSpPr>
        <p:spPr>
          <a:xfrm>
            <a:off x="2054315" y="1235936"/>
            <a:ext cx="0" cy="26695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20"/>
          <p:cNvCxnSpPr/>
          <p:nvPr/>
        </p:nvCxnSpPr>
        <p:spPr>
          <a:xfrm>
            <a:off x="3277772" y="1245596"/>
            <a:ext cx="0" cy="266959"/>
          </a:xfrm>
          <a:prstGeom prst="line">
            <a:avLst/>
          </a:prstGeom>
          <a:ln w="19050" cmpd="sng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Connector 68"/>
          <p:cNvCxnSpPr/>
          <p:nvPr/>
        </p:nvCxnSpPr>
        <p:spPr>
          <a:xfrm rot="5400000" flipH="1" flipV="1">
            <a:off x="2309774" y="2405176"/>
            <a:ext cx="1630119" cy="1588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044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Gun Control Panel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19.03.2013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Bild 6" descr="GunPan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78" y="932004"/>
            <a:ext cx="8520859" cy="5529121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696792" y="505897"/>
            <a:ext cx="1852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FLASH 1   </a:t>
            </a:r>
            <a:r>
              <a:rPr lang="en-US" dirty="0" smtClean="0">
                <a:solidFill>
                  <a:srgbClr val="CFAE00"/>
                </a:solidFill>
              </a:rPr>
              <a:t>FLASH 2</a:t>
            </a:r>
            <a:endParaRPr lang="en-US" dirty="0">
              <a:solidFill>
                <a:srgbClr val="CFAE00"/>
              </a:solidFill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 rot="16200000" flipH="1">
            <a:off x="7019971" y="1048987"/>
            <a:ext cx="875999" cy="5284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rot="16200000" flipH="1">
            <a:off x="7690438" y="1261958"/>
            <a:ext cx="876000" cy="102542"/>
          </a:xfrm>
          <a:prstGeom prst="straightConnector1">
            <a:avLst/>
          </a:prstGeom>
          <a:ln>
            <a:solidFill>
              <a:srgbClr val="CFAE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Software for MicroTCA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19.03.2013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5" name="Rectangle 75"/>
          <p:cNvSpPr>
            <a:spLocks noChangeArrowheads="1"/>
          </p:cNvSpPr>
          <p:nvPr/>
        </p:nvSpPr>
        <p:spPr bwMode="auto">
          <a:xfrm>
            <a:off x="7759700" y="1677987"/>
            <a:ext cx="1258887" cy="4289425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66" name="Rectangle 5"/>
          <p:cNvSpPr/>
          <p:nvPr/>
        </p:nvSpPr>
        <p:spPr>
          <a:xfrm>
            <a:off x="520700" y="5575300"/>
            <a:ext cx="825500" cy="3905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buFont typeface="Wingdings" charset="0"/>
              <a:buNone/>
              <a:defRPr/>
            </a:pPr>
            <a:r>
              <a:rPr lang="en-US" sz="1200" dirty="0"/>
              <a:t>x1timer or</a:t>
            </a:r>
            <a:br>
              <a:rPr lang="en-US" sz="1200" dirty="0"/>
            </a:br>
            <a:r>
              <a:rPr lang="en-US" sz="1200" dirty="0"/>
              <a:t>x2timer</a:t>
            </a:r>
          </a:p>
        </p:txBody>
      </p:sp>
      <p:sp>
        <p:nvSpPr>
          <p:cNvPr id="69" name="Rectangle 6"/>
          <p:cNvSpPr/>
          <p:nvPr/>
        </p:nvSpPr>
        <p:spPr>
          <a:xfrm>
            <a:off x="3290887" y="5575300"/>
            <a:ext cx="825500" cy="3905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buFont typeface="Wingdings" charset="0"/>
              <a:buNone/>
              <a:defRPr/>
            </a:pPr>
            <a:r>
              <a:rPr lang="en-US" sz="1200" dirty="0" smtClean="0"/>
              <a:t>SIS8300</a:t>
            </a:r>
            <a:endParaRPr lang="en-US" sz="1200" dirty="0"/>
          </a:p>
        </p:txBody>
      </p:sp>
      <p:sp>
        <p:nvSpPr>
          <p:cNvPr id="70" name="Rectangle 7"/>
          <p:cNvSpPr/>
          <p:nvPr/>
        </p:nvSpPr>
        <p:spPr>
          <a:xfrm>
            <a:off x="5138737" y="5575300"/>
            <a:ext cx="825500" cy="3905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buFont typeface="Wingdings" charset="0"/>
              <a:buNone/>
              <a:defRPr/>
            </a:pPr>
            <a:r>
              <a:rPr lang="en-US" sz="1200" dirty="0" smtClean="0"/>
              <a:t>SIS8300</a:t>
            </a:r>
            <a:endParaRPr lang="en-US" sz="1200" dirty="0"/>
          </a:p>
        </p:txBody>
      </p:sp>
      <p:sp>
        <p:nvSpPr>
          <p:cNvPr id="71" name="Snip Same Side Corner Rectangle 8"/>
          <p:cNvSpPr/>
          <p:nvPr/>
        </p:nvSpPr>
        <p:spPr>
          <a:xfrm>
            <a:off x="520700" y="5019675"/>
            <a:ext cx="825500" cy="365125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charset="0"/>
              <a:buNone/>
              <a:defRPr/>
            </a:pPr>
            <a:r>
              <a:rPr lang="en-US" sz="1200" dirty="0"/>
              <a:t>Driver</a:t>
            </a:r>
          </a:p>
        </p:txBody>
      </p:sp>
      <p:sp>
        <p:nvSpPr>
          <p:cNvPr id="72" name="Snip Same Side Corner Rectangle 9"/>
          <p:cNvSpPr/>
          <p:nvPr/>
        </p:nvSpPr>
        <p:spPr>
          <a:xfrm>
            <a:off x="4187825" y="5021262"/>
            <a:ext cx="825500" cy="363538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charset="0"/>
              <a:buNone/>
              <a:defRPr/>
            </a:pPr>
            <a:r>
              <a:rPr lang="en-US" sz="1200" dirty="0"/>
              <a:t>Driver</a:t>
            </a:r>
          </a:p>
        </p:txBody>
      </p:sp>
      <p:sp>
        <p:nvSpPr>
          <p:cNvPr id="73" name="Hexagon 10"/>
          <p:cNvSpPr/>
          <p:nvPr/>
        </p:nvSpPr>
        <p:spPr>
          <a:xfrm rot="16200000">
            <a:off x="787399" y="4560888"/>
            <a:ext cx="301625" cy="260350"/>
          </a:xfrm>
          <a:prstGeom prst="hexagon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charset="0"/>
              <a:buNone/>
              <a:defRPr/>
            </a:pPr>
            <a:endParaRPr lang="en-US"/>
          </a:p>
        </p:txBody>
      </p:sp>
      <p:sp>
        <p:nvSpPr>
          <p:cNvPr id="74" name="Hexagon 11"/>
          <p:cNvSpPr/>
          <p:nvPr/>
        </p:nvSpPr>
        <p:spPr>
          <a:xfrm rot="16200000">
            <a:off x="3548062" y="4562475"/>
            <a:ext cx="301625" cy="260350"/>
          </a:xfrm>
          <a:prstGeom prst="hexagon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charset="0"/>
              <a:buNone/>
              <a:defRPr/>
            </a:pPr>
            <a:endParaRPr lang="en-US"/>
          </a:p>
        </p:txBody>
      </p:sp>
      <p:sp>
        <p:nvSpPr>
          <p:cNvPr id="75" name="Hexagon 12"/>
          <p:cNvSpPr/>
          <p:nvPr/>
        </p:nvSpPr>
        <p:spPr>
          <a:xfrm rot="16200000">
            <a:off x="5360987" y="4562475"/>
            <a:ext cx="301625" cy="260350"/>
          </a:xfrm>
          <a:prstGeom prst="hexagon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charset="0"/>
              <a:buNone/>
              <a:defRPr/>
            </a:pPr>
            <a:endParaRPr lang="en-US"/>
          </a:p>
        </p:txBody>
      </p:sp>
      <p:sp>
        <p:nvSpPr>
          <p:cNvPr id="76" name="Rounded Rectangle 13"/>
          <p:cNvSpPr/>
          <p:nvPr/>
        </p:nvSpPr>
        <p:spPr>
          <a:xfrm>
            <a:off x="387815" y="3117923"/>
            <a:ext cx="1083470" cy="119029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50000"/>
              </a:lnSpc>
              <a:buFont typeface="Wingdings" charset="0"/>
              <a:buNone/>
              <a:defRPr/>
            </a:pPr>
            <a:r>
              <a:rPr lang="en-US" sz="1400" b="1" dirty="0">
                <a:solidFill>
                  <a:srgbClr val="000000"/>
                </a:solidFill>
              </a:rPr>
              <a:t>Timing</a:t>
            </a:r>
          </a:p>
          <a:p>
            <a:pPr>
              <a:lnSpc>
                <a:spcPct val="50000"/>
              </a:lnSpc>
              <a:buFont typeface="Wingdings" charset="0"/>
              <a:buNone/>
              <a:defRPr/>
            </a:pPr>
            <a:endParaRPr lang="en-US" sz="1400" b="1" dirty="0">
              <a:solidFill>
                <a:srgbClr val="000000"/>
              </a:solidFill>
            </a:endParaRPr>
          </a:p>
          <a:p>
            <a:pPr>
              <a:lnSpc>
                <a:spcPct val="50000"/>
              </a:lnSpc>
              <a:buFont typeface="Wingdings" charset="0"/>
              <a:buNone/>
              <a:defRPr/>
            </a:pPr>
            <a:r>
              <a:rPr lang="en-US" sz="1400" b="1" dirty="0">
                <a:solidFill>
                  <a:srgbClr val="000000"/>
                </a:solidFill>
              </a:rPr>
              <a:t>Server</a:t>
            </a:r>
          </a:p>
          <a:p>
            <a:pPr>
              <a:lnSpc>
                <a:spcPct val="50000"/>
              </a:lnSpc>
              <a:buFont typeface="Wingdings" charset="0"/>
              <a:buNone/>
              <a:defRPr/>
            </a:pPr>
            <a:endParaRPr lang="en-US" sz="1200" b="1" dirty="0">
              <a:solidFill>
                <a:srgbClr val="000000"/>
              </a:solidFill>
            </a:endParaRPr>
          </a:p>
          <a:p>
            <a:pPr>
              <a:lnSpc>
                <a:spcPct val="50000"/>
              </a:lnSpc>
              <a:buFont typeface="Wingdings" charset="0"/>
              <a:buNone/>
              <a:defRPr/>
            </a:pPr>
            <a:endParaRPr lang="en-US" sz="1200" b="1" dirty="0">
              <a:solidFill>
                <a:srgbClr val="000000"/>
              </a:solidFill>
            </a:endParaRPr>
          </a:p>
          <a:p>
            <a:pPr>
              <a:lnSpc>
                <a:spcPct val="50000"/>
              </a:lnSpc>
              <a:buFont typeface="Wingdings" charset="0"/>
              <a:buNone/>
              <a:defRPr/>
            </a:pPr>
            <a:endParaRPr lang="en-US" sz="1200" b="1" dirty="0">
              <a:solidFill>
                <a:srgbClr val="000000"/>
              </a:solidFill>
            </a:endParaRPr>
          </a:p>
          <a:p>
            <a:pPr>
              <a:lnSpc>
                <a:spcPct val="50000"/>
              </a:lnSpc>
              <a:buFont typeface="Wingdings" charset="0"/>
              <a:buNone/>
              <a:defRPr/>
            </a:pP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77" name="Rounded Rectangle 14"/>
          <p:cNvSpPr/>
          <p:nvPr/>
        </p:nvSpPr>
        <p:spPr>
          <a:xfrm>
            <a:off x="2369681" y="3047213"/>
            <a:ext cx="4349044" cy="126100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charset="0"/>
              <a:buNone/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SIS8300 server                       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algn="ctr">
              <a:buFont typeface="Wingdings" charset="0"/>
              <a:buNone/>
              <a:defRPr/>
            </a:pPr>
            <a:endParaRPr lang="en-US" sz="1200" b="1" dirty="0">
              <a:solidFill>
                <a:schemeClr val="tx1"/>
              </a:solidFill>
            </a:endParaRPr>
          </a:p>
          <a:p>
            <a:pPr algn="ctr">
              <a:buFont typeface="Wingdings" charset="0"/>
              <a:buNone/>
              <a:defRPr/>
            </a:pPr>
            <a:endParaRPr lang="en-US" sz="1200" b="1" dirty="0">
              <a:solidFill>
                <a:schemeClr val="tx1"/>
              </a:solidFill>
            </a:endParaRPr>
          </a:p>
          <a:p>
            <a:pPr algn="ctr">
              <a:buFont typeface="Wingdings" charset="0"/>
              <a:buNone/>
              <a:defRPr/>
            </a:pPr>
            <a:endParaRPr lang="en-US" sz="1200" b="1" dirty="0">
              <a:solidFill>
                <a:schemeClr val="tx1"/>
              </a:solidFill>
            </a:endParaRPr>
          </a:p>
          <a:p>
            <a:pPr algn="ctr">
              <a:buFont typeface="Wingdings" charset="0"/>
              <a:buNone/>
              <a:defRPr/>
            </a:pP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8" name="Rounded Rectangle 15"/>
          <p:cNvSpPr/>
          <p:nvPr/>
        </p:nvSpPr>
        <p:spPr>
          <a:xfrm>
            <a:off x="1959566" y="1758616"/>
            <a:ext cx="2121906" cy="90581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charset="0"/>
              <a:buNone/>
              <a:defRPr/>
            </a:pPr>
            <a:endParaRPr lang="en-US" sz="1400" b="1" dirty="0">
              <a:solidFill>
                <a:srgbClr val="000000"/>
              </a:solidFill>
            </a:endParaRPr>
          </a:p>
          <a:p>
            <a:pPr algn="ctr">
              <a:buFont typeface="Wingdings" charset="0"/>
              <a:buNone/>
              <a:defRPr/>
            </a:pPr>
            <a:r>
              <a:rPr lang="en-US" sz="1400" b="1" dirty="0" smtClean="0">
                <a:solidFill>
                  <a:srgbClr val="000000"/>
                </a:solidFill>
              </a:rPr>
              <a:t>Toroid Server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79" name="Left-Right Arrow 16"/>
          <p:cNvSpPr/>
          <p:nvPr/>
        </p:nvSpPr>
        <p:spPr>
          <a:xfrm>
            <a:off x="127000" y="987867"/>
            <a:ext cx="8891587" cy="192087"/>
          </a:xfrm>
          <a:prstGeom prst="left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charset="0"/>
              <a:buNone/>
              <a:defRPr/>
            </a:pPr>
            <a:endParaRPr lang="en-US"/>
          </a:p>
        </p:txBody>
      </p:sp>
      <p:cxnSp>
        <p:nvCxnSpPr>
          <p:cNvPr id="80" name="Straight Connector 17"/>
          <p:cNvCxnSpPr>
            <a:stCxn id="66" idx="0"/>
            <a:endCxn id="71" idx="1"/>
          </p:cNvCxnSpPr>
          <p:nvPr/>
        </p:nvCxnSpPr>
        <p:spPr>
          <a:xfrm flipV="1">
            <a:off x="933450" y="5384800"/>
            <a:ext cx="0" cy="190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18"/>
          <p:cNvCxnSpPr>
            <a:stCxn id="71" idx="3"/>
            <a:endCxn id="73" idx="2"/>
          </p:cNvCxnSpPr>
          <p:nvPr/>
        </p:nvCxnSpPr>
        <p:spPr>
          <a:xfrm rot="5400000" flipH="1" flipV="1">
            <a:off x="846931" y="4928394"/>
            <a:ext cx="177800" cy="47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19"/>
          <p:cNvCxnSpPr>
            <a:stCxn id="114" idx="0"/>
            <a:endCxn id="93" idx="2"/>
          </p:cNvCxnSpPr>
          <p:nvPr/>
        </p:nvCxnSpPr>
        <p:spPr>
          <a:xfrm flipH="1" flipV="1">
            <a:off x="925512" y="4232275"/>
            <a:ext cx="7938" cy="2905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20"/>
          <p:cNvCxnSpPr>
            <a:stCxn id="69" idx="0"/>
            <a:endCxn id="72" idx="1"/>
          </p:cNvCxnSpPr>
          <p:nvPr/>
        </p:nvCxnSpPr>
        <p:spPr>
          <a:xfrm flipV="1">
            <a:off x="3703637" y="5384800"/>
            <a:ext cx="896938" cy="190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21"/>
          <p:cNvCxnSpPr>
            <a:stCxn id="70" idx="0"/>
            <a:endCxn id="72" idx="1"/>
          </p:cNvCxnSpPr>
          <p:nvPr/>
        </p:nvCxnSpPr>
        <p:spPr>
          <a:xfrm flipH="1" flipV="1">
            <a:off x="4600575" y="5384800"/>
            <a:ext cx="950912" cy="190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22"/>
          <p:cNvCxnSpPr>
            <a:stCxn id="74" idx="2"/>
            <a:endCxn id="72" idx="3"/>
          </p:cNvCxnSpPr>
          <p:nvPr/>
        </p:nvCxnSpPr>
        <p:spPr>
          <a:xfrm rot="16200000" flipH="1">
            <a:off x="4060825" y="4481512"/>
            <a:ext cx="177800" cy="901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23"/>
          <p:cNvCxnSpPr>
            <a:stCxn id="75" idx="2"/>
            <a:endCxn id="72" idx="3"/>
          </p:cNvCxnSpPr>
          <p:nvPr/>
        </p:nvCxnSpPr>
        <p:spPr>
          <a:xfrm rot="5400000">
            <a:off x="4967288" y="4476749"/>
            <a:ext cx="177800" cy="9112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24"/>
          <p:cNvCxnSpPr>
            <a:stCxn id="95" idx="2"/>
            <a:endCxn id="116" idx="0"/>
          </p:cNvCxnSpPr>
          <p:nvPr/>
        </p:nvCxnSpPr>
        <p:spPr>
          <a:xfrm flipH="1">
            <a:off x="5499100" y="4195762"/>
            <a:ext cx="139700" cy="3397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25"/>
          <p:cNvSpPr txBox="1">
            <a:spLocks noChangeArrowheads="1"/>
          </p:cNvSpPr>
          <p:nvPr/>
        </p:nvSpPr>
        <p:spPr bwMode="auto">
          <a:xfrm>
            <a:off x="7799387" y="4887912"/>
            <a:ext cx="63023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en-US" sz="1200" b="1"/>
              <a:t>Linux</a:t>
            </a:r>
          </a:p>
          <a:p>
            <a:pPr eaLnBrk="1" hangingPunct="1">
              <a:buFont typeface="Wingdings" charset="0"/>
              <a:buNone/>
            </a:pPr>
            <a:r>
              <a:rPr lang="en-US" sz="1200" b="1"/>
              <a:t>Driver</a:t>
            </a:r>
          </a:p>
        </p:txBody>
      </p:sp>
      <p:sp>
        <p:nvSpPr>
          <p:cNvPr id="89" name="TextBox 26"/>
          <p:cNvSpPr txBox="1">
            <a:spLocks noChangeArrowheads="1"/>
          </p:cNvSpPr>
          <p:nvPr/>
        </p:nvSpPr>
        <p:spPr bwMode="auto">
          <a:xfrm>
            <a:off x="7799387" y="4470400"/>
            <a:ext cx="8778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en-US" sz="1200" b="1"/>
              <a:t>Dev node</a:t>
            </a:r>
          </a:p>
        </p:txBody>
      </p:sp>
      <p:sp>
        <p:nvSpPr>
          <p:cNvPr id="90" name="TextBox 27"/>
          <p:cNvSpPr txBox="1">
            <a:spLocks noChangeArrowheads="1"/>
          </p:cNvSpPr>
          <p:nvPr/>
        </p:nvSpPr>
        <p:spPr bwMode="auto">
          <a:xfrm>
            <a:off x="7799387" y="3349625"/>
            <a:ext cx="7493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en-US" sz="1200" b="1"/>
              <a:t>DOOCS</a:t>
            </a:r>
          </a:p>
          <a:p>
            <a:pPr eaLnBrk="1" hangingPunct="1">
              <a:buFont typeface="Wingdings" charset="0"/>
              <a:buNone/>
            </a:pPr>
            <a:r>
              <a:rPr lang="en-US" sz="1200" b="1"/>
              <a:t>Device</a:t>
            </a:r>
            <a:br>
              <a:rPr lang="en-US" sz="1200" b="1"/>
            </a:br>
            <a:r>
              <a:rPr lang="en-US" sz="1200" b="1"/>
              <a:t>Server</a:t>
            </a:r>
          </a:p>
        </p:txBody>
      </p:sp>
      <p:sp>
        <p:nvSpPr>
          <p:cNvPr id="91" name="TextBox 28"/>
          <p:cNvSpPr txBox="1">
            <a:spLocks noChangeArrowheads="1"/>
          </p:cNvSpPr>
          <p:nvPr/>
        </p:nvSpPr>
        <p:spPr bwMode="auto">
          <a:xfrm>
            <a:off x="7799387" y="1784350"/>
            <a:ext cx="8334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en-US" sz="1200" b="1"/>
              <a:t>DOOCS</a:t>
            </a:r>
          </a:p>
          <a:p>
            <a:pPr eaLnBrk="1" hangingPunct="1">
              <a:buFont typeface="Wingdings" charset="0"/>
              <a:buNone/>
            </a:pPr>
            <a:r>
              <a:rPr lang="en-US" sz="1200" b="1"/>
              <a:t>Function</a:t>
            </a:r>
          </a:p>
          <a:p>
            <a:pPr eaLnBrk="1" hangingPunct="1">
              <a:buFont typeface="Wingdings" charset="0"/>
              <a:buNone/>
            </a:pPr>
            <a:r>
              <a:rPr lang="en-US" sz="1200" b="1"/>
              <a:t>Server</a:t>
            </a:r>
          </a:p>
        </p:txBody>
      </p:sp>
      <p:sp>
        <p:nvSpPr>
          <p:cNvPr id="92" name="TextBox 29"/>
          <p:cNvSpPr txBox="1">
            <a:spLocks noChangeArrowheads="1"/>
          </p:cNvSpPr>
          <p:nvPr/>
        </p:nvSpPr>
        <p:spPr bwMode="auto">
          <a:xfrm>
            <a:off x="7799387" y="5614987"/>
            <a:ext cx="5492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en-US" sz="1200" b="1"/>
              <a:t>AMC</a:t>
            </a:r>
          </a:p>
        </p:txBody>
      </p:sp>
      <p:sp>
        <p:nvSpPr>
          <p:cNvPr id="93" name="Card 30"/>
          <p:cNvSpPr/>
          <p:nvPr/>
        </p:nvSpPr>
        <p:spPr>
          <a:xfrm>
            <a:off x="736600" y="3832225"/>
            <a:ext cx="376237" cy="400050"/>
          </a:xfrm>
          <a:prstGeom prst="flowChartPunchedCa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buFont typeface="Wingdings" charset="0"/>
              <a:buNone/>
              <a:defRPr/>
            </a:pPr>
            <a:r>
              <a:rPr lang="en-US" sz="1400" dirty="0"/>
              <a:t>loc1</a:t>
            </a:r>
          </a:p>
        </p:txBody>
      </p:sp>
      <p:sp>
        <p:nvSpPr>
          <p:cNvPr id="94" name="Card 31"/>
          <p:cNvSpPr/>
          <p:nvPr/>
        </p:nvSpPr>
        <p:spPr>
          <a:xfrm>
            <a:off x="2732087" y="3479800"/>
            <a:ext cx="1855788" cy="715962"/>
          </a:xfrm>
          <a:prstGeom prst="flowChartPunchedCa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buFont typeface="Wingdings" charset="0"/>
              <a:buNone/>
              <a:defRPr/>
            </a:pPr>
            <a:r>
              <a:rPr lang="en-US" sz="1400" dirty="0" err="1"/>
              <a:t>Loc</a:t>
            </a:r>
            <a:r>
              <a:rPr lang="en-US" sz="1400" dirty="0"/>
              <a:t> 1</a:t>
            </a:r>
          </a:p>
        </p:txBody>
      </p:sp>
      <p:sp>
        <p:nvSpPr>
          <p:cNvPr id="95" name="Card 32"/>
          <p:cNvSpPr/>
          <p:nvPr/>
        </p:nvSpPr>
        <p:spPr>
          <a:xfrm>
            <a:off x="4740275" y="3479800"/>
            <a:ext cx="1795462" cy="715962"/>
          </a:xfrm>
          <a:prstGeom prst="flowChartPunchedCa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buFont typeface="Wingdings" charset="0"/>
              <a:buNone/>
              <a:defRPr/>
            </a:pPr>
            <a:r>
              <a:rPr lang="en-US" sz="1400" dirty="0" err="1"/>
              <a:t>Loc</a:t>
            </a:r>
            <a:r>
              <a:rPr lang="en-US" sz="1400" dirty="0"/>
              <a:t> N</a:t>
            </a:r>
          </a:p>
        </p:txBody>
      </p:sp>
      <p:cxnSp>
        <p:nvCxnSpPr>
          <p:cNvPr id="96" name="Straight Connector 33"/>
          <p:cNvCxnSpPr>
            <a:stCxn id="115" idx="0"/>
            <a:endCxn id="94" idx="2"/>
          </p:cNvCxnSpPr>
          <p:nvPr/>
        </p:nvCxnSpPr>
        <p:spPr>
          <a:xfrm flipH="1" flipV="1">
            <a:off x="3660775" y="4195762"/>
            <a:ext cx="31750" cy="3603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8-Point Star 34"/>
          <p:cNvSpPr/>
          <p:nvPr/>
        </p:nvSpPr>
        <p:spPr>
          <a:xfrm>
            <a:off x="823912" y="3729037"/>
            <a:ext cx="244475" cy="246063"/>
          </a:xfrm>
          <a:prstGeom prst="star8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charset="0"/>
              <a:buNone/>
              <a:defRPr/>
            </a:pPr>
            <a:endParaRPr lang="en-US"/>
          </a:p>
        </p:txBody>
      </p:sp>
      <p:sp>
        <p:nvSpPr>
          <p:cNvPr id="98" name="6-Point Star 35"/>
          <p:cNvSpPr/>
          <p:nvPr/>
        </p:nvSpPr>
        <p:spPr>
          <a:xfrm>
            <a:off x="1984375" y="2433637"/>
            <a:ext cx="239712" cy="230188"/>
          </a:xfrm>
          <a:prstGeom prst="star6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charset="0"/>
              <a:buNone/>
              <a:defRPr/>
            </a:pPr>
            <a:endParaRPr lang="en-US"/>
          </a:p>
        </p:txBody>
      </p:sp>
      <p:sp>
        <p:nvSpPr>
          <p:cNvPr id="99" name="6-Point Star 36"/>
          <p:cNvSpPr/>
          <p:nvPr/>
        </p:nvSpPr>
        <p:spPr>
          <a:xfrm>
            <a:off x="2801937" y="2433637"/>
            <a:ext cx="239713" cy="230188"/>
          </a:xfrm>
          <a:prstGeom prst="star6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charset="0"/>
              <a:buNone/>
              <a:defRPr/>
            </a:pPr>
            <a:endParaRPr lang="en-US"/>
          </a:p>
        </p:txBody>
      </p:sp>
      <p:sp>
        <p:nvSpPr>
          <p:cNvPr id="100" name="6-Point Star 37"/>
          <p:cNvSpPr/>
          <p:nvPr/>
        </p:nvSpPr>
        <p:spPr>
          <a:xfrm>
            <a:off x="2370137" y="3700462"/>
            <a:ext cx="239713" cy="231775"/>
          </a:xfrm>
          <a:prstGeom prst="star6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charset="0"/>
              <a:buNone/>
              <a:defRPr/>
            </a:pPr>
            <a:endParaRPr lang="en-US"/>
          </a:p>
        </p:txBody>
      </p:sp>
      <p:sp>
        <p:nvSpPr>
          <p:cNvPr id="101" name="8-Point Star 38"/>
          <p:cNvSpPr/>
          <p:nvPr/>
        </p:nvSpPr>
        <p:spPr>
          <a:xfrm>
            <a:off x="3130550" y="3387725"/>
            <a:ext cx="246062" cy="246062"/>
          </a:xfrm>
          <a:prstGeom prst="star8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charset="0"/>
              <a:buNone/>
              <a:defRPr/>
            </a:pPr>
            <a:endParaRPr lang="en-US"/>
          </a:p>
        </p:txBody>
      </p:sp>
      <p:sp>
        <p:nvSpPr>
          <p:cNvPr id="102" name="8-Point Star 39"/>
          <p:cNvSpPr/>
          <p:nvPr/>
        </p:nvSpPr>
        <p:spPr>
          <a:xfrm>
            <a:off x="5078412" y="3387725"/>
            <a:ext cx="244475" cy="246062"/>
          </a:xfrm>
          <a:prstGeom prst="star8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charset="0"/>
              <a:buNone/>
              <a:defRPr/>
            </a:pPr>
            <a:endParaRPr lang="en-US"/>
          </a:p>
        </p:txBody>
      </p:sp>
      <p:cxnSp>
        <p:nvCxnSpPr>
          <p:cNvPr id="103" name="Straight Connector 40"/>
          <p:cNvCxnSpPr>
            <a:stCxn id="97" idx="1"/>
            <a:endCxn id="98" idx="3"/>
          </p:cNvCxnSpPr>
          <p:nvPr/>
        </p:nvCxnSpPr>
        <p:spPr>
          <a:xfrm flipV="1">
            <a:off x="1031875" y="2606675"/>
            <a:ext cx="952500" cy="1158875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4" name="Straight Connector 41"/>
          <p:cNvCxnSpPr>
            <a:stCxn id="97" idx="2"/>
            <a:endCxn id="100" idx="3"/>
          </p:cNvCxnSpPr>
          <p:nvPr/>
        </p:nvCxnSpPr>
        <p:spPr>
          <a:xfrm>
            <a:off x="1068387" y="3852862"/>
            <a:ext cx="1301750" cy="20638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5" name="Straight Connector 42"/>
          <p:cNvCxnSpPr>
            <a:stCxn id="101" idx="3"/>
            <a:endCxn id="99" idx="2"/>
          </p:cNvCxnSpPr>
          <p:nvPr/>
        </p:nvCxnSpPr>
        <p:spPr>
          <a:xfrm flipH="1" flipV="1">
            <a:off x="2922587" y="2663825"/>
            <a:ext cx="331788" cy="723900"/>
          </a:xfrm>
          <a:prstGeom prst="line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6" name="Straight Connector 43"/>
          <p:cNvCxnSpPr>
            <a:stCxn id="102" idx="3"/>
            <a:endCxn id="118" idx="2"/>
          </p:cNvCxnSpPr>
          <p:nvPr/>
        </p:nvCxnSpPr>
        <p:spPr>
          <a:xfrm flipH="1" flipV="1">
            <a:off x="3775075" y="2663825"/>
            <a:ext cx="1339850" cy="760412"/>
          </a:xfrm>
          <a:prstGeom prst="line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7" name="Straight Connector 44"/>
          <p:cNvCxnSpPr/>
          <p:nvPr/>
        </p:nvCxnSpPr>
        <p:spPr>
          <a:xfrm rot="16200000" flipV="1">
            <a:off x="3845145" y="2119534"/>
            <a:ext cx="1890272" cy="11112"/>
          </a:xfrm>
          <a:prstGeom prst="line">
            <a:avLst/>
          </a:prstGeom>
          <a:ln>
            <a:solidFill>
              <a:srgbClr val="A6A6A6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8" name="Straight Connector 45"/>
          <p:cNvCxnSpPr/>
          <p:nvPr/>
        </p:nvCxnSpPr>
        <p:spPr>
          <a:xfrm rot="16200000" flipV="1">
            <a:off x="2731515" y="1469452"/>
            <a:ext cx="578997" cy="1"/>
          </a:xfrm>
          <a:prstGeom prst="line">
            <a:avLst/>
          </a:prstGeom>
          <a:ln>
            <a:solidFill>
              <a:srgbClr val="A6A6A6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9" name="Straight Connector 46"/>
          <p:cNvCxnSpPr/>
          <p:nvPr/>
        </p:nvCxnSpPr>
        <p:spPr>
          <a:xfrm rot="5400000" flipH="1" flipV="1">
            <a:off x="-34705" y="2144933"/>
            <a:ext cx="1937898" cy="793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0" name="TextBox 47"/>
          <p:cNvSpPr txBox="1">
            <a:spLocks noChangeArrowheads="1"/>
          </p:cNvSpPr>
          <p:nvPr/>
        </p:nvSpPr>
        <p:spPr bwMode="auto">
          <a:xfrm>
            <a:off x="4368800" y="5597525"/>
            <a:ext cx="398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en-US" sz="1200" b="1"/>
              <a:t>. . .</a:t>
            </a:r>
          </a:p>
        </p:txBody>
      </p:sp>
      <p:sp>
        <p:nvSpPr>
          <p:cNvPr id="111" name="TextBox 48"/>
          <p:cNvSpPr txBox="1">
            <a:spLocks noChangeArrowheads="1"/>
          </p:cNvSpPr>
          <p:nvPr/>
        </p:nvSpPr>
        <p:spPr bwMode="auto">
          <a:xfrm>
            <a:off x="4368800" y="4473575"/>
            <a:ext cx="3984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en-US" sz="1200" b="1"/>
              <a:t>. . .</a:t>
            </a:r>
          </a:p>
        </p:txBody>
      </p:sp>
      <p:sp>
        <p:nvSpPr>
          <p:cNvPr id="112" name="Up Arrow Callout 51"/>
          <p:cNvSpPr/>
          <p:nvPr/>
        </p:nvSpPr>
        <p:spPr>
          <a:xfrm>
            <a:off x="2073229" y="1631699"/>
            <a:ext cx="245482" cy="222967"/>
          </a:xfrm>
          <a:prstGeom prst="up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buFont typeface="Wingdings" charset="0"/>
              <a:buNone/>
              <a:defRPr/>
            </a:pPr>
            <a:r>
              <a:rPr lang="en-US" sz="800" dirty="0"/>
              <a:t>DAQ</a:t>
            </a:r>
          </a:p>
        </p:txBody>
      </p:sp>
      <p:sp>
        <p:nvSpPr>
          <p:cNvPr id="113" name="Up Arrow Callout 52"/>
          <p:cNvSpPr/>
          <p:nvPr/>
        </p:nvSpPr>
        <p:spPr>
          <a:xfrm>
            <a:off x="6024562" y="2935729"/>
            <a:ext cx="245482" cy="222967"/>
          </a:xfrm>
          <a:prstGeom prst="up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buFont typeface="Wingdings" charset="0"/>
              <a:buNone/>
              <a:defRPr/>
            </a:pPr>
            <a:r>
              <a:rPr lang="en-US" sz="800" dirty="0"/>
              <a:t>DAQ</a:t>
            </a:r>
          </a:p>
        </p:txBody>
      </p:sp>
      <p:sp>
        <p:nvSpPr>
          <p:cNvPr id="114" name="TextBox 54"/>
          <p:cNvSpPr txBox="1">
            <a:spLocks noChangeArrowheads="1"/>
          </p:cNvSpPr>
          <p:nvPr/>
        </p:nvSpPr>
        <p:spPr bwMode="auto">
          <a:xfrm>
            <a:off x="755650" y="4522787"/>
            <a:ext cx="355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en-US" sz="1200" b="1"/>
              <a:t>s4</a:t>
            </a:r>
          </a:p>
        </p:txBody>
      </p:sp>
      <p:sp>
        <p:nvSpPr>
          <p:cNvPr id="115" name="TextBox 55"/>
          <p:cNvSpPr txBox="1">
            <a:spLocks noChangeArrowheads="1"/>
          </p:cNvSpPr>
          <p:nvPr/>
        </p:nvSpPr>
        <p:spPr bwMode="auto">
          <a:xfrm>
            <a:off x="3513137" y="4556125"/>
            <a:ext cx="357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en-US" sz="1200" b="1"/>
              <a:t>s5</a:t>
            </a:r>
          </a:p>
        </p:txBody>
      </p:sp>
      <p:sp>
        <p:nvSpPr>
          <p:cNvPr id="116" name="TextBox 56"/>
          <p:cNvSpPr txBox="1">
            <a:spLocks noChangeArrowheads="1"/>
          </p:cNvSpPr>
          <p:nvPr/>
        </p:nvSpPr>
        <p:spPr bwMode="auto">
          <a:xfrm>
            <a:off x="5283200" y="4535487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en-US" sz="1200" b="1"/>
              <a:t>s11</a:t>
            </a:r>
          </a:p>
        </p:txBody>
      </p:sp>
      <p:sp>
        <p:nvSpPr>
          <p:cNvPr id="117" name="TextBox 57"/>
          <p:cNvSpPr txBox="1">
            <a:spLocks noChangeArrowheads="1"/>
          </p:cNvSpPr>
          <p:nvPr/>
        </p:nvSpPr>
        <p:spPr bwMode="auto">
          <a:xfrm>
            <a:off x="7799387" y="924367"/>
            <a:ext cx="809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en-US" sz="1200" b="1"/>
              <a:t>Ethernet</a:t>
            </a:r>
          </a:p>
        </p:txBody>
      </p:sp>
      <p:sp>
        <p:nvSpPr>
          <p:cNvPr id="118" name="6-Point Star 60"/>
          <p:cNvSpPr/>
          <p:nvPr/>
        </p:nvSpPr>
        <p:spPr>
          <a:xfrm>
            <a:off x="3656012" y="2433637"/>
            <a:ext cx="238125" cy="230188"/>
          </a:xfrm>
          <a:prstGeom prst="star6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charset="0"/>
              <a:buNone/>
              <a:defRPr/>
            </a:pPr>
            <a:endParaRPr lang="en-US"/>
          </a:p>
        </p:txBody>
      </p:sp>
      <p:cxnSp>
        <p:nvCxnSpPr>
          <p:cNvPr id="119" name="Straight Connector 61"/>
          <p:cNvCxnSpPr/>
          <p:nvPr/>
        </p:nvCxnSpPr>
        <p:spPr>
          <a:xfrm rot="16200000" flipV="1">
            <a:off x="5264372" y="2052858"/>
            <a:ext cx="1755333" cy="9526"/>
          </a:xfrm>
          <a:prstGeom prst="line">
            <a:avLst/>
          </a:prstGeom>
          <a:ln w="1270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62"/>
          <p:cNvCxnSpPr/>
          <p:nvPr/>
        </p:nvCxnSpPr>
        <p:spPr>
          <a:xfrm rot="16200000" flipV="1">
            <a:off x="1969514" y="1405951"/>
            <a:ext cx="45199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Card 94"/>
          <p:cNvSpPr/>
          <p:nvPr/>
        </p:nvSpPr>
        <p:spPr>
          <a:xfrm>
            <a:off x="2374900" y="1890712"/>
            <a:ext cx="493712" cy="288925"/>
          </a:xfrm>
          <a:prstGeom prst="flowChartPunchedCa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buFont typeface="Wingdings" charset="0"/>
              <a:buNone/>
              <a:defRPr/>
            </a:pPr>
            <a:r>
              <a:rPr lang="en-US" sz="1100" dirty="0" smtClean="0"/>
              <a:t>Toroid </a:t>
            </a:r>
            <a:r>
              <a:rPr lang="en-US" sz="1100" dirty="0"/>
              <a:t>1</a:t>
            </a:r>
          </a:p>
        </p:txBody>
      </p:sp>
      <p:sp>
        <p:nvSpPr>
          <p:cNvPr id="122" name="TextBox 77"/>
          <p:cNvSpPr txBox="1">
            <a:spLocks noChangeArrowheads="1"/>
          </p:cNvSpPr>
          <p:nvPr/>
        </p:nvSpPr>
        <p:spPr bwMode="auto">
          <a:xfrm rot="16200000">
            <a:off x="6754813" y="3675062"/>
            <a:ext cx="427831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Font typeface="Wingdings" charset="0"/>
              <a:buNone/>
            </a:pPr>
            <a:r>
              <a:rPr lang="en-US" sz="1400">
                <a:solidFill>
                  <a:srgbClr val="3C45FF"/>
                </a:solidFill>
              </a:rPr>
              <a:t>MicroTCA</a:t>
            </a:r>
          </a:p>
        </p:txBody>
      </p:sp>
      <p:sp>
        <p:nvSpPr>
          <p:cNvPr id="123" name="Card 98"/>
          <p:cNvSpPr/>
          <p:nvPr/>
        </p:nvSpPr>
        <p:spPr>
          <a:xfrm>
            <a:off x="3306762" y="1885950"/>
            <a:ext cx="493713" cy="290512"/>
          </a:xfrm>
          <a:prstGeom prst="flowChartPunchedCa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buFont typeface="Wingdings" charset="0"/>
              <a:buNone/>
              <a:defRPr/>
            </a:pPr>
            <a:r>
              <a:rPr lang="en-US" sz="1100" dirty="0" smtClean="0"/>
              <a:t>Toroid </a:t>
            </a:r>
            <a:r>
              <a:rPr lang="en-US" sz="1100" dirty="0"/>
              <a:t>M</a:t>
            </a:r>
          </a:p>
        </p:txBody>
      </p:sp>
      <p:sp>
        <p:nvSpPr>
          <p:cNvPr id="124" name="TextBox 78"/>
          <p:cNvSpPr txBox="1">
            <a:spLocks noChangeArrowheads="1"/>
          </p:cNvSpPr>
          <p:nvPr/>
        </p:nvSpPr>
        <p:spPr bwMode="auto">
          <a:xfrm>
            <a:off x="2901950" y="1868487"/>
            <a:ext cx="36353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en-US" sz="1400" b="1"/>
              <a:t>…</a:t>
            </a:r>
          </a:p>
        </p:txBody>
      </p:sp>
      <p:grpSp>
        <p:nvGrpSpPr>
          <p:cNvPr id="125" name="Group 89"/>
          <p:cNvGrpSpPr>
            <a:grpSpLocks/>
          </p:cNvGrpSpPr>
          <p:nvPr/>
        </p:nvGrpSpPr>
        <p:grpSpPr bwMode="auto">
          <a:xfrm>
            <a:off x="7880350" y="2662237"/>
            <a:ext cx="1006475" cy="398463"/>
            <a:chOff x="165100" y="6092825"/>
            <a:chExt cx="1006336" cy="397032"/>
          </a:xfrm>
        </p:grpSpPr>
        <p:cxnSp>
          <p:nvCxnSpPr>
            <p:cNvPr id="126" name="Straight Connector 101"/>
            <p:cNvCxnSpPr/>
            <p:nvPr/>
          </p:nvCxnSpPr>
          <p:spPr>
            <a:xfrm flipV="1">
              <a:off x="165100" y="6222533"/>
              <a:ext cx="260314" cy="3164"/>
            </a:xfrm>
            <a:prstGeom prst="line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7" name="Straight Connector 103"/>
            <p:cNvCxnSpPr/>
            <p:nvPr/>
          </p:nvCxnSpPr>
          <p:spPr>
            <a:xfrm flipV="1">
              <a:off x="166687" y="6360149"/>
              <a:ext cx="258727" cy="1581"/>
            </a:xfrm>
            <a:prstGeom prst="line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28" name="TextBox 88"/>
            <p:cNvSpPr txBox="1">
              <a:spLocks noChangeArrowheads="1"/>
            </p:cNvSpPr>
            <p:nvPr/>
          </p:nvSpPr>
          <p:spPr bwMode="auto">
            <a:xfrm>
              <a:off x="428625" y="6092825"/>
              <a:ext cx="742811" cy="397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buFont typeface="Wingdings" charset="0"/>
                <a:buNone/>
              </a:pPr>
              <a:r>
                <a:rPr lang="en-US"/>
                <a:t>0MQ</a:t>
              </a:r>
            </a:p>
            <a:p>
              <a:pPr eaLnBrk="1" hangingPunct="1">
                <a:buFont typeface="Wingdings" charset="0"/>
                <a:buNone/>
              </a:pPr>
              <a:r>
                <a:rPr lang="en-US"/>
                <a:t>Messaging</a:t>
              </a:r>
            </a:p>
          </p:txBody>
        </p:sp>
      </p:grpSp>
      <p:sp>
        <p:nvSpPr>
          <p:cNvPr id="129" name="Oval Callout 1"/>
          <p:cNvSpPr/>
          <p:nvPr/>
        </p:nvSpPr>
        <p:spPr bwMode="auto">
          <a:xfrm>
            <a:off x="1258325" y="1520795"/>
            <a:ext cx="610287" cy="428008"/>
          </a:xfrm>
          <a:prstGeom prst="wedgeEllipseCallout">
            <a:avLst>
              <a:gd name="adj1" fmla="val 85604"/>
              <a:gd name="adj2" fmla="val 1925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DAQ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sender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0" name="Oval Callout 67"/>
          <p:cNvSpPr/>
          <p:nvPr/>
        </p:nvSpPr>
        <p:spPr bwMode="auto">
          <a:xfrm>
            <a:off x="1068151" y="2500416"/>
            <a:ext cx="610287" cy="428008"/>
          </a:xfrm>
          <a:prstGeom prst="wedgeEllipseCallout">
            <a:avLst>
              <a:gd name="adj1" fmla="val 85604"/>
              <a:gd name="adj2" fmla="val 1925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DAQ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Bunch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pos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1" name="Oval Callout 68"/>
          <p:cNvSpPr/>
          <p:nvPr/>
        </p:nvSpPr>
        <p:spPr bwMode="auto">
          <a:xfrm>
            <a:off x="1604902" y="3973027"/>
            <a:ext cx="610287" cy="428008"/>
          </a:xfrm>
          <a:prstGeom prst="wedgeEllipseCallout">
            <a:avLst>
              <a:gd name="adj1" fmla="val 48638"/>
              <a:gd name="adj2" fmla="val -7640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MacroP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en-US" sz="9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info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01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Toroid</a:t>
            </a:r>
            <a:r>
              <a:rPr lang="en-US" dirty="0" smtClean="0"/>
              <a:t> Front-end Software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19.03.2013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Rounded Rectangle 16394"/>
          <p:cNvSpPr/>
          <p:nvPr/>
        </p:nvSpPr>
        <p:spPr bwMode="auto">
          <a:xfrm>
            <a:off x="137140" y="3474592"/>
            <a:ext cx="8852020" cy="2751515"/>
          </a:xfrm>
          <a:prstGeom prst="roundRect">
            <a:avLst>
              <a:gd name="adj" fmla="val 7051"/>
            </a:avLst>
          </a:prstGeom>
          <a:solidFill>
            <a:srgbClr val="EBE9B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charset="2"/>
              <a:buChar char="n"/>
              <a:tabLst/>
            </a:pP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ounded Rectangle 177"/>
          <p:cNvSpPr/>
          <p:nvPr/>
        </p:nvSpPr>
        <p:spPr bwMode="auto">
          <a:xfrm>
            <a:off x="137139" y="875480"/>
            <a:ext cx="8845673" cy="2372338"/>
          </a:xfrm>
          <a:prstGeom prst="roundRect">
            <a:avLst>
              <a:gd name="adj" fmla="val 7051"/>
            </a:avLst>
          </a:prstGeom>
          <a:solidFill>
            <a:srgbClr val="D9D9F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charset="2"/>
              <a:buChar char="n"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0" name="Straight Connector 44"/>
          <p:cNvCxnSpPr/>
          <p:nvPr/>
        </p:nvCxnSpPr>
        <p:spPr>
          <a:xfrm flipH="1" flipV="1">
            <a:off x="507548" y="1116150"/>
            <a:ext cx="25600" cy="2509625"/>
          </a:xfrm>
          <a:prstGeom prst="line">
            <a:avLst/>
          </a:prstGeom>
          <a:ln>
            <a:solidFill>
              <a:srgbClr val="A6A6A6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Rectangle 6"/>
          <p:cNvSpPr/>
          <p:nvPr/>
        </p:nvSpPr>
        <p:spPr>
          <a:xfrm>
            <a:off x="985086" y="5591062"/>
            <a:ext cx="825500" cy="3905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buFont typeface="Wingdings" charset="0"/>
              <a:buNone/>
              <a:defRPr/>
            </a:pPr>
            <a:r>
              <a:rPr lang="en-US" sz="1200" dirty="0" smtClean="0"/>
              <a:t>SIS8300</a:t>
            </a:r>
            <a:endParaRPr lang="en-US" sz="1200" dirty="0"/>
          </a:p>
        </p:txBody>
      </p:sp>
      <p:sp>
        <p:nvSpPr>
          <p:cNvPr id="12" name="Snip Same Side Corner Rectangle 9"/>
          <p:cNvSpPr/>
          <p:nvPr/>
        </p:nvSpPr>
        <p:spPr>
          <a:xfrm>
            <a:off x="987991" y="5120173"/>
            <a:ext cx="825500" cy="363538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charset="0"/>
              <a:buNone/>
              <a:defRPr/>
            </a:pPr>
            <a:r>
              <a:rPr lang="en-US" sz="1200" dirty="0"/>
              <a:t>Driver</a:t>
            </a:r>
          </a:p>
        </p:txBody>
      </p:sp>
      <p:sp>
        <p:nvSpPr>
          <p:cNvPr id="13" name="Hexagon 11"/>
          <p:cNvSpPr/>
          <p:nvPr/>
        </p:nvSpPr>
        <p:spPr>
          <a:xfrm rot="16200000">
            <a:off x="1242261" y="4752094"/>
            <a:ext cx="301625" cy="260350"/>
          </a:xfrm>
          <a:prstGeom prst="hexagon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charset="0"/>
              <a:buNone/>
              <a:defRPr/>
            </a:pPr>
            <a:endParaRPr lang="en-US"/>
          </a:p>
        </p:txBody>
      </p:sp>
      <p:sp>
        <p:nvSpPr>
          <p:cNvPr id="14" name="Rounded Rectangle 14"/>
          <p:cNvSpPr/>
          <p:nvPr/>
        </p:nvSpPr>
        <p:spPr>
          <a:xfrm>
            <a:off x="305062" y="3572860"/>
            <a:ext cx="2113919" cy="106104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r">
              <a:buFont typeface="Wingdings" charset="0"/>
              <a:buNone/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SIS8300 </a:t>
            </a:r>
            <a:br>
              <a:rPr lang="en-US" sz="1400" b="1" dirty="0" smtClean="0">
                <a:solidFill>
                  <a:schemeClr val="tx1"/>
                </a:solidFill>
              </a:rPr>
            </a:br>
            <a:r>
              <a:rPr lang="en-US" sz="1400" b="1" dirty="0" smtClean="0">
                <a:solidFill>
                  <a:schemeClr val="tx1"/>
                </a:solidFill>
              </a:rPr>
              <a:t>DMA server</a:t>
            </a:r>
            <a:endParaRPr lang="en-US" sz="1200" b="1" dirty="0">
              <a:solidFill>
                <a:schemeClr val="tx1"/>
              </a:solidFill>
            </a:endParaRPr>
          </a:p>
          <a:p>
            <a:pPr algn="ctr">
              <a:buFont typeface="Wingdings" charset="0"/>
              <a:buNone/>
              <a:defRPr/>
            </a:pPr>
            <a:endParaRPr lang="en-US" sz="1200" b="1" dirty="0">
              <a:solidFill>
                <a:schemeClr val="tx1"/>
              </a:solidFill>
            </a:endParaRPr>
          </a:p>
          <a:p>
            <a:pPr algn="ctr">
              <a:buFont typeface="Wingdings" charset="0"/>
              <a:buNone/>
              <a:defRPr/>
            </a:pPr>
            <a:endParaRPr lang="en-US" sz="1200" b="1" dirty="0">
              <a:solidFill>
                <a:schemeClr val="tx1"/>
              </a:solidFill>
            </a:endParaRPr>
          </a:p>
          <a:p>
            <a:pPr algn="ctr">
              <a:buFont typeface="Wingdings" charset="0"/>
              <a:buNone/>
              <a:defRPr/>
            </a:pP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5"/>
          <p:cNvSpPr/>
          <p:nvPr/>
        </p:nvSpPr>
        <p:spPr>
          <a:xfrm>
            <a:off x="622197" y="1479572"/>
            <a:ext cx="1796794" cy="90581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charset="0"/>
              <a:buNone/>
              <a:defRPr/>
            </a:pPr>
            <a:endParaRPr lang="en-US" sz="1400" b="1" dirty="0">
              <a:solidFill>
                <a:srgbClr val="000000"/>
              </a:solidFill>
            </a:endParaRPr>
          </a:p>
          <a:p>
            <a:pPr algn="ctr">
              <a:buFont typeface="Wingdings" charset="0"/>
              <a:buNone/>
              <a:defRPr/>
            </a:pPr>
            <a:r>
              <a:rPr lang="en-US" sz="1400" b="1" dirty="0" smtClean="0">
                <a:solidFill>
                  <a:srgbClr val="000000"/>
                </a:solidFill>
              </a:rPr>
              <a:t>Toroid Server</a:t>
            </a:r>
            <a:endParaRPr lang="en-US" sz="1400" b="1" dirty="0">
              <a:solidFill>
                <a:srgbClr val="000000"/>
              </a:solidFill>
            </a:endParaRPr>
          </a:p>
        </p:txBody>
      </p:sp>
      <p:cxnSp>
        <p:nvCxnSpPr>
          <p:cNvPr id="16" name="Straight Connector 20"/>
          <p:cNvCxnSpPr>
            <a:stCxn id="11" idx="0"/>
            <a:endCxn id="12" idx="1"/>
          </p:cNvCxnSpPr>
          <p:nvPr/>
        </p:nvCxnSpPr>
        <p:spPr>
          <a:xfrm flipV="1">
            <a:off x="1397836" y="5483711"/>
            <a:ext cx="2905" cy="1073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>
            <a:stCxn id="13" idx="3"/>
            <a:endCxn id="12" idx="3"/>
          </p:cNvCxnSpPr>
          <p:nvPr/>
        </p:nvCxnSpPr>
        <p:spPr>
          <a:xfrm>
            <a:off x="1393074" y="5033082"/>
            <a:ext cx="7667" cy="870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rd 31"/>
          <p:cNvSpPr/>
          <p:nvPr/>
        </p:nvSpPr>
        <p:spPr>
          <a:xfrm>
            <a:off x="647638" y="4039814"/>
            <a:ext cx="1470561" cy="432611"/>
          </a:xfrm>
          <a:prstGeom prst="flowChartPunchedCa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buFont typeface="Wingdings" charset="0"/>
              <a:buNone/>
              <a:defRPr/>
            </a:pPr>
            <a:r>
              <a:rPr lang="en-US" sz="1400" dirty="0" err="1"/>
              <a:t>Loc</a:t>
            </a:r>
            <a:r>
              <a:rPr lang="en-US" sz="1400" dirty="0"/>
              <a:t> 1</a:t>
            </a:r>
          </a:p>
        </p:txBody>
      </p:sp>
      <p:cxnSp>
        <p:nvCxnSpPr>
          <p:cNvPr id="19" name="Straight Connector 33"/>
          <p:cNvCxnSpPr>
            <a:stCxn id="26" idx="0"/>
            <a:endCxn id="18" idx="2"/>
          </p:cNvCxnSpPr>
          <p:nvPr/>
        </p:nvCxnSpPr>
        <p:spPr>
          <a:xfrm flipH="1" flipV="1">
            <a:off x="1382919" y="4472425"/>
            <a:ext cx="3011" cy="2733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6-Point Star 35"/>
          <p:cNvSpPr/>
          <p:nvPr/>
        </p:nvSpPr>
        <p:spPr>
          <a:xfrm>
            <a:off x="830851" y="2208150"/>
            <a:ext cx="239712" cy="230188"/>
          </a:xfrm>
          <a:prstGeom prst="star6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charset="0"/>
              <a:buNone/>
              <a:defRPr/>
            </a:pPr>
            <a:endParaRPr lang="en-US"/>
          </a:p>
        </p:txBody>
      </p:sp>
      <p:sp>
        <p:nvSpPr>
          <p:cNvPr id="21" name="6-Point Star 37"/>
          <p:cNvSpPr/>
          <p:nvPr/>
        </p:nvSpPr>
        <p:spPr>
          <a:xfrm>
            <a:off x="1711380" y="2187937"/>
            <a:ext cx="239713" cy="231775"/>
          </a:xfrm>
          <a:prstGeom prst="star6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charset="0"/>
              <a:buNone/>
              <a:defRPr/>
            </a:pPr>
            <a:endParaRPr lang="en-US"/>
          </a:p>
        </p:txBody>
      </p:sp>
      <p:sp>
        <p:nvSpPr>
          <p:cNvPr id="22" name="8-Point Star 38"/>
          <p:cNvSpPr/>
          <p:nvPr/>
        </p:nvSpPr>
        <p:spPr>
          <a:xfrm>
            <a:off x="832308" y="3940180"/>
            <a:ext cx="246062" cy="246062"/>
          </a:xfrm>
          <a:prstGeom prst="star8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charset="0"/>
              <a:buNone/>
              <a:defRPr/>
            </a:pPr>
            <a:endParaRPr lang="en-US"/>
          </a:p>
        </p:txBody>
      </p:sp>
      <p:cxnSp>
        <p:nvCxnSpPr>
          <p:cNvPr id="23" name="Straight Connector 42"/>
          <p:cNvCxnSpPr>
            <a:stCxn id="22" idx="6"/>
            <a:endCxn id="20" idx="2"/>
          </p:cNvCxnSpPr>
          <p:nvPr/>
        </p:nvCxnSpPr>
        <p:spPr>
          <a:xfrm flipH="1" flipV="1">
            <a:off x="950707" y="2438338"/>
            <a:ext cx="4632" cy="1501842"/>
          </a:xfrm>
          <a:prstGeom prst="line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45"/>
          <p:cNvCxnSpPr/>
          <p:nvPr/>
        </p:nvCxnSpPr>
        <p:spPr>
          <a:xfrm flipH="1" flipV="1">
            <a:off x="1715895" y="1173937"/>
            <a:ext cx="9525" cy="314325"/>
          </a:xfrm>
          <a:prstGeom prst="line">
            <a:avLst/>
          </a:prstGeom>
          <a:ln>
            <a:solidFill>
              <a:srgbClr val="A6A6A6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5" name="Up Arrow Callout 51"/>
          <p:cNvSpPr/>
          <p:nvPr/>
        </p:nvSpPr>
        <p:spPr>
          <a:xfrm>
            <a:off x="861192" y="1352655"/>
            <a:ext cx="245482" cy="222967"/>
          </a:xfrm>
          <a:prstGeom prst="up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buFont typeface="Wingdings" charset="0"/>
              <a:buNone/>
              <a:defRPr/>
            </a:pPr>
            <a:r>
              <a:rPr lang="en-US" sz="800" dirty="0"/>
              <a:t>DAQ</a:t>
            </a:r>
          </a:p>
        </p:txBody>
      </p:sp>
      <p:sp>
        <p:nvSpPr>
          <p:cNvPr id="26" name="TextBox 55"/>
          <p:cNvSpPr txBox="1">
            <a:spLocks noChangeArrowheads="1"/>
          </p:cNvSpPr>
          <p:nvPr/>
        </p:nvSpPr>
        <p:spPr bwMode="auto">
          <a:xfrm>
            <a:off x="1207336" y="4745744"/>
            <a:ext cx="357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en-US" sz="1200" b="1"/>
              <a:t>s5</a:t>
            </a:r>
          </a:p>
        </p:txBody>
      </p:sp>
      <p:cxnSp>
        <p:nvCxnSpPr>
          <p:cNvPr id="27" name="Straight Connector 62"/>
          <p:cNvCxnSpPr/>
          <p:nvPr/>
        </p:nvCxnSpPr>
        <p:spPr>
          <a:xfrm flipH="1" flipV="1">
            <a:off x="990660" y="1165581"/>
            <a:ext cx="9525" cy="1873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ard 94"/>
          <p:cNvSpPr/>
          <p:nvPr/>
        </p:nvSpPr>
        <p:spPr>
          <a:xfrm>
            <a:off x="1162863" y="1611668"/>
            <a:ext cx="493712" cy="288925"/>
          </a:xfrm>
          <a:prstGeom prst="flowChartPunchedCa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buFont typeface="Wingdings" charset="0"/>
              <a:buNone/>
              <a:defRPr/>
            </a:pPr>
            <a:r>
              <a:rPr lang="en-US" sz="1100" dirty="0" smtClean="0"/>
              <a:t>Toroid </a:t>
            </a:r>
            <a:r>
              <a:rPr lang="en-US" sz="1100" dirty="0"/>
              <a:t>1</a:t>
            </a:r>
          </a:p>
        </p:txBody>
      </p:sp>
      <p:sp>
        <p:nvSpPr>
          <p:cNvPr id="29" name="Left-Right Arrow 16"/>
          <p:cNvSpPr/>
          <p:nvPr/>
        </p:nvSpPr>
        <p:spPr>
          <a:xfrm>
            <a:off x="235411" y="1034721"/>
            <a:ext cx="2375745" cy="200539"/>
          </a:xfrm>
          <a:prstGeom prst="left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charset="0"/>
              <a:buNone/>
              <a:defRPr/>
            </a:pPr>
            <a:endParaRPr lang="en-US"/>
          </a:p>
        </p:txBody>
      </p:sp>
      <p:sp>
        <p:nvSpPr>
          <p:cNvPr id="30" name="TextBox 57"/>
          <p:cNvSpPr txBox="1">
            <a:spLocks noChangeArrowheads="1"/>
          </p:cNvSpPr>
          <p:nvPr/>
        </p:nvSpPr>
        <p:spPr bwMode="auto">
          <a:xfrm>
            <a:off x="1523944" y="968731"/>
            <a:ext cx="809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en-US" sz="1200" b="1" dirty="0"/>
              <a:t>Ethernet</a:t>
            </a:r>
          </a:p>
        </p:txBody>
      </p:sp>
      <p:pic>
        <p:nvPicPr>
          <p:cNvPr id="31" name="Picture 10" descr="Screen Shot 2013-02-04 at 17.46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225" y="1296830"/>
            <a:ext cx="3001264" cy="1560224"/>
          </a:xfrm>
          <a:prstGeom prst="rect">
            <a:avLst/>
          </a:prstGeom>
        </p:spPr>
      </p:pic>
      <p:pic>
        <p:nvPicPr>
          <p:cNvPr id="32" name="Picture 13" descr="Screen Shot 2013-02-04 at 17.44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638" y="3571114"/>
            <a:ext cx="6069193" cy="1834725"/>
          </a:xfrm>
          <a:prstGeom prst="rect">
            <a:avLst/>
          </a:prstGeom>
        </p:spPr>
      </p:pic>
      <p:cxnSp>
        <p:nvCxnSpPr>
          <p:cNvPr id="33" name="Straight Connector 18"/>
          <p:cNvCxnSpPr/>
          <p:nvPr/>
        </p:nvCxnSpPr>
        <p:spPr bwMode="auto">
          <a:xfrm>
            <a:off x="8014000" y="4971295"/>
            <a:ext cx="0" cy="816383"/>
          </a:xfrm>
          <a:prstGeom prst="line">
            <a:avLst/>
          </a:prstGeom>
          <a:noFill/>
          <a:ln w="12700" cap="flat" cmpd="sng" algn="ctr">
            <a:solidFill>
              <a:srgbClr val="FD1AE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123"/>
          <p:cNvCxnSpPr/>
          <p:nvPr/>
        </p:nvCxnSpPr>
        <p:spPr bwMode="auto">
          <a:xfrm>
            <a:off x="8058450" y="4971295"/>
            <a:ext cx="0" cy="816383"/>
          </a:xfrm>
          <a:prstGeom prst="line">
            <a:avLst/>
          </a:prstGeom>
          <a:noFill/>
          <a:ln w="12700" cap="flat" cmpd="sng" algn="ctr">
            <a:solidFill>
              <a:srgbClr val="FD1AE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124"/>
          <p:cNvCxnSpPr/>
          <p:nvPr/>
        </p:nvCxnSpPr>
        <p:spPr bwMode="auto">
          <a:xfrm flipV="1">
            <a:off x="7881724" y="5717828"/>
            <a:ext cx="132276" cy="2751"/>
          </a:xfrm>
          <a:prstGeom prst="line">
            <a:avLst/>
          </a:prstGeom>
          <a:noFill/>
          <a:ln w="12700" cap="flat" cmpd="sng" algn="ctr">
            <a:solidFill>
              <a:srgbClr val="FD1AED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6" name="Straight Connector 127"/>
          <p:cNvCxnSpPr/>
          <p:nvPr/>
        </p:nvCxnSpPr>
        <p:spPr bwMode="auto">
          <a:xfrm flipV="1">
            <a:off x="8063773" y="5715061"/>
            <a:ext cx="132276" cy="2751"/>
          </a:xfrm>
          <a:prstGeom prst="line">
            <a:avLst/>
          </a:prstGeom>
          <a:noFill/>
          <a:ln w="12700" cap="flat" cmpd="sng" algn="ctr">
            <a:solidFill>
              <a:srgbClr val="FD1AED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37" name="TextBox 25"/>
          <p:cNvSpPr txBox="1"/>
          <p:nvPr/>
        </p:nvSpPr>
        <p:spPr>
          <a:xfrm>
            <a:off x="7036575" y="5774554"/>
            <a:ext cx="20320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b="1" dirty="0" smtClean="0"/>
              <a:t>SAMPLE_FREQ</a:t>
            </a:r>
            <a:r>
              <a:rPr lang="en-US" sz="1100" dirty="0" smtClean="0"/>
              <a:t> = </a:t>
            </a:r>
            <a:r>
              <a:rPr lang="en-US" sz="1100" dirty="0"/>
              <a:t>e.g. </a:t>
            </a:r>
            <a:r>
              <a:rPr lang="en-US" sz="1100" dirty="0" smtClean="0"/>
              <a:t>108,3 MHz</a:t>
            </a:r>
            <a:endParaRPr lang="en-US" sz="1100" dirty="0"/>
          </a:p>
        </p:txBody>
      </p:sp>
      <p:cxnSp>
        <p:nvCxnSpPr>
          <p:cNvPr id="38" name="Straight Connector 128"/>
          <p:cNvCxnSpPr/>
          <p:nvPr/>
        </p:nvCxnSpPr>
        <p:spPr bwMode="auto">
          <a:xfrm>
            <a:off x="4023025" y="4853820"/>
            <a:ext cx="0" cy="1057259"/>
          </a:xfrm>
          <a:prstGeom prst="line">
            <a:avLst/>
          </a:prstGeom>
          <a:noFill/>
          <a:ln w="12700" cap="flat" cmpd="sng" algn="ctr">
            <a:solidFill>
              <a:srgbClr val="FD1AE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129"/>
          <p:cNvCxnSpPr/>
          <p:nvPr/>
        </p:nvCxnSpPr>
        <p:spPr bwMode="auto">
          <a:xfrm>
            <a:off x="5474000" y="5295129"/>
            <a:ext cx="0" cy="375074"/>
          </a:xfrm>
          <a:prstGeom prst="line">
            <a:avLst/>
          </a:prstGeom>
          <a:noFill/>
          <a:ln w="12700" cap="flat" cmpd="sng" algn="ctr">
            <a:solidFill>
              <a:srgbClr val="FD1AE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131"/>
          <p:cNvCxnSpPr/>
          <p:nvPr/>
        </p:nvCxnSpPr>
        <p:spPr bwMode="auto">
          <a:xfrm flipV="1">
            <a:off x="4031523" y="5603512"/>
            <a:ext cx="1434026" cy="1"/>
          </a:xfrm>
          <a:prstGeom prst="line">
            <a:avLst/>
          </a:prstGeom>
          <a:noFill/>
          <a:ln w="12700" cap="flat" cmpd="sng" algn="ctr">
            <a:solidFill>
              <a:srgbClr val="FD1AED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41" name="TextBox 132"/>
          <p:cNvSpPr txBox="1"/>
          <p:nvPr/>
        </p:nvSpPr>
        <p:spPr>
          <a:xfrm>
            <a:off x="4116143" y="5600083"/>
            <a:ext cx="3275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dirty="0" smtClean="0"/>
              <a:t>&lt;pre_samples&gt; = </a:t>
            </a:r>
            <a:r>
              <a:rPr lang="en-US" sz="1100" b="1" dirty="0" smtClean="0"/>
              <a:t>PRE_BUNCH_TIME</a:t>
            </a:r>
            <a:r>
              <a:rPr lang="en-US" sz="1100" dirty="0" smtClean="0"/>
              <a:t> * </a:t>
            </a:r>
            <a:r>
              <a:rPr lang="en-US" sz="1100" b="1" dirty="0" smtClean="0"/>
              <a:t>SAMPLE_FREQ</a:t>
            </a:r>
          </a:p>
        </p:txBody>
      </p:sp>
      <p:sp>
        <p:nvSpPr>
          <p:cNvPr id="42" name="TextBox 29"/>
          <p:cNvSpPr txBox="1"/>
          <p:nvPr/>
        </p:nvSpPr>
        <p:spPr>
          <a:xfrm>
            <a:off x="2849349" y="5967777"/>
            <a:ext cx="2492990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dirty="0" smtClean="0"/>
              <a:t>700µs - &lt;pre_samples&gt; / </a:t>
            </a:r>
            <a:r>
              <a:rPr lang="en-US" sz="1100" b="1" dirty="0" smtClean="0"/>
              <a:t>SAMPLE_FREQ</a:t>
            </a:r>
            <a:endParaRPr lang="en-US" sz="1100" b="1" dirty="0"/>
          </a:p>
        </p:txBody>
      </p:sp>
      <p:cxnSp>
        <p:nvCxnSpPr>
          <p:cNvPr id="43" name="Straight Connector 137"/>
          <p:cNvCxnSpPr/>
          <p:nvPr/>
        </p:nvCxnSpPr>
        <p:spPr bwMode="auto">
          <a:xfrm flipV="1">
            <a:off x="4024099" y="5847579"/>
            <a:ext cx="0" cy="146051"/>
          </a:xfrm>
          <a:prstGeom prst="line">
            <a:avLst/>
          </a:prstGeom>
          <a:noFill/>
          <a:ln w="12700" cap="flat" cmpd="sng" algn="ctr">
            <a:solidFill>
              <a:srgbClr val="FD1AED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44" name="Bent-Up Arrow 16384"/>
          <p:cNvSpPr/>
          <p:nvPr/>
        </p:nvSpPr>
        <p:spPr bwMode="auto">
          <a:xfrm flipV="1">
            <a:off x="3893924" y="4625205"/>
            <a:ext cx="161925" cy="184150"/>
          </a:xfrm>
          <a:prstGeom prst="bentUpArrow">
            <a:avLst>
              <a:gd name="adj1" fmla="val 11274"/>
              <a:gd name="adj2" fmla="val 25000"/>
              <a:gd name="adj3" fmla="val 25000"/>
            </a:avLst>
          </a:prstGeom>
          <a:noFill/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charset="2"/>
              <a:buChar char="n"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" name="TextBox 16388"/>
          <p:cNvSpPr txBox="1"/>
          <p:nvPr/>
        </p:nvSpPr>
        <p:spPr>
          <a:xfrm>
            <a:off x="3196554" y="4285479"/>
            <a:ext cx="806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sz="1200" dirty="0" smtClean="0"/>
              <a:t>Hardware</a:t>
            </a:r>
          </a:p>
          <a:p>
            <a:pPr algn="r">
              <a:buNone/>
            </a:pPr>
            <a:r>
              <a:rPr lang="en-US" sz="1200" dirty="0" smtClean="0"/>
              <a:t>Trigger</a:t>
            </a:r>
            <a:endParaRPr lang="en-US" sz="1200" dirty="0"/>
          </a:p>
        </p:txBody>
      </p:sp>
      <p:sp>
        <p:nvSpPr>
          <p:cNvPr id="46" name="TextBox 16392"/>
          <p:cNvSpPr txBox="1"/>
          <p:nvPr/>
        </p:nvSpPr>
        <p:spPr>
          <a:xfrm>
            <a:off x="5814225" y="957401"/>
            <a:ext cx="1915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First possible bunch: 700 µs</a:t>
            </a:r>
            <a:endParaRPr lang="en-US" sz="1200" dirty="0"/>
          </a:p>
        </p:txBody>
      </p:sp>
      <p:sp>
        <p:nvSpPr>
          <p:cNvPr id="47" name="TextBox 176"/>
          <p:cNvSpPr txBox="1"/>
          <p:nvPr/>
        </p:nvSpPr>
        <p:spPr>
          <a:xfrm>
            <a:off x="2620815" y="2891892"/>
            <a:ext cx="38400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dirty="0" err="1" smtClean="0"/>
              <a:t>Bunch_inc</a:t>
            </a:r>
            <a:r>
              <a:rPr lang="en-US" sz="1100" dirty="0" smtClean="0"/>
              <a:t> : </a:t>
            </a:r>
            <a:r>
              <a:rPr lang="en-US" sz="1100" b="1" dirty="0" smtClean="0"/>
              <a:t>SAMPLE_FREQ</a:t>
            </a:r>
            <a:r>
              <a:rPr lang="en-US" sz="1100" dirty="0" smtClean="0"/>
              <a:t> * 144 / 1300 * </a:t>
            </a:r>
            <a:r>
              <a:rPr lang="en-US" sz="1100" b="1" dirty="0" smtClean="0"/>
              <a:t>9MHZ_DIV</a:t>
            </a:r>
            <a:r>
              <a:rPr lang="en-US" sz="1100" dirty="0" smtClean="0"/>
              <a:t> [samples]</a:t>
            </a:r>
          </a:p>
        </p:txBody>
      </p:sp>
      <p:sp>
        <p:nvSpPr>
          <p:cNvPr id="48" name="TextBox 16393"/>
          <p:cNvSpPr txBox="1"/>
          <p:nvPr/>
        </p:nvSpPr>
        <p:spPr>
          <a:xfrm>
            <a:off x="286517" y="6135150"/>
            <a:ext cx="12948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b="1" dirty="0" smtClean="0"/>
              <a:t>Bold text: property</a:t>
            </a:r>
            <a:endParaRPr lang="en-US" sz="1100" b="1" dirty="0"/>
          </a:p>
        </p:txBody>
      </p:sp>
      <p:cxnSp>
        <p:nvCxnSpPr>
          <p:cNvPr id="49" name="Straight Connector 178"/>
          <p:cNvCxnSpPr/>
          <p:nvPr/>
        </p:nvCxnSpPr>
        <p:spPr bwMode="auto">
          <a:xfrm>
            <a:off x="7080415" y="1153503"/>
            <a:ext cx="3783" cy="794149"/>
          </a:xfrm>
          <a:prstGeom prst="line">
            <a:avLst/>
          </a:prstGeom>
          <a:noFill/>
          <a:ln w="12700" cap="flat" cmpd="sng" algn="ctr">
            <a:solidFill>
              <a:srgbClr val="FD1AED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50" name="Straight Connector 179"/>
          <p:cNvCxnSpPr/>
          <p:nvPr/>
        </p:nvCxnSpPr>
        <p:spPr bwMode="auto">
          <a:xfrm>
            <a:off x="5474359" y="3090295"/>
            <a:ext cx="0" cy="816383"/>
          </a:xfrm>
          <a:prstGeom prst="line">
            <a:avLst/>
          </a:prstGeom>
          <a:noFill/>
          <a:ln w="12700" cap="flat" cmpd="sng" algn="ctr">
            <a:solidFill>
              <a:srgbClr val="FD1AE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180"/>
          <p:cNvCxnSpPr/>
          <p:nvPr/>
        </p:nvCxnSpPr>
        <p:spPr bwMode="auto">
          <a:xfrm>
            <a:off x="5694793" y="3091513"/>
            <a:ext cx="0" cy="816383"/>
          </a:xfrm>
          <a:prstGeom prst="line">
            <a:avLst/>
          </a:prstGeom>
          <a:noFill/>
          <a:ln w="12700" cap="flat" cmpd="sng" algn="ctr">
            <a:solidFill>
              <a:srgbClr val="FD1AE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181"/>
          <p:cNvCxnSpPr/>
          <p:nvPr/>
        </p:nvCxnSpPr>
        <p:spPr bwMode="auto">
          <a:xfrm flipV="1">
            <a:off x="5335430" y="3133831"/>
            <a:ext cx="132276" cy="2751"/>
          </a:xfrm>
          <a:prstGeom prst="line">
            <a:avLst/>
          </a:prstGeom>
          <a:noFill/>
          <a:ln w="12700" cap="flat" cmpd="sng" algn="ctr">
            <a:solidFill>
              <a:srgbClr val="FD1AED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3" name="Straight Connector 182"/>
          <p:cNvCxnSpPr/>
          <p:nvPr/>
        </p:nvCxnSpPr>
        <p:spPr bwMode="auto">
          <a:xfrm flipV="1">
            <a:off x="5698895" y="3131064"/>
            <a:ext cx="132276" cy="2751"/>
          </a:xfrm>
          <a:prstGeom prst="line">
            <a:avLst/>
          </a:prstGeom>
          <a:noFill/>
          <a:ln w="12700" cap="flat" cmpd="sng" algn="ctr">
            <a:solidFill>
              <a:srgbClr val="FD1AED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54" name="TextBox 183"/>
          <p:cNvSpPr txBox="1"/>
          <p:nvPr/>
        </p:nvSpPr>
        <p:spPr>
          <a:xfrm>
            <a:off x="2475240" y="1248051"/>
            <a:ext cx="35445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b="1" dirty="0" smtClean="0"/>
              <a:t>9MHZ_DIV</a:t>
            </a:r>
            <a:r>
              <a:rPr lang="en-US" sz="1100" dirty="0" smtClean="0"/>
              <a:t> = 9, 3, 2 ,1 </a:t>
            </a:r>
            <a:r>
              <a:rPr lang="en-US" sz="1100" dirty="0" smtClean="0">
                <a:sym typeface="Wingdings"/>
              </a:rPr>
              <a:t> 1, 3, 4.5, 9 MHz bunch rate</a:t>
            </a:r>
          </a:p>
          <a:p>
            <a:pPr>
              <a:buNone/>
            </a:pPr>
            <a:r>
              <a:rPr lang="en-US" sz="1100" dirty="0" err="1" smtClean="0">
                <a:sym typeface="Wingdings"/>
              </a:rPr>
              <a:t>N_before_first</a:t>
            </a:r>
            <a:r>
              <a:rPr lang="en-US" sz="1100" dirty="0" smtClean="0">
                <a:sym typeface="Wingdings"/>
              </a:rPr>
              <a:t> = </a:t>
            </a:r>
            <a:r>
              <a:rPr lang="en-US" sz="1100" dirty="0" err="1" smtClean="0">
                <a:sym typeface="Wingdings"/>
              </a:rPr>
              <a:t>int</a:t>
            </a:r>
            <a:r>
              <a:rPr lang="en-US" sz="1100" dirty="0" smtClean="0">
                <a:sym typeface="Wingdings"/>
              </a:rPr>
              <a:t> (pre_samples / </a:t>
            </a:r>
            <a:r>
              <a:rPr lang="en-US" sz="1100" dirty="0" err="1"/>
              <a:t>Bunch_inc</a:t>
            </a:r>
            <a:r>
              <a:rPr lang="en-US" sz="1100" dirty="0"/>
              <a:t> </a:t>
            </a:r>
            <a:r>
              <a:rPr lang="en-US" sz="1100" dirty="0" smtClean="0">
                <a:sym typeface="Wingdings"/>
              </a:rPr>
              <a:t>)</a:t>
            </a:r>
          </a:p>
          <a:p>
            <a:pPr>
              <a:buNone/>
            </a:pPr>
            <a:r>
              <a:rPr lang="en-US" sz="1100" dirty="0" smtClean="0">
                <a:sym typeface="Wingdings"/>
              </a:rPr>
              <a:t>Spectrum parameters:</a:t>
            </a:r>
          </a:p>
          <a:p>
            <a:pPr>
              <a:buNone/>
            </a:pPr>
            <a:r>
              <a:rPr lang="en-US" sz="1100" dirty="0" smtClean="0">
                <a:sym typeface="Wingdings"/>
              </a:rPr>
              <a:t>Offset = 700 – </a:t>
            </a:r>
            <a:r>
              <a:rPr lang="en-US" sz="1100" dirty="0" err="1" smtClean="0">
                <a:sym typeface="Wingdings"/>
              </a:rPr>
              <a:t>N_before_first</a:t>
            </a:r>
            <a:r>
              <a:rPr lang="en-US" sz="1100" dirty="0" smtClean="0">
                <a:sym typeface="Wingdings"/>
              </a:rPr>
              <a:t> * </a:t>
            </a:r>
            <a:r>
              <a:rPr lang="en-US" sz="1100" dirty="0" err="1"/>
              <a:t>Bunch_inc</a:t>
            </a:r>
            <a:r>
              <a:rPr lang="en-US" sz="1100" dirty="0"/>
              <a:t> </a:t>
            </a:r>
            <a:r>
              <a:rPr lang="en-US" sz="1100" dirty="0" smtClean="0"/>
              <a:t>/ </a:t>
            </a:r>
            <a:r>
              <a:rPr lang="en-US" sz="1100" b="1" dirty="0" smtClean="0"/>
              <a:t>SAMPLE_FREQ</a:t>
            </a:r>
            <a:endParaRPr lang="en-US" sz="1100" b="1" dirty="0" smtClean="0">
              <a:sym typeface="Wingdings"/>
            </a:endParaRPr>
          </a:p>
          <a:p>
            <a:pPr>
              <a:buNone/>
            </a:pPr>
            <a:r>
              <a:rPr lang="en-US" sz="1100" dirty="0" smtClean="0">
                <a:sym typeface="Wingdings"/>
              </a:rPr>
              <a:t>Inc. = </a:t>
            </a:r>
            <a:r>
              <a:rPr lang="en-US" sz="1100" dirty="0" err="1"/>
              <a:t>Bunch_inc</a:t>
            </a:r>
            <a:r>
              <a:rPr lang="en-US" sz="1100" dirty="0"/>
              <a:t> </a:t>
            </a:r>
            <a:r>
              <a:rPr lang="en-US" sz="1100" b="1" dirty="0" smtClean="0">
                <a:sym typeface="Wingdings"/>
              </a:rPr>
              <a:t>/ </a:t>
            </a:r>
            <a:r>
              <a:rPr lang="en-US" sz="1100" b="1" dirty="0">
                <a:sym typeface="Wingdings"/>
              </a:rPr>
              <a:t>SAMPLE_FREQ</a:t>
            </a:r>
            <a:r>
              <a:rPr lang="en-US" sz="1100" dirty="0">
                <a:sym typeface="Wingdings"/>
              </a:rPr>
              <a:t> </a:t>
            </a:r>
            <a:endParaRPr lang="en-US" sz="1100" b="1" dirty="0" smtClean="0">
              <a:sym typeface="Wingdings"/>
            </a:endParaRPr>
          </a:p>
          <a:p>
            <a:pPr>
              <a:buNone/>
            </a:pPr>
            <a:endParaRPr lang="en-US" sz="1100" dirty="0">
              <a:sym typeface="Wingdings"/>
            </a:endParaRPr>
          </a:p>
          <a:p>
            <a:pPr>
              <a:buNone/>
            </a:pPr>
            <a:r>
              <a:rPr lang="en-US" sz="1100" b="1" dirty="0" smtClean="0">
                <a:sym typeface="Wingdings"/>
              </a:rPr>
              <a:t>SAMPLE.FLASH1</a:t>
            </a:r>
            <a:r>
              <a:rPr lang="en-US" sz="1100" dirty="0" smtClean="0">
                <a:sym typeface="Wingdings"/>
              </a:rPr>
              <a:t> = </a:t>
            </a:r>
            <a:r>
              <a:rPr lang="en-US" sz="1100" dirty="0" err="1" smtClean="0">
                <a:sym typeface="Wingdings"/>
              </a:rPr>
              <a:t>N_before_first</a:t>
            </a:r>
            <a:r>
              <a:rPr lang="en-US" sz="1100" dirty="0" smtClean="0">
                <a:sym typeface="Wingdings"/>
              </a:rPr>
              <a:t> + </a:t>
            </a:r>
            <a:r>
              <a:rPr lang="en-US" sz="1100" dirty="0" smtClean="0">
                <a:solidFill>
                  <a:srgbClr val="FF0000"/>
                </a:solidFill>
                <a:sym typeface="Wingdings"/>
              </a:rPr>
              <a:t>IDX.1</a:t>
            </a:r>
            <a:r>
              <a:rPr lang="en-US" sz="1100" dirty="0" smtClean="0">
                <a:sym typeface="Wingdings"/>
              </a:rPr>
              <a:t> / </a:t>
            </a:r>
            <a:r>
              <a:rPr lang="en-US" sz="1100" b="1" dirty="0" smtClean="0">
                <a:sym typeface="Wingdings"/>
              </a:rPr>
              <a:t>9MHZ_DIV</a:t>
            </a:r>
          </a:p>
          <a:p>
            <a:pPr>
              <a:buNone/>
            </a:pPr>
            <a:r>
              <a:rPr lang="en-US" sz="1100" b="1" dirty="0" smtClean="0">
                <a:sym typeface="Wingdings"/>
              </a:rPr>
              <a:t>SAMPLE.FLASH2</a:t>
            </a:r>
            <a:r>
              <a:rPr lang="en-US" sz="1100" dirty="0" smtClean="0">
                <a:sym typeface="Wingdings"/>
              </a:rPr>
              <a:t> </a:t>
            </a:r>
            <a:r>
              <a:rPr lang="en-US" sz="1100" dirty="0">
                <a:sym typeface="Wingdings"/>
              </a:rPr>
              <a:t>= </a:t>
            </a:r>
            <a:r>
              <a:rPr lang="en-US" sz="1100" dirty="0" err="1">
                <a:sym typeface="Wingdings"/>
              </a:rPr>
              <a:t>N_before_first</a:t>
            </a:r>
            <a:r>
              <a:rPr lang="en-US" sz="1100" dirty="0">
                <a:sym typeface="Wingdings"/>
              </a:rPr>
              <a:t> + </a:t>
            </a:r>
            <a:r>
              <a:rPr lang="en-US" sz="1100" dirty="0">
                <a:solidFill>
                  <a:srgbClr val="FF0000"/>
                </a:solidFill>
                <a:sym typeface="Wingdings"/>
              </a:rPr>
              <a:t>IDX</a:t>
            </a:r>
            <a:r>
              <a:rPr lang="en-US" sz="1100" dirty="0" smtClean="0">
                <a:solidFill>
                  <a:srgbClr val="FF0000"/>
                </a:solidFill>
                <a:sym typeface="Wingdings"/>
              </a:rPr>
              <a:t>.2</a:t>
            </a:r>
            <a:r>
              <a:rPr lang="en-US" sz="1100" dirty="0" smtClean="0">
                <a:sym typeface="Wingdings"/>
              </a:rPr>
              <a:t> </a:t>
            </a:r>
            <a:r>
              <a:rPr lang="en-US" sz="1100" dirty="0">
                <a:sym typeface="Wingdings"/>
              </a:rPr>
              <a:t>/ </a:t>
            </a:r>
            <a:r>
              <a:rPr lang="en-US" sz="1100" b="1" dirty="0" smtClean="0">
                <a:sym typeface="Wingdings"/>
              </a:rPr>
              <a:t>9MHZ_DIV</a:t>
            </a:r>
            <a:endParaRPr lang="en-US" sz="1100" b="1" dirty="0"/>
          </a:p>
        </p:txBody>
      </p:sp>
      <p:sp>
        <p:nvSpPr>
          <p:cNvPr id="55" name="TextBox 184"/>
          <p:cNvSpPr txBox="1"/>
          <p:nvPr/>
        </p:nvSpPr>
        <p:spPr>
          <a:xfrm>
            <a:off x="7193829" y="2884998"/>
            <a:ext cx="1795331" cy="769441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  <a:tabLst>
                <a:tab pos="538163" algn="l"/>
              </a:tabLst>
            </a:pPr>
            <a:r>
              <a:rPr lang="en-US" sz="1100" dirty="0" smtClean="0"/>
              <a:t>Header: 	</a:t>
            </a:r>
            <a:r>
              <a:rPr lang="en-US" sz="1100" dirty="0" err="1" smtClean="0"/>
              <a:t>sample_freq</a:t>
            </a:r>
            <a:endParaRPr lang="en-US" sz="1100" dirty="0" smtClean="0"/>
          </a:p>
          <a:p>
            <a:pPr>
              <a:buNone/>
              <a:tabLst>
                <a:tab pos="538163" algn="l"/>
              </a:tabLst>
            </a:pPr>
            <a:r>
              <a:rPr lang="en-US" sz="1100" dirty="0" smtClean="0"/>
              <a:t>	pre_samples</a:t>
            </a:r>
          </a:p>
          <a:p>
            <a:pPr>
              <a:buNone/>
              <a:tabLst>
                <a:tab pos="538163" algn="l"/>
              </a:tabLst>
            </a:pPr>
            <a:r>
              <a:rPr lang="en-US" sz="1100" dirty="0" smtClean="0"/>
              <a:t>Data:	length</a:t>
            </a:r>
          </a:p>
          <a:p>
            <a:pPr>
              <a:buNone/>
              <a:tabLst>
                <a:tab pos="538163" algn="l"/>
              </a:tabLst>
            </a:pPr>
            <a:r>
              <a:rPr lang="en-US" sz="1100" dirty="0"/>
              <a:t>	</a:t>
            </a:r>
            <a:r>
              <a:rPr lang="en-US" sz="1100" dirty="0" smtClean="0"/>
              <a:t>samples[length]</a:t>
            </a:r>
          </a:p>
        </p:txBody>
      </p:sp>
      <p:cxnSp>
        <p:nvCxnSpPr>
          <p:cNvPr id="56" name="Straight Connector 172"/>
          <p:cNvCxnSpPr/>
          <p:nvPr/>
        </p:nvCxnSpPr>
        <p:spPr bwMode="auto">
          <a:xfrm>
            <a:off x="7084198" y="2779154"/>
            <a:ext cx="581626" cy="1176125"/>
          </a:xfrm>
          <a:prstGeom prst="line">
            <a:avLst/>
          </a:prstGeom>
          <a:noFill/>
          <a:ln w="12700" cap="flat" cmpd="sng" algn="ctr">
            <a:solidFill>
              <a:srgbClr val="FD1AED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57" name="Straight Arrow Connector 16407"/>
          <p:cNvCxnSpPr>
            <a:stCxn id="58" idx="0"/>
            <a:endCxn id="21" idx="2"/>
          </p:cNvCxnSpPr>
          <p:nvPr/>
        </p:nvCxnSpPr>
        <p:spPr bwMode="auto">
          <a:xfrm rot="16200000" flipV="1">
            <a:off x="1551178" y="2699772"/>
            <a:ext cx="571911" cy="11791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TextBox 16408"/>
          <p:cNvSpPr txBox="1"/>
          <p:nvPr/>
        </p:nvSpPr>
        <p:spPr>
          <a:xfrm>
            <a:off x="1600435" y="2991623"/>
            <a:ext cx="485185" cy="430887"/>
          </a:xfrm>
          <a:prstGeom prst="rect">
            <a:avLst/>
          </a:prstGeom>
          <a:solidFill>
            <a:srgbClr val="C1B0E6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dirty="0" smtClean="0"/>
              <a:t>IDX.1</a:t>
            </a:r>
          </a:p>
          <a:p>
            <a:pPr>
              <a:buNone/>
            </a:pPr>
            <a:r>
              <a:rPr lang="en-US" sz="1100" dirty="0" smtClean="0"/>
              <a:t>IDX.2</a:t>
            </a:r>
            <a:endParaRPr lang="en-US" sz="1100" dirty="0"/>
          </a:p>
        </p:txBody>
      </p:sp>
      <p:sp>
        <p:nvSpPr>
          <p:cNvPr id="59" name="TextBox 16412"/>
          <p:cNvSpPr txBox="1"/>
          <p:nvPr/>
        </p:nvSpPr>
        <p:spPr>
          <a:xfrm rot="16200000">
            <a:off x="1344384" y="2563133"/>
            <a:ext cx="8163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00" dirty="0" smtClean="0"/>
              <a:t>From timing</a:t>
            </a:r>
            <a:endParaRPr lang="en-US" sz="1000" dirty="0"/>
          </a:p>
        </p:txBody>
      </p:sp>
      <p:sp>
        <p:nvSpPr>
          <p:cNvPr id="62" name="Abgerundete rechteckige Legende 61"/>
          <p:cNvSpPr/>
          <p:nvPr/>
        </p:nvSpPr>
        <p:spPr>
          <a:xfrm>
            <a:off x="4559182" y="2278068"/>
            <a:ext cx="370730" cy="416533"/>
          </a:xfrm>
          <a:prstGeom prst="wedgeRoundRectCallout">
            <a:avLst>
              <a:gd name="adj1" fmla="val -80407"/>
              <a:gd name="adj2" fmla="val 75757"/>
              <a:gd name="adj3" fmla="val 16667"/>
            </a:avLst>
          </a:prstGeom>
          <a:solidFill>
            <a:schemeClr val="bg1">
              <a:lumMod val="85000"/>
              <a:alpha val="32000"/>
            </a:schemeClr>
          </a:solidFill>
          <a:ln>
            <a:solidFill>
              <a:srgbClr val="6B2C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feld 62"/>
          <p:cNvSpPr txBox="1"/>
          <p:nvPr/>
        </p:nvSpPr>
        <p:spPr>
          <a:xfrm>
            <a:off x="3676384" y="2648349"/>
            <a:ext cx="8795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6B2CFF"/>
                </a:solidFill>
              </a:rPr>
              <a:t>From timing</a:t>
            </a:r>
            <a:endParaRPr lang="en-US" sz="1100" dirty="0">
              <a:solidFill>
                <a:srgbClr val="6B2CFF"/>
              </a:solidFill>
            </a:endParaRPr>
          </a:p>
        </p:txBody>
      </p:sp>
      <p:cxnSp>
        <p:nvCxnSpPr>
          <p:cNvPr id="64" name="Straight Connector 178"/>
          <p:cNvCxnSpPr/>
          <p:nvPr/>
        </p:nvCxnSpPr>
        <p:spPr bwMode="auto">
          <a:xfrm rot="10800000" flipV="1">
            <a:off x="7665824" y="1116149"/>
            <a:ext cx="215900" cy="1"/>
          </a:xfrm>
          <a:prstGeom prst="line">
            <a:avLst/>
          </a:prstGeom>
          <a:noFill/>
          <a:ln w="12700" cap="flat" cmpd="sng" algn="ctr">
            <a:solidFill>
              <a:srgbClr val="FD1AED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67" name="Textfeld 66"/>
          <p:cNvSpPr txBox="1"/>
          <p:nvPr/>
        </p:nvSpPr>
        <p:spPr>
          <a:xfrm>
            <a:off x="7807282" y="957401"/>
            <a:ext cx="11408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6B2CFF"/>
                </a:solidFill>
              </a:rPr>
              <a:t>History [FLASH1]</a:t>
            </a:r>
            <a:endParaRPr lang="en-US" sz="1100" dirty="0">
              <a:solidFill>
                <a:srgbClr val="6B2C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Timing Server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19.03.2013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Rounded Rectangle 6"/>
          <p:cNvSpPr/>
          <p:nvPr/>
        </p:nvSpPr>
        <p:spPr bwMode="auto">
          <a:xfrm>
            <a:off x="391035" y="3888676"/>
            <a:ext cx="3090516" cy="123264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Main Timing Server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" name="Picture 7" descr="x2timerTopMod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449" y="5427604"/>
            <a:ext cx="1563687" cy="1170159"/>
          </a:xfrm>
          <a:prstGeom prst="rect">
            <a:avLst/>
          </a:prstGeom>
        </p:spPr>
      </p:pic>
      <p:cxnSp>
        <p:nvCxnSpPr>
          <p:cNvPr id="11" name="Curved Connector 9"/>
          <p:cNvCxnSpPr>
            <a:stCxn id="9" idx="2"/>
            <a:endCxn id="10" idx="0"/>
          </p:cNvCxnSpPr>
          <p:nvPr/>
        </p:nvCxnSpPr>
        <p:spPr bwMode="auto">
          <a:xfrm rot="5400000">
            <a:off x="1783153" y="5274463"/>
            <a:ext cx="306281" cy="1588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8-Point Star 13"/>
          <p:cNvSpPr/>
          <p:nvPr/>
        </p:nvSpPr>
        <p:spPr>
          <a:xfrm>
            <a:off x="3368650" y="4205724"/>
            <a:ext cx="244475" cy="246063"/>
          </a:xfrm>
          <a:prstGeom prst="star8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charset="0"/>
              <a:buNone/>
              <a:defRPr/>
            </a:pPr>
            <a:endParaRPr lang="en-US"/>
          </a:p>
        </p:txBody>
      </p:sp>
      <p:cxnSp>
        <p:nvCxnSpPr>
          <p:cNvPr id="13" name="Straight Arrow Connector 15"/>
          <p:cNvCxnSpPr>
            <a:stCxn id="9" idx="0"/>
          </p:cNvCxnSpPr>
          <p:nvPr/>
        </p:nvCxnSpPr>
        <p:spPr bwMode="auto">
          <a:xfrm flipV="1">
            <a:off x="1936293" y="3589127"/>
            <a:ext cx="4163" cy="299549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4" name="Up Arrow Callout 18"/>
          <p:cNvSpPr/>
          <p:nvPr/>
        </p:nvSpPr>
        <p:spPr>
          <a:xfrm rot="5400000">
            <a:off x="3384698" y="4736332"/>
            <a:ext cx="245482" cy="222967"/>
          </a:xfrm>
          <a:prstGeom prst="up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buFont typeface="Wingdings" charset="0"/>
              <a:buNone/>
              <a:defRPr/>
            </a:pPr>
            <a:r>
              <a:rPr lang="en-US" sz="800" dirty="0"/>
              <a:t>DAQ</a:t>
            </a:r>
          </a:p>
        </p:txBody>
      </p:sp>
      <p:grpSp>
        <p:nvGrpSpPr>
          <p:cNvPr id="15" name="Group 41"/>
          <p:cNvGrpSpPr/>
          <p:nvPr/>
        </p:nvGrpSpPr>
        <p:grpSpPr>
          <a:xfrm>
            <a:off x="2506848" y="4458842"/>
            <a:ext cx="455135" cy="601933"/>
            <a:chOff x="5388216" y="2818809"/>
            <a:chExt cx="455135" cy="601933"/>
          </a:xfrm>
        </p:grpSpPr>
        <p:sp>
          <p:nvSpPr>
            <p:cNvPr id="16" name="Folded Corner 19"/>
            <p:cNvSpPr/>
            <p:nvPr/>
          </p:nvSpPr>
          <p:spPr bwMode="auto">
            <a:xfrm>
              <a:off x="5388216" y="2818809"/>
              <a:ext cx="455135" cy="601933"/>
            </a:xfrm>
            <a:prstGeom prst="foldedCorner">
              <a:avLst>
                <a:gd name="adj" fmla="val 26344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charset="2"/>
                <a:buChar char="n"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Rectangle 20"/>
            <p:cNvSpPr/>
            <p:nvPr/>
          </p:nvSpPr>
          <p:spPr bwMode="auto">
            <a:xfrm>
              <a:off x="5446944" y="2914236"/>
              <a:ext cx="112482" cy="48039"/>
            </a:xfrm>
            <a:prstGeom prst="rect">
              <a:avLst/>
            </a:prstGeom>
            <a:noFill/>
            <a:ln w="952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charset="2"/>
                <a:buChar char="n"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Rectangle 21"/>
            <p:cNvSpPr/>
            <p:nvPr/>
          </p:nvSpPr>
          <p:spPr bwMode="auto">
            <a:xfrm>
              <a:off x="5561244" y="2914236"/>
              <a:ext cx="112482" cy="48039"/>
            </a:xfrm>
            <a:prstGeom prst="rect">
              <a:avLst/>
            </a:prstGeom>
            <a:noFill/>
            <a:ln w="952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charset="2"/>
                <a:buChar char="n"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Rectangle 22"/>
            <p:cNvSpPr/>
            <p:nvPr/>
          </p:nvSpPr>
          <p:spPr bwMode="auto">
            <a:xfrm>
              <a:off x="5675544" y="2914236"/>
              <a:ext cx="112482" cy="48039"/>
            </a:xfrm>
            <a:prstGeom prst="rect">
              <a:avLst/>
            </a:prstGeom>
            <a:noFill/>
            <a:ln w="952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charset="2"/>
                <a:buChar char="n"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0" name="Rectangle 23"/>
            <p:cNvSpPr/>
            <p:nvPr/>
          </p:nvSpPr>
          <p:spPr bwMode="auto">
            <a:xfrm>
              <a:off x="5446944" y="2965036"/>
              <a:ext cx="112482" cy="48039"/>
            </a:xfrm>
            <a:prstGeom prst="rect">
              <a:avLst/>
            </a:prstGeom>
            <a:noFill/>
            <a:ln w="952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charset="2"/>
                <a:buChar char="n"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" name="Rectangle 24"/>
            <p:cNvSpPr/>
            <p:nvPr/>
          </p:nvSpPr>
          <p:spPr bwMode="auto">
            <a:xfrm>
              <a:off x="5561244" y="2965036"/>
              <a:ext cx="112482" cy="48039"/>
            </a:xfrm>
            <a:prstGeom prst="rect">
              <a:avLst/>
            </a:prstGeom>
            <a:noFill/>
            <a:ln w="952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charset="2"/>
                <a:buChar char="n"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Rectangle 25"/>
            <p:cNvSpPr/>
            <p:nvPr/>
          </p:nvSpPr>
          <p:spPr bwMode="auto">
            <a:xfrm>
              <a:off x="5675544" y="2965036"/>
              <a:ext cx="112482" cy="48039"/>
            </a:xfrm>
            <a:prstGeom prst="rect">
              <a:avLst/>
            </a:prstGeom>
            <a:noFill/>
            <a:ln w="952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charset="2"/>
                <a:buChar char="n"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" name="Rectangle 26"/>
            <p:cNvSpPr/>
            <p:nvPr/>
          </p:nvSpPr>
          <p:spPr bwMode="auto">
            <a:xfrm>
              <a:off x="5446944" y="3015836"/>
              <a:ext cx="112482" cy="48039"/>
            </a:xfrm>
            <a:prstGeom prst="rect">
              <a:avLst/>
            </a:prstGeom>
            <a:noFill/>
            <a:ln w="952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charset="2"/>
                <a:buChar char="n"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" name="Rectangle 27"/>
            <p:cNvSpPr/>
            <p:nvPr/>
          </p:nvSpPr>
          <p:spPr bwMode="auto">
            <a:xfrm>
              <a:off x="5561244" y="3015836"/>
              <a:ext cx="112482" cy="48039"/>
            </a:xfrm>
            <a:prstGeom prst="rect">
              <a:avLst/>
            </a:prstGeom>
            <a:noFill/>
            <a:ln w="952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charset="2"/>
                <a:buChar char="n"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" name="Rectangle 28"/>
            <p:cNvSpPr/>
            <p:nvPr/>
          </p:nvSpPr>
          <p:spPr bwMode="auto">
            <a:xfrm>
              <a:off x="5675544" y="3015836"/>
              <a:ext cx="112482" cy="48039"/>
            </a:xfrm>
            <a:prstGeom prst="rect">
              <a:avLst/>
            </a:prstGeom>
            <a:noFill/>
            <a:ln w="952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charset="2"/>
                <a:buChar char="n"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" name="Rectangle 29"/>
            <p:cNvSpPr/>
            <p:nvPr/>
          </p:nvSpPr>
          <p:spPr bwMode="auto">
            <a:xfrm>
              <a:off x="5446944" y="3066636"/>
              <a:ext cx="112482" cy="48039"/>
            </a:xfrm>
            <a:prstGeom prst="rect">
              <a:avLst/>
            </a:prstGeom>
            <a:noFill/>
            <a:ln w="952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charset="2"/>
                <a:buChar char="n"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7" name="Rectangle 30"/>
            <p:cNvSpPr/>
            <p:nvPr/>
          </p:nvSpPr>
          <p:spPr bwMode="auto">
            <a:xfrm>
              <a:off x="5561244" y="3066636"/>
              <a:ext cx="112482" cy="48039"/>
            </a:xfrm>
            <a:prstGeom prst="rect">
              <a:avLst/>
            </a:prstGeom>
            <a:noFill/>
            <a:ln w="952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charset="2"/>
                <a:buChar char="n"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" name="Rectangle 31"/>
            <p:cNvSpPr/>
            <p:nvPr/>
          </p:nvSpPr>
          <p:spPr bwMode="auto">
            <a:xfrm>
              <a:off x="5675544" y="3066636"/>
              <a:ext cx="112482" cy="48039"/>
            </a:xfrm>
            <a:prstGeom prst="rect">
              <a:avLst/>
            </a:prstGeom>
            <a:noFill/>
            <a:ln w="952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charset="2"/>
                <a:buChar char="n"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" name="Rectangle 32"/>
            <p:cNvSpPr/>
            <p:nvPr/>
          </p:nvSpPr>
          <p:spPr bwMode="auto">
            <a:xfrm>
              <a:off x="5446944" y="3117436"/>
              <a:ext cx="112482" cy="48039"/>
            </a:xfrm>
            <a:prstGeom prst="rect">
              <a:avLst/>
            </a:prstGeom>
            <a:noFill/>
            <a:ln w="952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charset="2"/>
                <a:buChar char="n"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" name="Rectangle 33"/>
            <p:cNvSpPr/>
            <p:nvPr/>
          </p:nvSpPr>
          <p:spPr bwMode="auto">
            <a:xfrm>
              <a:off x="5561244" y="3117436"/>
              <a:ext cx="112482" cy="48039"/>
            </a:xfrm>
            <a:prstGeom prst="rect">
              <a:avLst/>
            </a:prstGeom>
            <a:noFill/>
            <a:ln w="952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charset="2"/>
                <a:buChar char="n"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" name="Rectangle 34"/>
            <p:cNvSpPr/>
            <p:nvPr/>
          </p:nvSpPr>
          <p:spPr bwMode="auto">
            <a:xfrm>
              <a:off x="5675544" y="3117436"/>
              <a:ext cx="112482" cy="48039"/>
            </a:xfrm>
            <a:prstGeom prst="rect">
              <a:avLst/>
            </a:prstGeom>
            <a:noFill/>
            <a:ln w="952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charset="2"/>
                <a:buChar char="n"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" name="Rectangle 35"/>
            <p:cNvSpPr/>
            <p:nvPr/>
          </p:nvSpPr>
          <p:spPr bwMode="auto">
            <a:xfrm>
              <a:off x="5446944" y="3168236"/>
              <a:ext cx="112482" cy="48039"/>
            </a:xfrm>
            <a:prstGeom prst="rect">
              <a:avLst/>
            </a:prstGeom>
            <a:noFill/>
            <a:ln w="952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charset="2"/>
                <a:buChar char="n"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3" name="Rectangle 36"/>
            <p:cNvSpPr/>
            <p:nvPr/>
          </p:nvSpPr>
          <p:spPr bwMode="auto">
            <a:xfrm>
              <a:off x="5561244" y="3168236"/>
              <a:ext cx="112482" cy="48039"/>
            </a:xfrm>
            <a:prstGeom prst="rect">
              <a:avLst/>
            </a:prstGeom>
            <a:noFill/>
            <a:ln w="952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charset="2"/>
                <a:buChar char="n"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4" name="Rectangle 37"/>
            <p:cNvSpPr/>
            <p:nvPr/>
          </p:nvSpPr>
          <p:spPr bwMode="auto">
            <a:xfrm>
              <a:off x="5675544" y="3168236"/>
              <a:ext cx="112482" cy="48039"/>
            </a:xfrm>
            <a:prstGeom prst="rect">
              <a:avLst/>
            </a:prstGeom>
            <a:noFill/>
            <a:ln w="952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charset="2"/>
                <a:buChar char="n"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5" name="Rectangle 38"/>
            <p:cNvSpPr/>
            <p:nvPr/>
          </p:nvSpPr>
          <p:spPr bwMode="auto">
            <a:xfrm>
              <a:off x="5446944" y="3219036"/>
              <a:ext cx="112482" cy="48039"/>
            </a:xfrm>
            <a:prstGeom prst="rect">
              <a:avLst/>
            </a:prstGeom>
            <a:noFill/>
            <a:ln w="952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charset="2"/>
                <a:buChar char="n"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6" name="Rectangle 39"/>
            <p:cNvSpPr/>
            <p:nvPr/>
          </p:nvSpPr>
          <p:spPr bwMode="auto">
            <a:xfrm>
              <a:off x="5561244" y="3219036"/>
              <a:ext cx="112482" cy="48039"/>
            </a:xfrm>
            <a:prstGeom prst="rect">
              <a:avLst/>
            </a:prstGeom>
            <a:noFill/>
            <a:ln w="952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charset="2"/>
                <a:buChar char="n"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7" name="Rectangle 40"/>
            <p:cNvSpPr/>
            <p:nvPr/>
          </p:nvSpPr>
          <p:spPr bwMode="auto">
            <a:xfrm>
              <a:off x="5675544" y="3219036"/>
              <a:ext cx="112482" cy="48039"/>
            </a:xfrm>
            <a:prstGeom prst="rect">
              <a:avLst/>
            </a:prstGeom>
            <a:noFill/>
            <a:ln w="9525" cap="flat" cmpd="sng" algn="ctr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charset="2"/>
                <a:buChar char="n"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38" name="Predefined Process 48"/>
          <p:cNvSpPr/>
          <p:nvPr/>
        </p:nvSpPr>
        <p:spPr bwMode="auto">
          <a:xfrm>
            <a:off x="480396" y="4456440"/>
            <a:ext cx="1927412" cy="194235"/>
          </a:xfrm>
          <a:prstGeom prst="flowChartPredefinedProcess">
            <a:avLst/>
          </a:prstGeom>
          <a:solidFill>
            <a:schemeClr val="tx1">
              <a:lumMod val="25000"/>
              <a:lumOff val="75000"/>
            </a:schemeClr>
          </a:solidFill>
          <a:ln w="28575" cap="flat" cmpd="sng" algn="ctr">
            <a:solidFill>
              <a:srgbClr val="FD1AE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Calc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table from properties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" name="Multidocument 49"/>
          <p:cNvSpPr/>
          <p:nvPr/>
        </p:nvSpPr>
        <p:spPr bwMode="auto">
          <a:xfrm>
            <a:off x="2510660" y="4044768"/>
            <a:ext cx="411090" cy="315648"/>
          </a:xfrm>
          <a:prstGeom prst="flowChartMultidocument">
            <a:avLst/>
          </a:prstGeom>
          <a:solidFill>
            <a:schemeClr val="bg1"/>
          </a:solidFill>
          <a:ln w="127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charset="2"/>
              <a:buChar char="n"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40" name="Curved Connector 51"/>
          <p:cNvCxnSpPr>
            <a:stCxn id="39" idx="1"/>
            <a:endCxn id="38" idx="0"/>
          </p:cNvCxnSpPr>
          <p:nvPr/>
        </p:nvCxnSpPr>
        <p:spPr bwMode="auto">
          <a:xfrm rot="10800000" flipV="1">
            <a:off x="1444102" y="4202592"/>
            <a:ext cx="1066558" cy="253848"/>
          </a:xfrm>
          <a:prstGeom prst="curvedConnector2">
            <a:avLst/>
          </a:prstGeom>
          <a:noFill/>
          <a:ln w="127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Curved Connector 52"/>
          <p:cNvCxnSpPr>
            <a:stCxn id="38" idx="2"/>
          </p:cNvCxnSpPr>
          <p:nvPr/>
        </p:nvCxnSpPr>
        <p:spPr bwMode="auto">
          <a:xfrm rot="16200000" flipH="1">
            <a:off x="1920908" y="4173869"/>
            <a:ext cx="109134" cy="1062746"/>
          </a:xfrm>
          <a:prstGeom prst="curvedConnector2">
            <a:avLst/>
          </a:prstGeom>
          <a:noFill/>
          <a:ln w="127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Rounded Rectangular Callout 57"/>
          <p:cNvSpPr/>
          <p:nvPr/>
        </p:nvSpPr>
        <p:spPr bwMode="auto">
          <a:xfrm>
            <a:off x="4668882" y="5554746"/>
            <a:ext cx="4375173" cy="619230"/>
          </a:xfrm>
          <a:prstGeom prst="wedgeRoundRectCallout">
            <a:avLst>
              <a:gd name="adj1" fmla="val -73687"/>
              <a:gd name="adj2" fmla="val -160528"/>
              <a:gd name="adj3" fmla="val 16667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>
              <a:buFont typeface="Wingdings" charset="0"/>
              <a:buNone/>
              <a:defRPr/>
            </a:pPr>
            <a:r>
              <a:rPr lang="en-US" sz="1000" b="1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Data to DAQ:</a:t>
            </a:r>
            <a:endParaRPr lang="en-US" sz="1000" b="1" dirty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>
              <a:buFont typeface="Wingdings" charset="0"/>
              <a:buNone/>
              <a:defRPr/>
            </a:pPr>
            <a:r>
              <a:rPr lang="en-US" sz="10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Bunch Pattern, </a:t>
            </a:r>
            <a:r>
              <a:rPr lang="en-US" sz="100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MacroPulseNumber</a:t>
            </a:r>
            <a:r>
              <a:rPr lang="en-US" sz="100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, ShotID, Time, </a:t>
            </a:r>
            <a:r>
              <a:rPr lang="en-US" sz="1000" dirty="0" err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BeamMode</a:t>
            </a:r>
            <a:r>
              <a:rPr lang="en-US" sz="10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,</a:t>
            </a:r>
          </a:p>
          <a:p>
            <a:pPr>
              <a:buFont typeface="Wingdings" charset="0"/>
              <a:buNone/>
              <a:defRPr/>
            </a:pPr>
            <a:r>
              <a:rPr lang="en-US" sz="10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Section </a:t>
            </a:r>
            <a:r>
              <a:rPr lang="en-US" sz="100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Pattern, </a:t>
            </a:r>
            <a:r>
              <a:rPr lang="en-US" sz="10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First </a:t>
            </a:r>
            <a:r>
              <a:rPr lang="en-US" sz="100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and Last Bunch Position of Beam Lines</a:t>
            </a:r>
          </a:p>
        </p:txBody>
      </p:sp>
      <p:graphicFrame>
        <p:nvGraphicFramePr>
          <p:cNvPr id="44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997322"/>
              </p:ext>
            </p:extLst>
          </p:nvPr>
        </p:nvGraphicFramePr>
        <p:xfrm>
          <a:off x="3949475" y="890564"/>
          <a:ext cx="5087392" cy="342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109"/>
                <a:gridCol w="425772"/>
                <a:gridCol w="2613511"/>
              </a:tblGrid>
              <a:tr h="252845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Property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Description</a:t>
                      </a:r>
                      <a:endParaRPr lang="en-US" sz="1200" dirty="0"/>
                    </a:p>
                  </a:txBody>
                  <a:tcPr/>
                </a:tc>
              </a:tr>
              <a:tr h="210603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Courier"/>
                          <a:cs typeface="Courier"/>
                        </a:rPr>
                        <a:t>FIRST_BUNCH_INDEX.1/2</a:t>
                      </a:r>
                      <a:endParaRPr lang="en-US" sz="1000" b="1" dirty="0">
                        <a:latin typeface="Courier"/>
                        <a:cs typeface="Courier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int</a:t>
                      </a:r>
                      <a:endParaRPr lang="en-US" sz="10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 Bunch of FLASH 1/2 in pattern table</a:t>
                      </a:r>
                      <a:endParaRPr lang="en-US" sz="1000" dirty="0"/>
                    </a:p>
                  </a:txBody>
                  <a:tcPr marT="36000" marB="36000"/>
                </a:tc>
              </a:tr>
              <a:tr h="224751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Courier"/>
                          <a:cs typeface="Courier"/>
                        </a:rPr>
                        <a:t>FIRST_BUNCH_POSITION.1/2</a:t>
                      </a:r>
                      <a:endParaRPr lang="en-US" sz="1000" b="1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float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 Bunch FLASH 1/2 in µs</a:t>
                      </a:r>
                      <a:endParaRPr lang="en-US" sz="1000" dirty="0"/>
                    </a:p>
                  </a:txBody>
                  <a:tcPr/>
                </a:tc>
              </a:tr>
              <a:tr h="224751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Courier"/>
                          <a:cs typeface="Courier"/>
                        </a:rPr>
                        <a:t>LAST_BUNCH_POSITION.1/2</a:t>
                      </a:r>
                      <a:endParaRPr lang="en-US" sz="1000" b="1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float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Last Bunch FLASH 1 in µs</a:t>
                      </a:r>
                      <a:endParaRPr lang="en-US" sz="1000" dirty="0"/>
                    </a:p>
                  </a:txBody>
                  <a:tcPr/>
                </a:tc>
              </a:tr>
              <a:tr h="224751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Courier"/>
                          <a:cs typeface="Courier"/>
                        </a:rPr>
                        <a:t>ENABLE.1/2</a:t>
                      </a:r>
                      <a:endParaRPr lang="en-US" sz="1000" b="1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int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Single bit to enable bunches in FLASH1/2</a:t>
                      </a:r>
                      <a:endParaRPr lang="en-US" sz="1000" dirty="0"/>
                    </a:p>
                  </a:txBody>
                  <a:tcPr/>
                </a:tc>
              </a:tr>
              <a:tr h="224751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Courier"/>
                          <a:cs typeface="Courier"/>
                        </a:rPr>
                        <a:t>NUMBER_BUNCHES.1/2</a:t>
                      </a:r>
                      <a:endParaRPr lang="en-US" sz="1000" b="1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int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Fills the number of bunches into the table</a:t>
                      </a:r>
                      <a:endParaRPr lang="en-US" sz="1000" dirty="0"/>
                    </a:p>
                  </a:txBody>
                  <a:tcPr/>
                </a:tc>
              </a:tr>
              <a:tr h="224751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Courier"/>
                          <a:cs typeface="Courier"/>
                        </a:rPr>
                        <a:t>REP_RATE.1/2</a:t>
                      </a:r>
                      <a:endParaRPr lang="en-US" sz="1000" b="1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int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Repetition</a:t>
                      </a:r>
                      <a:r>
                        <a:rPr lang="en-US" sz="1000" baseline="0" dirty="0" smtClean="0"/>
                        <a:t> rate of the bunches (</a:t>
                      </a:r>
                      <a:r>
                        <a:rPr lang="en-US" sz="1000" baseline="0" dirty="0" err="1" smtClean="0"/>
                        <a:t>enum</a:t>
                      </a:r>
                      <a:r>
                        <a:rPr lang="en-US" sz="1000" baseline="0" dirty="0" smtClean="0"/>
                        <a:t>)</a:t>
                      </a:r>
                      <a:endParaRPr lang="en-US" sz="1000" dirty="0"/>
                    </a:p>
                  </a:txBody>
                  <a:tcPr/>
                </a:tc>
              </a:tr>
              <a:tr h="224751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Courier"/>
                          <a:cs typeface="Courier"/>
                        </a:rPr>
                        <a:t>CHARGE_RANGE.1/2</a:t>
                      </a:r>
                      <a:endParaRPr lang="en-US" sz="1000" b="1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int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Charge range filled into table (</a:t>
                      </a:r>
                      <a:r>
                        <a:rPr lang="en-US" sz="1000" dirty="0" err="1" smtClean="0"/>
                        <a:t>enum</a:t>
                      </a:r>
                      <a:r>
                        <a:rPr lang="en-US" sz="1000" dirty="0" smtClean="0"/>
                        <a:t>)</a:t>
                      </a:r>
                      <a:endParaRPr lang="en-US" sz="1000" dirty="0"/>
                    </a:p>
                  </a:txBody>
                  <a:tcPr/>
                </a:tc>
              </a:tr>
              <a:tr h="224751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Courier"/>
                          <a:cs typeface="Courier"/>
                        </a:rPr>
                        <a:t>LASER_SELECT.1/2</a:t>
                      </a:r>
                      <a:endParaRPr lang="en-US" sz="1000" b="1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int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Selected laser for bunches in FLASH1/2</a:t>
                      </a:r>
                      <a:endParaRPr lang="en-US" sz="1000" dirty="0"/>
                    </a:p>
                  </a:txBody>
                  <a:tcPr/>
                </a:tc>
              </a:tr>
              <a:tr h="224751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Courier"/>
                          <a:cs typeface="Courier"/>
                        </a:rPr>
                        <a:t>ORDER_BEAMLINES</a:t>
                      </a:r>
                      <a:endParaRPr lang="en-US" sz="1000" b="1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int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0: FLASH1, FLASH2; 1: FLASH2, FLASH1</a:t>
                      </a:r>
                      <a:endParaRPr lang="en-US" sz="1000" dirty="0"/>
                    </a:p>
                  </a:txBody>
                  <a:tcPr/>
                </a:tc>
              </a:tr>
              <a:tr h="224751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Courier"/>
                          <a:cs typeface="Courier"/>
                        </a:rPr>
                        <a:t>MACRO_PULSE_NUMBER</a:t>
                      </a:r>
                      <a:endParaRPr lang="en-US" sz="1000" b="1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int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Unique number</a:t>
                      </a:r>
                      <a:endParaRPr lang="en-US" sz="1000" dirty="0"/>
                    </a:p>
                  </a:txBody>
                  <a:tcPr/>
                </a:tc>
              </a:tr>
              <a:tr h="224751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Courier"/>
                          <a:cs typeface="Courier"/>
                        </a:rPr>
                        <a:t>SHOT_ID</a:t>
                      </a:r>
                      <a:endParaRPr lang="en-US" sz="1000" b="1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Int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ID of the cycle</a:t>
                      </a:r>
                      <a:r>
                        <a:rPr lang="en-US" sz="1000" baseline="0" dirty="0" smtClean="0"/>
                        <a:t> type</a:t>
                      </a:r>
                      <a:endParaRPr lang="en-US" sz="1000" dirty="0"/>
                    </a:p>
                  </a:txBody>
                  <a:tcPr/>
                </a:tc>
              </a:tr>
              <a:tr h="224751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Courier"/>
                          <a:cs typeface="Courier"/>
                        </a:rPr>
                        <a:t>BEAM_MODE</a:t>
                      </a:r>
                      <a:endParaRPr lang="en-US" sz="1000" b="1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Int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Max allowed number of bunches in section</a:t>
                      </a:r>
                      <a:endParaRPr lang="en-US" sz="1000" dirty="0"/>
                    </a:p>
                  </a:txBody>
                  <a:tcPr/>
                </a:tc>
              </a:tr>
              <a:tr h="224751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Courier"/>
                          <a:cs typeface="Courier"/>
                        </a:rPr>
                        <a:t>SECTION_PATTERN</a:t>
                      </a:r>
                      <a:endParaRPr lang="en-US" sz="1000" b="1" dirty="0">
                        <a:latin typeface="Courier"/>
                        <a:cs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Int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Beam permission in sections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5" name="Bild 44" descr="MainTimingPan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86" y="870367"/>
            <a:ext cx="3353137" cy="2718759"/>
          </a:xfrm>
          <a:prstGeom prst="rect">
            <a:avLst/>
          </a:prstGeom>
        </p:spPr>
      </p:pic>
      <p:cxnSp>
        <p:nvCxnSpPr>
          <p:cNvPr id="51" name="Gerade Verbindung mit Pfeil 50"/>
          <p:cNvCxnSpPr/>
          <p:nvPr/>
        </p:nvCxnSpPr>
        <p:spPr>
          <a:xfrm>
            <a:off x="2718136" y="5554746"/>
            <a:ext cx="243847" cy="1588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/>
          <p:nvPr/>
        </p:nvCxnSpPr>
        <p:spPr>
          <a:xfrm>
            <a:off x="2718136" y="5705558"/>
            <a:ext cx="243847" cy="1588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/>
          <p:nvPr/>
        </p:nvCxnSpPr>
        <p:spPr>
          <a:xfrm>
            <a:off x="2718136" y="5856370"/>
            <a:ext cx="243847" cy="1588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>
            <a:stCxn id="39" idx="3"/>
          </p:cNvCxnSpPr>
          <p:nvPr/>
        </p:nvCxnSpPr>
        <p:spPr>
          <a:xfrm flipV="1">
            <a:off x="2921750" y="3888676"/>
            <a:ext cx="1027725" cy="3139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Vielen</a:t>
            </a:r>
            <a:r>
              <a:rPr lang="en-US" dirty="0" smtClean="0"/>
              <a:t> Dank!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60"/>
            <a:ext cx="8229600" cy="479078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Das Team:</a:t>
            </a:r>
          </a:p>
          <a:p>
            <a:pPr lvl="1"/>
            <a:r>
              <a:rPr lang="en-US" sz="2000" dirty="0" smtClean="0"/>
              <a:t>Attila </a:t>
            </a:r>
            <a:r>
              <a:rPr lang="en-US" sz="2000" dirty="0" err="1" smtClean="0"/>
              <a:t>Hidvégi</a:t>
            </a:r>
            <a:r>
              <a:rPr lang="en-US" sz="2000" dirty="0" smtClean="0"/>
              <a:t>, </a:t>
            </a:r>
            <a:r>
              <a:rPr lang="en-US" sz="2000" dirty="0" err="1" smtClean="0"/>
              <a:t>Uni</a:t>
            </a:r>
            <a:r>
              <a:rPr lang="en-US" sz="2000" dirty="0" smtClean="0"/>
              <a:t> Stockholm</a:t>
            </a:r>
          </a:p>
          <a:p>
            <a:pPr lvl="1"/>
            <a:r>
              <a:rPr lang="en-US" sz="2000" dirty="0" smtClean="0"/>
              <a:t>Christian </a:t>
            </a:r>
            <a:r>
              <a:rPr lang="en-US" sz="2000" dirty="0" err="1" smtClean="0"/>
              <a:t>Bohm</a:t>
            </a:r>
            <a:r>
              <a:rPr lang="en-US" sz="2000" dirty="0"/>
              <a:t>, </a:t>
            </a:r>
            <a:r>
              <a:rPr lang="en-US" sz="2000" dirty="0" err="1"/>
              <a:t>Uni</a:t>
            </a:r>
            <a:r>
              <a:rPr lang="en-US" sz="2000" dirty="0"/>
              <a:t> </a:t>
            </a:r>
            <a:r>
              <a:rPr lang="en-US" sz="2000" dirty="0" smtClean="0"/>
              <a:t>Stockholm</a:t>
            </a:r>
          </a:p>
          <a:p>
            <a:pPr lvl="1"/>
            <a:r>
              <a:rPr lang="en-US" sz="2000" dirty="0" err="1" smtClean="0"/>
              <a:t>Pattrick</a:t>
            </a:r>
            <a:r>
              <a:rPr lang="en-US" sz="2000" dirty="0" smtClean="0"/>
              <a:t> </a:t>
            </a:r>
            <a:r>
              <a:rPr lang="en-US" sz="2000" dirty="0" err="1" smtClean="0"/>
              <a:t>Gessler</a:t>
            </a:r>
            <a:r>
              <a:rPr lang="en-US" sz="2000" dirty="0" smtClean="0"/>
              <a:t>, XFEL</a:t>
            </a:r>
          </a:p>
          <a:p>
            <a:pPr lvl="1"/>
            <a:r>
              <a:rPr lang="en-US" sz="2000" dirty="0" err="1" smtClean="0"/>
              <a:t>Holger</a:t>
            </a:r>
            <a:r>
              <a:rPr lang="en-US" sz="2000" dirty="0" smtClean="0"/>
              <a:t> Kay, MSK</a:t>
            </a:r>
          </a:p>
          <a:p>
            <a:pPr lvl="1"/>
            <a:r>
              <a:rPr lang="en-US" sz="2000" dirty="0" smtClean="0"/>
              <a:t>Arthur </a:t>
            </a:r>
            <a:r>
              <a:rPr lang="en-US" sz="2000" dirty="0" err="1" smtClean="0"/>
              <a:t>Aghababyan</a:t>
            </a:r>
            <a:r>
              <a:rPr lang="en-US" sz="2000" dirty="0" smtClean="0"/>
              <a:t>, MCS4</a:t>
            </a:r>
          </a:p>
          <a:p>
            <a:pPr lvl="1"/>
            <a:r>
              <a:rPr lang="en-US" sz="2000" dirty="0" err="1" smtClean="0"/>
              <a:t>Gevorg</a:t>
            </a:r>
            <a:r>
              <a:rPr lang="en-US" sz="2000" dirty="0" smtClean="0"/>
              <a:t> </a:t>
            </a:r>
            <a:r>
              <a:rPr lang="en-US" sz="2000" dirty="0" err="1" smtClean="0"/>
              <a:t>Petrosyan</a:t>
            </a:r>
            <a:r>
              <a:rPr lang="en-US" sz="2000" dirty="0" smtClean="0"/>
              <a:t>, MCS4</a:t>
            </a:r>
          </a:p>
          <a:p>
            <a:pPr lvl="1"/>
            <a:r>
              <a:rPr lang="en-US" sz="2000" dirty="0" err="1" smtClean="0"/>
              <a:t>Ludvig</a:t>
            </a:r>
            <a:r>
              <a:rPr lang="en-US" sz="2000" dirty="0" smtClean="0"/>
              <a:t> </a:t>
            </a:r>
            <a:r>
              <a:rPr lang="en-US" sz="2000" dirty="0" err="1" smtClean="0"/>
              <a:t>Petrosyan</a:t>
            </a:r>
            <a:r>
              <a:rPr lang="en-US" sz="2000" dirty="0" smtClean="0"/>
              <a:t>, MCS4</a:t>
            </a:r>
          </a:p>
          <a:p>
            <a:pPr lvl="1"/>
            <a:r>
              <a:rPr lang="en-US" sz="2000" dirty="0" err="1" smtClean="0"/>
              <a:t>Vahan</a:t>
            </a:r>
            <a:r>
              <a:rPr lang="en-US" sz="2000" dirty="0" smtClean="0"/>
              <a:t> </a:t>
            </a:r>
            <a:r>
              <a:rPr lang="en-US" sz="2000" dirty="0" err="1" smtClean="0"/>
              <a:t>Petrosyan</a:t>
            </a:r>
            <a:r>
              <a:rPr lang="en-US" sz="2000" dirty="0" smtClean="0"/>
              <a:t>, MCS4</a:t>
            </a:r>
          </a:p>
          <a:p>
            <a:pPr lvl="1"/>
            <a:r>
              <a:rPr lang="en-US" sz="2000" dirty="0"/>
              <a:t>Kay Rehlich, MCS4</a:t>
            </a:r>
          </a:p>
          <a:p>
            <a:pPr lvl="1"/>
            <a:r>
              <a:rPr lang="en-US" sz="2000" dirty="0" err="1" smtClean="0"/>
              <a:t>Christoph</a:t>
            </a:r>
            <a:r>
              <a:rPr lang="en-US" sz="2000" dirty="0" smtClean="0"/>
              <a:t> </a:t>
            </a:r>
            <a:r>
              <a:rPr lang="en-US" sz="2000" dirty="0" err="1" smtClean="0"/>
              <a:t>Stechmann</a:t>
            </a:r>
            <a:r>
              <a:rPr lang="en-US" sz="2000" dirty="0" smtClean="0"/>
              <a:t>, MCS4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19.03.2013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20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FLASH2  --  XFEL</a:t>
            </a:r>
            <a:endParaRPr lang="en-US" dirty="0"/>
          </a:p>
        </p:txBody>
      </p:sp>
      <p:sp>
        <p:nvSpPr>
          <p:cNvPr id="4" name="Line 49"/>
          <p:cNvSpPr>
            <a:spLocks noChangeShapeType="1"/>
          </p:cNvSpPr>
          <p:nvPr/>
        </p:nvSpPr>
        <p:spPr bwMode="auto">
          <a:xfrm rot="10800000" flipH="1">
            <a:off x="5110467" y="1548391"/>
            <a:ext cx="332263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" name="Group 370"/>
          <p:cNvGrpSpPr>
            <a:grpSpLocks/>
          </p:cNvGrpSpPr>
          <p:nvPr/>
        </p:nvGrpSpPr>
        <p:grpSpPr bwMode="auto">
          <a:xfrm rot="10800000" flipH="1">
            <a:off x="5251754" y="1289629"/>
            <a:ext cx="3635375" cy="612775"/>
            <a:chOff x="5273675" y="1975741"/>
            <a:chExt cx="3546476" cy="612775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 rot="5400000">
              <a:off x="8281988" y="2050353"/>
              <a:ext cx="525463" cy="5508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459 w 21600"/>
                <a:gd name="T13" fmla="*/ 3486 h 21600"/>
                <a:gd name="T14" fmla="*/ 18141 w 21600"/>
                <a:gd name="T15" fmla="*/ 1811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349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de-DE"/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 rot="-5400000">
              <a:off x="8302625" y="2112266"/>
              <a:ext cx="360363" cy="4286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79 w 21600"/>
                <a:gd name="T13" fmla="*/ 2400 h 21600"/>
                <a:gd name="T14" fmla="*/ 19221 w 21600"/>
                <a:gd name="T15" fmla="*/ 19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142" y="21600"/>
                  </a:lnTo>
                  <a:lnTo>
                    <a:pt x="204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E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8697913" y="2064641"/>
              <a:ext cx="122237" cy="1000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rot="16200000" flipV="1">
              <a:off x="8707438" y="2475803"/>
              <a:ext cx="103188" cy="122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rot="5400000">
              <a:off x="8756650" y="2421828"/>
              <a:ext cx="4763" cy="122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rot="16200000" flipV="1">
              <a:off x="8756650" y="2105916"/>
              <a:ext cx="4763" cy="122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34"/>
            <p:cNvSpPr>
              <a:spLocks noChangeShapeType="1"/>
            </p:cNvSpPr>
            <p:nvPr/>
          </p:nvSpPr>
          <p:spPr bwMode="auto">
            <a:xfrm flipV="1">
              <a:off x="7572396" y="1986854"/>
              <a:ext cx="348182" cy="3587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Rectangle 35"/>
            <p:cNvSpPr>
              <a:spLocks noChangeAspect="1" noChangeArrowheads="1"/>
            </p:cNvSpPr>
            <p:nvPr/>
          </p:nvSpPr>
          <p:spPr bwMode="auto">
            <a:xfrm rot="19153958" flipH="1">
              <a:off x="7736665" y="1975741"/>
              <a:ext cx="267510" cy="12223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4" name="Freeform 50"/>
            <p:cNvSpPr>
              <a:spLocks/>
            </p:cNvSpPr>
            <p:nvPr/>
          </p:nvSpPr>
          <p:spPr bwMode="auto">
            <a:xfrm flipV="1">
              <a:off x="7461250" y="2226566"/>
              <a:ext cx="201612" cy="206375"/>
            </a:xfrm>
            <a:custGeom>
              <a:avLst/>
              <a:gdLst>
                <a:gd name="T0" fmla="*/ 0 w 143"/>
                <a:gd name="T1" fmla="*/ 0 h 130"/>
                <a:gd name="T2" fmla="*/ 0 w 143"/>
                <a:gd name="T3" fmla="*/ 2147483647 h 130"/>
                <a:gd name="T4" fmla="*/ 2147483647 w 143"/>
                <a:gd name="T5" fmla="*/ 2147483647 h 130"/>
                <a:gd name="T6" fmla="*/ 2147483647 w 143"/>
                <a:gd name="T7" fmla="*/ 2147483647 h 130"/>
                <a:gd name="T8" fmla="*/ 2147483647 w 143"/>
                <a:gd name="T9" fmla="*/ 0 h 130"/>
                <a:gd name="T10" fmla="*/ 0 w 143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30"/>
                <a:gd name="T20" fmla="*/ 143 w 143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30">
                  <a:moveTo>
                    <a:pt x="0" y="0"/>
                  </a:moveTo>
                  <a:lnTo>
                    <a:pt x="0" y="130"/>
                  </a:lnTo>
                  <a:lnTo>
                    <a:pt x="78" y="130"/>
                  </a:lnTo>
                  <a:lnTo>
                    <a:pt x="142" y="72"/>
                  </a:lnTo>
                  <a:lnTo>
                    <a:pt x="1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5" name="Group 60"/>
            <p:cNvGrpSpPr>
              <a:grpSpLocks/>
            </p:cNvGrpSpPr>
            <p:nvPr/>
          </p:nvGrpSpPr>
          <p:grpSpPr bwMode="auto">
            <a:xfrm>
              <a:off x="6249973" y="2228169"/>
              <a:ext cx="1100135" cy="200026"/>
              <a:chOff x="4009" y="2043"/>
              <a:chExt cx="724" cy="126"/>
            </a:xfrm>
          </p:grpSpPr>
          <p:sp>
            <p:nvSpPr>
              <p:cNvPr id="27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4413" y="2043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28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4442" y="2043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29" name="Rectangle 63"/>
              <p:cNvSpPr>
                <a:spLocks noChangeAspect="1" noChangeArrowheads="1"/>
              </p:cNvSpPr>
              <p:nvPr/>
            </p:nvSpPr>
            <p:spPr bwMode="auto">
              <a:xfrm>
                <a:off x="4471" y="2043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30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4500" y="2043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31" name="Rectangle 65"/>
              <p:cNvSpPr>
                <a:spLocks noChangeAspect="1" noChangeArrowheads="1"/>
              </p:cNvSpPr>
              <p:nvPr/>
            </p:nvSpPr>
            <p:spPr bwMode="auto">
              <a:xfrm>
                <a:off x="4558" y="2043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32" name="Rectangle 66"/>
              <p:cNvSpPr>
                <a:spLocks noChangeAspect="1" noChangeArrowheads="1"/>
              </p:cNvSpPr>
              <p:nvPr/>
            </p:nvSpPr>
            <p:spPr bwMode="auto">
              <a:xfrm>
                <a:off x="4529" y="2043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33" name="Rectangle 67"/>
              <p:cNvSpPr>
                <a:spLocks noChangeAspect="1" noChangeArrowheads="1"/>
              </p:cNvSpPr>
              <p:nvPr/>
            </p:nvSpPr>
            <p:spPr bwMode="auto">
              <a:xfrm>
                <a:off x="4587" y="2043"/>
                <a:ext cx="30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34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4617" y="2043"/>
                <a:ext cx="28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35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4645" y="2043"/>
                <a:ext cx="30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36" name="Rectangle 70"/>
              <p:cNvSpPr>
                <a:spLocks noChangeAspect="1" noChangeArrowheads="1"/>
              </p:cNvSpPr>
              <p:nvPr/>
            </p:nvSpPr>
            <p:spPr bwMode="auto">
              <a:xfrm>
                <a:off x="4675" y="2043"/>
                <a:ext cx="28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37" name="Rectangle 71"/>
              <p:cNvSpPr>
                <a:spLocks noChangeAspect="1" noChangeArrowheads="1"/>
              </p:cNvSpPr>
              <p:nvPr/>
            </p:nvSpPr>
            <p:spPr bwMode="auto">
              <a:xfrm>
                <a:off x="4413" y="2122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38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4442" y="2122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39" name="Rectangle 73"/>
              <p:cNvSpPr>
                <a:spLocks noChangeAspect="1" noChangeArrowheads="1"/>
              </p:cNvSpPr>
              <p:nvPr/>
            </p:nvSpPr>
            <p:spPr bwMode="auto">
              <a:xfrm>
                <a:off x="4471" y="2122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40" name="Rectangle 74"/>
              <p:cNvSpPr>
                <a:spLocks noChangeAspect="1" noChangeArrowheads="1"/>
              </p:cNvSpPr>
              <p:nvPr/>
            </p:nvSpPr>
            <p:spPr bwMode="auto">
              <a:xfrm>
                <a:off x="4500" y="2122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41" name="Rectangle 75"/>
              <p:cNvSpPr>
                <a:spLocks noChangeAspect="1" noChangeArrowheads="1"/>
              </p:cNvSpPr>
              <p:nvPr/>
            </p:nvSpPr>
            <p:spPr bwMode="auto">
              <a:xfrm>
                <a:off x="4558" y="2122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42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4529" y="2122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43" name="Rectangle 77"/>
              <p:cNvSpPr>
                <a:spLocks noChangeAspect="1" noChangeArrowheads="1"/>
              </p:cNvSpPr>
              <p:nvPr/>
            </p:nvSpPr>
            <p:spPr bwMode="auto">
              <a:xfrm>
                <a:off x="4587" y="2122"/>
                <a:ext cx="30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44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4617" y="2122"/>
                <a:ext cx="28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45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4645" y="2122"/>
                <a:ext cx="30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46" name="Rectangle 80"/>
              <p:cNvSpPr>
                <a:spLocks noChangeAspect="1" noChangeArrowheads="1"/>
              </p:cNvSpPr>
              <p:nvPr/>
            </p:nvSpPr>
            <p:spPr bwMode="auto">
              <a:xfrm>
                <a:off x="4675" y="2122"/>
                <a:ext cx="28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47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4703" y="2122"/>
                <a:ext cx="30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48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4703" y="2043"/>
                <a:ext cx="30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grpSp>
            <p:nvGrpSpPr>
              <p:cNvPr id="49" name="Group 83"/>
              <p:cNvGrpSpPr>
                <a:grpSpLocks/>
              </p:cNvGrpSpPr>
              <p:nvPr/>
            </p:nvGrpSpPr>
            <p:grpSpPr bwMode="auto">
              <a:xfrm flipH="1" flipV="1">
                <a:off x="4382" y="2043"/>
                <a:ext cx="29" cy="126"/>
                <a:chOff x="1359" y="3335"/>
                <a:chExt cx="31" cy="126"/>
              </a:xfrm>
            </p:grpSpPr>
            <p:sp>
              <p:nvSpPr>
                <p:cNvPr id="75" name="Rectangle 84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359" y="3414"/>
                  <a:ext cx="31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76" name="Rectangle 85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359" y="3335"/>
                  <a:ext cx="31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</p:grpSp>
          <p:sp>
            <p:nvSpPr>
              <p:cNvPr id="50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4040" y="2043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51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4069" y="2043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52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4098" y="2043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53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4127" y="2043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54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4185" y="2043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55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4156" y="2043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56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4214" y="2043"/>
                <a:ext cx="30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57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4244" y="2043"/>
                <a:ext cx="28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58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4272" y="2043"/>
                <a:ext cx="30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59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4302" y="2043"/>
                <a:ext cx="28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60" name="Rectangle 96"/>
              <p:cNvSpPr>
                <a:spLocks noChangeAspect="1" noChangeArrowheads="1"/>
              </p:cNvSpPr>
              <p:nvPr/>
            </p:nvSpPr>
            <p:spPr bwMode="auto">
              <a:xfrm>
                <a:off x="4040" y="2122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61" name="Rectangle 97"/>
              <p:cNvSpPr>
                <a:spLocks noChangeAspect="1" noChangeArrowheads="1"/>
              </p:cNvSpPr>
              <p:nvPr/>
            </p:nvSpPr>
            <p:spPr bwMode="auto">
              <a:xfrm>
                <a:off x="4069" y="2122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62" name="Rectangle 98"/>
              <p:cNvSpPr>
                <a:spLocks noChangeAspect="1" noChangeArrowheads="1"/>
              </p:cNvSpPr>
              <p:nvPr/>
            </p:nvSpPr>
            <p:spPr bwMode="auto">
              <a:xfrm>
                <a:off x="4098" y="2122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63" name="Rectangle 99"/>
              <p:cNvSpPr>
                <a:spLocks noChangeAspect="1" noChangeArrowheads="1"/>
              </p:cNvSpPr>
              <p:nvPr/>
            </p:nvSpPr>
            <p:spPr bwMode="auto">
              <a:xfrm>
                <a:off x="4127" y="2122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64" name="Rectangle 100"/>
              <p:cNvSpPr>
                <a:spLocks noChangeAspect="1" noChangeArrowheads="1"/>
              </p:cNvSpPr>
              <p:nvPr/>
            </p:nvSpPr>
            <p:spPr bwMode="auto">
              <a:xfrm>
                <a:off x="4185" y="2122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65" name="Rectangle 101"/>
              <p:cNvSpPr>
                <a:spLocks noChangeAspect="1" noChangeArrowheads="1"/>
              </p:cNvSpPr>
              <p:nvPr/>
            </p:nvSpPr>
            <p:spPr bwMode="auto">
              <a:xfrm>
                <a:off x="4156" y="2122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66" name="Rectangle 102"/>
              <p:cNvSpPr>
                <a:spLocks noChangeAspect="1" noChangeArrowheads="1"/>
              </p:cNvSpPr>
              <p:nvPr/>
            </p:nvSpPr>
            <p:spPr bwMode="auto">
              <a:xfrm>
                <a:off x="4214" y="2122"/>
                <a:ext cx="30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67" name="Rectangle 103"/>
              <p:cNvSpPr>
                <a:spLocks noChangeAspect="1" noChangeArrowheads="1"/>
              </p:cNvSpPr>
              <p:nvPr/>
            </p:nvSpPr>
            <p:spPr bwMode="auto">
              <a:xfrm>
                <a:off x="4244" y="2122"/>
                <a:ext cx="28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68" name="Rectangle 104"/>
              <p:cNvSpPr>
                <a:spLocks noChangeAspect="1" noChangeArrowheads="1"/>
              </p:cNvSpPr>
              <p:nvPr/>
            </p:nvSpPr>
            <p:spPr bwMode="auto">
              <a:xfrm>
                <a:off x="4272" y="2122"/>
                <a:ext cx="30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69" name="Rectangle 105"/>
              <p:cNvSpPr>
                <a:spLocks noChangeAspect="1" noChangeArrowheads="1"/>
              </p:cNvSpPr>
              <p:nvPr/>
            </p:nvSpPr>
            <p:spPr bwMode="auto">
              <a:xfrm>
                <a:off x="4302" y="2122"/>
                <a:ext cx="28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70" name="Rectangle 106"/>
              <p:cNvSpPr>
                <a:spLocks noChangeAspect="1" noChangeArrowheads="1"/>
              </p:cNvSpPr>
              <p:nvPr/>
            </p:nvSpPr>
            <p:spPr bwMode="auto">
              <a:xfrm>
                <a:off x="4330" y="2122"/>
                <a:ext cx="30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71" name="Rectangle 107"/>
              <p:cNvSpPr>
                <a:spLocks noChangeAspect="1" noChangeArrowheads="1"/>
              </p:cNvSpPr>
              <p:nvPr/>
            </p:nvSpPr>
            <p:spPr bwMode="auto">
              <a:xfrm>
                <a:off x="4330" y="2043"/>
                <a:ext cx="30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grpSp>
            <p:nvGrpSpPr>
              <p:cNvPr id="72" name="Group 108"/>
              <p:cNvGrpSpPr>
                <a:grpSpLocks/>
              </p:cNvGrpSpPr>
              <p:nvPr/>
            </p:nvGrpSpPr>
            <p:grpSpPr bwMode="auto">
              <a:xfrm flipH="1" flipV="1">
                <a:off x="4009" y="2043"/>
                <a:ext cx="29" cy="126"/>
                <a:chOff x="1359" y="3335"/>
                <a:chExt cx="31" cy="126"/>
              </a:xfrm>
            </p:grpSpPr>
            <p:sp>
              <p:nvSpPr>
                <p:cNvPr id="73" name="Rectangle 109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359" y="3414"/>
                  <a:ext cx="31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74" name="Rectangle 110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359" y="3335"/>
                  <a:ext cx="31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</p:grpSp>
        </p:grpSp>
        <p:sp>
          <p:nvSpPr>
            <p:cNvPr id="16" name="Rectangle 111"/>
            <p:cNvSpPr>
              <a:spLocks noChangeAspect="1" noChangeArrowheads="1"/>
            </p:cNvSpPr>
            <p:nvPr/>
          </p:nvSpPr>
          <p:spPr bwMode="auto">
            <a:xfrm>
              <a:off x="6007100" y="2283716"/>
              <a:ext cx="223837" cy="79375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7" name="Rectangle 112"/>
            <p:cNvSpPr>
              <a:spLocks noChangeAspect="1" noChangeArrowheads="1"/>
            </p:cNvSpPr>
            <p:nvPr/>
          </p:nvSpPr>
          <p:spPr bwMode="auto">
            <a:xfrm>
              <a:off x="7805738" y="2282128"/>
              <a:ext cx="363537" cy="93663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grpSp>
          <p:nvGrpSpPr>
            <p:cNvPr id="18" name="Group 113"/>
            <p:cNvGrpSpPr>
              <a:grpSpLocks/>
            </p:cNvGrpSpPr>
            <p:nvPr/>
          </p:nvGrpSpPr>
          <p:grpSpPr bwMode="auto">
            <a:xfrm>
              <a:off x="7732713" y="2244028"/>
              <a:ext cx="725487" cy="173038"/>
              <a:chOff x="5088" y="2045"/>
              <a:chExt cx="478" cy="109"/>
            </a:xfrm>
          </p:grpSpPr>
          <p:sp>
            <p:nvSpPr>
              <p:cNvPr id="25" name="Freeform 114"/>
              <p:cNvSpPr>
                <a:spLocks noChangeAspect="1"/>
              </p:cNvSpPr>
              <p:nvPr/>
            </p:nvSpPr>
            <p:spPr bwMode="auto">
              <a:xfrm flipH="1" flipV="1">
                <a:off x="5321" y="2045"/>
                <a:ext cx="245" cy="109"/>
              </a:xfrm>
              <a:custGeom>
                <a:avLst/>
                <a:gdLst>
                  <a:gd name="T0" fmla="*/ 0 w 654"/>
                  <a:gd name="T1" fmla="*/ 0 h 268"/>
                  <a:gd name="T2" fmla="*/ 0 w 654"/>
                  <a:gd name="T3" fmla="*/ 0 h 268"/>
                  <a:gd name="T4" fmla="*/ 0 w 654"/>
                  <a:gd name="T5" fmla="*/ 0 h 268"/>
                  <a:gd name="T6" fmla="*/ 0 w 654"/>
                  <a:gd name="T7" fmla="*/ 0 h 268"/>
                  <a:gd name="T8" fmla="*/ 0 w 654"/>
                  <a:gd name="T9" fmla="*/ 0 h 268"/>
                  <a:gd name="T10" fmla="*/ 0 w 654"/>
                  <a:gd name="T11" fmla="*/ 0 h 268"/>
                  <a:gd name="T12" fmla="*/ 0 w 654"/>
                  <a:gd name="T13" fmla="*/ 0 h 268"/>
                  <a:gd name="T14" fmla="*/ 0 w 654"/>
                  <a:gd name="T15" fmla="*/ 0 h 268"/>
                  <a:gd name="T16" fmla="*/ 0 w 654"/>
                  <a:gd name="T17" fmla="*/ 0 h 2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4"/>
                  <a:gd name="T28" fmla="*/ 0 h 268"/>
                  <a:gd name="T29" fmla="*/ 654 w 654"/>
                  <a:gd name="T30" fmla="*/ 268 h 2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4" h="268">
                    <a:moveTo>
                      <a:pt x="0" y="159"/>
                    </a:moveTo>
                    <a:cubicBezTo>
                      <a:pt x="28" y="81"/>
                      <a:pt x="57" y="3"/>
                      <a:pt x="84" y="21"/>
                    </a:cubicBezTo>
                    <a:cubicBezTo>
                      <a:pt x="111" y="39"/>
                      <a:pt x="134" y="266"/>
                      <a:pt x="162" y="267"/>
                    </a:cubicBezTo>
                    <a:cubicBezTo>
                      <a:pt x="190" y="268"/>
                      <a:pt x="225" y="27"/>
                      <a:pt x="252" y="27"/>
                    </a:cubicBezTo>
                    <a:cubicBezTo>
                      <a:pt x="279" y="27"/>
                      <a:pt x="298" y="268"/>
                      <a:pt x="324" y="267"/>
                    </a:cubicBezTo>
                    <a:cubicBezTo>
                      <a:pt x="350" y="266"/>
                      <a:pt x="381" y="21"/>
                      <a:pt x="408" y="21"/>
                    </a:cubicBezTo>
                    <a:cubicBezTo>
                      <a:pt x="435" y="21"/>
                      <a:pt x="459" y="268"/>
                      <a:pt x="486" y="267"/>
                    </a:cubicBezTo>
                    <a:cubicBezTo>
                      <a:pt x="513" y="266"/>
                      <a:pt x="542" y="30"/>
                      <a:pt x="570" y="15"/>
                    </a:cubicBezTo>
                    <a:cubicBezTo>
                      <a:pt x="598" y="0"/>
                      <a:pt x="642" y="150"/>
                      <a:pt x="654" y="177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" name="Freeform 115"/>
              <p:cNvSpPr>
                <a:spLocks noChangeAspect="1"/>
              </p:cNvSpPr>
              <p:nvPr/>
            </p:nvSpPr>
            <p:spPr bwMode="auto">
              <a:xfrm>
                <a:off x="5088" y="2045"/>
                <a:ext cx="245" cy="109"/>
              </a:xfrm>
              <a:custGeom>
                <a:avLst/>
                <a:gdLst>
                  <a:gd name="T0" fmla="*/ 0 w 654"/>
                  <a:gd name="T1" fmla="*/ 0 h 268"/>
                  <a:gd name="T2" fmla="*/ 0 w 654"/>
                  <a:gd name="T3" fmla="*/ 0 h 268"/>
                  <a:gd name="T4" fmla="*/ 0 w 654"/>
                  <a:gd name="T5" fmla="*/ 0 h 268"/>
                  <a:gd name="T6" fmla="*/ 0 w 654"/>
                  <a:gd name="T7" fmla="*/ 0 h 268"/>
                  <a:gd name="T8" fmla="*/ 0 w 654"/>
                  <a:gd name="T9" fmla="*/ 0 h 268"/>
                  <a:gd name="T10" fmla="*/ 0 w 654"/>
                  <a:gd name="T11" fmla="*/ 0 h 268"/>
                  <a:gd name="T12" fmla="*/ 0 w 654"/>
                  <a:gd name="T13" fmla="*/ 0 h 268"/>
                  <a:gd name="T14" fmla="*/ 0 w 654"/>
                  <a:gd name="T15" fmla="*/ 0 h 268"/>
                  <a:gd name="T16" fmla="*/ 0 w 654"/>
                  <a:gd name="T17" fmla="*/ 0 h 2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4"/>
                  <a:gd name="T28" fmla="*/ 0 h 268"/>
                  <a:gd name="T29" fmla="*/ 654 w 654"/>
                  <a:gd name="T30" fmla="*/ 268 h 2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4" h="268">
                    <a:moveTo>
                      <a:pt x="0" y="159"/>
                    </a:moveTo>
                    <a:cubicBezTo>
                      <a:pt x="28" y="81"/>
                      <a:pt x="57" y="3"/>
                      <a:pt x="84" y="21"/>
                    </a:cubicBezTo>
                    <a:cubicBezTo>
                      <a:pt x="111" y="39"/>
                      <a:pt x="134" y="266"/>
                      <a:pt x="162" y="267"/>
                    </a:cubicBezTo>
                    <a:cubicBezTo>
                      <a:pt x="190" y="268"/>
                      <a:pt x="225" y="27"/>
                      <a:pt x="252" y="27"/>
                    </a:cubicBezTo>
                    <a:cubicBezTo>
                      <a:pt x="279" y="27"/>
                      <a:pt x="298" y="268"/>
                      <a:pt x="324" y="267"/>
                    </a:cubicBezTo>
                    <a:cubicBezTo>
                      <a:pt x="350" y="266"/>
                      <a:pt x="381" y="21"/>
                      <a:pt x="408" y="21"/>
                    </a:cubicBezTo>
                    <a:cubicBezTo>
                      <a:pt x="435" y="21"/>
                      <a:pt x="459" y="268"/>
                      <a:pt x="486" y="267"/>
                    </a:cubicBezTo>
                    <a:cubicBezTo>
                      <a:pt x="513" y="266"/>
                      <a:pt x="542" y="30"/>
                      <a:pt x="570" y="15"/>
                    </a:cubicBezTo>
                    <a:cubicBezTo>
                      <a:pt x="598" y="0"/>
                      <a:pt x="642" y="150"/>
                      <a:pt x="654" y="177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/>
              <a:p>
                <a:endParaRPr lang="de-DE"/>
              </a:p>
            </p:txBody>
          </p:sp>
        </p:grpSp>
        <p:sp>
          <p:nvSpPr>
            <p:cNvPr id="19" name="Line 117"/>
            <p:cNvSpPr>
              <a:spLocks noChangeShapeType="1"/>
            </p:cNvSpPr>
            <p:nvPr/>
          </p:nvSpPr>
          <p:spPr bwMode="auto">
            <a:xfrm>
              <a:off x="8270875" y="2329753"/>
              <a:ext cx="392112" cy="141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20" name="Line 118"/>
            <p:cNvSpPr>
              <a:spLocks noChangeShapeType="1"/>
            </p:cNvSpPr>
            <p:nvPr/>
          </p:nvSpPr>
          <p:spPr bwMode="auto">
            <a:xfrm>
              <a:off x="8464550" y="2399603"/>
              <a:ext cx="211137" cy="4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21" name="Line 119"/>
            <p:cNvSpPr>
              <a:spLocks noChangeShapeType="1"/>
            </p:cNvSpPr>
            <p:nvPr/>
          </p:nvSpPr>
          <p:spPr bwMode="auto">
            <a:xfrm flipV="1">
              <a:off x="8464550" y="2329753"/>
              <a:ext cx="217487" cy="650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22" name="Line 120"/>
            <p:cNvSpPr>
              <a:spLocks noChangeShapeType="1"/>
            </p:cNvSpPr>
            <p:nvPr/>
          </p:nvSpPr>
          <p:spPr bwMode="auto">
            <a:xfrm flipV="1">
              <a:off x="8266113" y="2224978"/>
              <a:ext cx="379412" cy="103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23" name="Line 121"/>
            <p:cNvSpPr>
              <a:spLocks noChangeShapeType="1"/>
            </p:cNvSpPr>
            <p:nvPr/>
          </p:nvSpPr>
          <p:spPr bwMode="auto">
            <a:xfrm flipV="1">
              <a:off x="8337550" y="2147191"/>
              <a:ext cx="298450" cy="160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24" name="Rectangle 123"/>
            <p:cNvSpPr>
              <a:spLocks noChangeAspect="1" noChangeArrowheads="1"/>
            </p:cNvSpPr>
            <p:nvPr/>
          </p:nvSpPr>
          <p:spPr bwMode="auto">
            <a:xfrm>
              <a:off x="5273675" y="2213866"/>
              <a:ext cx="690562" cy="225425"/>
            </a:xfrm>
            <a:prstGeom prst="rect">
              <a:avLst/>
            </a:prstGeom>
            <a:solidFill>
              <a:srgbClr val="CC99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</p:grpSp>
      <p:sp>
        <p:nvSpPr>
          <p:cNvPr id="77" name="Line 37"/>
          <p:cNvSpPr>
            <a:spLocks noChangeShapeType="1"/>
          </p:cNvSpPr>
          <p:nvPr/>
        </p:nvSpPr>
        <p:spPr bwMode="auto">
          <a:xfrm rot="10800000" flipH="1">
            <a:off x="4970767" y="1515054"/>
            <a:ext cx="185737" cy="169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78" name="Group 46"/>
          <p:cNvGrpSpPr>
            <a:grpSpLocks noChangeAspect="1"/>
          </p:cNvGrpSpPr>
          <p:nvPr/>
        </p:nvGrpSpPr>
        <p:grpSpPr bwMode="auto">
          <a:xfrm rot="9364650" flipV="1">
            <a:off x="5010454" y="1397579"/>
            <a:ext cx="74613" cy="438150"/>
            <a:chOff x="2790" y="3240"/>
            <a:chExt cx="56" cy="332"/>
          </a:xfrm>
        </p:grpSpPr>
        <p:sp>
          <p:nvSpPr>
            <p:cNvPr id="79" name="AutoShape 47"/>
            <p:cNvSpPr>
              <a:spLocks noChangeAspect="1" noChangeArrowheads="1"/>
            </p:cNvSpPr>
            <p:nvPr/>
          </p:nvSpPr>
          <p:spPr bwMode="auto">
            <a:xfrm>
              <a:off x="2790" y="3240"/>
              <a:ext cx="56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629 w 21600"/>
                <a:gd name="T13" fmla="*/ 4582 h 21600"/>
                <a:gd name="T14" fmla="*/ 16971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" name="AutoShape 48"/>
            <p:cNvSpPr>
              <a:spLocks noChangeAspect="1" noChangeArrowheads="1"/>
            </p:cNvSpPr>
            <p:nvPr/>
          </p:nvSpPr>
          <p:spPr bwMode="auto">
            <a:xfrm flipV="1">
              <a:off x="2790" y="3440"/>
              <a:ext cx="56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629 w 21600"/>
                <a:gd name="T13" fmla="*/ 4582 h 21600"/>
                <a:gd name="T14" fmla="*/ 16971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de-DE"/>
            </a:p>
          </p:txBody>
        </p:sp>
      </p:grpSp>
      <p:sp>
        <p:nvSpPr>
          <p:cNvPr id="81" name="Freeform 51"/>
          <p:cNvSpPr>
            <a:spLocks/>
          </p:cNvSpPr>
          <p:nvPr/>
        </p:nvSpPr>
        <p:spPr bwMode="auto">
          <a:xfrm rot="10800000" flipV="1">
            <a:off x="5085067" y="1445204"/>
            <a:ext cx="95250" cy="206375"/>
          </a:xfrm>
          <a:custGeom>
            <a:avLst/>
            <a:gdLst>
              <a:gd name="T0" fmla="*/ 0 w 143"/>
              <a:gd name="T1" fmla="*/ 0 h 130"/>
              <a:gd name="T2" fmla="*/ 0 w 143"/>
              <a:gd name="T3" fmla="*/ 2147483647 h 130"/>
              <a:gd name="T4" fmla="*/ 0 w 143"/>
              <a:gd name="T5" fmla="*/ 2147483647 h 130"/>
              <a:gd name="T6" fmla="*/ 0 w 143"/>
              <a:gd name="T7" fmla="*/ 2147483647 h 130"/>
              <a:gd name="T8" fmla="*/ 0 w 143"/>
              <a:gd name="T9" fmla="*/ 0 h 130"/>
              <a:gd name="T10" fmla="*/ 0 w 143"/>
              <a:gd name="T11" fmla="*/ 0 h 1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3"/>
              <a:gd name="T19" fmla="*/ 0 h 130"/>
              <a:gd name="T20" fmla="*/ 143 w 143"/>
              <a:gd name="T21" fmla="*/ 130 h 1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3" h="130">
                <a:moveTo>
                  <a:pt x="0" y="0"/>
                </a:moveTo>
                <a:lnTo>
                  <a:pt x="0" y="130"/>
                </a:lnTo>
                <a:lnTo>
                  <a:pt x="78" y="130"/>
                </a:lnTo>
                <a:lnTo>
                  <a:pt x="142" y="72"/>
                </a:lnTo>
                <a:lnTo>
                  <a:pt x="14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82" name="Line 12"/>
          <p:cNvSpPr>
            <a:spLocks noChangeShapeType="1"/>
          </p:cNvSpPr>
          <p:nvPr/>
        </p:nvSpPr>
        <p:spPr bwMode="auto">
          <a:xfrm rot="10800000" flipH="1" flipV="1">
            <a:off x="344225" y="1500766"/>
            <a:ext cx="0" cy="65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" name="Line 14"/>
          <p:cNvSpPr>
            <a:spLocks noChangeShapeType="1"/>
          </p:cNvSpPr>
          <p:nvPr/>
        </p:nvSpPr>
        <p:spPr bwMode="auto">
          <a:xfrm rot="10800000" flipH="1" flipV="1">
            <a:off x="357581" y="1676979"/>
            <a:ext cx="4565562" cy="7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4" name="AutoShape 15"/>
          <p:cNvSpPr>
            <a:spLocks noChangeArrowheads="1"/>
          </p:cNvSpPr>
          <p:nvPr/>
        </p:nvSpPr>
        <p:spPr bwMode="auto">
          <a:xfrm rot="10800000" flipH="1">
            <a:off x="206113" y="1562679"/>
            <a:ext cx="276225" cy="23653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rot="10800000"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grpSp>
        <p:nvGrpSpPr>
          <p:cNvPr id="85" name="Group 16"/>
          <p:cNvGrpSpPr>
            <a:grpSpLocks/>
          </p:cNvGrpSpPr>
          <p:nvPr/>
        </p:nvGrpSpPr>
        <p:grpSpPr bwMode="auto">
          <a:xfrm rot="10800000" flipV="1">
            <a:off x="2851454" y="1542041"/>
            <a:ext cx="388938" cy="282575"/>
            <a:chOff x="3345" y="3309"/>
            <a:chExt cx="270" cy="178"/>
          </a:xfrm>
        </p:grpSpPr>
        <p:sp>
          <p:nvSpPr>
            <p:cNvPr id="86" name="Line 17"/>
            <p:cNvSpPr>
              <a:spLocks noChangeShapeType="1"/>
            </p:cNvSpPr>
            <p:nvPr/>
          </p:nvSpPr>
          <p:spPr bwMode="auto">
            <a:xfrm flipH="1">
              <a:off x="3520" y="3400"/>
              <a:ext cx="75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Line 18"/>
            <p:cNvSpPr>
              <a:spLocks noChangeShapeType="1"/>
            </p:cNvSpPr>
            <p:nvPr/>
          </p:nvSpPr>
          <p:spPr bwMode="auto">
            <a:xfrm flipH="1" flipV="1">
              <a:off x="3452" y="3360"/>
              <a:ext cx="68" cy="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Line 19"/>
            <p:cNvSpPr>
              <a:spLocks noChangeShapeType="1"/>
            </p:cNvSpPr>
            <p:nvPr/>
          </p:nvSpPr>
          <p:spPr bwMode="auto">
            <a:xfrm flipH="1">
              <a:off x="3368" y="3346"/>
              <a:ext cx="68" cy="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Rectangle 20"/>
            <p:cNvSpPr>
              <a:spLocks noChangeAspect="1" noChangeArrowheads="1"/>
            </p:cNvSpPr>
            <p:nvPr/>
          </p:nvSpPr>
          <p:spPr bwMode="auto">
            <a:xfrm flipH="1" flipV="1">
              <a:off x="3580" y="3371"/>
              <a:ext cx="35" cy="5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90" name="Rectangle 21"/>
            <p:cNvSpPr>
              <a:spLocks noChangeAspect="1" noChangeArrowheads="1"/>
            </p:cNvSpPr>
            <p:nvPr/>
          </p:nvSpPr>
          <p:spPr bwMode="auto">
            <a:xfrm flipH="1" flipV="1">
              <a:off x="3502" y="3429"/>
              <a:ext cx="35" cy="5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91" name="Rectangle 22"/>
            <p:cNvSpPr>
              <a:spLocks noChangeAspect="1" noChangeArrowheads="1"/>
            </p:cNvSpPr>
            <p:nvPr/>
          </p:nvSpPr>
          <p:spPr bwMode="auto">
            <a:xfrm flipH="1" flipV="1">
              <a:off x="3420" y="3309"/>
              <a:ext cx="35" cy="5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92" name="Rectangle 23"/>
            <p:cNvSpPr>
              <a:spLocks noChangeAspect="1" noChangeArrowheads="1"/>
            </p:cNvSpPr>
            <p:nvPr/>
          </p:nvSpPr>
          <p:spPr bwMode="auto">
            <a:xfrm flipH="1" flipV="1">
              <a:off x="3345" y="3371"/>
              <a:ext cx="35" cy="5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</p:grpSp>
      <p:grpSp>
        <p:nvGrpSpPr>
          <p:cNvPr id="93" name="Group 24"/>
          <p:cNvGrpSpPr>
            <a:grpSpLocks/>
          </p:cNvGrpSpPr>
          <p:nvPr/>
        </p:nvGrpSpPr>
        <p:grpSpPr bwMode="auto">
          <a:xfrm rot="10800000" flipH="1">
            <a:off x="1362379" y="1630941"/>
            <a:ext cx="390525" cy="184150"/>
            <a:chOff x="1337" y="2168"/>
            <a:chExt cx="270" cy="116"/>
          </a:xfrm>
        </p:grpSpPr>
        <p:sp>
          <p:nvSpPr>
            <p:cNvPr id="94" name="Line 25"/>
            <p:cNvSpPr>
              <a:spLocks noChangeShapeType="1"/>
            </p:cNvSpPr>
            <p:nvPr/>
          </p:nvSpPr>
          <p:spPr bwMode="auto">
            <a:xfrm flipV="1">
              <a:off x="1357" y="2198"/>
              <a:ext cx="75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Line 26"/>
            <p:cNvSpPr>
              <a:spLocks noChangeShapeType="1"/>
            </p:cNvSpPr>
            <p:nvPr/>
          </p:nvSpPr>
          <p:spPr bwMode="auto">
            <a:xfrm flipH="1">
              <a:off x="1421" y="2208"/>
              <a:ext cx="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Line 27"/>
            <p:cNvSpPr>
              <a:spLocks noChangeShapeType="1"/>
            </p:cNvSpPr>
            <p:nvPr/>
          </p:nvSpPr>
          <p:spPr bwMode="auto">
            <a:xfrm>
              <a:off x="1516" y="2203"/>
              <a:ext cx="74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Rectangle 28"/>
            <p:cNvSpPr>
              <a:spLocks noChangeAspect="1" noChangeArrowheads="1"/>
            </p:cNvSpPr>
            <p:nvPr/>
          </p:nvSpPr>
          <p:spPr bwMode="auto">
            <a:xfrm>
              <a:off x="1337" y="2226"/>
              <a:ext cx="35" cy="5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98" name="Rectangle 29"/>
            <p:cNvSpPr>
              <a:spLocks noChangeAspect="1" noChangeArrowheads="1"/>
            </p:cNvSpPr>
            <p:nvPr/>
          </p:nvSpPr>
          <p:spPr bwMode="auto">
            <a:xfrm>
              <a:off x="1415" y="2168"/>
              <a:ext cx="35" cy="5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99" name="Rectangle 30"/>
            <p:cNvSpPr>
              <a:spLocks noChangeAspect="1" noChangeArrowheads="1"/>
            </p:cNvSpPr>
            <p:nvPr/>
          </p:nvSpPr>
          <p:spPr bwMode="auto">
            <a:xfrm>
              <a:off x="1493" y="2168"/>
              <a:ext cx="35" cy="5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00" name="Rectangle 31"/>
            <p:cNvSpPr>
              <a:spLocks noChangeAspect="1" noChangeArrowheads="1"/>
            </p:cNvSpPr>
            <p:nvPr/>
          </p:nvSpPr>
          <p:spPr bwMode="auto">
            <a:xfrm>
              <a:off x="1572" y="2226"/>
              <a:ext cx="35" cy="5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</p:grpSp>
      <p:grpSp>
        <p:nvGrpSpPr>
          <p:cNvPr id="101" name="Group 40"/>
          <p:cNvGrpSpPr>
            <a:grpSpLocks noChangeAspect="1"/>
          </p:cNvGrpSpPr>
          <p:nvPr/>
        </p:nvGrpSpPr>
        <p:grpSpPr bwMode="auto">
          <a:xfrm rot="10800000" flipV="1">
            <a:off x="4607229" y="1469016"/>
            <a:ext cx="74613" cy="438150"/>
            <a:chOff x="2790" y="3240"/>
            <a:chExt cx="56" cy="332"/>
          </a:xfrm>
        </p:grpSpPr>
        <p:sp>
          <p:nvSpPr>
            <p:cNvPr id="102" name="AutoShape 41"/>
            <p:cNvSpPr>
              <a:spLocks noChangeAspect="1" noChangeArrowheads="1"/>
            </p:cNvSpPr>
            <p:nvPr/>
          </p:nvSpPr>
          <p:spPr bwMode="auto">
            <a:xfrm>
              <a:off x="2790" y="3240"/>
              <a:ext cx="56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629 w 21600"/>
                <a:gd name="T13" fmla="*/ 4582 h 21600"/>
                <a:gd name="T14" fmla="*/ 16971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" name="AutoShape 42"/>
            <p:cNvSpPr>
              <a:spLocks noChangeAspect="1" noChangeArrowheads="1"/>
            </p:cNvSpPr>
            <p:nvPr/>
          </p:nvSpPr>
          <p:spPr bwMode="auto">
            <a:xfrm flipV="1">
              <a:off x="2790" y="3440"/>
              <a:ext cx="56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629 w 21600"/>
                <a:gd name="T13" fmla="*/ 4582 h 21600"/>
                <a:gd name="T14" fmla="*/ 16971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de-DE"/>
            </a:p>
          </p:txBody>
        </p:sp>
      </p:grpSp>
      <p:grpSp>
        <p:nvGrpSpPr>
          <p:cNvPr id="104" name="Group 43"/>
          <p:cNvGrpSpPr>
            <a:grpSpLocks noChangeAspect="1"/>
          </p:cNvGrpSpPr>
          <p:nvPr/>
        </p:nvGrpSpPr>
        <p:grpSpPr bwMode="auto">
          <a:xfrm rot="10800000" flipV="1">
            <a:off x="4797729" y="1469016"/>
            <a:ext cx="74613" cy="438150"/>
            <a:chOff x="2790" y="3240"/>
            <a:chExt cx="56" cy="332"/>
          </a:xfrm>
        </p:grpSpPr>
        <p:sp>
          <p:nvSpPr>
            <p:cNvPr id="105" name="AutoShape 44"/>
            <p:cNvSpPr>
              <a:spLocks noChangeAspect="1" noChangeArrowheads="1"/>
            </p:cNvSpPr>
            <p:nvPr/>
          </p:nvSpPr>
          <p:spPr bwMode="auto">
            <a:xfrm>
              <a:off x="2790" y="3240"/>
              <a:ext cx="56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629 w 21600"/>
                <a:gd name="T13" fmla="*/ 4582 h 21600"/>
                <a:gd name="T14" fmla="*/ 16971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6" name="AutoShape 45"/>
            <p:cNvSpPr>
              <a:spLocks noChangeAspect="1" noChangeArrowheads="1"/>
            </p:cNvSpPr>
            <p:nvPr/>
          </p:nvSpPr>
          <p:spPr bwMode="auto">
            <a:xfrm flipV="1">
              <a:off x="2790" y="3440"/>
              <a:ext cx="56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629 w 21600"/>
                <a:gd name="T13" fmla="*/ 4582 h 21600"/>
                <a:gd name="T14" fmla="*/ 16971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de-DE"/>
            </a:p>
          </p:txBody>
        </p:sp>
      </p:grpSp>
      <p:grpSp>
        <p:nvGrpSpPr>
          <p:cNvPr id="107" name="Group 52"/>
          <p:cNvGrpSpPr>
            <a:grpSpLocks/>
          </p:cNvGrpSpPr>
          <p:nvPr/>
        </p:nvGrpSpPr>
        <p:grpSpPr bwMode="auto">
          <a:xfrm rot="10800000" flipH="1">
            <a:off x="2097392" y="1565854"/>
            <a:ext cx="676275" cy="230187"/>
            <a:chOff x="1656" y="2172"/>
            <a:chExt cx="639" cy="169"/>
          </a:xfrm>
        </p:grpSpPr>
        <p:sp>
          <p:nvSpPr>
            <p:cNvPr id="108" name="AutoShape 53"/>
            <p:cNvSpPr>
              <a:spLocks noChangeAspect="1" noChangeArrowheads="1"/>
            </p:cNvSpPr>
            <p:nvPr/>
          </p:nvSpPr>
          <p:spPr bwMode="auto">
            <a:xfrm>
              <a:off x="1656" y="2172"/>
              <a:ext cx="639" cy="169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09" name="Rectangle 54"/>
            <p:cNvSpPr>
              <a:spLocks noChangeAspect="1" noChangeArrowheads="1"/>
            </p:cNvSpPr>
            <p:nvPr/>
          </p:nvSpPr>
          <p:spPr bwMode="auto">
            <a:xfrm>
              <a:off x="1708" y="2226"/>
              <a:ext cx="258" cy="55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10" name="Rectangle 55"/>
            <p:cNvSpPr>
              <a:spLocks noChangeAspect="1" noChangeArrowheads="1"/>
            </p:cNvSpPr>
            <p:nvPr/>
          </p:nvSpPr>
          <p:spPr bwMode="auto">
            <a:xfrm>
              <a:off x="1986" y="2226"/>
              <a:ext cx="258" cy="55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</p:grpSp>
      <p:grpSp>
        <p:nvGrpSpPr>
          <p:cNvPr id="111" name="Group 56"/>
          <p:cNvGrpSpPr>
            <a:grpSpLocks/>
          </p:cNvGrpSpPr>
          <p:nvPr/>
        </p:nvGrpSpPr>
        <p:grpSpPr bwMode="auto">
          <a:xfrm rot="10800000" flipH="1">
            <a:off x="636892" y="1559504"/>
            <a:ext cx="342900" cy="220662"/>
            <a:chOff x="624" y="1929"/>
            <a:chExt cx="221" cy="139"/>
          </a:xfrm>
        </p:grpSpPr>
        <p:sp>
          <p:nvSpPr>
            <p:cNvPr id="112" name="AutoShape 57"/>
            <p:cNvSpPr>
              <a:spLocks noChangeAspect="1" noChangeArrowheads="1"/>
            </p:cNvSpPr>
            <p:nvPr/>
          </p:nvSpPr>
          <p:spPr bwMode="auto">
            <a:xfrm>
              <a:off x="624" y="1929"/>
              <a:ext cx="221" cy="139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13" name="Rectangle 58"/>
            <p:cNvSpPr>
              <a:spLocks noChangeAspect="1" noChangeArrowheads="1"/>
            </p:cNvSpPr>
            <p:nvPr/>
          </p:nvSpPr>
          <p:spPr bwMode="auto">
            <a:xfrm>
              <a:off x="642" y="1973"/>
              <a:ext cx="186" cy="46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</p:grpSp>
      <p:sp>
        <p:nvSpPr>
          <p:cNvPr id="114" name="AutoShape 59"/>
          <p:cNvSpPr>
            <a:spLocks noChangeArrowheads="1"/>
          </p:cNvSpPr>
          <p:nvPr/>
        </p:nvSpPr>
        <p:spPr bwMode="auto">
          <a:xfrm rot="10800000" flipH="1">
            <a:off x="206113" y="1361066"/>
            <a:ext cx="276225" cy="150813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rot="10800000"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grpSp>
        <p:nvGrpSpPr>
          <p:cNvPr id="115" name="Group 126"/>
          <p:cNvGrpSpPr>
            <a:grpSpLocks/>
          </p:cNvGrpSpPr>
          <p:nvPr/>
        </p:nvGrpSpPr>
        <p:grpSpPr bwMode="auto">
          <a:xfrm rot="10800000" flipH="1">
            <a:off x="3310242" y="1549979"/>
            <a:ext cx="1244600" cy="230187"/>
            <a:chOff x="2091" y="3104"/>
            <a:chExt cx="765" cy="145"/>
          </a:xfrm>
        </p:grpSpPr>
        <p:sp>
          <p:nvSpPr>
            <p:cNvPr id="116" name="AutoShape 127"/>
            <p:cNvSpPr>
              <a:spLocks noChangeAspect="1" noChangeArrowheads="1"/>
            </p:cNvSpPr>
            <p:nvPr/>
          </p:nvSpPr>
          <p:spPr bwMode="auto">
            <a:xfrm>
              <a:off x="2091" y="3104"/>
              <a:ext cx="765" cy="14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17" name="Rectangle 128"/>
            <p:cNvSpPr>
              <a:spLocks noChangeAspect="1" noChangeArrowheads="1"/>
            </p:cNvSpPr>
            <p:nvPr/>
          </p:nvSpPr>
          <p:spPr bwMode="auto">
            <a:xfrm>
              <a:off x="2123" y="3152"/>
              <a:ext cx="168" cy="48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18" name="Rectangle 129"/>
            <p:cNvSpPr>
              <a:spLocks noChangeAspect="1" noChangeArrowheads="1"/>
            </p:cNvSpPr>
            <p:nvPr/>
          </p:nvSpPr>
          <p:spPr bwMode="auto">
            <a:xfrm>
              <a:off x="2304" y="3152"/>
              <a:ext cx="168" cy="48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19" name="Rectangle 130"/>
            <p:cNvSpPr>
              <a:spLocks noChangeAspect="1" noChangeArrowheads="1"/>
            </p:cNvSpPr>
            <p:nvPr/>
          </p:nvSpPr>
          <p:spPr bwMode="auto">
            <a:xfrm>
              <a:off x="2486" y="3152"/>
              <a:ext cx="167" cy="48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20" name="Rectangle 131"/>
            <p:cNvSpPr>
              <a:spLocks noChangeAspect="1" noChangeArrowheads="1"/>
            </p:cNvSpPr>
            <p:nvPr/>
          </p:nvSpPr>
          <p:spPr bwMode="auto">
            <a:xfrm>
              <a:off x="2667" y="3153"/>
              <a:ext cx="167" cy="48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</p:grpSp>
      <p:grpSp>
        <p:nvGrpSpPr>
          <p:cNvPr id="121" name="Group 132"/>
          <p:cNvGrpSpPr>
            <a:grpSpLocks/>
          </p:cNvGrpSpPr>
          <p:nvPr/>
        </p:nvGrpSpPr>
        <p:grpSpPr bwMode="auto">
          <a:xfrm rot="10800000" flipH="1">
            <a:off x="990904" y="1559504"/>
            <a:ext cx="222250" cy="220662"/>
            <a:chOff x="868" y="2922"/>
            <a:chExt cx="137" cy="139"/>
          </a:xfrm>
        </p:grpSpPr>
        <p:sp>
          <p:nvSpPr>
            <p:cNvPr id="122" name="AutoShape 133"/>
            <p:cNvSpPr>
              <a:spLocks noChangeAspect="1" noChangeArrowheads="1"/>
            </p:cNvSpPr>
            <p:nvPr/>
          </p:nvSpPr>
          <p:spPr bwMode="auto">
            <a:xfrm>
              <a:off x="868" y="2922"/>
              <a:ext cx="137" cy="139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23" name="Rectangle 134"/>
            <p:cNvSpPr>
              <a:spLocks noChangeArrowheads="1"/>
            </p:cNvSpPr>
            <p:nvPr/>
          </p:nvSpPr>
          <p:spPr bwMode="auto">
            <a:xfrm flipH="1">
              <a:off x="899" y="2960"/>
              <a:ext cx="68" cy="57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</p:grpSp>
      <p:sp>
        <p:nvSpPr>
          <p:cNvPr id="124" name="Freeform 39"/>
          <p:cNvSpPr>
            <a:spLocks/>
          </p:cNvSpPr>
          <p:nvPr/>
        </p:nvSpPr>
        <p:spPr bwMode="auto">
          <a:xfrm rot="10800000" flipH="1">
            <a:off x="4891392" y="1580141"/>
            <a:ext cx="95250" cy="206375"/>
          </a:xfrm>
          <a:custGeom>
            <a:avLst/>
            <a:gdLst>
              <a:gd name="T0" fmla="*/ 0 w 143"/>
              <a:gd name="T1" fmla="*/ 0 h 130"/>
              <a:gd name="T2" fmla="*/ 0 w 143"/>
              <a:gd name="T3" fmla="*/ 2147483647 h 130"/>
              <a:gd name="T4" fmla="*/ 0 w 143"/>
              <a:gd name="T5" fmla="*/ 2147483647 h 130"/>
              <a:gd name="T6" fmla="*/ 0 w 143"/>
              <a:gd name="T7" fmla="*/ 2147483647 h 130"/>
              <a:gd name="T8" fmla="*/ 0 w 143"/>
              <a:gd name="T9" fmla="*/ 0 h 130"/>
              <a:gd name="T10" fmla="*/ 0 w 143"/>
              <a:gd name="T11" fmla="*/ 0 h 1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3"/>
              <a:gd name="T19" fmla="*/ 0 h 130"/>
              <a:gd name="T20" fmla="*/ 143 w 143"/>
              <a:gd name="T21" fmla="*/ 130 h 1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3" h="130">
                <a:moveTo>
                  <a:pt x="0" y="0"/>
                </a:moveTo>
                <a:lnTo>
                  <a:pt x="0" y="130"/>
                </a:lnTo>
                <a:lnTo>
                  <a:pt x="78" y="130"/>
                </a:lnTo>
                <a:lnTo>
                  <a:pt x="142" y="72"/>
                </a:lnTo>
                <a:lnTo>
                  <a:pt x="14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rot="10800000"/>
          <a:lstStyle/>
          <a:p>
            <a:endParaRPr lang="de-DE"/>
          </a:p>
        </p:txBody>
      </p:sp>
      <p:grpSp>
        <p:nvGrpSpPr>
          <p:cNvPr id="125" name="Group 236"/>
          <p:cNvGrpSpPr>
            <a:grpSpLocks/>
          </p:cNvGrpSpPr>
          <p:nvPr/>
        </p:nvGrpSpPr>
        <p:grpSpPr bwMode="auto">
          <a:xfrm flipV="1">
            <a:off x="4702479" y="1600779"/>
            <a:ext cx="312738" cy="606425"/>
            <a:chOff x="2992" y="1626"/>
            <a:chExt cx="197" cy="375"/>
          </a:xfrm>
        </p:grpSpPr>
        <p:sp>
          <p:nvSpPr>
            <p:cNvPr id="126" name="Line 13"/>
            <p:cNvSpPr>
              <a:spLocks noChangeShapeType="1"/>
            </p:cNvSpPr>
            <p:nvPr/>
          </p:nvSpPr>
          <p:spPr bwMode="auto">
            <a:xfrm rot="10800000" flipH="1">
              <a:off x="3029" y="1626"/>
              <a:ext cx="160" cy="2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Freeform 38"/>
            <p:cNvSpPr>
              <a:spLocks/>
            </p:cNvSpPr>
            <p:nvPr/>
          </p:nvSpPr>
          <p:spPr bwMode="auto">
            <a:xfrm rot="10800000" flipH="1">
              <a:off x="2992" y="1871"/>
              <a:ext cx="60" cy="130"/>
            </a:xfrm>
            <a:custGeom>
              <a:avLst/>
              <a:gdLst>
                <a:gd name="T0" fmla="*/ 0 w 143"/>
                <a:gd name="T1" fmla="*/ 0 h 130"/>
                <a:gd name="T2" fmla="*/ 0 w 143"/>
                <a:gd name="T3" fmla="*/ 2147459600 h 130"/>
                <a:gd name="T4" fmla="*/ 0 w 143"/>
                <a:gd name="T5" fmla="*/ 2147459600 h 130"/>
                <a:gd name="T6" fmla="*/ 0 w 143"/>
                <a:gd name="T7" fmla="*/ 2147459600 h 130"/>
                <a:gd name="T8" fmla="*/ 0 w 143"/>
                <a:gd name="T9" fmla="*/ 0 h 130"/>
                <a:gd name="T10" fmla="*/ 0 w 143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30"/>
                <a:gd name="T20" fmla="*/ 143 w 143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30">
                  <a:moveTo>
                    <a:pt x="0" y="0"/>
                  </a:moveTo>
                  <a:lnTo>
                    <a:pt x="0" y="130"/>
                  </a:lnTo>
                  <a:lnTo>
                    <a:pt x="78" y="130"/>
                  </a:lnTo>
                  <a:lnTo>
                    <a:pt x="142" y="72"/>
                  </a:lnTo>
                  <a:lnTo>
                    <a:pt x="1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rot="10800000"/>
            <a:lstStyle/>
            <a:p>
              <a:endParaRPr lang="de-DE"/>
            </a:p>
          </p:txBody>
        </p:sp>
      </p:grpSp>
      <p:sp>
        <p:nvSpPr>
          <p:cNvPr id="129" name="Text Box 228"/>
          <p:cNvSpPr txBox="1">
            <a:spLocks noChangeArrowheads="1"/>
          </p:cNvSpPr>
          <p:nvPr/>
        </p:nvSpPr>
        <p:spPr bwMode="auto">
          <a:xfrm>
            <a:off x="1119492" y="1899229"/>
            <a:ext cx="742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BC</a:t>
            </a:r>
            <a:endParaRPr lang="en-GB"/>
          </a:p>
        </p:txBody>
      </p:sp>
      <p:sp>
        <p:nvSpPr>
          <p:cNvPr id="130" name="Text Box 229"/>
          <p:cNvSpPr txBox="1">
            <a:spLocks noChangeArrowheads="1"/>
          </p:cNvSpPr>
          <p:nvPr/>
        </p:nvSpPr>
        <p:spPr bwMode="auto">
          <a:xfrm>
            <a:off x="2586342" y="1867479"/>
            <a:ext cx="790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BC</a:t>
            </a:r>
            <a:endParaRPr lang="en-GB"/>
          </a:p>
        </p:txBody>
      </p:sp>
      <p:sp>
        <p:nvSpPr>
          <p:cNvPr id="132" name="Line 32"/>
          <p:cNvSpPr>
            <a:spLocks noChangeShapeType="1"/>
          </p:cNvSpPr>
          <p:nvPr/>
        </p:nvSpPr>
        <p:spPr bwMode="auto">
          <a:xfrm rot="10800000" flipH="1" flipV="1">
            <a:off x="5012042" y="2207204"/>
            <a:ext cx="2989262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" name="Rectangle 61"/>
          <p:cNvSpPr>
            <a:spLocks noChangeAspect="1" noChangeArrowheads="1"/>
          </p:cNvSpPr>
          <p:nvPr/>
        </p:nvSpPr>
        <p:spPr bwMode="auto">
          <a:xfrm rot="11829283" flipH="1" flipV="1">
            <a:off x="6088367" y="2435804"/>
            <a:ext cx="44450" cy="7461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34" name="Rectangle 62"/>
          <p:cNvSpPr>
            <a:spLocks noChangeAspect="1" noChangeArrowheads="1"/>
          </p:cNvSpPr>
          <p:nvPr/>
        </p:nvSpPr>
        <p:spPr bwMode="auto">
          <a:xfrm rot="11829283" flipH="1" flipV="1">
            <a:off x="6131229" y="2450091"/>
            <a:ext cx="44450" cy="746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35" name="Rectangle 63"/>
          <p:cNvSpPr>
            <a:spLocks noChangeAspect="1" noChangeArrowheads="1"/>
          </p:cNvSpPr>
          <p:nvPr/>
        </p:nvSpPr>
        <p:spPr bwMode="auto">
          <a:xfrm rot="11829283" flipH="1" flipV="1">
            <a:off x="6174092" y="2462791"/>
            <a:ext cx="44450" cy="74613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36" name="Rectangle 64"/>
          <p:cNvSpPr>
            <a:spLocks noChangeAspect="1" noChangeArrowheads="1"/>
          </p:cNvSpPr>
          <p:nvPr/>
        </p:nvSpPr>
        <p:spPr bwMode="auto">
          <a:xfrm rot="11829283" flipH="1" flipV="1">
            <a:off x="6216954" y="2475491"/>
            <a:ext cx="44450" cy="746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37" name="Rectangle 65"/>
          <p:cNvSpPr>
            <a:spLocks noChangeAspect="1" noChangeArrowheads="1"/>
          </p:cNvSpPr>
          <p:nvPr/>
        </p:nvSpPr>
        <p:spPr bwMode="auto">
          <a:xfrm rot="11829283" flipH="1" flipV="1">
            <a:off x="6301092" y="2502479"/>
            <a:ext cx="44450" cy="746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38" name="Rectangle 66"/>
          <p:cNvSpPr>
            <a:spLocks noChangeAspect="1" noChangeArrowheads="1"/>
          </p:cNvSpPr>
          <p:nvPr/>
        </p:nvSpPr>
        <p:spPr bwMode="auto">
          <a:xfrm rot="11829283" flipH="1" flipV="1">
            <a:off x="6258229" y="2488191"/>
            <a:ext cx="44450" cy="74613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39" name="Rectangle 67"/>
          <p:cNvSpPr>
            <a:spLocks noChangeAspect="1" noChangeArrowheads="1"/>
          </p:cNvSpPr>
          <p:nvPr/>
        </p:nvSpPr>
        <p:spPr bwMode="auto">
          <a:xfrm rot="11829283" flipH="1" flipV="1">
            <a:off x="6342367" y="2515179"/>
            <a:ext cx="46037" cy="7461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40" name="Rectangle 68"/>
          <p:cNvSpPr>
            <a:spLocks noChangeAspect="1" noChangeArrowheads="1"/>
          </p:cNvSpPr>
          <p:nvPr/>
        </p:nvSpPr>
        <p:spPr bwMode="auto">
          <a:xfrm rot="11829283" flipH="1" flipV="1">
            <a:off x="6386817" y="2527879"/>
            <a:ext cx="42862" cy="746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41" name="Rectangle 69"/>
          <p:cNvSpPr>
            <a:spLocks noChangeAspect="1" noChangeArrowheads="1"/>
          </p:cNvSpPr>
          <p:nvPr/>
        </p:nvSpPr>
        <p:spPr bwMode="auto">
          <a:xfrm rot="11829283" flipH="1" flipV="1">
            <a:off x="6426504" y="2540579"/>
            <a:ext cx="46038" cy="7461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42" name="Rectangle 70"/>
          <p:cNvSpPr>
            <a:spLocks noChangeAspect="1" noChangeArrowheads="1"/>
          </p:cNvSpPr>
          <p:nvPr/>
        </p:nvSpPr>
        <p:spPr bwMode="auto">
          <a:xfrm rot="11829283" flipH="1" flipV="1">
            <a:off x="6470954" y="2554866"/>
            <a:ext cx="42863" cy="746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43" name="Rectangle 71"/>
          <p:cNvSpPr>
            <a:spLocks noChangeAspect="1" noChangeArrowheads="1"/>
          </p:cNvSpPr>
          <p:nvPr/>
        </p:nvSpPr>
        <p:spPr bwMode="auto">
          <a:xfrm rot="11829283" flipH="1" flipV="1">
            <a:off x="6051854" y="2556454"/>
            <a:ext cx="44450" cy="746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44" name="Rectangle 72"/>
          <p:cNvSpPr>
            <a:spLocks noChangeAspect="1" noChangeArrowheads="1"/>
          </p:cNvSpPr>
          <p:nvPr/>
        </p:nvSpPr>
        <p:spPr bwMode="auto">
          <a:xfrm rot="11829283" flipH="1" flipV="1">
            <a:off x="6094717" y="2569154"/>
            <a:ext cx="44450" cy="7461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45" name="Rectangle 73"/>
          <p:cNvSpPr>
            <a:spLocks noChangeAspect="1" noChangeArrowheads="1"/>
          </p:cNvSpPr>
          <p:nvPr/>
        </p:nvSpPr>
        <p:spPr bwMode="auto">
          <a:xfrm rot="11829283" flipH="1" flipV="1">
            <a:off x="6137579" y="2581854"/>
            <a:ext cx="44450" cy="746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46" name="Rectangle 74"/>
          <p:cNvSpPr>
            <a:spLocks noChangeAspect="1" noChangeArrowheads="1"/>
          </p:cNvSpPr>
          <p:nvPr/>
        </p:nvSpPr>
        <p:spPr bwMode="auto">
          <a:xfrm rot="11829283" flipH="1" flipV="1">
            <a:off x="6178854" y="2596141"/>
            <a:ext cx="44450" cy="74613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47" name="Rectangle 75"/>
          <p:cNvSpPr>
            <a:spLocks noChangeAspect="1" noChangeArrowheads="1"/>
          </p:cNvSpPr>
          <p:nvPr/>
        </p:nvSpPr>
        <p:spPr bwMode="auto">
          <a:xfrm rot="11829283" flipH="1" flipV="1">
            <a:off x="6264579" y="2621541"/>
            <a:ext cx="44450" cy="74613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48" name="Rectangle 76"/>
          <p:cNvSpPr>
            <a:spLocks noChangeAspect="1" noChangeArrowheads="1"/>
          </p:cNvSpPr>
          <p:nvPr/>
        </p:nvSpPr>
        <p:spPr bwMode="auto">
          <a:xfrm rot="11829283" flipH="1" flipV="1">
            <a:off x="6221717" y="2608841"/>
            <a:ext cx="44450" cy="746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49" name="Rectangle 77"/>
          <p:cNvSpPr>
            <a:spLocks noChangeAspect="1" noChangeArrowheads="1"/>
          </p:cNvSpPr>
          <p:nvPr/>
        </p:nvSpPr>
        <p:spPr bwMode="auto">
          <a:xfrm rot="11829283" flipH="1" flipV="1">
            <a:off x="6305854" y="2634241"/>
            <a:ext cx="46038" cy="746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50" name="Rectangle 78"/>
          <p:cNvSpPr>
            <a:spLocks noChangeAspect="1" noChangeArrowheads="1"/>
          </p:cNvSpPr>
          <p:nvPr/>
        </p:nvSpPr>
        <p:spPr bwMode="auto">
          <a:xfrm rot="11829283" flipH="1" flipV="1">
            <a:off x="6348717" y="2648529"/>
            <a:ext cx="42862" cy="7461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51" name="Rectangle 79"/>
          <p:cNvSpPr>
            <a:spLocks noChangeAspect="1" noChangeArrowheads="1"/>
          </p:cNvSpPr>
          <p:nvPr/>
        </p:nvSpPr>
        <p:spPr bwMode="auto">
          <a:xfrm rot="11829283" flipH="1" flipV="1">
            <a:off x="6389992" y="2661229"/>
            <a:ext cx="46037" cy="746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52" name="Rectangle 80"/>
          <p:cNvSpPr>
            <a:spLocks noChangeAspect="1" noChangeArrowheads="1"/>
          </p:cNvSpPr>
          <p:nvPr/>
        </p:nvSpPr>
        <p:spPr bwMode="auto">
          <a:xfrm rot="11829283" flipH="1" flipV="1">
            <a:off x="6434442" y="2673929"/>
            <a:ext cx="42862" cy="7461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53" name="Rectangle 81"/>
          <p:cNvSpPr>
            <a:spLocks noChangeAspect="1" noChangeArrowheads="1"/>
          </p:cNvSpPr>
          <p:nvPr/>
        </p:nvSpPr>
        <p:spPr bwMode="auto">
          <a:xfrm rot="11829283" flipH="1" flipV="1">
            <a:off x="6475717" y="2686629"/>
            <a:ext cx="46037" cy="746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54" name="Rectangle 82"/>
          <p:cNvSpPr>
            <a:spLocks noChangeAspect="1" noChangeArrowheads="1"/>
          </p:cNvSpPr>
          <p:nvPr/>
        </p:nvSpPr>
        <p:spPr bwMode="auto">
          <a:xfrm rot="11829283" flipH="1" flipV="1">
            <a:off x="6512229" y="2567566"/>
            <a:ext cx="46038" cy="74613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grpSp>
        <p:nvGrpSpPr>
          <p:cNvPr id="155" name="Group 83"/>
          <p:cNvGrpSpPr>
            <a:grpSpLocks/>
          </p:cNvGrpSpPr>
          <p:nvPr/>
        </p:nvGrpSpPr>
        <p:grpSpPr bwMode="auto">
          <a:xfrm rot="-9770717">
            <a:off x="6024867" y="2421516"/>
            <a:ext cx="44450" cy="200025"/>
            <a:chOff x="1359" y="3335"/>
            <a:chExt cx="31" cy="126"/>
          </a:xfrm>
        </p:grpSpPr>
        <p:sp>
          <p:nvSpPr>
            <p:cNvPr id="156" name="Rectangle 84"/>
            <p:cNvSpPr>
              <a:spLocks noChangeAspect="1" noChangeArrowheads="1"/>
            </p:cNvSpPr>
            <p:nvPr/>
          </p:nvSpPr>
          <p:spPr bwMode="auto">
            <a:xfrm flipH="1" flipV="1">
              <a:off x="1359" y="3414"/>
              <a:ext cx="31" cy="4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57" name="Rectangle 85"/>
            <p:cNvSpPr>
              <a:spLocks noChangeAspect="1" noChangeArrowheads="1"/>
            </p:cNvSpPr>
            <p:nvPr/>
          </p:nvSpPr>
          <p:spPr bwMode="auto">
            <a:xfrm flipH="1" flipV="1">
              <a:off x="1359" y="3335"/>
              <a:ext cx="31" cy="4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</p:grpSp>
      <p:sp>
        <p:nvSpPr>
          <p:cNvPr id="158" name="Rectangle 61"/>
          <p:cNvSpPr>
            <a:spLocks noChangeAspect="1" noChangeArrowheads="1"/>
          </p:cNvSpPr>
          <p:nvPr/>
        </p:nvSpPr>
        <p:spPr bwMode="auto">
          <a:xfrm rot="11829283" flipH="1" flipV="1">
            <a:off x="6529692" y="2572329"/>
            <a:ext cx="44450" cy="7461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59" name="Rectangle 62"/>
          <p:cNvSpPr>
            <a:spLocks noChangeAspect="1" noChangeArrowheads="1"/>
          </p:cNvSpPr>
          <p:nvPr/>
        </p:nvSpPr>
        <p:spPr bwMode="auto">
          <a:xfrm rot="11829283" flipH="1" flipV="1">
            <a:off x="6572554" y="2585029"/>
            <a:ext cx="44450" cy="746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60" name="Rectangle 63"/>
          <p:cNvSpPr>
            <a:spLocks noChangeAspect="1" noChangeArrowheads="1"/>
          </p:cNvSpPr>
          <p:nvPr/>
        </p:nvSpPr>
        <p:spPr bwMode="auto">
          <a:xfrm rot="11829283" flipH="1" flipV="1">
            <a:off x="6615417" y="2599316"/>
            <a:ext cx="44450" cy="74613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61" name="Rectangle 64"/>
          <p:cNvSpPr>
            <a:spLocks noChangeAspect="1" noChangeArrowheads="1"/>
          </p:cNvSpPr>
          <p:nvPr/>
        </p:nvSpPr>
        <p:spPr bwMode="auto">
          <a:xfrm rot="11829283" flipH="1" flipV="1">
            <a:off x="6658279" y="2612016"/>
            <a:ext cx="44450" cy="746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62" name="Rectangle 65"/>
          <p:cNvSpPr>
            <a:spLocks noChangeAspect="1" noChangeArrowheads="1"/>
          </p:cNvSpPr>
          <p:nvPr/>
        </p:nvSpPr>
        <p:spPr bwMode="auto">
          <a:xfrm rot="11829283" flipH="1" flipV="1">
            <a:off x="6742417" y="2637416"/>
            <a:ext cx="44450" cy="746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63" name="Rectangle 66"/>
          <p:cNvSpPr>
            <a:spLocks noChangeAspect="1" noChangeArrowheads="1"/>
          </p:cNvSpPr>
          <p:nvPr/>
        </p:nvSpPr>
        <p:spPr bwMode="auto">
          <a:xfrm rot="11829283" flipH="1" flipV="1">
            <a:off x="6699554" y="2624716"/>
            <a:ext cx="44450" cy="74613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64" name="Rectangle 67"/>
          <p:cNvSpPr>
            <a:spLocks noChangeAspect="1" noChangeArrowheads="1"/>
          </p:cNvSpPr>
          <p:nvPr/>
        </p:nvSpPr>
        <p:spPr bwMode="auto">
          <a:xfrm rot="11829283" flipH="1" flipV="1">
            <a:off x="6783692" y="2651704"/>
            <a:ext cx="46037" cy="7461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65" name="Rectangle 68"/>
          <p:cNvSpPr>
            <a:spLocks noChangeAspect="1" noChangeArrowheads="1"/>
          </p:cNvSpPr>
          <p:nvPr/>
        </p:nvSpPr>
        <p:spPr bwMode="auto">
          <a:xfrm rot="11829283" flipH="1" flipV="1">
            <a:off x="6828142" y="2664404"/>
            <a:ext cx="42862" cy="746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66" name="Rectangle 69"/>
          <p:cNvSpPr>
            <a:spLocks noChangeAspect="1" noChangeArrowheads="1"/>
          </p:cNvSpPr>
          <p:nvPr/>
        </p:nvSpPr>
        <p:spPr bwMode="auto">
          <a:xfrm rot="11829283" flipH="1" flipV="1">
            <a:off x="6867829" y="2677104"/>
            <a:ext cx="46038" cy="7461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67" name="Rectangle 70"/>
          <p:cNvSpPr>
            <a:spLocks noChangeAspect="1" noChangeArrowheads="1"/>
          </p:cNvSpPr>
          <p:nvPr/>
        </p:nvSpPr>
        <p:spPr bwMode="auto">
          <a:xfrm rot="11829283" flipH="1" flipV="1">
            <a:off x="6912279" y="2689804"/>
            <a:ext cx="42863" cy="746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68" name="Rectangle 71"/>
          <p:cNvSpPr>
            <a:spLocks noChangeAspect="1" noChangeArrowheads="1"/>
          </p:cNvSpPr>
          <p:nvPr/>
        </p:nvSpPr>
        <p:spPr bwMode="auto">
          <a:xfrm rot="11829283" flipH="1" flipV="1">
            <a:off x="6493179" y="2692979"/>
            <a:ext cx="44450" cy="746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69" name="Rectangle 72"/>
          <p:cNvSpPr>
            <a:spLocks noChangeAspect="1" noChangeArrowheads="1"/>
          </p:cNvSpPr>
          <p:nvPr/>
        </p:nvSpPr>
        <p:spPr bwMode="auto">
          <a:xfrm rot="11829283" flipH="1" flipV="1">
            <a:off x="6536042" y="2705679"/>
            <a:ext cx="44450" cy="7461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70" name="Rectangle 73"/>
          <p:cNvSpPr>
            <a:spLocks noChangeAspect="1" noChangeArrowheads="1"/>
          </p:cNvSpPr>
          <p:nvPr/>
        </p:nvSpPr>
        <p:spPr bwMode="auto">
          <a:xfrm rot="11829283" flipH="1" flipV="1">
            <a:off x="6578904" y="2718379"/>
            <a:ext cx="44450" cy="746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71" name="Rectangle 74"/>
          <p:cNvSpPr>
            <a:spLocks noChangeAspect="1" noChangeArrowheads="1"/>
          </p:cNvSpPr>
          <p:nvPr/>
        </p:nvSpPr>
        <p:spPr bwMode="auto">
          <a:xfrm rot="11829283" flipH="1" flipV="1">
            <a:off x="6620179" y="2731079"/>
            <a:ext cx="44450" cy="7461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72" name="Rectangle 75"/>
          <p:cNvSpPr>
            <a:spLocks noChangeAspect="1" noChangeArrowheads="1"/>
          </p:cNvSpPr>
          <p:nvPr/>
        </p:nvSpPr>
        <p:spPr bwMode="auto">
          <a:xfrm rot="11829283" flipH="1" flipV="1">
            <a:off x="6705904" y="2758066"/>
            <a:ext cx="44450" cy="74613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73" name="Rectangle 76"/>
          <p:cNvSpPr>
            <a:spLocks noChangeAspect="1" noChangeArrowheads="1"/>
          </p:cNvSpPr>
          <p:nvPr/>
        </p:nvSpPr>
        <p:spPr bwMode="auto">
          <a:xfrm rot="11829283" flipH="1" flipV="1">
            <a:off x="6663042" y="2745366"/>
            <a:ext cx="44450" cy="746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74" name="Rectangle 77"/>
          <p:cNvSpPr>
            <a:spLocks noChangeAspect="1" noChangeArrowheads="1"/>
          </p:cNvSpPr>
          <p:nvPr/>
        </p:nvSpPr>
        <p:spPr bwMode="auto">
          <a:xfrm rot="11829283" flipH="1" flipV="1">
            <a:off x="6747179" y="2770766"/>
            <a:ext cx="46038" cy="746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75" name="Rectangle 78"/>
          <p:cNvSpPr>
            <a:spLocks noChangeAspect="1" noChangeArrowheads="1"/>
          </p:cNvSpPr>
          <p:nvPr/>
        </p:nvSpPr>
        <p:spPr bwMode="auto">
          <a:xfrm rot="11829283" flipH="1" flipV="1">
            <a:off x="6790042" y="2783466"/>
            <a:ext cx="42862" cy="74613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76" name="Rectangle 79"/>
          <p:cNvSpPr>
            <a:spLocks noChangeAspect="1" noChangeArrowheads="1"/>
          </p:cNvSpPr>
          <p:nvPr/>
        </p:nvSpPr>
        <p:spPr bwMode="auto">
          <a:xfrm rot="11829283" flipH="1" flipV="1">
            <a:off x="6831317" y="2797754"/>
            <a:ext cx="46037" cy="746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77" name="Rectangle 80"/>
          <p:cNvSpPr>
            <a:spLocks noChangeAspect="1" noChangeArrowheads="1"/>
          </p:cNvSpPr>
          <p:nvPr/>
        </p:nvSpPr>
        <p:spPr bwMode="auto">
          <a:xfrm rot="11829283" flipH="1" flipV="1">
            <a:off x="6875767" y="2810454"/>
            <a:ext cx="42862" cy="7461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78" name="Rectangle 81"/>
          <p:cNvSpPr>
            <a:spLocks noChangeAspect="1" noChangeArrowheads="1"/>
          </p:cNvSpPr>
          <p:nvPr/>
        </p:nvSpPr>
        <p:spPr bwMode="auto">
          <a:xfrm rot="11829283" flipH="1" flipV="1">
            <a:off x="6917042" y="2823154"/>
            <a:ext cx="46037" cy="746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179" name="Rectangle 82"/>
          <p:cNvSpPr>
            <a:spLocks noChangeAspect="1" noChangeArrowheads="1"/>
          </p:cNvSpPr>
          <p:nvPr/>
        </p:nvSpPr>
        <p:spPr bwMode="auto">
          <a:xfrm rot="11829283" flipH="1" flipV="1">
            <a:off x="6953554" y="2704091"/>
            <a:ext cx="46038" cy="74613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grpSp>
        <p:nvGrpSpPr>
          <p:cNvPr id="180" name="Group 365"/>
          <p:cNvGrpSpPr>
            <a:grpSpLocks/>
          </p:cNvGrpSpPr>
          <p:nvPr/>
        </p:nvGrpSpPr>
        <p:grpSpPr bwMode="auto">
          <a:xfrm rot="-9808589" flipH="1" flipV="1">
            <a:off x="7515529" y="2996191"/>
            <a:ext cx="747713" cy="173038"/>
            <a:chOff x="7885113" y="5084776"/>
            <a:chExt cx="725487" cy="173038"/>
          </a:xfrm>
        </p:grpSpPr>
        <p:sp>
          <p:nvSpPr>
            <p:cNvPr id="181" name="Rectangle 112"/>
            <p:cNvSpPr>
              <a:spLocks noChangeAspect="1" noChangeArrowheads="1"/>
            </p:cNvSpPr>
            <p:nvPr/>
          </p:nvSpPr>
          <p:spPr bwMode="auto">
            <a:xfrm>
              <a:off x="7958138" y="5122876"/>
              <a:ext cx="363537" cy="93663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grpSp>
          <p:nvGrpSpPr>
            <p:cNvPr id="182" name="Group 113"/>
            <p:cNvGrpSpPr>
              <a:grpSpLocks/>
            </p:cNvGrpSpPr>
            <p:nvPr/>
          </p:nvGrpSpPr>
          <p:grpSpPr bwMode="auto">
            <a:xfrm>
              <a:off x="7885113" y="5084776"/>
              <a:ext cx="725487" cy="173038"/>
              <a:chOff x="5088" y="2045"/>
              <a:chExt cx="478" cy="109"/>
            </a:xfrm>
          </p:grpSpPr>
          <p:sp>
            <p:nvSpPr>
              <p:cNvPr id="183" name="Freeform 114"/>
              <p:cNvSpPr>
                <a:spLocks noChangeAspect="1"/>
              </p:cNvSpPr>
              <p:nvPr/>
            </p:nvSpPr>
            <p:spPr bwMode="auto">
              <a:xfrm flipH="1" flipV="1">
                <a:off x="5321" y="2045"/>
                <a:ext cx="245" cy="109"/>
              </a:xfrm>
              <a:custGeom>
                <a:avLst/>
                <a:gdLst>
                  <a:gd name="T0" fmla="*/ 0 w 654"/>
                  <a:gd name="T1" fmla="*/ 0 h 268"/>
                  <a:gd name="T2" fmla="*/ 0 w 654"/>
                  <a:gd name="T3" fmla="*/ 0 h 268"/>
                  <a:gd name="T4" fmla="*/ 0 w 654"/>
                  <a:gd name="T5" fmla="*/ 0 h 268"/>
                  <a:gd name="T6" fmla="*/ 0 w 654"/>
                  <a:gd name="T7" fmla="*/ 0 h 268"/>
                  <a:gd name="T8" fmla="*/ 0 w 654"/>
                  <a:gd name="T9" fmla="*/ 0 h 268"/>
                  <a:gd name="T10" fmla="*/ 0 w 654"/>
                  <a:gd name="T11" fmla="*/ 0 h 268"/>
                  <a:gd name="T12" fmla="*/ 0 w 654"/>
                  <a:gd name="T13" fmla="*/ 0 h 268"/>
                  <a:gd name="T14" fmla="*/ 0 w 654"/>
                  <a:gd name="T15" fmla="*/ 0 h 268"/>
                  <a:gd name="T16" fmla="*/ 0 w 654"/>
                  <a:gd name="T17" fmla="*/ 0 h 2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4"/>
                  <a:gd name="T28" fmla="*/ 0 h 268"/>
                  <a:gd name="T29" fmla="*/ 654 w 654"/>
                  <a:gd name="T30" fmla="*/ 268 h 2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4" h="268">
                    <a:moveTo>
                      <a:pt x="0" y="159"/>
                    </a:moveTo>
                    <a:cubicBezTo>
                      <a:pt x="28" y="81"/>
                      <a:pt x="57" y="3"/>
                      <a:pt x="84" y="21"/>
                    </a:cubicBezTo>
                    <a:cubicBezTo>
                      <a:pt x="111" y="39"/>
                      <a:pt x="134" y="266"/>
                      <a:pt x="162" y="267"/>
                    </a:cubicBezTo>
                    <a:cubicBezTo>
                      <a:pt x="190" y="268"/>
                      <a:pt x="225" y="27"/>
                      <a:pt x="252" y="27"/>
                    </a:cubicBezTo>
                    <a:cubicBezTo>
                      <a:pt x="279" y="27"/>
                      <a:pt x="298" y="268"/>
                      <a:pt x="324" y="267"/>
                    </a:cubicBezTo>
                    <a:cubicBezTo>
                      <a:pt x="350" y="266"/>
                      <a:pt x="381" y="21"/>
                      <a:pt x="408" y="21"/>
                    </a:cubicBezTo>
                    <a:cubicBezTo>
                      <a:pt x="435" y="21"/>
                      <a:pt x="459" y="268"/>
                      <a:pt x="486" y="267"/>
                    </a:cubicBezTo>
                    <a:cubicBezTo>
                      <a:pt x="513" y="266"/>
                      <a:pt x="542" y="30"/>
                      <a:pt x="570" y="15"/>
                    </a:cubicBezTo>
                    <a:cubicBezTo>
                      <a:pt x="598" y="0"/>
                      <a:pt x="642" y="150"/>
                      <a:pt x="654" y="177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84" name="Freeform 115"/>
              <p:cNvSpPr>
                <a:spLocks noChangeAspect="1"/>
              </p:cNvSpPr>
              <p:nvPr/>
            </p:nvSpPr>
            <p:spPr bwMode="auto">
              <a:xfrm>
                <a:off x="5088" y="2045"/>
                <a:ext cx="245" cy="109"/>
              </a:xfrm>
              <a:custGeom>
                <a:avLst/>
                <a:gdLst>
                  <a:gd name="T0" fmla="*/ 0 w 654"/>
                  <a:gd name="T1" fmla="*/ 0 h 268"/>
                  <a:gd name="T2" fmla="*/ 0 w 654"/>
                  <a:gd name="T3" fmla="*/ 0 h 268"/>
                  <a:gd name="T4" fmla="*/ 0 w 654"/>
                  <a:gd name="T5" fmla="*/ 0 h 268"/>
                  <a:gd name="T6" fmla="*/ 0 w 654"/>
                  <a:gd name="T7" fmla="*/ 0 h 268"/>
                  <a:gd name="T8" fmla="*/ 0 w 654"/>
                  <a:gd name="T9" fmla="*/ 0 h 268"/>
                  <a:gd name="T10" fmla="*/ 0 w 654"/>
                  <a:gd name="T11" fmla="*/ 0 h 268"/>
                  <a:gd name="T12" fmla="*/ 0 w 654"/>
                  <a:gd name="T13" fmla="*/ 0 h 268"/>
                  <a:gd name="T14" fmla="*/ 0 w 654"/>
                  <a:gd name="T15" fmla="*/ 0 h 268"/>
                  <a:gd name="T16" fmla="*/ 0 w 654"/>
                  <a:gd name="T17" fmla="*/ 0 h 2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4"/>
                  <a:gd name="T28" fmla="*/ 0 h 268"/>
                  <a:gd name="T29" fmla="*/ 654 w 654"/>
                  <a:gd name="T30" fmla="*/ 268 h 2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4" h="268">
                    <a:moveTo>
                      <a:pt x="0" y="159"/>
                    </a:moveTo>
                    <a:cubicBezTo>
                      <a:pt x="28" y="81"/>
                      <a:pt x="57" y="3"/>
                      <a:pt x="84" y="21"/>
                    </a:cubicBezTo>
                    <a:cubicBezTo>
                      <a:pt x="111" y="39"/>
                      <a:pt x="134" y="266"/>
                      <a:pt x="162" y="267"/>
                    </a:cubicBezTo>
                    <a:cubicBezTo>
                      <a:pt x="190" y="268"/>
                      <a:pt x="225" y="27"/>
                      <a:pt x="252" y="27"/>
                    </a:cubicBezTo>
                    <a:cubicBezTo>
                      <a:pt x="279" y="27"/>
                      <a:pt x="298" y="268"/>
                      <a:pt x="324" y="267"/>
                    </a:cubicBezTo>
                    <a:cubicBezTo>
                      <a:pt x="350" y="266"/>
                      <a:pt x="381" y="21"/>
                      <a:pt x="408" y="21"/>
                    </a:cubicBezTo>
                    <a:cubicBezTo>
                      <a:pt x="435" y="21"/>
                      <a:pt x="459" y="268"/>
                      <a:pt x="486" y="267"/>
                    </a:cubicBezTo>
                    <a:cubicBezTo>
                      <a:pt x="513" y="266"/>
                      <a:pt x="542" y="30"/>
                      <a:pt x="570" y="15"/>
                    </a:cubicBezTo>
                    <a:cubicBezTo>
                      <a:pt x="598" y="0"/>
                      <a:pt x="642" y="150"/>
                      <a:pt x="654" y="177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185" name="Group 366"/>
          <p:cNvGrpSpPr>
            <a:grpSpLocks/>
          </p:cNvGrpSpPr>
          <p:nvPr/>
        </p:nvGrpSpPr>
        <p:grpSpPr bwMode="auto">
          <a:xfrm rot="-9674676" flipH="1" flipV="1">
            <a:off x="8163229" y="3091441"/>
            <a:ext cx="804863" cy="501650"/>
            <a:chOff x="1285850" y="6143644"/>
            <a:chExt cx="785817" cy="500066"/>
          </a:xfrm>
        </p:grpSpPr>
        <p:sp>
          <p:nvSpPr>
            <p:cNvPr id="186" name="AutoShape 7"/>
            <p:cNvSpPr>
              <a:spLocks noChangeArrowheads="1"/>
            </p:cNvSpPr>
            <p:nvPr/>
          </p:nvSpPr>
          <p:spPr bwMode="auto">
            <a:xfrm rot="5400000">
              <a:off x="1428726" y="6000768"/>
              <a:ext cx="500066" cy="78581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79 w 21600"/>
                <a:gd name="T13" fmla="*/ 2400 h 21600"/>
                <a:gd name="T14" fmla="*/ 19221 w 21600"/>
                <a:gd name="T15" fmla="*/ 19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142" y="21600"/>
                  </a:lnTo>
                  <a:lnTo>
                    <a:pt x="204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E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de-DE"/>
            </a:p>
          </p:txBody>
        </p:sp>
        <p:sp>
          <p:nvSpPr>
            <p:cNvPr id="187" name="Line 117"/>
            <p:cNvSpPr>
              <a:spLocks noChangeShapeType="1"/>
            </p:cNvSpPr>
            <p:nvPr/>
          </p:nvSpPr>
          <p:spPr bwMode="auto">
            <a:xfrm>
              <a:off x="1290614" y="6397644"/>
              <a:ext cx="638179" cy="1746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88" name="Line 118"/>
            <p:cNvSpPr>
              <a:spLocks noChangeShapeType="1"/>
            </p:cNvSpPr>
            <p:nvPr/>
          </p:nvSpPr>
          <p:spPr bwMode="auto">
            <a:xfrm>
              <a:off x="1484290" y="6467494"/>
              <a:ext cx="515942" cy="457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89" name="Line 119"/>
            <p:cNvSpPr>
              <a:spLocks noChangeShapeType="1"/>
            </p:cNvSpPr>
            <p:nvPr/>
          </p:nvSpPr>
          <p:spPr bwMode="auto">
            <a:xfrm flipV="1">
              <a:off x="1484290" y="6417012"/>
              <a:ext cx="373066" cy="457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90" name="Line 120"/>
            <p:cNvSpPr>
              <a:spLocks noChangeShapeType="1"/>
            </p:cNvSpPr>
            <p:nvPr/>
          </p:nvSpPr>
          <p:spPr bwMode="auto">
            <a:xfrm flipV="1">
              <a:off x="1285852" y="6286520"/>
              <a:ext cx="571503" cy="109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91" name="Line 121"/>
            <p:cNvSpPr>
              <a:spLocks noChangeShapeType="1"/>
            </p:cNvSpPr>
            <p:nvPr/>
          </p:nvSpPr>
          <p:spPr bwMode="auto">
            <a:xfrm flipV="1">
              <a:off x="1428728" y="6215082"/>
              <a:ext cx="500066" cy="160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</p:grpSp>
      <p:grpSp>
        <p:nvGrpSpPr>
          <p:cNvPr id="192" name="Group 238"/>
          <p:cNvGrpSpPr>
            <a:grpSpLocks/>
          </p:cNvGrpSpPr>
          <p:nvPr/>
        </p:nvGrpSpPr>
        <p:grpSpPr bwMode="auto">
          <a:xfrm flipV="1">
            <a:off x="7198029" y="2840616"/>
            <a:ext cx="501650" cy="428625"/>
            <a:chOff x="3840" y="2780"/>
            <a:chExt cx="316" cy="248"/>
          </a:xfrm>
        </p:grpSpPr>
        <p:sp>
          <p:nvSpPr>
            <p:cNvPr id="193" name="Rectangle 35"/>
            <p:cNvSpPr>
              <a:spLocks noChangeAspect="1" noChangeArrowheads="1"/>
            </p:cNvSpPr>
            <p:nvPr/>
          </p:nvSpPr>
          <p:spPr bwMode="auto">
            <a:xfrm rot="8353958" flipV="1">
              <a:off x="3983" y="2793"/>
              <a:ext cx="173" cy="77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94" name="Line 34"/>
            <p:cNvSpPr>
              <a:spLocks noChangeShapeType="1"/>
            </p:cNvSpPr>
            <p:nvPr/>
          </p:nvSpPr>
          <p:spPr bwMode="auto">
            <a:xfrm rot="10800000" flipH="1">
              <a:off x="3886" y="2780"/>
              <a:ext cx="230" cy="2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5" name="Freeform 36"/>
            <p:cNvSpPr>
              <a:spLocks/>
            </p:cNvSpPr>
            <p:nvPr/>
          </p:nvSpPr>
          <p:spPr bwMode="auto">
            <a:xfrm rot="-5400000">
              <a:off x="3865" y="2936"/>
              <a:ext cx="67" cy="118"/>
            </a:xfrm>
            <a:custGeom>
              <a:avLst/>
              <a:gdLst>
                <a:gd name="T0" fmla="*/ 0 w 143"/>
                <a:gd name="T1" fmla="*/ 0 h 130"/>
                <a:gd name="T2" fmla="*/ 0 w 143"/>
                <a:gd name="T3" fmla="*/ 149411312 h 130"/>
                <a:gd name="T4" fmla="*/ 0 w 143"/>
                <a:gd name="T5" fmla="*/ 149411312 h 130"/>
                <a:gd name="T6" fmla="*/ 0 w 143"/>
                <a:gd name="T7" fmla="*/ 149411312 h 130"/>
                <a:gd name="T8" fmla="*/ 0 w 143"/>
                <a:gd name="T9" fmla="*/ 0 h 130"/>
                <a:gd name="T10" fmla="*/ 0 w 143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30"/>
                <a:gd name="T20" fmla="*/ 143 w 143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30">
                  <a:moveTo>
                    <a:pt x="0" y="0"/>
                  </a:moveTo>
                  <a:lnTo>
                    <a:pt x="0" y="130"/>
                  </a:lnTo>
                  <a:lnTo>
                    <a:pt x="78" y="130"/>
                  </a:lnTo>
                  <a:lnTo>
                    <a:pt x="142" y="72"/>
                  </a:lnTo>
                  <a:lnTo>
                    <a:pt x="1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rot="10800000" vert="eaVert"/>
            <a:lstStyle/>
            <a:p>
              <a:endParaRPr lang="de-DE"/>
            </a:p>
          </p:txBody>
        </p:sp>
      </p:grpSp>
      <p:sp>
        <p:nvSpPr>
          <p:cNvPr id="196" name="Freeform 116"/>
          <p:cNvSpPr>
            <a:spLocks/>
          </p:cNvSpPr>
          <p:nvPr/>
        </p:nvSpPr>
        <p:spPr bwMode="auto">
          <a:xfrm rot="10800000">
            <a:off x="4948542" y="2088141"/>
            <a:ext cx="95250" cy="206375"/>
          </a:xfrm>
          <a:custGeom>
            <a:avLst/>
            <a:gdLst>
              <a:gd name="T0" fmla="*/ 0 w 143"/>
              <a:gd name="T1" fmla="*/ 0 h 130"/>
              <a:gd name="T2" fmla="*/ 0 w 143"/>
              <a:gd name="T3" fmla="*/ 2147483647 h 130"/>
              <a:gd name="T4" fmla="*/ 0 w 143"/>
              <a:gd name="T5" fmla="*/ 2147483647 h 130"/>
              <a:gd name="T6" fmla="*/ 0 w 143"/>
              <a:gd name="T7" fmla="*/ 2147483647 h 130"/>
              <a:gd name="T8" fmla="*/ 0 w 143"/>
              <a:gd name="T9" fmla="*/ 0 h 130"/>
              <a:gd name="T10" fmla="*/ 0 w 143"/>
              <a:gd name="T11" fmla="*/ 0 h 1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3"/>
              <a:gd name="T19" fmla="*/ 0 h 130"/>
              <a:gd name="T20" fmla="*/ 143 w 143"/>
              <a:gd name="T21" fmla="*/ 130 h 1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3" h="130">
                <a:moveTo>
                  <a:pt x="0" y="0"/>
                </a:moveTo>
                <a:lnTo>
                  <a:pt x="0" y="130"/>
                </a:lnTo>
                <a:lnTo>
                  <a:pt x="78" y="130"/>
                </a:lnTo>
                <a:lnTo>
                  <a:pt x="142" y="72"/>
                </a:lnTo>
                <a:lnTo>
                  <a:pt x="14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97" name="Text Box 124"/>
          <p:cNvSpPr txBox="1">
            <a:spLocks noChangeArrowheads="1"/>
          </p:cNvSpPr>
          <p:nvPr/>
        </p:nvSpPr>
        <p:spPr bwMode="auto">
          <a:xfrm>
            <a:off x="7995161" y="2681499"/>
            <a:ext cx="1027113" cy="287337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Helvetica" pitchFamily="34" charset="0"/>
                <a:sym typeface="Wingdings" pitchFamily="2" charset="2"/>
              </a:rPr>
              <a:t>FLASH2</a:t>
            </a:r>
            <a:endParaRPr lang="en-US" sz="1200" b="1" dirty="0">
              <a:solidFill>
                <a:srgbClr val="FF0000"/>
              </a:solidFill>
              <a:latin typeface="Helvetica" pitchFamily="34" charset="0"/>
              <a:sym typeface="Wingdings" pitchFamily="2" charset="2"/>
            </a:endParaRPr>
          </a:p>
        </p:txBody>
      </p:sp>
      <p:sp>
        <p:nvSpPr>
          <p:cNvPr id="198" name="Text Box 224"/>
          <p:cNvSpPr txBox="1">
            <a:spLocks noChangeArrowheads="1"/>
          </p:cNvSpPr>
          <p:nvPr/>
        </p:nvSpPr>
        <p:spPr bwMode="auto">
          <a:xfrm>
            <a:off x="100317" y="907041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Gun</a:t>
            </a:r>
            <a:endParaRPr lang="en-GB"/>
          </a:p>
        </p:txBody>
      </p:sp>
      <p:sp>
        <p:nvSpPr>
          <p:cNvPr id="199" name="Text Box 225"/>
          <p:cNvSpPr txBox="1">
            <a:spLocks noChangeArrowheads="1"/>
          </p:cNvSpPr>
          <p:nvPr/>
        </p:nvSpPr>
        <p:spPr bwMode="auto">
          <a:xfrm>
            <a:off x="643242" y="907041"/>
            <a:ext cx="12437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 smtClean="0"/>
              <a:t>ACC1 </a:t>
            </a:r>
            <a:r>
              <a:rPr lang="en-US" sz="1100" dirty="0" smtClean="0"/>
              <a:t>ACC39</a:t>
            </a:r>
            <a:endParaRPr lang="en-GB" sz="1100" dirty="0"/>
          </a:p>
        </p:txBody>
      </p:sp>
      <p:sp>
        <p:nvSpPr>
          <p:cNvPr id="200" name="Text Box 226"/>
          <p:cNvSpPr txBox="1">
            <a:spLocks noChangeArrowheads="1"/>
          </p:cNvSpPr>
          <p:nvPr/>
        </p:nvSpPr>
        <p:spPr bwMode="auto">
          <a:xfrm>
            <a:off x="2140406" y="907041"/>
            <a:ext cx="84610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 smtClean="0"/>
              <a:t>ACC23</a:t>
            </a:r>
            <a:endParaRPr lang="en-GB" dirty="0"/>
          </a:p>
        </p:txBody>
      </p:sp>
      <p:sp>
        <p:nvSpPr>
          <p:cNvPr id="201" name="Text Box 227"/>
          <p:cNvSpPr txBox="1">
            <a:spLocks noChangeArrowheads="1"/>
          </p:cNvSpPr>
          <p:nvPr/>
        </p:nvSpPr>
        <p:spPr bwMode="auto">
          <a:xfrm>
            <a:off x="3139596" y="907041"/>
            <a:ext cx="16102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dirty="0" smtClean="0"/>
              <a:t>ACC45  ACC67</a:t>
            </a:r>
            <a:endParaRPr lang="en-US" dirty="0"/>
          </a:p>
        </p:txBody>
      </p:sp>
      <p:sp>
        <p:nvSpPr>
          <p:cNvPr id="202" name="Text Box 230"/>
          <p:cNvSpPr txBox="1">
            <a:spLocks noChangeArrowheads="1"/>
          </p:cNvSpPr>
          <p:nvPr/>
        </p:nvSpPr>
        <p:spPr bwMode="auto">
          <a:xfrm>
            <a:off x="5119992" y="907041"/>
            <a:ext cx="938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sFLASH</a:t>
            </a:r>
            <a:endParaRPr lang="en-GB"/>
          </a:p>
        </p:txBody>
      </p:sp>
      <p:sp>
        <p:nvSpPr>
          <p:cNvPr id="203" name="Text Box 231"/>
          <p:cNvSpPr txBox="1">
            <a:spLocks noChangeArrowheads="1"/>
          </p:cNvSpPr>
          <p:nvPr/>
        </p:nvSpPr>
        <p:spPr bwMode="auto">
          <a:xfrm>
            <a:off x="6123447" y="907041"/>
            <a:ext cx="14125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00A5EB"/>
                </a:solidFill>
              </a:rPr>
              <a:t>SASE</a:t>
            </a:r>
          </a:p>
          <a:p>
            <a:pPr algn="ctr" eaLnBrk="1" hangingPunct="1"/>
            <a:r>
              <a:rPr lang="en-US" b="1" dirty="0">
                <a:solidFill>
                  <a:srgbClr val="00A5EB"/>
                </a:solidFill>
              </a:rPr>
              <a:t>~4.1 – </a:t>
            </a:r>
            <a:r>
              <a:rPr lang="en-US" b="1" dirty="0" smtClean="0">
                <a:solidFill>
                  <a:srgbClr val="00A5EB"/>
                </a:solidFill>
              </a:rPr>
              <a:t>44 </a:t>
            </a:r>
            <a:r>
              <a:rPr lang="en-US" b="1" dirty="0">
                <a:solidFill>
                  <a:srgbClr val="00A5EB"/>
                </a:solidFill>
              </a:rPr>
              <a:t>nm</a:t>
            </a:r>
            <a:endParaRPr lang="en-GB" b="1" dirty="0">
              <a:solidFill>
                <a:srgbClr val="00A5EB"/>
              </a:solidFill>
            </a:endParaRPr>
          </a:p>
        </p:txBody>
      </p:sp>
      <p:sp>
        <p:nvSpPr>
          <p:cNvPr id="204" name="Text Box 233"/>
          <p:cNvSpPr txBox="1">
            <a:spLocks noChangeArrowheads="1"/>
          </p:cNvSpPr>
          <p:nvPr/>
        </p:nvSpPr>
        <p:spPr bwMode="auto">
          <a:xfrm>
            <a:off x="7883829" y="907041"/>
            <a:ext cx="1050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EXP. Hall</a:t>
            </a:r>
            <a:endParaRPr lang="en-GB"/>
          </a:p>
        </p:txBody>
      </p:sp>
      <p:grpSp>
        <p:nvGrpSpPr>
          <p:cNvPr id="205" name="Group 24"/>
          <p:cNvGrpSpPr>
            <a:grpSpLocks/>
          </p:cNvGrpSpPr>
          <p:nvPr/>
        </p:nvGrpSpPr>
        <p:grpSpPr bwMode="auto">
          <a:xfrm rot="1034355" flipH="1">
            <a:off x="5432729" y="2246891"/>
            <a:ext cx="390525" cy="184150"/>
            <a:chOff x="1337" y="2168"/>
            <a:chExt cx="270" cy="116"/>
          </a:xfrm>
        </p:grpSpPr>
        <p:sp>
          <p:nvSpPr>
            <p:cNvPr id="206" name="Line 25"/>
            <p:cNvSpPr>
              <a:spLocks noChangeShapeType="1"/>
            </p:cNvSpPr>
            <p:nvPr/>
          </p:nvSpPr>
          <p:spPr bwMode="auto">
            <a:xfrm flipV="1">
              <a:off x="1357" y="2198"/>
              <a:ext cx="75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7" name="Line 26"/>
            <p:cNvSpPr>
              <a:spLocks noChangeShapeType="1"/>
            </p:cNvSpPr>
            <p:nvPr/>
          </p:nvSpPr>
          <p:spPr bwMode="auto">
            <a:xfrm flipH="1">
              <a:off x="1421" y="2208"/>
              <a:ext cx="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8" name="Line 27"/>
            <p:cNvSpPr>
              <a:spLocks noChangeShapeType="1"/>
            </p:cNvSpPr>
            <p:nvPr/>
          </p:nvSpPr>
          <p:spPr bwMode="auto">
            <a:xfrm>
              <a:off x="1516" y="2203"/>
              <a:ext cx="74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9" name="Rectangle 28"/>
            <p:cNvSpPr>
              <a:spLocks noChangeAspect="1" noChangeArrowheads="1"/>
            </p:cNvSpPr>
            <p:nvPr/>
          </p:nvSpPr>
          <p:spPr bwMode="auto">
            <a:xfrm>
              <a:off x="1337" y="2226"/>
              <a:ext cx="35" cy="5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210" name="Rectangle 29"/>
            <p:cNvSpPr>
              <a:spLocks noChangeAspect="1" noChangeArrowheads="1"/>
            </p:cNvSpPr>
            <p:nvPr/>
          </p:nvSpPr>
          <p:spPr bwMode="auto">
            <a:xfrm>
              <a:off x="1415" y="2168"/>
              <a:ext cx="35" cy="5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211" name="Rectangle 30"/>
            <p:cNvSpPr>
              <a:spLocks noChangeAspect="1" noChangeArrowheads="1"/>
            </p:cNvSpPr>
            <p:nvPr/>
          </p:nvSpPr>
          <p:spPr bwMode="auto">
            <a:xfrm>
              <a:off x="1493" y="2168"/>
              <a:ext cx="35" cy="5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212" name="Rectangle 31"/>
            <p:cNvSpPr>
              <a:spLocks noChangeAspect="1" noChangeArrowheads="1"/>
            </p:cNvSpPr>
            <p:nvPr/>
          </p:nvSpPr>
          <p:spPr bwMode="auto">
            <a:xfrm>
              <a:off x="1572" y="2226"/>
              <a:ext cx="35" cy="5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</p:grpSp>
      <p:sp>
        <p:nvSpPr>
          <p:cNvPr id="214" name="Text Box 124"/>
          <p:cNvSpPr txBox="1">
            <a:spLocks noChangeArrowheads="1"/>
          </p:cNvSpPr>
          <p:nvPr/>
        </p:nvSpPr>
        <p:spPr bwMode="auto">
          <a:xfrm>
            <a:off x="7965007" y="1844064"/>
            <a:ext cx="1027113" cy="287337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Helvetica" pitchFamily="34" charset="0"/>
                <a:sym typeface="Wingdings" pitchFamily="2" charset="2"/>
              </a:rPr>
              <a:t>FLASH1</a:t>
            </a:r>
            <a:endParaRPr lang="en-US" sz="1200" b="1" dirty="0">
              <a:solidFill>
                <a:srgbClr val="FF0000"/>
              </a:solidFill>
              <a:latin typeface="Helvetica" pitchFamily="34" charset="0"/>
              <a:sym typeface="Wingdings" pitchFamily="2" charset="2"/>
            </a:endParaRPr>
          </a:p>
        </p:txBody>
      </p:sp>
      <p:sp>
        <p:nvSpPr>
          <p:cNvPr id="215" name="Text Box 231"/>
          <p:cNvSpPr txBox="1">
            <a:spLocks noChangeArrowheads="1"/>
          </p:cNvSpPr>
          <p:nvPr/>
        </p:nvSpPr>
        <p:spPr bwMode="auto">
          <a:xfrm rot="966138">
            <a:off x="5987309" y="2035244"/>
            <a:ext cx="12410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008BCA"/>
                </a:solidFill>
              </a:rPr>
              <a:t>SASE</a:t>
            </a:r>
          </a:p>
          <a:p>
            <a:pPr algn="ctr" eaLnBrk="1" hangingPunct="1"/>
            <a:r>
              <a:rPr lang="en-US" b="1" dirty="0">
                <a:solidFill>
                  <a:srgbClr val="008BCA"/>
                </a:solidFill>
              </a:rPr>
              <a:t>~</a:t>
            </a:r>
            <a:r>
              <a:rPr lang="en-US" b="1" dirty="0" smtClean="0">
                <a:solidFill>
                  <a:srgbClr val="008BCA"/>
                </a:solidFill>
              </a:rPr>
              <a:t>4 </a:t>
            </a:r>
            <a:r>
              <a:rPr lang="en-US" b="1" dirty="0">
                <a:solidFill>
                  <a:srgbClr val="008BCA"/>
                </a:solidFill>
              </a:rPr>
              <a:t>– 60 nm</a:t>
            </a:r>
            <a:endParaRPr lang="en-GB" b="1" dirty="0">
              <a:solidFill>
                <a:srgbClr val="008BCA"/>
              </a:solidFill>
            </a:endParaRPr>
          </a:p>
        </p:txBody>
      </p:sp>
      <p:grpSp>
        <p:nvGrpSpPr>
          <p:cNvPr id="297" name="Group 296"/>
          <p:cNvGrpSpPr/>
          <p:nvPr/>
        </p:nvGrpSpPr>
        <p:grpSpPr>
          <a:xfrm>
            <a:off x="205619" y="4319128"/>
            <a:ext cx="8760022" cy="2150156"/>
            <a:chOff x="688711" y="3901810"/>
            <a:chExt cx="7530672" cy="1848411"/>
          </a:xfrm>
        </p:grpSpPr>
        <p:cxnSp>
          <p:nvCxnSpPr>
            <p:cNvPr id="216" name="Straight Connector 215"/>
            <p:cNvCxnSpPr>
              <a:endCxn id="252" idx="0"/>
            </p:cNvCxnSpPr>
            <p:nvPr/>
          </p:nvCxnSpPr>
          <p:spPr>
            <a:xfrm rot="5400000" flipH="1" flipV="1">
              <a:off x="2929096" y="4585608"/>
              <a:ext cx="324109" cy="216730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 flipH="1" flipV="1">
              <a:off x="1317879" y="4853507"/>
              <a:ext cx="383316" cy="344157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1812340" y="4842723"/>
              <a:ext cx="473217" cy="3846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>
              <a:off x="2720273" y="4842723"/>
              <a:ext cx="783937" cy="4839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3938925" y="4842720"/>
              <a:ext cx="2611850" cy="4839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>
              <a:endCxn id="238" idx="0"/>
            </p:cNvCxnSpPr>
            <p:nvPr/>
          </p:nvCxnSpPr>
          <p:spPr>
            <a:xfrm rot="5400000" flipH="1" flipV="1">
              <a:off x="6449682" y="4593348"/>
              <a:ext cx="278950" cy="169057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6550776" y="4649133"/>
              <a:ext cx="322644" cy="179753"/>
            </a:xfrm>
            <a:prstGeom prst="line">
              <a:avLst/>
            </a:prstGeom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6873423" y="4649133"/>
              <a:ext cx="473223" cy="3846"/>
            </a:xfrm>
            <a:prstGeom prst="line">
              <a:avLst/>
            </a:prstGeom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flipV="1">
              <a:off x="7346642" y="4426339"/>
              <a:ext cx="408687" cy="222794"/>
            </a:xfrm>
            <a:prstGeom prst="line">
              <a:avLst/>
            </a:prstGeom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7755329" y="4426339"/>
              <a:ext cx="408687" cy="3846"/>
            </a:xfrm>
            <a:prstGeom prst="line">
              <a:avLst/>
            </a:prstGeom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>
              <a:off x="6543082" y="4846569"/>
              <a:ext cx="795867" cy="3846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>
              <a:off x="7346646" y="4850415"/>
              <a:ext cx="408683" cy="178166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7755329" y="5028582"/>
              <a:ext cx="408687" cy="3846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9" name="Group 64"/>
            <p:cNvGrpSpPr/>
            <p:nvPr/>
          </p:nvGrpSpPr>
          <p:grpSpPr>
            <a:xfrm>
              <a:off x="2285557" y="4678352"/>
              <a:ext cx="434716" cy="179756"/>
              <a:chOff x="1642967" y="1654961"/>
              <a:chExt cx="238994" cy="68659"/>
            </a:xfrm>
          </p:grpSpPr>
          <p:cxnSp>
            <p:nvCxnSpPr>
              <p:cNvPr id="230" name="Straight Connector 229"/>
              <p:cNvCxnSpPr/>
              <p:nvPr/>
            </p:nvCxnSpPr>
            <p:spPr>
              <a:xfrm flipV="1">
                <a:off x="1642967" y="1654961"/>
                <a:ext cx="68358" cy="67865"/>
              </a:xfrm>
              <a:prstGeom prst="line">
                <a:avLst/>
              </a:prstGeom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16200000" flipV="1">
                <a:off x="1817876" y="1659536"/>
                <a:ext cx="68659" cy="59510"/>
              </a:xfrm>
              <a:prstGeom prst="line">
                <a:avLst/>
              </a:prstGeom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10800000">
                <a:off x="1711328" y="1654961"/>
                <a:ext cx="111123" cy="1588"/>
              </a:xfrm>
              <a:prstGeom prst="line">
                <a:avLst/>
              </a:prstGeom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3" name="Group 65"/>
            <p:cNvGrpSpPr/>
            <p:nvPr/>
          </p:nvGrpSpPr>
          <p:grpSpPr>
            <a:xfrm>
              <a:off x="3504213" y="4684117"/>
              <a:ext cx="434716" cy="173990"/>
              <a:chOff x="2062236" y="1657342"/>
              <a:chExt cx="238994" cy="68659"/>
            </a:xfrm>
          </p:grpSpPr>
          <p:cxnSp>
            <p:nvCxnSpPr>
              <p:cNvPr id="234" name="Straight Connector 233"/>
              <p:cNvCxnSpPr/>
              <p:nvPr/>
            </p:nvCxnSpPr>
            <p:spPr>
              <a:xfrm flipV="1">
                <a:off x="2062236" y="1657342"/>
                <a:ext cx="68358" cy="67865"/>
              </a:xfrm>
              <a:prstGeom prst="line">
                <a:avLst/>
              </a:prstGeom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rot="16200000" flipV="1">
                <a:off x="2237145" y="1661917"/>
                <a:ext cx="68659" cy="59510"/>
              </a:xfrm>
              <a:prstGeom prst="line">
                <a:avLst/>
              </a:prstGeom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 rot="10800000">
                <a:off x="2130597" y="1657342"/>
                <a:ext cx="111123" cy="1588"/>
              </a:xfrm>
              <a:prstGeom prst="line">
                <a:avLst/>
              </a:prstGeom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7" name="Straight Connector 236"/>
            <p:cNvCxnSpPr>
              <a:endCxn id="241" idx="0"/>
            </p:cNvCxnSpPr>
            <p:nvPr/>
          </p:nvCxnSpPr>
          <p:spPr>
            <a:xfrm rot="5400000" flipH="1" flipV="1">
              <a:off x="4432354" y="4568462"/>
              <a:ext cx="324109" cy="216730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Rectangle 237"/>
            <p:cNvSpPr/>
            <p:nvPr/>
          </p:nvSpPr>
          <p:spPr>
            <a:xfrm>
              <a:off x="6618319" y="4538402"/>
              <a:ext cx="110734" cy="11073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8108649" y="4980909"/>
              <a:ext cx="110734" cy="11073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8108649" y="4374817"/>
              <a:ext cx="110734" cy="11073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4647405" y="4514771"/>
              <a:ext cx="110734" cy="11073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ounded Rectangle 241"/>
            <p:cNvSpPr/>
            <p:nvPr/>
          </p:nvSpPr>
          <p:spPr>
            <a:xfrm>
              <a:off x="3175740" y="4691254"/>
              <a:ext cx="262989" cy="314471"/>
            </a:xfrm>
            <a:prstGeom prst="roundRect">
              <a:avLst/>
            </a:prstGeom>
            <a:ln w="127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ounded Rectangle 242"/>
            <p:cNvSpPr/>
            <p:nvPr/>
          </p:nvSpPr>
          <p:spPr>
            <a:xfrm>
              <a:off x="1918635" y="4697086"/>
              <a:ext cx="262989" cy="314471"/>
            </a:xfrm>
            <a:prstGeom prst="roundRect">
              <a:avLst/>
            </a:prstGeom>
            <a:ln w="127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4" name="Straight Connector 243"/>
            <p:cNvCxnSpPr/>
            <p:nvPr/>
          </p:nvCxnSpPr>
          <p:spPr>
            <a:xfrm>
              <a:off x="688711" y="4455561"/>
              <a:ext cx="623787" cy="3846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16200000" flipH="1">
              <a:off x="1292917" y="4478985"/>
              <a:ext cx="383316" cy="344157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Rectangle 245"/>
            <p:cNvSpPr/>
            <p:nvPr/>
          </p:nvSpPr>
          <p:spPr>
            <a:xfrm>
              <a:off x="1515162" y="4319450"/>
              <a:ext cx="110734" cy="11073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ounded Rectangle 246"/>
            <p:cNvSpPr/>
            <p:nvPr/>
          </p:nvSpPr>
          <p:spPr>
            <a:xfrm>
              <a:off x="944198" y="4298324"/>
              <a:ext cx="209508" cy="314471"/>
            </a:xfrm>
            <a:prstGeom prst="roundRect">
              <a:avLst/>
            </a:prstGeom>
            <a:ln w="127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ounded Rectangle 247"/>
            <p:cNvSpPr/>
            <p:nvPr/>
          </p:nvSpPr>
          <p:spPr>
            <a:xfrm>
              <a:off x="4702769" y="4687963"/>
              <a:ext cx="1048401" cy="314471"/>
            </a:xfrm>
            <a:prstGeom prst="roundRect">
              <a:avLst/>
            </a:prstGeom>
            <a:ln w="127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9" name="Straight Connector 248"/>
            <p:cNvCxnSpPr/>
            <p:nvPr/>
          </p:nvCxnSpPr>
          <p:spPr>
            <a:xfrm>
              <a:off x="713673" y="5221087"/>
              <a:ext cx="623787" cy="3846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Rectangle 249"/>
            <p:cNvSpPr/>
            <p:nvPr/>
          </p:nvSpPr>
          <p:spPr>
            <a:xfrm flipV="1">
              <a:off x="1545920" y="5248003"/>
              <a:ext cx="110734" cy="11073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ounded Rectangle 250"/>
            <p:cNvSpPr/>
            <p:nvPr/>
          </p:nvSpPr>
          <p:spPr>
            <a:xfrm flipV="1">
              <a:off x="969161" y="5063853"/>
              <a:ext cx="209508" cy="314471"/>
            </a:xfrm>
            <a:prstGeom prst="roundRect">
              <a:avLst/>
            </a:prstGeom>
            <a:ln w="12700" cap="flat" cmpd="sng" algn="ctr">
              <a:solidFill>
                <a:srgbClr val="008000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3144147" y="4531917"/>
              <a:ext cx="110734" cy="11073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3" name="Straight Connector 252"/>
            <p:cNvCxnSpPr>
              <a:endCxn id="246" idx="1"/>
            </p:cNvCxnSpPr>
            <p:nvPr/>
          </p:nvCxnSpPr>
          <p:spPr>
            <a:xfrm flipV="1">
              <a:off x="1312498" y="4374817"/>
              <a:ext cx="202664" cy="76895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>
              <a:endCxn id="250" idx="1"/>
            </p:cNvCxnSpPr>
            <p:nvPr/>
          </p:nvCxnSpPr>
          <p:spPr>
            <a:xfrm>
              <a:off x="1337457" y="5224935"/>
              <a:ext cx="208463" cy="78434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flipV="1">
              <a:off x="688711" y="4455561"/>
              <a:ext cx="255487" cy="1731"/>
            </a:xfrm>
            <a:prstGeom prst="line">
              <a:avLst/>
            </a:prstGeom>
            <a:ln w="3810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>
              <a:stCxn id="247" idx="1"/>
            </p:cNvCxnSpPr>
            <p:nvPr/>
          </p:nvCxnSpPr>
          <p:spPr>
            <a:xfrm rot="10800000" flipH="1" flipV="1">
              <a:off x="944197" y="4455560"/>
              <a:ext cx="368299" cy="1732"/>
            </a:xfrm>
            <a:prstGeom prst="line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>
              <a:endCxn id="246" idx="1"/>
            </p:cNvCxnSpPr>
            <p:nvPr/>
          </p:nvCxnSpPr>
          <p:spPr>
            <a:xfrm flipV="1">
              <a:off x="1312495" y="4374817"/>
              <a:ext cx="202667" cy="82475"/>
            </a:xfrm>
            <a:prstGeom prst="line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>
              <a:stCxn id="247" idx="1"/>
            </p:cNvCxnSpPr>
            <p:nvPr/>
          </p:nvCxnSpPr>
          <p:spPr>
            <a:xfrm rot="10800000" flipH="1" flipV="1">
              <a:off x="944197" y="4455560"/>
              <a:ext cx="368299" cy="61896"/>
            </a:xfrm>
            <a:prstGeom prst="line">
              <a:avLst/>
            </a:prstGeom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>
              <a:off x="1312504" y="4513616"/>
              <a:ext cx="344154" cy="342411"/>
            </a:xfrm>
            <a:prstGeom prst="line">
              <a:avLst/>
            </a:prstGeom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>
              <a:off x="1656654" y="4858110"/>
              <a:ext cx="1326129" cy="4837"/>
            </a:xfrm>
            <a:prstGeom prst="line">
              <a:avLst/>
            </a:prstGeom>
            <a:ln w="38100" cap="flat" cmpd="sng" algn="ctr">
              <a:solidFill>
                <a:srgbClr val="66CC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5400000">
              <a:off x="2255430" y="4708479"/>
              <a:ext cx="184598" cy="12434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2573850" y="4716527"/>
              <a:ext cx="184598" cy="108245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rot="10800000">
              <a:off x="2409897" y="4669366"/>
              <a:ext cx="202131" cy="4839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5400000">
              <a:off x="3474085" y="4714248"/>
              <a:ext cx="184598" cy="12434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3792506" y="4722295"/>
              <a:ext cx="184598" cy="108245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10800000">
              <a:off x="3628553" y="4675135"/>
              <a:ext cx="202131" cy="4839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>
              <a:stCxn id="252" idx="1"/>
            </p:cNvCxnSpPr>
            <p:nvPr/>
          </p:nvCxnSpPr>
          <p:spPr>
            <a:xfrm rot="10800000" flipV="1">
              <a:off x="2982793" y="4587284"/>
              <a:ext cx="161357" cy="268742"/>
            </a:xfrm>
            <a:prstGeom prst="line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flipV="1">
              <a:off x="2982784" y="4856027"/>
              <a:ext cx="1503259" cy="6923"/>
            </a:xfrm>
            <a:prstGeom prst="line">
              <a:avLst/>
            </a:prstGeom>
            <a:ln w="381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>
              <a:endCxn id="241" idx="1"/>
            </p:cNvCxnSpPr>
            <p:nvPr/>
          </p:nvCxnSpPr>
          <p:spPr>
            <a:xfrm rot="5400000" flipH="1" flipV="1">
              <a:off x="4423779" y="4632404"/>
              <a:ext cx="285889" cy="161363"/>
            </a:xfrm>
            <a:prstGeom prst="line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>
              <a:off x="4486042" y="4862950"/>
              <a:ext cx="2057040" cy="5768"/>
            </a:xfrm>
            <a:prstGeom prst="line">
              <a:avLst/>
            </a:prstGeom>
            <a:ln w="381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flipV="1">
              <a:off x="6484809" y="4582830"/>
              <a:ext cx="181184" cy="285888"/>
            </a:xfrm>
            <a:prstGeom prst="line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>
              <a:off x="7755333" y="5032428"/>
              <a:ext cx="464050" cy="215575"/>
            </a:xfrm>
            <a:prstGeom prst="line">
              <a:avLst/>
            </a:prstGeom>
            <a:ln w="12700" cap="flat" cmpd="sng" algn="ctr">
              <a:solidFill>
                <a:srgbClr val="FF8000"/>
              </a:solidFill>
              <a:prstDash val="lgDash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>
              <a:off x="7329170" y="4852330"/>
              <a:ext cx="890213" cy="1588"/>
            </a:xfrm>
            <a:prstGeom prst="line">
              <a:avLst/>
            </a:prstGeom>
            <a:ln w="12700" cap="flat" cmpd="sng" algn="ctr">
              <a:solidFill>
                <a:srgbClr val="FF8000"/>
              </a:solidFill>
              <a:prstDash val="lgDash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>
              <a:off x="7346646" y="4647213"/>
              <a:ext cx="872737" cy="1588"/>
            </a:xfrm>
            <a:prstGeom prst="line">
              <a:avLst/>
            </a:prstGeom>
            <a:ln w="12700" cap="flat" cmpd="sng" algn="ctr">
              <a:solidFill>
                <a:srgbClr val="FF8000"/>
              </a:solidFill>
              <a:prstDash val="lgDash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 flipV="1">
              <a:off x="7755333" y="4195121"/>
              <a:ext cx="464050" cy="222794"/>
            </a:xfrm>
            <a:prstGeom prst="line">
              <a:avLst/>
            </a:prstGeom>
            <a:ln w="12700" cap="flat" cmpd="sng" algn="ctr">
              <a:solidFill>
                <a:srgbClr val="FF8000"/>
              </a:solidFill>
              <a:prstDash val="lgDash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 flipV="1">
              <a:off x="6873423" y="3901810"/>
              <a:ext cx="1345960" cy="745404"/>
            </a:xfrm>
            <a:prstGeom prst="line">
              <a:avLst/>
            </a:prstGeom>
            <a:ln w="12700" cap="flat" cmpd="sng" algn="ctr">
              <a:solidFill>
                <a:srgbClr val="FF8000"/>
              </a:solidFill>
              <a:prstDash val="lgDash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 flipV="1">
              <a:off x="6543082" y="4852330"/>
              <a:ext cx="803564" cy="16388"/>
            </a:xfrm>
            <a:prstGeom prst="line">
              <a:avLst/>
            </a:prstGeom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>
              <a:off x="7346646" y="4852330"/>
              <a:ext cx="408687" cy="176251"/>
            </a:xfrm>
            <a:prstGeom prst="line">
              <a:avLst/>
            </a:prstGeom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>
              <a:endCxn id="239" idx="1"/>
            </p:cNvCxnSpPr>
            <p:nvPr/>
          </p:nvCxnSpPr>
          <p:spPr>
            <a:xfrm>
              <a:off x="7755333" y="5036276"/>
              <a:ext cx="353316" cy="1588"/>
            </a:xfrm>
            <a:prstGeom prst="line">
              <a:avLst/>
            </a:prstGeom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0" name="TextBox 279"/>
            <p:cNvSpPr txBox="1"/>
            <p:nvPr/>
          </p:nvSpPr>
          <p:spPr>
            <a:xfrm>
              <a:off x="5057980" y="5011557"/>
              <a:ext cx="39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L3</a:t>
              </a:r>
              <a:endParaRPr lang="en-US" dirty="0"/>
            </a:p>
          </p:txBody>
        </p:sp>
        <p:sp>
          <p:nvSpPr>
            <p:cNvPr id="281" name="TextBox 280"/>
            <p:cNvSpPr txBox="1"/>
            <p:nvPr/>
          </p:nvSpPr>
          <p:spPr>
            <a:xfrm>
              <a:off x="3105506" y="5005725"/>
              <a:ext cx="39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L2</a:t>
              </a:r>
              <a:endParaRPr lang="en-US" dirty="0"/>
            </a:p>
          </p:txBody>
        </p:sp>
        <p:sp>
          <p:nvSpPr>
            <p:cNvPr id="282" name="TextBox 281"/>
            <p:cNvSpPr txBox="1"/>
            <p:nvPr/>
          </p:nvSpPr>
          <p:spPr>
            <a:xfrm>
              <a:off x="1858130" y="4999893"/>
              <a:ext cx="39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L1</a:t>
              </a:r>
              <a:endParaRPr lang="en-US" dirty="0"/>
            </a:p>
          </p:txBody>
        </p:sp>
        <p:sp>
          <p:nvSpPr>
            <p:cNvPr id="283" name="TextBox 282"/>
            <p:cNvSpPr txBox="1"/>
            <p:nvPr/>
          </p:nvSpPr>
          <p:spPr>
            <a:xfrm>
              <a:off x="819346" y="4570141"/>
              <a:ext cx="3598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I1</a:t>
              </a:r>
              <a:endParaRPr lang="en-US" dirty="0"/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819346" y="5380889"/>
              <a:ext cx="3598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I2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285" name="Group 284"/>
            <p:cNvGrpSpPr/>
            <p:nvPr/>
          </p:nvGrpSpPr>
          <p:grpSpPr>
            <a:xfrm>
              <a:off x="1656654" y="4773860"/>
              <a:ext cx="195331" cy="86983"/>
              <a:chOff x="2437957" y="4821766"/>
              <a:chExt cx="434716" cy="193583"/>
            </a:xfrm>
          </p:grpSpPr>
          <p:grpSp>
            <p:nvGrpSpPr>
              <p:cNvPr id="286" name="Group 64"/>
              <p:cNvGrpSpPr/>
              <p:nvPr/>
            </p:nvGrpSpPr>
            <p:grpSpPr>
              <a:xfrm>
                <a:off x="2437957" y="4830752"/>
                <a:ext cx="434716" cy="179756"/>
                <a:chOff x="1642967" y="1654961"/>
                <a:chExt cx="238994" cy="68659"/>
              </a:xfrm>
            </p:grpSpPr>
            <p:cxnSp>
              <p:nvCxnSpPr>
                <p:cNvPr id="290" name="Straight Connector 289"/>
                <p:cNvCxnSpPr/>
                <p:nvPr/>
              </p:nvCxnSpPr>
              <p:spPr>
                <a:xfrm flipV="1">
                  <a:off x="1642967" y="1654961"/>
                  <a:ext cx="68358" cy="67865"/>
                </a:xfrm>
                <a:prstGeom prst="line">
                  <a:avLst/>
                </a:prstGeom>
                <a:ln w="12700" cap="flat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Straight Connector 290"/>
                <p:cNvCxnSpPr/>
                <p:nvPr/>
              </p:nvCxnSpPr>
              <p:spPr>
                <a:xfrm rot="16200000" flipV="1">
                  <a:off x="1817876" y="1659536"/>
                  <a:ext cx="68659" cy="59510"/>
                </a:xfrm>
                <a:prstGeom prst="line">
                  <a:avLst/>
                </a:prstGeom>
                <a:ln w="12700" cap="flat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/>
                <p:cNvCxnSpPr/>
                <p:nvPr/>
              </p:nvCxnSpPr>
              <p:spPr>
                <a:xfrm rot="10800000">
                  <a:off x="1711328" y="1654961"/>
                  <a:ext cx="111123" cy="1588"/>
                </a:xfrm>
                <a:prstGeom prst="line">
                  <a:avLst/>
                </a:prstGeom>
                <a:ln w="12700" cap="flat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7" name="Straight Connector 286"/>
              <p:cNvCxnSpPr/>
              <p:nvPr/>
            </p:nvCxnSpPr>
            <p:spPr>
              <a:xfrm rot="5400000">
                <a:off x="2407830" y="4860879"/>
                <a:ext cx="184598" cy="12434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/>
              <p:cNvCxnSpPr/>
              <p:nvPr/>
            </p:nvCxnSpPr>
            <p:spPr>
              <a:xfrm rot="16200000" flipH="1">
                <a:off x="2726250" y="4868927"/>
                <a:ext cx="184598" cy="108245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/>
              <p:cNvCxnSpPr/>
              <p:nvPr/>
            </p:nvCxnSpPr>
            <p:spPr>
              <a:xfrm rot="10800000">
                <a:off x="2562297" y="4821766"/>
                <a:ext cx="202131" cy="4839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3" name="TextBox 292"/>
            <p:cNvSpPr txBox="1"/>
            <p:nvPr/>
          </p:nvSpPr>
          <p:spPr>
            <a:xfrm>
              <a:off x="1520268" y="4828886"/>
              <a:ext cx="4651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BC 0</a:t>
              </a:r>
              <a:endParaRPr lang="en-US" sz="1200" b="1" dirty="0"/>
            </a:p>
          </p:txBody>
        </p:sp>
        <p:sp>
          <p:nvSpPr>
            <p:cNvPr id="294" name="TextBox 293"/>
            <p:cNvSpPr txBox="1"/>
            <p:nvPr/>
          </p:nvSpPr>
          <p:spPr>
            <a:xfrm>
              <a:off x="2285557" y="4817361"/>
              <a:ext cx="4651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BC 1</a:t>
              </a:r>
              <a:endParaRPr lang="en-US" sz="1200" b="1" dirty="0"/>
            </a:p>
          </p:txBody>
        </p:sp>
        <p:sp>
          <p:nvSpPr>
            <p:cNvPr id="295" name="TextBox 294"/>
            <p:cNvSpPr txBox="1"/>
            <p:nvPr/>
          </p:nvSpPr>
          <p:spPr>
            <a:xfrm>
              <a:off x="3468740" y="4805836"/>
              <a:ext cx="4651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BC 2</a:t>
              </a:r>
              <a:endParaRPr lang="en-US" sz="1200" b="1" dirty="0"/>
            </a:p>
          </p:txBody>
        </p:sp>
        <p:sp>
          <p:nvSpPr>
            <p:cNvPr id="296" name="TextBox 295"/>
            <p:cNvSpPr txBox="1"/>
            <p:nvPr/>
          </p:nvSpPr>
          <p:spPr>
            <a:xfrm>
              <a:off x="6653848" y="4828886"/>
              <a:ext cx="6093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SASE 1</a:t>
              </a:r>
              <a:endParaRPr lang="en-US" sz="1200" b="1" dirty="0"/>
            </a:p>
          </p:txBody>
        </p:sp>
        <p:sp>
          <p:nvSpPr>
            <p:cNvPr id="302" name="TextBox 301"/>
            <p:cNvSpPr txBox="1"/>
            <p:nvPr/>
          </p:nvSpPr>
          <p:spPr>
            <a:xfrm rot="19850547">
              <a:off x="6506953" y="4609017"/>
              <a:ext cx="464342" cy="2116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SASE 2</a:t>
              </a:r>
              <a:endParaRPr lang="en-US" sz="1000" b="1" dirty="0"/>
            </a:p>
          </p:txBody>
        </p:sp>
        <p:sp>
          <p:nvSpPr>
            <p:cNvPr id="303" name="TextBox 302"/>
            <p:cNvSpPr txBox="1"/>
            <p:nvPr/>
          </p:nvSpPr>
          <p:spPr>
            <a:xfrm>
              <a:off x="6923738" y="4547145"/>
              <a:ext cx="467433" cy="2116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SASE </a:t>
              </a:r>
              <a:r>
                <a:rPr lang="en-US" sz="1000" b="1" dirty="0"/>
                <a:t>4</a:t>
              </a:r>
            </a:p>
          </p:txBody>
        </p:sp>
        <p:sp>
          <p:nvSpPr>
            <p:cNvPr id="304" name="TextBox 303"/>
            <p:cNvSpPr txBox="1"/>
            <p:nvPr/>
          </p:nvSpPr>
          <p:spPr>
            <a:xfrm rot="1387476">
              <a:off x="7307656" y="4888014"/>
              <a:ext cx="467433" cy="2116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SASE 3</a:t>
              </a:r>
              <a:endParaRPr lang="en-US" sz="1000" b="1" dirty="0"/>
            </a:p>
          </p:txBody>
        </p:sp>
        <p:sp>
          <p:nvSpPr>
            <p:cNvPr id="305" name="TextBox 304"/>
            <p:cNvSpPr txBox="1"/>
            <p:nvPr/>
          </p:nvSpPr>
          <p:spPr>
            <a:xfrm rot="19881156">
              <a:off x="7308313" y="4407783"/>
              <a:ext cx="467433" cy="2116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SASE 5</a:t>
              </a:r>
              <a:endParaRPr lang="en-US" sz="1000" b="1" dirty="0"/>
            </a:p>
          </p:txBody>
        </p:sp>
      </p:grpSp>
      <p:grpSp>
        <p:nvGrpSpPr>
          <p:cNvPr id="298" name="Group 238"/>
          <p:cNvGrpSpPr>
            <a:grpSpLocks/>
          </p:cNvGrpSpPr>
          <p:nvPr/>
        </p:nvGrpSpPr>
        <p:grpSpPr bwMode="auto">
          <a:xfrm flipV="1">
            <a:off x="504323" y="1649976"/>
            <a:ext cx="223838" cy="224682"/>
            <a:chOff x="3882" y="2874"/>
            <a:chExt cx="141" cy="130"/>
          </a:xfrm>
        </p:grpSpPr>
        <p:sp>
          <p:nvSpPr>
            <p:cNvPr id="299" name="Rectangle 35"/>
            <p:cNvSpPr>
              <a:spLocks noChangeAspect="1" noChangeArrowheads="1"/>
            </p:cNvSpPr>
            <p:nvPr/>
          </p:nvSpPr>
          <p:spPr bwMode="auto">
            <a:xfrm rot="7923321" flipV="1">
              <a:off x="3971" y="2873"/>
              <a:ext cx="52" cy="5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300" name="Line 34"/>
            <p:cNvSpPr>
              <a:spLocks noChangeShapeType="1"/>
            </p:cNvSpPr>
            <p:nvPr/>
          </p:nvSpPr>
          <p:spPr bwMode="auto">
            <a:xfrm rot="10800000" flipH="1">
              <a:off x="3886" y="2883"/>
              <a:ext cx="133" cy="1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1" name="Freeform 36"/>
            <p:cNvSpPr>
              <a:spLocks/>
            </p:cNvSpPr>
            <p:nvPr/>
          </p:nvSpPr>
          <p:spPr bwMode="auto">
            <a:xfrm rot="16200000">
              <a:off x="3899" y="2945"/>
              <a:ext cx="42" cy="75"/>
            </a:xfrm>
            <a:custGeom>
              <a:avLst/>
              <a:gdLst>
                <a:gd name="T0" fmla="*/ 0 w 143"/>
                <a:gd name="T1" fmla="*/ 0 h 130"/>
                <a:gd name="T2" fmla="*/ 0 w 143"/>
                <a:gd name="T3" fmla="*/ 149411312 h 130"/>
                <a:gd name="T4" fmla="*/ 0 w 143"/>
                <a:gd name="T5" fmla="*/ 149411312 h 130"/>
                <a:gd name="T6" fmla="*/ 0 w 143"/>
                <a:gd name="T7" fmla="*/ 149411312 h 130"/>
                <a:gd name="T8" fmla="*/ 0 w 143"/>
                <a:gd name="T9" fmla="*/ 0 h 130"/>
                <a:gd name="T10" fmla="*/ 0 w 143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30"/>
                <a:gd name="T20" fmla="*/ 143 w 143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30">
                  <a:moveTo>
                    <a:pt x="0" y="0"/>
                  </a:moveTo>
                  <a:lnTo>
                    <a:pt x="0" y="130"/>
                  </a:lnTo>
                  <a:lnTo>
                    <a:pt x="78" y="130"/>
                  </a:lnTo>
                  <a:lnTo>
                    <a:pt x="142" y="72"/>
                  </a:lnTo>
                  <a:lnTo>
                    <a:pt x="1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rot="10800000" vert="eaVert"/>
            <a:lstStyle/>
            <a:p>
              <a:endParaRPr lang="de-DE"/>
            </a:p>
          </p:txBody>
        </p:sp>
      </p:grpSp>
      <p:sp>
        <p:nvSpPr>
          <p:cNvPr id="307" name="Text Box 124"/>
          <p:cNvSpPr txBox="1">
            <a:spLocks noChangeArrowheads="1"/>
          </p:cNvSpPr>
          <p:nvPr/>
        </p:nvSpPr>
        <p:spPr bwMode="auto">
          <a:xfrm>
            <a:off x="4109291" y="6043603"/>
            <a:ext cx="1027113" cy="307777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 smtClean="0">
                <a:solidFill>
                  <a:srgbClr val="FF0000"/>
                </a:solidFill>
                <a:latin typeface="Helvetica" pitchFamily="34" charset="0"/>
                <a:sym typeface="Wingdings" pitchFamily="2" charset="2"/>
              </a:rPr>
              <a:t>XFEL</a:t>
            </a:r>
            <a:endParaRPr lang="en-US" sz="1400" b="1" dirty="0">
              <a:solidFill>
                <a:srgbClr val="FF0000"/>
              </a:solidFill>
              <a:latin typeface="Helvetica" pitchFamily="34" charset="0"/>
              <a:sym typeface="Wingdings" pitchFamily="2" charset="2"/>
            </a:endParaRPr>
          </a:p>
        </p:txBody>
      </p:sp>
      <p:sp>
        <p:nvSpPr>
          <p:cNvPr id="308" name="Date Placeholder 30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19.03.2013</a:t>
            </a:r>
            <a:endParaRPr lang="en-US" dirty="0"/>
          </a:p>
        </p:txBody>
      </p:sp>
      <p:sp>
        <p:nvSpPr>
          <p:cNvPr id="309" name="Footer Placeholder 30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310" name="Slide Number Placeholder 30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Plaque 2"/>
          <p:cNvSpPr/>
          <p:nvPr/>
        </p:nvSpPr>
        <p:spPr>
          <a:xfrm>
            <a:off x="990903" y="2902896"/>
            <a:ext cx="3690939" cy="1019519"/>
          </a:xfrm>
          <a:prstGeom prst="plaqu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Keeping Hardware and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Software Compatible …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5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007" y="178669"/>
            <a:ext cx="8650190" cy="541310"/>
          </a:xfrm>
        </p:spPr>
        <p:txBody>
          <a:bodyPr>
            <a:noAutofit/>
          </a:bodyPr>
          <a:lstStyle/>
          <a:p>
            <a:r>
              <a:rPr lang="en-US" dirty="0" smtClean="0"/>
              <a:t>Bunches in XFEL</a:t>
            </a:r>
            <a:endParaRPr lang="en-US" dirty="0"/>
          </a:p>
        </p:txBody>
      </p:sp>
      <p:grpSp>
        <p:nvGrpSpPr>
          <p:cNvPr id="125" name="Gruppierung 124"/>
          <p:cNvGrpSpPr/>
          <p:nvPr/>
        </p:nvGrpSpPr>
        <p:grpSpPr>
          <a:xfrm>
            <a:off x="250344" y="907170"/>
            <a:ext cx="8673284" cy="5453972"/>
            <a:chOff x="117475" y="1150938"/>
            <a:chExt cx="8890000" cy="5590248"/>
          </a:xfrm>
        </p:grpSpPr>
        <p:pic>
          <p:nvPicPr>
            <p:cNvPr id="58" name="Bild 5" descr="beam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6525" y="2211388"/>
              <a:ext cx="8791575" cy="3333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Abgerundete rechteckige Legende 58"/>
            <p:cNvSpPr/>
            <p:nvPr/>
          </p:nvSpPr>
          <p:spPr>
            <a:xfrm>
              <a:off x="5853704" y="1801324"/>
              <a:ext cx="3023784" cy="1351746"/>
            </a:xfrm>
            <a:prstGeom prst="wedgeRoundRectCallout">
              <a:avLst>
                <a:gd name="adj1" fmla="val 38274"/>
                <a:gd name="adj2" fmla="val 138692"/>
                <a:gd name="adj3" fmla="val 16667"/>
              </a:avLst>
            </a:prstGeom>
            <a:effectLst>
              <a:outerShdw blurRad="116205" dist="48387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buFont typeface="Wingdings" charset="2"/>
                <a:buNone/>
                <a:defRPr/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1" name="Abgerundete rechteckige Legende 60"/>
            <p:cNvSpPr/>
            <p:nvPr/>
          </p:nvSpPr>
          <p:spPr>
            <a:xfrm>
              <a:off x="5851914" y="5565158"/>
              <a:ext cx="3023784" cy="1176028"/>
            </a:xfrm>
            <a:prstGeom prst="wedgeRoundRectCallout">
              <a:avLst>
                <a:gd name="adj1" fmla="val 42362"/>
                <a:gd name="adj2" fmla="val -101002"/>
                <a:gd name="adj3" fmla="val 16667"/>
              </a:avLst>
            </a:prstGeom>
            <a:effectLst>
              <a:outerShdw blurRad="116205" dist="48387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buFont typeface="Wingdings" charset="2"/>
                <a:buNone/>
                <a:defRPr/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2" name="Inhaltsplatzhalter 2"/>
            <p:cNvSpPr txBox="1">
              <a:spLocks/>
            </p:cNvSpPr>
            <p:nvPr/>
          </p:nvSpPr>
          <p:spPr bwMode="auto">
            <a:xfrm>
              <a:off x="117475" y="1150938"/>
              <a:ext cx="8890000" cy="5111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270000" tIns="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98450" marR="0" lvl="0" indent="-2984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35" charset="2"/>
                <a:buChar char="n"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The XFEL can produce 27 000 bunches per second</a:t>
              </a:r>
            </a:p>
          </p:txBody>
        </p:sp>
        <p:sp>
          <p:nvSpPr>
            <p:cNvPr id="63" name="Abgerundete rechteckige Legende 62"/>
            <p:cNvSpPr/>
            <p:nvPr/>
          </p:nvSpPr>
          <p:spPr>
            <a:xfrm>
              <a:off x="307116" y="4454884"/>
              <a:ext cx="3023784" cy="1521354"/>
            </a:xfrm>
            <a:prstGeom prst="wedgeRoundRectCallout">
              <a:avLst>
                <a:gd name="adj1" fmla="val 43683"/>
                <a:gd name="adj2" fmla="val -117057"/>
                <a:gd name="adj3" fmla="val 16667"/>
              </a:avLst>
            </a:prstGeom>
            <a:effectLst>
              <a:outerShdw blurRad="116205" dist="48387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buFont typeface="Wingdings" charset="2"/>
                <a:buNone/>
                <a:defRPr/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64" name="Gruppierung 43"/>
            <p:cNvGrpSpPr>
              <a:grpSpLocks/>
            </p:cNvGrpSpPr>
            <p:nvPr/>
          </p:nvGrpSpPr>
          <p:grpSpPr bwMode="auto">
            <a:xfrm>
              <a:off x="503238" y="4586286"/>
              <a:ext cx="2708275" cy="1318045"/>
              <a:chOff x="471278" y="4976813"/>
              <a:chExt cx="2707855" cy="1317094"/>
            </a:xfrm>
          </p:grpSpPr>
          <p:cxnSp>
            <p:nvCxnSpPr>
              <p:cNvPr id="67" name="Gerade Verbindung mit Pfeil 66"/>
              <p:cNvCxnSpPr/>
              <p:nvPr/>
            </p:nvCxnSpPr>
            <p:spPr bwMode="auto">
              <a:xfrm rot="5400000" flipH="1" flipV="1">
                <a:off x="40593" y="5423371"/>
                <a:ext cx="894704" cy="1587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8" name="Gerade Verbindung mit Pfeil 67"/>
              <p:cNvCxnSpPr>
                <a:stCxn id="71" idx="2"/>
              </p:cNvCxnSpPr>
              <p:nvPr/>
            </p:nvCxnSpPr>
            <p:spPr bwMode="auto">
              <a:xfrm>
                <a:off x="2201385" y="5877862"/>
                <a:ext cx="977748" cy="9518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9" name="Gerade Verbindung 68"/>
              <p:cNvCxnSpPr/>
              <p:nvPr/>
            </p:nvCxnSpPr>
            <p:spPr bwMode="auto">
              <a:xfrm rot="10800000">
                <a:off x="471278" y="5877862"/>
                <a:ext cx="1685664" cy="1586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0" name="Freihandform 16"/>
              <p:cNvSpPr>
                <a:spLocks noChangeArrowheads="1"/>
              </p:cNvSpPr>
              <p:nvPr/>
            </p:nvSpPr>
            <p:spPr bwMode="auto">
              <a:xfrm>
                <a:off x="2124069" y="5768974"/>
                <a:ext cx="45719" cy="203201"/>
              </a:xfrm>
              <a:custGeom>
                <a:avLst/>
                <a:gdLst>
                  <a:gd name="T0" fmla="*/ 52581 w 38808"/>
                  <a:gd name="T1" fmla="*/ 0 h 250825"/>
                  <a:gd name="T2" fmla="*/ 0 w 38808"/>
                  <a:gd name="T3" fmla="*/ 46523 h 250825"/>
                  <a:gd name="T4" fmla="*/ 24597 w 38808"/>
                  <a:gd name="T5" fmla="*/ 82667 h 250825"/>
                  <a:gd name="T6" fmla="*/ 53861 w 38808"/>
                  <a:gd name="T7" fmla="*/ 118494 h 250825"/>
                  <a:gd name="T8" fmla="*/ 758 w 38808"/>
                  <a:gd name="T9" fmla="*/ 164619 h 2508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08"/>
                  <a:gd name="T16" fmla="*/ 0 h 250825"/>
                  <a:gd name="T17" fmla="*/ 38808 w 38808"/>
                  <a:gd name="T18" fmla="*/ 250825 h 2508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08" h="250825">
                    <a:moveTo>
                      <a:pt x="37886" y="0"/>
                    </a:moveTo>
                    <a:cubicBezTo>
                      <a:pt x="20466" y="12345"/>
                      <a:pt x="923" y="41613"/>
                      <a:pt x="0" y="70885"/>
                    </a:cubicBezTo>
                    <a:cubicBezTo>
                      <a:pt x="2610" y="95513"/>
                      <a:pt x="5882" y="102833"/>
                      <a:pt x="17723" y="125957"/>
                    </a:cubicBezTo>
                    <a:cubicBezTo>
                      <a:pt x="30758" y="146859"/>
                      <a:pt x="34854" y="150646"/>
                      <a:pt x="38808" y="180545"/>
                    </a:cubicBezTo>
                    <a:cubicBezTo>
                      <a:pt x="37000" y="212655"/>
                      <a:pt x="16385" y="237496"/>
                      <a:pt x="546" y="250825"/>
                    </a:cubicBezTo>
                  </a:path>
                </a:pathLst>
              </a:custGeom>
              <a:noFill/>
              <a:ln w="12700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342900" indent="-342900"/>
                <a:endParaRPr lang="en-US"/>
              </a:p>
            </p:txBody>
          </p:sp>
          <p:sp>
            <p:nvSpPr>
              <p:cNvPr id="71" name="Freihandform 17"/>
              <p:cNvSpPr>
                <a:spLocks noChangeArrowheads="1"/>
              </p:cNvSpPr>
              <p:nvPr/>
            </p:nvSpPr>
            <p:spPr bwMode="auto">
              <a:xfrm>
                <a:off x="2181219" y="5775324"/>
                <a:ext cx="45719" cy="203201"/>
              </a:xfrm>
              <a:custGeom>
                <a:avLst/>
                <a:gdLst>
                  <a:gd name="T0" fmla="*/ 52581 w 38808"/>
                  <a:gd name="T1" fmla="*/ 0 h 250825"/>
                  <a:gd name="T2" fmla="*/ 0 w 38808"/>
                  <a:gd name="T3" fmla="*/ 46523 h 250825"/>
                  <a:gd name="T4" fmla="*/ 24597 w 38808"/>
                  <a:gd name="T5" fmla="*/ 82667 h 250825"/>
                  <a:gd name="T6" fmla="*/ 53861 w 38808"/>
                  <a:gd name="T7" fmla="*/ 118494 h 250825"/>
                  <a:gd name="T8" fmla="*/ 758 w 38808"/>
                  <a:gd name="T9" fmla="*/ 164619 h 2508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08"/>
                  <a:gd name="T16" fmla="*/ 0 h 250825"/>
                  <a:gd name="T17" fmla="*/ 38808 w 38808"/>
                  <a:gd name="T18" fmla="*/ 250825 h 2508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08" h="250825">
                    <a:moveTo>
                      <a:pt x="37886" y="0"/>
                    </a:moveTo>
                    <a:cubicBezTo>
                      <a:pt x="20466" y="12345"/>
                      <a:pt x="923" y="41613"/>
                      <a:pt x="0" y="70885"/>
                    </a:cubicBezTo>
                    <a:cubicBezTo>
                      <a:pt x="2610" y="95513"/>
                      <a:pt x="5882" y="102833"/>
                      <a:pt x="17723" y="125957"/>
                    </a:cubicBezTo>
                    <a:cubicBezTo>
                      <a:pt x="30758" y="146859"/>
                      <a:pt x="34854" y="150646"/>
                      <a:pt x="38808" y="180545"/>
                    </a:cubicBezTo>
                    <a:cubicBezTo>
                      <a:pt x="37000" y="212655"/>
                      <a:pt x="16385" y="237496"/>
                      <a:pt x="546" y="250825"/>
                    </a:cubicBezTo>
                  </a:path>
                </a:pathLst>
              </a:custGeom>
              <a:noFill/>
              <a:ln w="12700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342900" indent="-342900"/>
                <a:endParaRPr lang="en-US"/>
              </a:p>
            </p:txBody>
          </p:sp>
          <p:cxnSp>
            <p:nvCxnSpPr>
              <p:cNvPr id="72" name="Gerade Verbindung 20"/>
              <p:cNvCxnSpPr>
                <a:cxnSpLocks noChangeShapeType="1"/>
              </p:cNvCxnSpPr>
              <p:nvPr/>
            </p:nvCxnSpPr>
            <p:spPr bwMode="auto">
              <a:xfrm rot="5400000">
                <a:off x="439738" y="5602287"/>
                <a:ext cx="530225" cy="1588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</p:cxnSp>
          <p:cxnSp>
            <p:nvCxnSpPr>
              <p:cNvPr id="73" name="Gerade Verbindung 21"/>
              <p:cNvCxnSpPr>
                <a:cxnSpLocks noChangeShapeType="1"/>
              </p:cNvCxnSpPr>
              <p:nvPr/>
            </p:nvCxnSpPr>
            <p:spPr bwMode="auto">
              <a:xfrm rot="5400000">
                <a:off x="503238" y="5602288"/>
                <a:ext cx="530225" cy="1588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</p:cxnSp>
          <p:cxnSp>
            <p:nvCxnSpPr>
              <p:cNvPr id="74" name="Gerade Verbindung 22"/>
              <p:cNvCxnSpPr>
                <a:cxnSpLocks noChangeShapeType="1"/>
              </p:cNvCxnSpPr>
              <p:nvPr/>
            </p:nvCxnSpPr>
            <p:spPr bwMode="auto">
              <a:xfrm rot="5400000">
                <a:off x="566738" y="5602289"/>
                <a:ext cx="530225" cy="1588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</p:cxnSp>
          <p:cxnSp>
            <p:nvCxnSpPr>
              <p:cNvPr id="75" name="Gerade Verbindung 23"/>
              <p:cNvCxnSpPr>
                <a:cxnSpLocks noChangeShapeType="1"/>
              </p:cNvCxnSpPr>
              <p:nvPr/>
            </p:nvCxnSpPr>
            <p:spPr bwMode="auto">
              <a:xfrm rot="5400000">
                <a:off x="630238" y="5602290"/>
                <a:ext cx="530225" cy="1588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</p:cxnSp>
          <p:cxnSp>
            <p:nvCxnSpPr>
              <p:cNvPr id="76" name="Gerade Verbindung 24"/>
              <p:cNvCxnSpPr>
                <a:cxnSpLocks noChangeShapeType="1"/>
              </p:cNvCxnSpPr>
              <p:nvPr/>
            </p:nvCxnSpPr>
            <p:spPr bwMode="auto">
              <a:xfrm rot="5400000">
                <a:off x="693738" y="5602291"/>
                <a:ext cx="530225" cy="1588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</p:cxnSp>
          <p:cxnSp>
            <p:nvCxnSpPr>
              <p:cNvPr id="77" name="Gerade Verbindung 25"/>
              <p:cNvCxnSpPr>
                <a:cxnSpLocks noChangeShapeType="1"/>
              </p:cNvCxnSpPr>
              <p:nvPr/>
            </p:nvCxnSpPr>
            <p:spPr bwMode="auto">
              <a:xfrm rot="5400000">
                <a:off x="757238" y="5602292"/>
                <a:ext cx="530225" cy="1588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</p:cxnSp>
          <p:cxnSp>
            <p:nvCxnSpPr>
              <p:cNvPr id="78" name="Gerade Verbindung 26"/>
              <p:cNvCxnSpPr>
                <a:cxnSpLocks noChangeShapeType="1"/>
              </p:cNvCxnSpPr>
              <p:nvPr/>
            </p:nvCxnSpPr>
            <p:spPr bwMode="auto">
              <a:xfrm rot="5400000">
                <a:off x="820738" y="5602293"/>
                <a:ext cx="530225" cy="1588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</p:cxnSp>
          <p:cxnSp>
            <p:nvCxnSpPr>
              <p:cNvPr id="81" name="Gerade Verbindung 27"/>
              <p:cNvCxnSpPr>
                <a:cxnSpLocks noChangeShapeType="1"/>
              </p:cNvCxnSpPr>
              <p:nvPr/>
            </p:nvCxnSpPr>
            <p:spPr bwMode="auto">
              <a:xfrm rot="5400000">
                <a:off x="884238" y="5602294"/>
                <a:ext cx="530225" cy="1588"/>
              </a:xfrm>
              <a:prstGeom prst="line">
                <a:avLst/>
              </a:pr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</p:spPr>
          </p:cxnSp>
          <p:cxnSp>
            <p:nvCxnSpPr>
              <p:cNvPr id="82" name="Gerade Verbindung 28"/>
              <p:cNvCxnSpPr>
                <a:cxnSpLocks noChangeShapeType="1"/>
              </p:cNvCxnSpPr>
              <p:nvPr/>
            </p:nvCxnSpPr>
            <p:spPr bwMode="auto">
              <a:xfrm rot="5400000">
                <a:off x="947738" y="5602295"/>
                <a:ext cx="530225" cy="1588"/>
              </a:xfrm>
              <a:prstGeom prst="line">
                <a:avLst/>
              </a:prstGeom>
              <a:noFill/>
              <a:ln w="28575">
                <a:solidFill>
                  <a:srgbClr val="00FFFF"/>
                </a:solidFill>
                <a:round/>
                <a:headEnd/>
                <a:tailEnd/>
              </a:ln>
            </p:spPr>
          </p:cxnSp>
          <p:cxnSp>
            <p:nvCxnSpPr>
              <p:cNvPr id="83" name="Gerade Verbindung 29"/>
              <p:cNvCxnSpPr>
                <a:cxnSpLocks noChangeShapeType="1"/>
              </p:cNvCxnSpPr>
              <p:nvPr/>
            </p:nvCxnSpPr>
            <p:spPr bwMode="auto">
              <a:xfrm rot="5400000">
                <a:off x="1011238" y="5602296"/>
                <a:ext cx="530225" cy="158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</p:cxnSp>
          <p:cxnSp>
            <p:nvCxnSpPr>
              <p:cNvPr id="84" name="Gerade Verbindung 30"/>
              <p:cNvCxnSpPr>
                <a:cxnSpLocks noChangeShapeType="1"/>
              </p:cNvCxnSpPr>
              <p:nvPr/>
            </p:nvCxnSpPr>
            <p:spPr bwMode="auto">
              <a:xfrm rot="5400000">
                <a:off x="1074738" y="5602297"/>
                <a:ext cx="530225" cy="158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</p:cxnSp>
          <p:cxnSp>
            <p:nvCxnSpPr>
              <p:cNvPr id="85" name="Gerade Verbindung 31"/>
              <p:cNvCxnSpPr>
                <a:cxnSpLocks noChangeShapeType="1"/>
              </p:cNvCxnSpPr>
              <p:nvPr/>
            </p:nvCxnSpPr>
            <p:spPr bwMode="auto">
              <a:xfrm rot="5400000">
                <a:off x="1138238" y="5602298"/>
                <a:ext cx="530225" cy="158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</p:cxnSp>
          <p:cxnSp>
            <p:nvCxnSpPr>
              <p:cNvPr id="86" name="Gerade Verbindung 32"/>
              <p:cNvCxnSpPr>
                <a:cxnSpLocks noChangeShapeType="1"/>
              </p:cNvCxnSpPr>
              <p:nvPr/>
            </p:nvCxnSpPr>
            <p:spPr bwMode="auto">
              <a:xfrm rot="5400000">
                <a:off x="1201738" y="5602299"/>
                <a:ext cx="530225" cy="158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</p:cxnSp>
          <p:cxnSp>
            <p:nvCxnSpPr>
              <p:cNvPr id="87" name="Gerade Verbindung 33"/>
              <p:cNvCxnSpPr>
                <a:cxnSpLocks noChangeShapeType="1"/>
              </p:cNvCxnSpPr>
              <p:nvPr/>
            </p:nvCxnSpPr>
            <p:spPr bwMode="auto">
              <a:xfrm rot="5400000">
                <a:off x="1265238" y="5602300"/>
                <a:ext cx="530225" cy="158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</p:cxnSp>
          <p:cxnSp>
            <p:nvCxnSpPr>
              <p:cNvPr id="88" name="Gerade Verbindung 34"/>
              <p:cNvCxnSpPr>
                <a:cxnSpLocks noChangeShapeType="1"/>
              </p:cNvCxnSpPr>
              <p:nvPr/>
            </p:nvCxnSpPr>
            <p:spPr bwMode="auto">
              <a:xfrm rot="5400000">
                <a:off x="2601913" y="5602288"/>
                <a:ext cx="530225" cy="1588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</p:cxnSp>
          <p:cxnSp>
            <p:nvCxnSpPr>
              <p:cNvPr id="89" name="Gerade Verbindung 35"/>
              <p:cNvCxnSpPr>
                <a:cxnSpLocks noChangeShapeType="1"/>
              </p:cNvCxnSpPr>
              <p:nvPr/>
            </p:nvCxnSpPr>
            <p:spPr bwMode="auto">
              <a:xfrm rot="5400000">
                <a:off x="2665413" y="5602289"/>
                <a:ext cx="530225" cy="1588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</p:cxnSp>
          <p:cxnSp>
            <p:nvCxnSpPr>
              <p:cNvPr id="90" name="Gerade Verbindung 36"/>
              <p:cNvCxnSpPr>
                <a:cxnSpLocks noChangeShapeType="1"/>
              </p:cNvCxnSpPr>
              <p:nvPr/>
            </p:nvCxnSpPr>
            <p:spPr bwMode="auto">
              <a:xfrm rot="5400000">
                <a:off x="2728913" y="5602290"/>
                <a:ext cx="530225" cy="1588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</p:cxnSp>
          <p:cxnSp>
            <p:nvCxnSpPr>
              <p:cNvPr id="91" name="Gerade Verbindung mit Pfeil 38"/>
              <p:cNvCxnSpPr>
                <a:cxnSpLocks noChangeShapeType="1"/>
              </p:cNvCxnSpPr>
              <p:nvPr/>
            </p:nvCxnSpPr>
            <p:spPr bwMode="auto">
              <a:xfrm>
                <a:off x="698500" y="5961516"/>
                <a:ext cx="831850" cy="1588"/>
              </a:xfrm>
              <a:prstGeom prst="straightConnector1">
                <a:avLst/>
              </a:prstGeom>
              <a:noFill/>
              <a:ln w="9525">
                <a:solidFill>
                  <a:srgbClr val="FD1AED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92" name="Gerade Verbindung mit Pfeil 39"/>
              <p:cNvCxnSpPr>
                <a:cxnSpLocks noChangeShapeType="1"/>
              </p:cNvCxnSpPr>
              <p:nvPr/>
            </p:nvCxnSpPr>
            <p:spPr bwMode="auto">
              <a:xfrm>
                <a:off x="698500" y="6223000"/>
                <a:ext cx="2168525" cy="1588"/>
              </a:xfrm>
              <a:prstGeom prst="straightConnector1">
                <a:avLst/>
              </a:prstGeom>
              <a:noFill/>
              <a:ln w="9525">
                <a:solidFill>
                  <a:srgbClr val="FD1AED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93" name="Textfeld 41"/>
              <p:cNvSpPr txBox="1">
                <a:spLocks noChangeArrowheads="1"/>
              </p:cNvSpPr>
              <p:nvPr/>
            </p:nvSpPr>
            <p:spPr bwMode="auto">
              <a:xfrm>
                <a:off x="1927225" y="5915620"/>
                <a:ext cx="885799" cy="378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buFont typeface="Wingdings" pitchFamily="35" charset="2"/>
                  <a:buNone/>
                </a:pPr>
                <a:r>
                  <a:rPr lang="en-US" dirty="0">
                    <a:solidFill>
                      <a:srgbClr val="FD1AED"/>
                    </a:solidFill>
                  </a:rPr>
                  <a:t>100 ms</a:t>
                </a:r>
              </a:p>
            </p:txBody>
          </p:sp>
          <p:sp>
            <p:nvSpPr>
              <p:cNvPr id="94" name="Textfeld 42"/>
              <p:cNvSpPr txBox="1">
                <a:spLocks noChangeArrowheads="1"/>
              </p:cNvSpPr>
              <p:nvPr/>
            </p:nvSpPr>
            <p:spPr bwMode="auto">
              <a:xfrm>
                <a:off x="831850" y="5854701"/>
                <a:ext cx="823744" cy="378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buFont typeface="Wingdings" pitchFamily="35" charset="2"/>
                  <a:buNone/>
                </a:pPr>
                <a:r>
                  <a:rPr lang="en-US" dirty="0">
                    <a:solidFill>
                      <a:srgbClr val="FD1AED"/>
                    </a:solidFill>
                  </a:rPr>
                  <a:t>0.6 ms</a:t>
                </a:r>
              </a:p>
            </p:txBody>
          </p:sp>
        </p:grpSp>
        <p:grpSp>
          <p:nvGrpSpPr>
            <p:cNvPr id="95" name="Gruppierung 44"/>
            <p:cNvGrpSpPr>
              <a:grpSpLocks/>
            </p:cNvGrpSpPr>
            <p:nvPr/>
          </p:nvGrpSpPr>
          <p:grpSpPr bwMode="auto">
            <a:xfrm>
              <a:off x="6038850" y="5672138"/>
              <a:ext cx="2708275" cy="1001712"/>
              <a:chOff x="471278" y="4976813"/>
              <a:chExt cx="2707855" cy="1001712"/>
            </a:xfrm>
          </p:grpSpPr>
          <p:cxnSp>
            <p:nvCxnSpPr>
              <p:cNvPr id="96" name="Gerade Verbindung mit Pfeil 95"/>
              <p:cNvCxnSpPr/>
              <p:nvPr/>
            </p:nvCxnSpPr>
            <p:spPr bwMode="auto">
              <a:xfrm rot="5400000" flipH="1" flipV="1">
                <a:off x="40269" y="5423694"/>
                <a:ext cx="89535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97" name="Gerade Verbindung mit Pfeil 96"/>
              <p:cNvCxnSpPr>
                <a:stCxn id="100" idx="2"/>
              </p:cNvCxnSpPr>
              <p:nvPr/>
            </p:nvCxnSpPr>
            <p:spPr bwMode="auto">
              <a:xfrm>
                <a:off x="2201385" y="5876925"/>
                <a:ext cx="977748" cy="11113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98" name="Gerade Verbindung 97"/>
              <p:cNvCxnSpPr/>
              <p:nvPr/>
            </p:nvCxnSpPr>
            <p:spPr bwMode="auto">
              <a:xfrm rot="10800000">
                <a:off x="471278" y="5878513"/>
                <a:ext cx="1685664" cy="1587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9" name="Freihandform 48"/>
              <p:cNvSpPr>
                <a:spLocks noChangeArrowheads="1"/>
              </p:cNvSpPr>
              <p:nvPr/>
            </p:nvSpPr>
            <p:spPr bwMode="auto">
              <a:xfrm>
                <a:off x="2124069" y="5768974"/>
                <a:ext cx="45719" cy="203201"/>
              </a:xfrm>
              <a:custGeom>
                <a:avLst/>
                <a:gdLst>
                  <a:gd name="T0" fmla="*/ 52581 w 38808"/>
                  <a:gd name="T1" fmla="*/ 0 h 250825"/>
                  <a:gd name="T2" fmla="*/ 0 w 38808"/>
                  <a:gd name="T3" fmla="*/ 46523 h 250825"/>
                  <a:gd name="T4" fmla="*/ 24597 w 38808"/>
                  <a:gd name="T5" fmla="*/ 82667 h 250825"/>
                  <a:gd name="T6" fmla="*/ 53861 w 38808"/>
                  <a:gd name="T7" fmla="*/ 118494 h 250825"/>
                  <a:gd name="T8" fmla="*/ 758 w 38808"/>
                  <a:gd name="T9" fmla="*/ 164619 h 2508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08"/>
                  <a:gd name="T16" fmla="*/ 0 h 250825"/>
                  <a:gd name="T17" fmla="*/ 38808 w 38808"/>
                  <a:gd name="T18" fmla="*/ 250825 h 2508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08" h="250825">
                    <a:moveTo>
                      <a:pt x="37886" y="0"/>
                    </a:moveTo>
                    <a:cubicBezTo>
                      <a:pt x="20466" y="12345"/>
                      <a:pt x="923" y="41613"/>
                      <a:pt x="0" y="70885"/>
                    </a:cubicBezTo>
                    <a:cubicBezTo>
                      <a:pt x="2610" y="95513"/>
                      <a:pt x="5882" y="102833"/>
                      <a:pt x="17723" y="125957"/>
                    </a:cubicBezTo>
                    <a:cubicBezTo>
                      <a:pt x="30758" y="146859"/>
                      <a:pt x="34854" y="150646"/>
                      <a:pt x="38808" y="180545"/>
                    </a:cubicBezTo>
                    <a:cubicBezTo>
                      <a:pt x="37000" y="212655"/>
                      <a:pt x="16385" y="237496"/>
                      <a:pt x="546" y="250825"/>
                    </a:cubicBezTo>
                  </a:path>
                </a:pathLst>
              </a:custGeom>
              <a:noFill/>
              <a:ln w="12700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342900" indent="-342900"/>
                <a:endParaRPr lang="en-US"/>
              </a:p>
            </p:txBody>
          </p:sp>
          <p:sp>
            <p:nvSpPr>
              <p:cNvPr id="100" name="Freihandform 49"/>
              <p:cNvSpPr>
                <a:spLocks noChangeArrowheads="1"/>
              </p:cNvSpPr>
              <p:nvPr/>
            </p:nvSpPr>
            <p:spPr bwMode="auto">
              <a:xfrm>
                <a:off x="2181219" y="5775324"/>
                <a:ext cx="45719" cy="203201"/>
              </a:xfrm>
              <a:custGeom>
                <a:avLst/>
                <a:gdLst>
                  <a:gd name="T0" fmla="*/ 52581 w 38808"/>
                  <a:gd name="T1" fmla="*/ 0 h 250825"/>
                  <a:gd name="T2" fmla="*/ 0 w 38808"/>
                  <a:gd name="T3" fmla="*/ 46523 h 250825"/>
                  <a:gd name="T4" fmla="*/ 24597 w 38808"/>
                  <a:gd name="T5" fmla="*/ 82667 h 250825"/>
                  <a:gd name="T6" fmla="*/ 53861 w 38808"/>
                  <a:gd name="T7" fmla="*/ 118494 h 250825"/>
                  <a:gd name="T8" fmla="*/ 758 w 38808"/>
                  <a:gd name="T9" fmla="*/ 164619 h 2508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08"/>
                  <a:gd name="T16" fmla="*/ 0 h 250825"/>
                  <a:gd name="T17" fmla="*/ 38808 w 38808"/>
                  <a:gd name="T18" fmla="*/ 250825 h 2508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08" h="250825">
                    <a:moveTo>
                      <a:pt x="37886" y="0"/>
                    </a:moveTo>
                    <a:cubicBezTo>
                      <a:pt x="20466" y="12345"/>
                      <a:pt x="923" y="41613"/>
                      <a:pt x="0" y="70885"/>
                    </a:cubicBezTo>
                    <a:cubicBezTo>
                      <a:pt x="2610" y="95513"/>
                      <a:pt x="5882" y="102833"/>
                      <a:pt x="17723" y="125957"/>
                    </a:cubicBezTo>
                    <a:cubicBezTo>
                      <a:pt x="30758" y="146859"/>
                      <a:pt x="34854" y="150646"/>
                      <a:pt x="38808" y="180545"/>
                    </a:cubicBezTo>
                    <a:cubicBezTo>
                      <a:pt x="37000" y="212655"/>
                      <a:pt x="16385" y="237496"/>
                      <a:pt x="546" y="250825"/>
                    </a:cubicBezTo>
                  </a:path>
                </a:pathLst>
              </a:custGeom>
              <a:noFill/>
              <a:ln w="12700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342900" indent="-342900"/>
                <a:endParaRPr lang="en-US"/>
              </a:p>
            </p:txBody>
          </p:sp>
          <p:cxnSp>
            <p:nvCxnSpPr>
              <p:cNvPr id="101" name="Gerade Verbindung 59"/>
              <p:cNvCxnSpPr>
                <a:cxnSpLocks noChangeShapeType="1"/>
              </p:cNvCxnSpPr>
              <p:nvPr/>
            </p:nvCxnSpPr>
            <p:spPr bwMode="auto">
              <a:xfrm rot="5400000">
                <a:off x="1011238" y="5602296"/>
                <a:ext cx="530225" cy="158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</p:cxnSp>
          <p:cxnSp>
            <p:nvCxnSpPr>
              <p:cNvPr id="102" name="Gerade Verbindung 60"/>
              <p:cNvCxnSpPr>
                <a:cxnSpLocks noChangeShapeType="1"/>
              </p:cNvCxnSpPr>
              <p:nvPr/>
            </p:nvCxnSpPr>
            <p:spPr bwMode="auto">
              <a:xfrm rot="5400000">
                <a:off x="1074738" y="5602297"/>
                <a:ext cx="530225" cy="158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</p:cxnSp>
          <p:cxnSp>
            <p:nvCxnSpPr>
              <p:cNvPr id="103" name="Gerade Verbindung 61"/>
              <p:cNvCxnSpPr>
                <a:cxnSpLocks noChangeShapeType="1"/>
              </p:cNvCxnSpPr>
              <p:nvPr/>
            </p:nvCxnSpPr>
            <p:spPr bwMode="auto">
              <a:xfrm rot="5400000">
                <a:off x="1138238" y="5602298"/>
                <a:ext cx="530225" cy="158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</p:cxnSp>
          <p:cxnSp>
            <p:nvCxnSpPr>
              <p:cNvPr id="104" name="Gerade Verbindung 62"/>
              <p:cNvCxnSpPr>
                <a:cxnSpLocks noChangeShapeType="1"/>
              </p:cNvCxnSpPr>
              <p:nvPr/>
            </p:nvCxnSpPr>
            <p:spPr bwMode="auto">
              <a:xfrm rot="5400000">
                <a:off x="1201738" y="5602299"/>
                <a:ext cx="530225" cy="158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</p:cxnSp>
          <p:cxnSp>
            <p:nvCxnSpPr>
              <p:cNvPr id="105" name="Gerade Verbindung 63"/>
              <p:cNvCxnSpPr>
                <a:cxnSpLocks noChangeShapeType="1"/>
              </p:cNvCxnSpPr>
              <p:nvPr/>
            </p:nvCxnSpPr>
            <p:spPr bwMode="auto">
              <a:xfrm rot="5400000">
                <a:off x="1265238" y="5602300"/>
                <a:ext cx="530225" cy="158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</p:cxnSp>
        </p:grpSp>
        <p:grpSp>
          <p:nvGrpSpPr>
            <p:cNvPr id="106" name="Gruppierung 71"/>
            <p:cNvGrpSpPr>
              <a:grpSpLocks/>
            </p:cNvGrpSpPr>
            <p:nvPr/>
          </p:nvGrpSpPr>
          <p:grpSpPr bwMode="auto">
            <a:xfrm>
              <a:off x="6024563" y="1976438"/>
              <a:ext cx="2706687" cy="1001712"/>
              <a:chOff x="471278" y="4976813"/>
              <a:chExt cx="2707855" cy="1001712"/>
            </a:xfrm>
          </p:grpSpPr>
          <p:cxnSp>
            <p:nvCxnSpPr>
              <p:cNvPr id="107" name="Gerade Verbindung mit Pfeil 106"/>
              <p:cNvCxnSpPr/>
              <p:nvPr/>
            </p:nvCxnSpPr>
            <p:spPr bwMode="auto">
              <a:xfrm rot="5400000" flipH="1" flipV="1">
                <a:off x="40279" y="5423694"/>
                <a:ext cx="89535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08" name="Gerade Verbindung mit Pfeil 107"/>
              <p:cNvCxnSpPr>
                <a:stCxn id="111" idx="2"/>
              </p:cNvCxnSpPr>
              <p:nvPr/>
            </p:nvCxnSpPr>
            <p:spPr bwMode="auto">
              <a:xfrm>
                <a:off x="2202400" y="5876925"/>
                <a:ext cx="976733" cy="11113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09" name="Gerade Verbindung 108"/>
              <p:cNvCxnSpPr/>
              <p:nvPr/>
            </p:nvCxnSpPr>
            <p:spPr bwMode="auto">
              <a:xfrm rot="10800000">
                <a:off x="471278" y="5878513"/>
                <a:ext cx="1685064" cy="1587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0" name="Freihandform 75"/>
              <p:cNvSpPr>
                <a:spLocks noChangeArrowheads="1"/>
              </p:cNvSpPr>
              <p:nvPr/>
            </p:nvSpPr>
            <p:spPr bwMode="auto">
              <a:xfrm>
                <a:off x="2124069" y="5768974"/>
                <a:ext cx="45719" cy="203201"/>
              </a:xfrm>
              <a:custGeom>
                <a:avLst/>
                <a:gdLst>
                  <a:gd name="T0" fmla="*/ 52581 w 38808"/>
                  <a:gd name="T1" fmla="*/ 0 h 250825"/>
                  <a:gd name="T2" fmla="*/ 0 w 38808"/>
                  <a:gd name="T3" fmla="*/ 46523 h 250825"/>
                  <a:gd name="T4" fmla="*/ 24597 w 38808"/>
                  <a:gd name="T5" fmla="*/ 82667 h 250825"/>
                  <a:gd name="T6" fmla="*/ 53861 w 38808"/>
                  <a:gd name="T7" fmla="*/ 118494 h 250825"/>
                  <a:gd name="T8" fmla="*/ 758 w 38808"/>
                  <a:gd name="T9" fmla="*/ 164619 h 2508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08"/>
                  <a:gd name="T16" fmla="*/ 0 h 250825"/>
                  <a:gd name="T17" fmla="*/ 38808 w 38808"/>
                  <a:gd name="T18" fmla="*/ 250825 h 2508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08" h="250825">
                    <a:moveTo>
                      <a:pt x="37886" y="0"/>
                    </a:moveTo>
                    <a:cubicBezTo>
                      <a:pt x="20466" y="12345"/>
                      <a:pt x="923" y="41613"/>
                      <a:pt x="0" y="70885"/>
                    </a:cubicBezTo>
                    <a:cubicBezTo>
                      <a:pt x="2610" y="95513"/>
                      <a:pt x="5882" y="102833"/>
                      <a:pt x="17723" y="125957"/>
                    </a:cubicBezTo>
                    <a:cubicBezTo>
                      <a:pt x="30758" y="146859"/>
                      <a:pt x="34854" y="150646"/>
                      <a:pt x="38808" y="180545"/>
                    </a:cubicBezTo>
                    <a:cubicBezTo>
                      <a:pt x="37000" y="212655"/>
                      <a:pt x="16385" y="237496"/>
                      <a:pt x="546" y="250825"/>
                    </a:cubicBezTo>
                  </a:path>
                </a:pathLst>
              </a:custGeom>
              <a:noFill/>
              <a:ln w="12700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342900" indent="-342900"/>
                <a:endParaRPr lang="en-US"/>
              </a:p>
            </p:txBody>
          </p:sp>
          <p:sp>
            <p:nvSpPr>
              <p:cNvPr id="111" name="Freihandform 76"/>
              <p:cNvSpPr>
                <a:spLocks noChangeArrowheads="1"/>
              </p:cNvSpPr>
              <p:nvPr/>
            </p:nvSpPr>
            <p:spPr bwMode="auto">
              <a:xfrm>
                <a:off x="2181219" y="5775324"/>
                <a:ext cx="45719" cy="203201"/>
              </a:xfrm>
              <a:custGeom>
                <a:avLst/>
                <a:gdLst>
                  <a:gd name="T0" fmla="*/ 52581 w 38808"/>
                  <a:gd name="T1" fmla="*/ 0 h 250825"/>
                  <a:gd name="T2" fmla="*/ 0 w 38808"/>
                  <a:gd name="T3" fmla="*/ 46523 h 250825"/>
                  <a:gd name="T4" fmla="*/ 24597 w 38808"/>
                  <a:gd name="T5" fmla="*/ 82667 h 250825"/>
                  <a:gd name="T6" fmla="*/ 53861 w 38808"/>
                  <a:gd name="T7" fmla="*/ 118494 h 250825"/>
                  <a:gd name="T8" fmla="*/ 758 w 38808"/>
                  <a:gd name="T9" fmla="*/ 164619 h 2508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08"/>
                  <a:gd name="T16" fmla="*/ 0 h 250825"/>
                  <a:gd name="T17" fmla="*/ 38808 w 38808"/>
                  <a:gd name="T18" fmla="*/ 250825 h 2508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08" h="250825">
                    <a:moveTo>
                      <a:pt x="37886" y="0"/>
                    </a:moveTo>
                    <a:cubicBezTo>
                      <a:pt x="20466" y="12345"/>
                      <a:pt x="923" y="41613"/>
                      <a:pt x="0" y="70885"/>
                    </a:cubicBezTo>
                    <a:cubicBezTo>
                      <a:pt x="2610" y="95513"/>
                      <a:pt x="5882" y="102833"/>
                      <a:pt x="17723" y="125957"/>
                    </a:cubicBezTo>
                    <a:cubicBezTo>
                      <a:pt x="30758" y="146859"/>
                      <a:pt x="34854" y="150646"/>
                      <a:pt x="38808" y="180545"/>
                    </a:cubicBezTo>
                    <a:cubicBezTo>
                      <a:pt x="37000" y="212655"/>
                      <a:pt x="16385" y="237496"/>
                      <a:pt x="546" y="250825"/>
                    </a:cubicBezTo>
                  </a:path>
                </a:pathLst>
              </a:custGeom>
              <a:noFill/>
              <a:ln w="12700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342900" indent="-342900"/>
                <a:endParaRPr lang="en-US"/>
              </a:p>
            </p:txBody>
          </p:sp>
          <p:cxnSp>
            <p:nvCxnSpPr>
              <p:cNvPr id="112" name="Gerade Verbindung 77"/>
              <p:cNvCxnSpPr>
                <a:cxnSpLocks noChangeShapeType="1"/>
              </p:cNvCxnSpPr>
              <p:nvPr/>
            </p:nvCxnSpPr>
            <p:spPr bwMode="auto">
              <a:xfrm rot="5400000">
                <a:off x="439738" y="5602287"/>
                <a:ext cx="530225" cy="1588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</p:cxnSp>
          <p:cxnSp>
            <p:nvCxnSpPr>
              <p:cNvPr id="113" name="Gerade Verbindung 78"/>
              <p:cNvCxnSpPr>
                <a:cxnSpLocks noChangeShapeType="1"/>
              </p:cNvCxnSpPr>
              <p:nvPr/>
            </p:nvCxnSpPr>
            <p:spPr bwMode="auto">
              <a:xfrm rot="5400000">
                <a:off x="503238" y="5602288"/>
                <a:ext cx="530225" cy="1588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</p:cxnSp>
          <p:cxnSp>
            <p:nvCxnSpPr>
              <p:cNvPr id="114" name="Gerade Verbindung 79"/>
              <p:cNvCxnSpPr>
                <a:cxnSpLocks noChangeShapeType="1"/>
              </p:cNvCxnSpPr>
              <p:nvPr/>
            </p:nvCxnSpPr>
            <p:spPr bwMode="auto">
              <a:xfrm rot="5400000">
                <a:off x="566738" y="5602289"/>
                <a:ext cx="530225" cy="1588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</p:cxnSp>
          <p:cxnSp>
            <p:nvCxnSpPr>
              <p:cNvPr id="115" name="Gerade Verbindung 80"/>
              <p:cNvCxnSpPr>
                <a:cxnSpLocks noChangeShapeType="1"/>
              </p:cNvCxnSpPr>
              <p:nvPr/>
            </p:nvCxnSpPr>
            <p:spPr bwMode="auto">
              <a:xfrm rot="5400000">
                <a:off x="630238" y="5602290"/>
                <a:ext cx="530225" cy="1588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</p:cxnSp>
          <p:cxnSp>
            <p:nvCxnSpPr>
              <p:cNvPr id="116" name="Gerade Verbindung 81"/>
              <p:cNvCxnSpPr>
                <a:cxnSpLocks noChangeShapeType="1"/>
              </p:cNvCxnSpPr>
              <p:nvPr/>
            </p:nvCxnSpPr>
            <p:spPr bwMode="auto">
              <a:xfrm rot="5400000">
                <a:off x="693738" y="5602291"/>
                <a:ext cx="530225" cy="1588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</p:cxnSp>
          <p:cxnSp>
            <p:nvCxnSpPr>
              <p:cNvPr id="117" name="Gerade Verbindung 82"/>
              <p:cNvCxnSpPr>
                <a:cxnSpLocks noChangeShapeType="1"/>
              </p:cNvCxnSpPr>
              <p:nvPr/>
            </p:nvCxnSpPr>
            <p:spPr bwMode="auto">
              <a:xfrm rot="5400000">
                <a:off x="757238" y="5602292"/>
                <a:ext cx="530225" cy="1588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</p:cxnSp>
          <p:cxnSp>
            <p:nvCxnSpPr>
              <p:cNvPr id="118" name="Gerade Verbindung 83"/>
              <p:cNvCxnSpPr>
                <a:cxnSpLocks noChangeShapeType="1"/>
              </p:cNvCxnSpPr>
              <p:nvPr/>
            </p:nvCxnSpPr>
            <p:spPr bwMode="auto">
              <a:xfrm rot="5400000">
                <a:off x="820738" y="5602293"/>
                <a:ext cx="530225" cy="1588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</p:cxnSp>
          <p:cxnSp>
            <p:nvCxnSpPr>
              <p:cNvPr id="119" name="Gerade Verbindung 91"/>
              <p:cNvCxnSpPr>
                <a:cxnSpLocks noChangeShapeType="1"/>
              </p:cNvCxnSpPr>
              <p:nvPr/>
            </p:nvCxnSpPr>
            <p:spPr bwMode="auto">
              <a:xfrm rot="5400000">
                <a:off x="2601913" y="5602288"/>
                <a:ext cx="530225" cy="1588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</p:cxnSp>
          <p:cxnSp>
            <p:nvCxnSpPr>
              <p:cNvPr id="120" name="Gerade Verbindung 92"/>
              <p:cNvCxnSpPr>
                <a:cxnSpLocks noChangeShapeType="1"/>
              </p:cNvCxnSpPr>
              <p:nvPr/>
            </p:nvCxnSpPr>
            <p:spPr bwMode="auto">
              <a:xfrm rot="5400000">
                <a:off x="2665413" y="5602289"/>
                <a:ext cx="530225" cy="1588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</p:cxnSp>
          <p:cxnSp>
            <p:nvCxnSpPr>
              <p:cNvPr id="121" name="Gerade Verbindung 93"/>
              <p:cNvCxnSpPr>
                <a:cxnSpLocks noChangeShapeType="1"/>
              </p:cNvCxnSpPr>
              <p:nvPr/>
            </p:nvCxnSpPr>
            <p:spPr bwMode="auto">
              <a:xfrm rot="5400000">
                <a:off x="2728913" y="5602290"/>
                <a:ext cx="530225" cy="1588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</p:spPr>
          </p:cxnSp>
        </p:grpSp>
        <p:sp>
          <p:nvSpPr>
            <p:cNvPr id="122" name="Textfeld 102"/>
            <p:cNvSpPr txBox="1">
              <a:spLocks noChangeArrowheads="1"/>
            </p:cNvSpPr>
            <p:nvPr/>
          </p:nvSpPr>
          <p:spPr bwMode="auto">
            <a:xfrm>
              <a:off x="708025" y="4551363"/>
              <a:ext cx="2271713" cy="283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buFont typeface="Wingdings" pitchFamily="35" charset="2"/>
                <a:buNone/>
              </a:pPr>
              <a:r>
                <a:rPr lang="en-US" sz="1200"/>
                <a:t>&lt;= 2700 bunches in main linac</a:t>
              </a:r>
            </a:p>
          </p:txBody>
        </p:sp>
        <p:sp>
          <p:nvSpPr>
            <p:cNvPr id="123" name="Textfeld 103"/>
            <p:cNvSpPr txBox="1">
              <a:spLocks noChangeArrowheads="1"/>
            </p:cNvSpPr>
            <p:nvPr/>
          </p:nvSpPr>
          <p:spPr bwMode="auto">
            <a:xfrm>
              <a:off x="6283325" y="5651499"/>
              <a:ext cx="1878013" cy="283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buFont typeface="Wingdings" pitchFamily="35" charset="2"/>
                <a:buNone/>
              </a:pPr>
              <a:r>
                <a:rPr lang="en-US" sz="1200"/>
                <a:t>bunches in experiment B</a:t>
              </a:r>
            </a:p>
          </p:txBody>
        </p:sp>
        <p:sp>
          <p:nvSpPr>
            <p:cNvPr id="124" name="Textfeld 104"/>
            <p:cNvSpPr txBox="1">
              <a:spLocks noChangeArrowheads="1"/>
            </p:cNvSpPr>
            <p:nvPr/>
          </p:nvSpPr>
          <p:spPr bwMode="auto">
            <a:xfrm>
              <a:off x="6272213" y="1916113"/>
              <a:ext cx="1878012" cy="283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buFont typeface="Wingdings" pitchFamily="35" charset="2"/>
                <a:buNone/>
              </a:pPr>
              <a:r>
                <a:rPr lang="en-US" sz="1200"/>
                <a:t>bunches in experiment A</a:t>
              </a:r>
            </a:p>
          </p:txBody>
        </p:sp>
      </p:grpSp>
      <p:sp>
        <p:nvSpPr>
          <p:cNvPr id="126" name="Date Placeholder 307"/>
          <p:cNvSpPr>
            <a:spLocks noGrp="1"/>
          </p:cNvSpPr>
          <p:nvPr>
            <p:ph type="dt" sz="half" idx="10"/>
          </p:nvPr>
        </p:nvSpPr>
        <p:spPr>
          <a:xfrm>
            <a:off x="457200" y="6461125"/>
            <a:ext cx="2133600" cy="260350"/>
          </a:xfrm>
        </p:spPr>
        <p:txBody>
          <a:bodyPr/>
          <a:lstStyle/>
          <a:p>
            <a:r>
              <a:rPr lang="de-DE" dirty="0" smtClean="0"/>
              <a:t>19.03.2013</a:t>
            </a:r>
            <a:endParaRPr lang="en-US" dirty="0"/>
          </a:p>
        </p:txBody>
      </p:sp>
      <p:sp>
        <p:nvSpPr>
          <p:cNvPr id="127" name="Footer Placeholder 308"/>
          <p:cNvSpPr>
            <a:spLocks noGrp="1"/>
          </p:cNvSpPr>
          <p:nvPr>
            <p:ph type="ftr" sz="quarter" idx="11"/>
          </p:nvPr>
        </p:nvSpPr>
        <p:spPr>
          <a:xfrm>
            <a:off x="3124200" y="6461125"/>
            <a:ext cx="2895600" cy="260350"/>
          </a:xfrm>
        </p:spPr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128" name="Slide Number Placeholder 309"/>
          <p:cNvSpPr>
            <a:spLocks noGrp="1"/>
          </p:cNvSpPr>
          <p:nvPr>
            <p:ph type="sldNum" sz="quarter" idx="12"/>
          </p:nvPr>
        </p:nvSpPr>
        <p:spPr>
          <a:xfrm>
            <a:off x="6553200" y="6461125"/>
            <a:ext cx="2133600" cy="260350"/>
          </a:xfrm>
        </p:spPr>
        <p:txBody>
          <a:bodyPr/>
          <a:lstStyle/>
          <a:p>
            <a:fld id="{55AABBAB-24C3-4F4B-98EF-CC58944C146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86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Timing System for XFEL and FLASH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19.03.2013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279400" y="5307372"/>
            <a:ext cx="3190143" cy="1163484"/>
          </a:xfrm>
          <a:prstGeom prst="wedgeRoundRectCallout">
            <a:avLst>
              <a:gd name="adj1" fmla="val 76800"/>
              <a:gd name="adj2" fmla="val -18629"/>
              <a:gd name="adj3" fmla="val 16667"/>
            </a:avLst>
          </a:prstGeom>
          <a:gradFill flip="none" rotWithShape="1">
            <a:gsLst>
              <a:gs pos="0">
                <a:schemeClr val="accent6">
                  <a:tint val="100000"/>
                  <a:shade val="100000"/>
                  <a:satMod val="130000"/>
                  <a:alpha val="44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4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9.028 MHZ as the base frequency:</a:t>
            </a:r>
          </a:p>
          <a:p>
            <a:pPr>
              <a:buFont typeface="Arial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 Bunch spacing &gt;= 1 / 4.5MHz</a:t>
            </a:r>
          </a:p>
          <a:p>
            <a:pPr>
              <a:buFont typeface="Arial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 1 or 3 MHz bunch spacing are possible</a:t>
            </a:r>
          </a:p>
          <a:p>
            <a:pPr>
              <a:buFont typeface="Arial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 FLASH compatibility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ectangle 14"/>
          <p:cNvSpPr>
            <a:spLocks/>
          </p:cNvSpPr>
          <p:nvPr/>
        </p:nvSpPr>
        <p:spPr bwMode="auto">
          <a:xfrm>
            <a:off x="5570330" y="1464596"/>
            <a:ext cx="2000618" cy="213398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1921598" y="1464596"/>
            <a:ext cx="2921548" cy="213398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endParaRPr lang="de-DE"/>
          </a:p>
        </p:txBody>
      </p:sp>
      <p:sp>
        <p:nvSpPr>
          <p:cNvPr id="10" name="Rectangle 1"/>
          <p:cNvSpPr>
            <a:spLocks/>
          </p:cNvSpPr>
          <p:nvPr/>
        </p:nvSpPr>
        <p:spPr bwMode="auto">
          <a:xfrm>
            <a:off x="279400" y="1301031"/>
            <a:ext cx="907244" cy="7687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DE" sz="2400" dirty="0">
                <a:solidFill>
                  <a:srgbClr val="FFFFFF"/>
                </a:solidFill>
              </a:rPr>
              <a:t>MO</a:t>
            </a:r>
            <a:endParaRPr lang="de-DE" dirty="0"/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1186644" y="1694678"/>
            <a:ext cx="697880" cy="0"/>
          </a:xfrm>
          <a:prstGeom prst="line">
            <a:avLst/>
          </a:prstGeom>
          <a:noFill/>
          <a:ln w="25400">
            <a:solidFill>
              <a:srgbClr val="000000"/>
            </a:solidFill>
            <a:miter lim="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/>
          </p:cNvSpPr>
          <p:nvPr/>
        </p:nvSpPr>
        <p:spPr bwMode="auto">
          <a:xfrm>
            <a:off x="2071965" y="1897499"/>
            <a:ext cx="997750" cy="532133"/>
          </a:xfrm>
          <a:prstGeom prst="rect">
            <a:avLst/>
          </a:prstGeom>
          <a:solidFill>
            <a:srgbClr val="D3B21C"/>
          </a:solidFill>
          <a:ln w="12700">
            <a:noFill/>
            <a:miter lim="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Divider</a:t>
            </a:r>
          </a:p>
          <a:p>
            <a:pPr algn="ctr"/>
            <a:endParaRPr lang="de-DE" sz="1600" dirty="0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713394" y="3064267"/>
            <a:ext cx="1203842" cy="0"/>
          </a:xfrm>
          <a:prstGeom prst="line">
            <a:avLst/>
          </a:prstGeom>
          <a:noFill/>
          <a:ln w="25400">
            <a:solidFill>
              <a:srgbClr val="000000"/>
            </a:solidFill>
            <a:miter lim="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2257673" y="2435085"/>
            <a:ext cx="0" cy="330402"/>
          </a:xfrm>
          <a:prstGeom prst="line">
            <a:avLst/>
          </a:prstGeom>
          <a:noFill/>
          <a:ln w="25400">
            <a:solidFill>
              <a:srgbClr val="000000"/>
            </a:solidFill>
            <a:miter lim="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2167167" y="2910516"/>
            <a:ext cx="288965" cy="148299"/>
          </a:xfrm>
          <a:prstGeom prst="line">
            <a:avLst/>
          </a:prstGeom>
          <a:noFill/>
          <a:ln w="25400">
            <a:solidFill>
              <a:srgbClr val="000000"/>
            </a:solidFill>
            <a:miter lim="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1917237" y="3064267"/>
            <a:ext cx="190964" cy="0"/>
          </a:xfrm>
          <a:prstGeom prst="line">
            <a:avLst/>
          </a:prstGeom>
          <a:noFill/>
          <a:ln w="25400">
            <a:solidFill>
              <a:srgbClr val="000000"/>
            </a:solidFill>
            <a:miter lim="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9"/>
          <p:cNvSpPr>
            <a:spLocks/>
          </p:cNvSpPr>
          <p:nvPr/>
        </p:nvSpPr>
        <p:spPr bwMode="auto">
          <a:xfrm>
            <a:off x="3021962" y="2583384"/>
            <a:ext cx="1687089" cy="808013"/>
          </a:xfrm>
          <a:prstGeom prst="rect">
            <a:avLst/>
          </a:prstGeom>
          <a:solidFill>
            <a:srgbClr val="095CC4"/>
          </a:solidFill>
          <a:ln w="12700">
            <a:noFill/>
            <a:miter lim="0"/>
            <a:headEnd/>
            <a:tailEnd/>
          </a:ln>
        </p:spPr>
        <p:txBody>
          <a:bodyPr lIns="50800" tIns="50800" rIns="50800" bIns="50800" anchor="ctr">
            <a:prstTxWarp prst="textNoShape">
              <a:avLst/>
            </a:prstTxWarp>
          </a:bodyPr>
          <a:lstStyle/>
          <a:p>
            <a:r>
              <a:rPr lang="de-DE" sz="1600" dirty="0" smtClean="0">
                <a:solidFill>
                  <a:srgbClr val="FFFFFF"/>
                </a:solidFill>
              </a:rPr>
              <a:t>Timing Events &amp;</a:t>
            </a:r>
          </a:p>
          <a:p>
            <a:r>
              <a:rPr lang="de-DE" sz="1600" dirty="0" smtClean="0">
                <a:solidFill>
                  <a:srgbClr val="FFFFFF"/>
                </a:solidFill>
              </a:rPr>
              <a:t>Pattern Table</a:t>
            </a:r>
            <a:endParaRPr lang="de-DE" sz="1600" dirty="0"/>
          </a:p>
        </p:txBody>
      </p:sp>
      <p:sp>
        <p:nvSpPr>
          <p:cNvPr id="18" name="Rectangle 10"/>
          <p:cNvSpPr>
            <a:spLocks/>
          </p:cNvSpPr>
          <p:nvPr/>
        </p:nvSpPr>
        <p:spPr bwMode="auto">
          <a:xfrm>
            <a:off x="3189568" y="1581273"/>
            <a:ext cx="1519484" cy="631363"/>
          </a:xfrm>
          <a:prstGeom prst="rect">
            <a:avLst/>
          </a:prstGeom>
          <a:solidFill>
            <a:srgbClr val="095CC4"/>
          </a:solidFill>
          <a:ln w="12700">
            <a:noFill/>
            <a:miter lim="0"/>
            <a:headEnd/>
            <a:tailEnd/>
          </a:ln>
        </p:spPr>
        <p:txBody>
          <a:bodyPr lIns="50800" tIns="50800" rIns="50800" bIns="50800" anchor="ctr">
            <a:prstTxWarp prst="textNoShape">
              <a:avLst/>
            </a:prstTxWarp>
          </a:bodyPr>
          <a:lstStyle/>
          <a:p>
            <a:r>
              <a:rPr lang="de-DE" sz="1600" dirty="0">
                <a:solidFill>
                  <a:srgbClr val="FFFFFF"/>
                </a:solidFill>
              </a:rPr>
              <a:t>Sender</a:t>
            </a:r>
            <a:endParaRPr lang="de-DE" sz="1600" dirty="0"/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>
            <a:off x="1886704" y="1697950"/>
            <a:ext cx="1302864" cy="0"/>
          </a:xfrm>
          <a:prstGeom prst="line">
            <a:avLst/>
          </a:prstGeom>
          <a:noFill/>
          <a:ln w="25400">
            <a:solidFill>
              <a:srgbClr val="000000"/>
            </a:solidFill>
            <a:miter lim="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2564956" y="1689226"/>
            <a:ext cx="0" cy="208273"/>
          </a:xfrm>
          <a:prstGeom prst="line">
            <a:avLst/>
          </a:prstGeom>
          <a:noFill/>
          <a:ln w="25400">
            <a:solidFill>
              <a:srgbClr val="000000"/>
            </a:solidFill>
            <a:miter lim="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 flipV="1">
            <a:off x="5808045" y="1808083"/>
            <a:ext cx="261705" cy="0"/>
          </a:xfrm>
          <a:prstGeom prst="line">
            <a:avLst/>
          </a:prstGeom>
          <a:noFill/>
          <a:ln w="25400">
            <a:solidFill>
              <a:srgbClr val="000000"/>
            </a:solidFill>
            <a:miter lim="0"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>
            <a:off x="2460494" y="3062086"/>
            <a:ext cx="146181" cy="356"/>
          </a:xfrm>
          <a:prstGeom prst="line">
            <a:avLst/>
          </a:prstGeom>
          <a:noFill/>
          <a:ln w="25400">
            <a:solidFill>
              <a:srgbClr val="000000"/>
            </a:solidFill>
            <a:miter lim="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 flipV="1">
            <a:off x="3752442" y="2212636"/>
            <a:ext cx="0" cy="370749"/>
          </a:xfrm>
          <a:prstGeom prst="line">
            <a:avLst/>
          </a:prstGeom>
          <a:noFill/>
          <a:ln w="25400">
            <a:solidFill>
              <a:srgbClr val="000000"/>
            </a:solidFill>
            <a:miter lim="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18"/>
          <p:cNvSpPr>
            <a:spLocks/>
          </p:cNvSpPr>
          <p:nvPr/>
        </p:nvSpPr>
        <p:spPr bwMode="auto">
          <a:xfrm>
            <a:off x="630846" y="2709161"/>
            <a:ext cx="898520" cy="65659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50800" tIns="50800" rIns="50800" bIns="50800" anchor="ctr">
            <a:prstTxWarp prst="textNoShape">
              <a:avLst/>
            </a:prstTxWarp>
            <a:spAutoFit/>
          </a:bodyPr>
          <a:lstStyle/>
          <a:p>
            <a:r>
              <a:rPr lang="de-DE" sz="1800" dirty="0"/>
              <a:t>50 </a:t>
            </a:r>
            <a:r>
              <a:rPr lang="de-DE" sz="1800" dirty="0" smtClean="0"/>
              <a:t>Hz</a:t>
            </a:r>
          </a:p>
          <a:p>
            <a:r>
              <a:rPr lang="de-DE" dirty="0" smtClean="0"/>
              <a:t>mains</a:t>
            </a:r>
            <a:endParaRPr lang="de-DE" sz="1800" dirty="0"/>
          </a:p>
        </p:txBody>
      </p:sp>
      <p:sp>
        <p:nvSpPr>
          <p:cNvPr id="25" name="Rectangle 9"/>
          <p:cNvSpPr>
            <a:spLocks/>
          </p:cNvSpPr>
          <p:nvPr/>
        </p:nvSpPr>
        <p:spPr bwMode="auto">
          <a:xfrm>
            <a:off x="6069750" y="1598720"/>
            <a:ext cx="1308524" cy="523410"/>
          </a:xfrm>
          <a:prstGeom prst="rect">
            <a:avLst/>
          </a:prstGeom>
          <a:solidFill>
            <a:srgbClr val="095CC4"/>
          </a:solidFill>
          <a:ln w="12700">
            <a:noFill/>
            <a:miter lim="0"/>
            <a:headEnd/>
            <a:tailEnd/>
          </a:ln>
        </p:spPr>
        <p:txBody>
          <a:bodyPr lIns="50800" tIns="50800" rIns="50800" bIns="50800" anchor="ctr">
            <a:prstTxWarp prst="textNoShape">
              <a:avLst/>
            </a:prstTxWarp>
          </a:bodyPr>
          <a:lstStyle/>
          <a:p>
            <a:r>
              <a:rPr lang="de-DE" sz="1400" dirty="0" smtClean="0">
                <a:solidFill>
                  <a:srgbClr val="FFFFFF"/>
                </a:solidFill>
              </a:rPr>
              <a:t>Event &amp; Pattern</a:t>
            </a:r>
          </a:p>
          <a:p>
            <a:r>
              <a:rPr lang="de-DE" sz="1600" dirty="0" smtClean="0">
                <a:solidFill>
                  <a:srgbClr val="FFFFFF"/>
                </a:solidFill>
              </a:rPr>
              <a:t>Receiver</a:t>
            </a:r>
            <a:endParaRPr lang="de-DE" sz="1600" dirty="0"/>
          </a:p>
        </p:txBody>
      </p:sp>
      <p:cxnSp>
        <p:nvCxnSpPr>
          <p:cNvPr id="26" name="Gerade Verbindung mit Pfeil 22"/>
          <p:cNvCxnSpPr/>
          <p:nvPr/>
        </p:nvCxnSpPr>
        <p:spPr bwMode="auto">
          <a:xfrm rot="5400000">
            <a:off x="5542665" y="2148300"/>
            <a:ext cx="679342" cy="109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Gerade Verbindung mit Pfeil 25"/>
          <p:cNvCxnSpPr/>
          <p:nvPr/>
        </p:nvCxnSpPr>
        <p:spPr bwMode="auto">
          <a:xfrm rot="5400000">
            <a:off x="6060009" y="2304777"/>
            <a:ext cx="366387" cy="109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Textfeld 27"/>
          <p:cNvSpPr txBox="1">
            <a:spLocks noChangeArrowheads="1"/>
          </p:cNvSpPr>
          <p:nvPr/>
        </p:nvSpPr>
        <p:spPr bwMode="auto">
          <a:xfrm>
            <a:off x="6190316" y="2122129"/>
            <a:ext cx="7986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1400" dirty="0" err="1"/>
              <a:t>Sync</a:t>
            </a:r>
            <a:r>
              <a:rPr lang="de-DE" sz="1400" dirty="0"/>
              <a:t>.</a:t>
            </a:r>
          </a:p>
        </p:txBody>
      </p:sp>
      <p:cxnSp>
        <p:nvCxnSpPr>
          <p:cNvPr id="29" name="Gerade Verbindung mit Pfeil 28"/>
          <p:cNvCxnSpPr/>
          <p:nvPr/>
        </p:nvCxnSpPr>
        <p:spPr bwMode="auto">
          <a:xfrm>
            <a:off x="6874387" y="2660856"/>
            <a:ext cx="1812413" cy="80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25" idx="3"/>
          </p:cNvCxnSpPr>
          <p:nvPr/>
        </p:nvCxnSpPr>
        <p:spPr bwMode="auto">
          <a:xfrm>
            <a:off x="7378274" y="1860425"/>
            <a:ext cx="1308526" cy="62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Textfeld 34"/>
          <p:cNvSpPr txBox="1">
            <a:spLocks noChangeArrowheads="1"/>
          </p:cNvSpPr>
          <p:nvPr/>
        </p:nvSpPr>
        <p:spPr bwMode="auto">
          <a:xfrm>
            <a:off x="7379765" y="1491715"/>
            <a:ext cx="11864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de-DE" sz="1800" dirty="0" err="1"/>
              <a:t>Trigger</a:t>
            </a:r>
            <a:endParaRPr lang="de-DE" sz="1800" dirty="0"/>
          </a:p>
        </p:txBody>
      </p:sp>
      <p:sp>
        <p:nvSpPr>
          <p:cNvPr id="33" name="Textfeld 36"/>
          <p:cNvSpPr txBox="1">
            <a:spLocks noChangeArrowheads="1"/>
          </p:cNvSpPr>
          <p:nvPr/>
        </p:nvSpPr>
        <p:spPr bwMode="auto">
          <a:xfrm>
            <a:off x="1200820" y="1441859"/>
            <a:ext cx="8012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1400" dirty="0"/>
              <a:t>1.3GHz</a:t>
            </a:r>
          </a:p>
        </p:txBody>
      </p:sp>
      <p:cxnSp>
        <p:nvCxnSpPr>
          <p:cNvPr id="34" name="Gerade Verbindung mit Pfeil 38"/>
          <p:cNvCxnSpPr>
            <a:cxnSpLocks noChangeShapeType="1"/>
          </p:cNvCxnSpPr>
          <p:nvPr/>
        </p:nvCxnSpPr>
        <p:spPr bwMode="auto">
          <a:xfrm>
            <a:off x="4580722" y="1808083"/>
            <a:ext cx="1203842" cy="1091"/>
          </a:xfrm>
          <a:prstGeom prst="straightConnector1">
            <a:avLst/>
          </a:prstGeom>
          <a:noFill/>
          <a:ln w="22225">
            <a:solidFill>
              <a:srgbClr val="FF6600"/>
            </a:solidFill>
            <a:miter lim="0"/>
            <a:headEnd/>
            <a:tailEnd type="arrow" w="med" len="med"/>
          </a:ln>
        </p:spPr>
      </p:cxnSp>
      <p:cxnSp>
        <p:nvCxnSpPr>
          <p:cNvPr id="35" name="Gerade Verbindung mit Pfeil 40"/>
          <p:cNvCxnSpPr>
            <a:cxnSpLocks noChangeShapeType="1"/>
          </p:cNvCxnSpPr>
          <p:nvPr/>
        </p:nvCxnSpPr>
        <p:spPr bwMode="auto">
          <a:xfrm flipH="1">
            <a:off x="4580722" y="1983757"/>
            <a:ext cx="1203842" cy="1091"/>
          </a:xfrm>
          <a:prstGeom prst="straightConnector1">
            <a:avLst/>
          </a:prstGeom>
          <a:noFill/>
          <a:ln w="22225">
            <a:solidFill>
              <a:srgbClr val="FF6600"/>
            </a:solidFill>
            <a:miter lim="0"/>
            <a:headEnd/>
            <a:tailEnd type="arrow" w="med" len="med"/>
          </a:ln>
        </p:spPr>
      </p:cxnSp>
      <p:sp>
        <p:nvSpPr>
          <p:cNvPr id="36" name="Rectangle 1"/>
          <p:cNvSpPr>
            <a:spLocks/>
          </p:cNvSpPr>
          <p:nvPr/>
        </p:nvSpPr>
        <p:spPr bwMode="auto">
          <a:xfrm>
            <a:off x="2462679" y="4251233"/>
            <a:ext cx="1256183" cy="7687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DE" sz="2400" dirty="0">
                <a:solidFill>
                  <a:srgbClr val="FFFFFF"/>
                </a:solidFill>
              </a:rPr>
              <a:t>MPS</a:t>
            </a:r>
          </a:p>
        </p:txBody>
      </p:sp>
      <p:cxnSp>
        <p:nvCxnSpPr>
          <p:cNvPr id="37" name="Gerade Verbindung mit Pfeil 43"/>
          <p:cNvCxnSpPr>
            <a:stCxn id="36" idx="0"/>
          </p:cNvCxnSpPr>
          <p:nvPr/>
        </p:nvCxnSpPr>
        <p:spPr bwMode="auto">
          <a:xfrm rot="16200000" flipV="1">
            <a:off x="2655198" y="3815659"/>
            <a:ext cx="869345" cy="1803"/>
          </a:xfrm>
          <a:prstGeom prst="straightConnector1">
            <a:avLst/>
          </a:prstGeom>
          <a:ln>
            <a:headEnd type="arrow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 bwMode="auto">
          <a:xfrm>
            <a:off x="2111554" y="3042458"/>
            <a:ext cx="52341" cy="52341"/>
          </a:xfrm>
          <a:prstGeom prst="ellipse">
            <a:avLst/>
          </a:prstGeom>
          <a:noFill/>
          <a:ln w="127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" name="Oval 38"/>
          <p:cNvSpPr/>
          <p:nvPr/>
        </p:nvSpPr>
        <p:spPr bwMode="auto">
          <a:xfrm>
            <a:off x="2425600" y="3033735"/>
            <a:ext cx="52341" cy="5234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de-DE"/>
          </a:p>
        </p:txBody>
      </p:sp>
      <p:sp>
        <p:nvSpPr>
          <p:cNvPr id="40" name="Oval 46"/>
          <p:cNvSpPr>
            <a:spLocks noChangeArrowheads="1"/>
          </p:cNvSpPr>
          <p:nvPr/>
        </p:nvSpPr>
        <p:spPr bwMode="auto">
          <a:xfrm>
            <a:off x="2231502" y="2767668"/>
            <a:ext cx="52341" cy="52341"/>
          </a:xfrm>
          <a:prstGeom prst="ellipse">
            <a:avLst/>
          </a:prstGeom>
          <a:noFill/>
          <a:ln w="12700">
            <a:solidFill>
              <a:srgbClr val="0D0D0D"/>
            </a:solidFill>
            <a:miter lim="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1" name="Gerade Verbindung 48"/>
          <p:cNvCxnSpPr>
            <a:cxnSpLocks noChangeShapeType="1"/>
          </p:cNvCxnSpPr>
          <p:nvPr/>
        </p:nvCxnSpPr>
        <p:spPr bwMode="auto">
          <a:xfrm rot="5400000">
            <a:off x="5173827" y="5031319"/>
            <a:ext cx="261705" cy="1091"/>
          </a:xfrm>
          <a:prstGeom prst="line">
            <a:avLst/>
          </a:prstGeom>
          <a:noFill/>
          <a:ln w="31750">
            <a:solidFill>
              <a:srgbClr val="FF0000"/>
            </a:solidFill>
            <a:miter lim="0"/>
            <a:headEnd/>
            <a:tailEnd/>
          </a:ln>
        </p:spPr>
      </p:cxnSp>
      <p:cxnSp>
        <p:nvCxnSpPr>
          <p:cNvPr id="42" name="Gerade Verbindung 49"/>
          <p:cNvCxnSpPr/>
          <p:nvPr/>
        </p:nvCxnSpPr>
        <p:spPr bwMode="auto">
          <a:xfrm rot="5400000">
            <a:off x="5330850" y="5031319"/>
            <a:ext cx="261705" cy="1091"/>
          </a:xfrm>
          <a:prstGeom prst="line">
            <a:avLst/>
          </a:prstGeom>
          <a:solidFill>
            <a:srgbClr val="095CC4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43" name="Gerade Verbindung 50"/>
          <p:cNvCxnSpPr/>
          <p:nvPr/>
        </p:nvCxnSpPr>
        <p:spPr bwMode="auto">
          <a:xfrm rot="5400000">
            <a:off x="5487873" y="5031319"/>
            <a:ext cx="261705" cy="1091"/>
          </a:xfrm>
          <a:prstGeom prst="line">
            <a:avLst/>
          </a:prstGeom>
          <a:solidFill>
            <a:srgbClr val="095CC4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44" name="Gerade Verbindung 51"/>
          <p:cNvCxnSpPr/>
          <p:nvPr/>
        </p:nvCxnSpPr>
        <p:spPr bwMode="auto">
          <a:xfrm rot="5400000">
            <a:off x="5644895" y="5031319"/>
            <a:ext cx="261705" cy="1091"/>
          </a:xfrm>
          <a:prstGeom prst="line">
            <a:avLst/>
          </a:prstGeom>
          <a:solidFill>
            <a:srgbClr val="095CC4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45" name="Gerade Verbindung 52"/>
          <p:cNvCxnSpPr/>
          <p:nvPr/>
        </p:nvCxnSpPr>
        <p:spPr bwMode="auto">
          <a:xfrm rot="5400000">
            <a:off x="5801918" y="5031319"/>
            <a:ext cx="261705" cy="1091"/>
          </a:xfrm>
          <a:prstGeom prst="line">
            <a:avLst/>
          </a:prstGeom>
          <a:solidFill>
            <a:srgbClr val="095CC4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46" name="Gerade Verbindung 53"/>
          <p:cNvCxnSpPr/>
          <p:nvPr/>
        </p:nvCxnSpPr>
        <p:spPr bwMode="auto">
          <a:xfrm rot="5400000">
            <a:off x="5958941" y="5031319"/>
            <a:ext cx="261705" cy="1091"/>
          </a:xfrm>
          <a:prstGeom prst="line">
            <a:avLst/>
          </a:prstGeom>
          <a:solidFill>
            <a:srgbClr val="095CC4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47" name="Gerade Verbindung 54"/>
          <p:cNvCxnSpPr/>
          <p:nvPr/>
        </p:nvCxnSpPr>
        <p:spPr bwMode="auto">
          <a:xfrm rot="5400000">
            <a:off x="6115964" y="5031319"/>
            <a:ext cx="261705" cy="1091"/>
          </a:xfrm>
          <a:prstGeom prst="line">
            <a:avLst/>
          </a:prstGeom>
          <a:solidFill>
            <a:srgbClr val="095CC4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48" name="Gerade Verbindung 55"/>
          <p:cNvCxnSpPr/>
          <p:nvPr/>
        </p:nvCxnSpPr>
        <p:spPr bwMode="auto">
          <a:xfrm rot="5400000">
            <a:off x="6272987" y="5031319"/>
            <a:ext cx="261705" cy="1091"/>
          </a:xfrm>
          <a:prstGeom prst="line">
            <a:avLst/>
          </a:prstGeom>
          <a:solidFill>
            <a:srgbClr val="095CC4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49" name="Gerade Verbindung 56"/>
          <p:cNvCxnSpPr/>
          <p:nvPr/>
        </p:nvCxnSpPr>
        <p:spPr bwMode="auto">
          <a:xfrm rot="5400000">
            <a:off x="6430010" y="5031319"/>
            <a:ext cx="261705" cy="1091"/>
          </a:xfrm>
          <a:prstGeom prst="line">
            <a:avLst/>
          </a:prstGeom>
          <a:solidFill>
            <a:srgbClr val="095CC4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50" name="Gerade Verbindung 57"/>
          <p:cNvCxnSpPr>
            <a:cxnSpLocks noChangeShapeType="1"/>
          </p:cNvCxnSpPr>
          <p:nvPr/>
        </p:nvCxnSpPr>
        <p:spPr bwMode="auto">
          <a:xfrm rot="5400000">
            <a:off x="6587033" y="5031319"/>
            <a:ext cx="261705" cy="1091"/>
          </a:xfrm>
          <a:prstGeom prst="line">
            <a:avLst/>
          </a:prstGeom>
          <a:noFill/>
          <a:ln w="31750">
            <a:solidFill>
              <a:srgbClr val="FF0000"/>
            </a:solidFill>
            <a:miter lim="0"/>
            <a:headEnd/>
            <a:tailEnd/>
          </a:ln>
        </p:spPr>
      </p:cxnSp>
      <p:cxnSp>
        <p:nvCxnSpPr>
          <p:cNvPr id="51" name="Gerade Verbindung 58"/>
          <p:cNvCxnSpPr/>
          <p:nvPr/>
        </p:nvCxnSpPr>
        <p:spPr bwMode="auto">
          <a:xfrm rot="5400000">
            <a:off x="6744056" y="5031319"/>
            <a:ext cx="261705" cy="1091"/>
          </a:xfrm>
          <a:prstGeom prst="line">
            <a:avLst/>
          </a:prstGeom>
          <a:solidFill>
            <a:srgbClr val="095CC4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52" name="Gerade Verbindung 59"/>
          <p:cNvCxnSpPr/>
          <p:nvPr/>
        </p:nvCxnSpPr>
        <p:spPr bwMode="auto">
          <a:xfrm rot="5400000">
            <a:off x="6901079" y="5031319"/>
            <a:ext cx="261705" cy="1091"/>
          </a:xfrm>
          <a:prstGeom prst="line">
            <a:avLst/>
          </a:prstGeom>
          <a:solidFill>
            <a:srgbClr val="095CC4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53" name="Gerade Verbindung 60"/>
          <p:cNvCxnSpPr/>
          <p:nvPr/>
        </p:nvCxnSpPr>
        <p:spPr bwMode="auto">
          <a:xfrm rot="5400000">
            <a:off x="7058102" y="5031319"/>
            <a:ext cx="261705" cy="1091"/>
          </a:xfrm>
          <a:prstGeom prst="line">
            <a:avLst/>
          </a:prstGeom>
          <a:solidFill>
            <a:srgbClr val="095CC4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54" name="Gerade Verbindung 61"/>
          <p:cNvCxnSpPr/>
          <p:nvPr/>
        </p:nvCxnSpPr>
        <p:spPr bwMode="auto">
          <a:xfrm rot="5400000">
            <a:off x="7215125" y="5031319"/>
            <a:ext cx="261705" cy="1091"/>
          </a:xfrm>
          <a:prstGeom prst="line">
            <a:avLst/>
          </a:prstGeom>
          <a:solidFill>
            <a:srgbClr val="095CC4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55" name="Gerade Verbindung 62"/>
          <p:cNvCxnSpPr/>
          <p:nvPr/>
        </p:nvCxnSpPr>
        <p:spPr bwMode="auto">
          <a:xfrm rot="5400000">
            <a:off x="7372148" y="5031319"/>
            <a:ext cx="261705" cy="1091"/>
          </a:xfrm>
          <a:prstGeom prst="line">
            <a:avLst/>
          </a:prstGeom>
          <a:solidFill>
            <a:srgbClr val="095CC4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56" name="Gerade Verbindung 63"/>
          <p:cNvCxnSpPr/>
          <p:nvPr/>
        </p:nvCxnSpPr>
        <p:spPr bwMode="auto">
          <a:xfrm rot="5400000">
            <a:off x="7529171" y="5031319"/>
            <a:ext cx="261705" cy="1091"/>
          </a:xfrm>
          <a:prstGeom prst="line">
            <a:avLst/>
          </a:prstGeom>
          <a:solidFill>
            <a:srgbClr val="095CC4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57" name="Gerade Verbindung 64"/>
          <p:cNvCxnSpPr/>
          <p:nvPr/>
        </p:nvCxnSpPr>
        <p:spPr bwMode="auto">
          <a:xfrm rot="5400000">
            <a:off x="7686194" y="5031319"/>
            <a:ext cx="261705" cy="1091"/>
          </a:xfrm>
          <a:prstGeom prst="line">
            <a:avLst/>
          </a:prstGeom>
          <a:solidFill>
            <a:srgbClr val="095CC4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58" name="Gerade Verbindung 65"/>
          <p:cNvCxnSpPr/>
          <p:nvPr/>
        </p:nvCxnSpPr>
        <p:spPr bwMode="auto">
          <a:xfrm rot="5400000">
            <a:off x="7843216" y="5031319"/>
            <a:ext cx="261705" cy="1091"/>
          </a:xfrm>
          <a:prstGeom prst="line">
            <a:avLst/>
          </a:prstGeom>
          <a:solidFill>
            <a:srgbClr val="095CC4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59" name="Gerade Verbindung 66"/>
          <p:cNvCxnSpPr/>
          <p:nvPr/>
        </p:nvCxnSpPr>
        <p:spPr bwMode="auto">
          <a:xfrm rot="10800000">
            <a:off x="5199452" y="5162717"/>
            <a:ext cx="2878754" cy="1091"/>
          </a:xfrm>
          <a:prstGeom prst="line">
            <a:avLst/>
          </a:prstGeom>
          <a:solidFill>
            <a:srgbClr val="095CC4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arrow" w="med" len="med"/>
            <a:tailEnd type="none" w="med" len="med"/>
          </a:ln>
          <a:effectLst/>
        </p:spPr>
      </p:cxnSp>
      <p:cxnSp>
        <p:nvCxnSpPr>
          <p:cNvPr id="60" name="Gerade Verbindung 69"/>
          <p:cNvCxnSpPr>
            <a:cxnSpLocks noChangeShapeType="1"/>
          </p:cNvCxnSpPr>
          <p:nvPr/>
        </p:nvCxnSpPr>
        <p:spPr bwMode="auto">
          <a:xfrm rot="5400000">
            <a:off x="5173827" y="5607070"/>
            <a:ext cx="261705" cy="1091"/>
          </a:xfrm>
          <a:prstGeom prst="line">
            <a:avLst/>
          </a:prstGeom>
          <a:noFill/>
          <a:ln w="31750">
            <a:solidFill>
              <a:srgbClr val="FF0000"/>
            </a:solidFill>
            <a:miter lim="0"/>
            <a:headEnd/>
            <a:tailEnd/>
          </a:ln>
        </p:spPr>
      </p:cxnSp>
      <p:cxnSp>
        <p:nvCxnSpPr>
          <p:cNvPr id="61" name="Gerade Verbindung 70"/>
          <p:cNvCxnSpPr/>
          <p:nvPr/>
        </p:nvCxnSpPr>
        <p:spPr bwMode="auto">
          <a:xfrm rot="5400000">
            <a:off x="5330850" y="5607070"/>
            <a:ext cx="261705" cy="1091"/>
          </a:xfrm>
          <a:prstGeom prst="line">
            <a:avLst/>
          </a:prstGeom>
          <a:solidFill>
            <a:srgbClr val="095CC4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62" name="Gerade Verbindung 71"/>
          <p:cNvCxnSpPr>
            <a:cxnSpLocks noChangeShapeType="1"/>
          </p:cNvCxnSpPr>
          <p:nvPr/>
        </p:nvCxnSpPr>
        <p:spPr bwMode="auto">
          <a:xfrm rot="5400000">
            <a:off x="5487873" y="5607070"/>
            <a:ext cx="261705" cy="1091"/>
          </a:xfrm>
          <a:prstGeom prst="line">
            <a:avLst/>
          </a:prstGeom>
          <a:noFill/>
          <a:ln w="31750">
            <a:solidFill>
              <a:srgbClr val="FF0000"/>
            </a:solidFill>
            <a:miter lim="0"/>
            <a:headEnd/>
            <a:tailEnd/>
          </a:ln>
        </p:spPr>
      </p:cxnSp>
      <p:cxnSp>
        <p:nvCxnSpPr>
          <p:cNvPr id="63" name="Gerade Verbindung 72"/>
          <p:cNvCxnSpPr/>
          <p:nvPr/>
        </p:nvCxnSpPr>
        <p:spPr bwMode="auto">
          <a:xfrm rot="5400000">
            <a:off x="5644895" y="5607070"/>
            <a:ext cx="261705" cy="1091"/>
          </a:xfrm>
          <a:prstGeom prst="line">
            <a:avLst/>
          </a:prstGeom>
          <a:solidFill>
            <a:srgbClr val="095CC4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64" name="Gerade Verbindung 73"/>
          <p:cNvCxnSpPr>
            <a:cxnSpLocks noChangeShapeType="1"/>
          </p:cNvCxnSpPr>
          <p:nvPr/>
        </p:nvCxnSpPr>
        <p:spPr bwMode="auto">
          <a:xfrm rot="5400000">
            <a:off x="5801918" y="5607070"/>
            <a:ext cx="261705" cy="1091"/>
          </a:xfrm>
          <a:prstGeom prst="line">
            <a:avLst/>
          </a:prstGeom>
          <a:noFill/>
          <a:ln w="31750">
            <a:solidFill>
              <a:srgbClr val="FF0000"/>
            </a:solidFill>
            <a:miter lim="0"/>
            <a:headEnd/>
            <a:tailEnd/>
          </a:ln>
        </p:spPr>
      </p:cxnSp>
      <p:cxnSp>
        <p:nvCxnSpPr>
          <p:cNvPr id="65" name="Gerade Verbindung 74"/>
          <p:cNvCxnSpPr/>
          <p:nvPr/>
        </p:nvCxnSpPr>
        <p:spPr bwMode="auto">
          <a:xfrm rot="5400000">
            <a:off x="5958941" y="5607070"/>
            <a:ext cx="261705" cy="1091"/>
          </a:xfrm>
          <a:prstGeom prst="line">
            <a:avLst/>
          </a:prstGeom>
          <a:solidFill>
            <a:srgbClr val="095CC4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66" name="Gerade Verbindung 75"/>
          <p:cNvCxnSpPr>
            <a:cxnSpLocks noChangeShapeType="1"/>
          </p:cNvCxnSpPr>
          <p:nvPr/>
        </p:nvCxnSpPr>
        <p:spPr bwMode="auto">
          <a:xfrm rot="5400000">
            <a:off x="6115964" y="5607070"/>
            <a:ext cx="261705" cy="1091"/>
          </a:xfrm>
          <a:prstGeom prst="line">
            <a:avLst/>
          </a:prstGeom>
          <a:noFill/>
          <a:ln w="31750">
            <a:solidFill>
              <a:srgbClr val="FF0000"/>
            </a:solidFill>
            <a:miter lim="0"/>
            <a:headEnd/>
            <a:tailEnd/>
          </a:ln>
        </p:spPr>
      </p:cxnSp>
      <p:cxnSp>
        <p:nvCxnSpPr>
          <p:cNvPr id="67" name="Gerade Verbindung 76"/>
          <p:cNvCxnSpPr/>
          <p:nvPr/>
        </p:nvCxnSpPr>
        <p:spPr bwMode="auto">
          <a:xfrm rot="5400000">
            <a:off x="6272987" y="5607070"/>
            <a:ext cx="261705" cy="1091"/>
          </a:xfrm>
          <a:prstGeom prst="line">
            <a:avLst/>
          </a:prstGeom>
          <a:solidFill>
            <a:srgbClr val="095CC4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68" name="Gerade Verbindung 77"/>
          <p:cNvCxnSpPr>
            <a:cxnSpLocks noChangeShapeType="1"/>
          </p:cNvCxnSpPr>
          <p:nvPr/>
        </p:nvCxnSpPr>
        <p:spPr bwMode="auto">
          <a:xfrm rot="5400000">
            <a:off x="6430010" y="5607070"/>
            <a:ext cx="261705" cy="1091"/>
          </a:xfrm>
          <a:prstGeom prst="line">
            <a:avLst/>
          </a:prstGeom>
          <a:noFill/>
          <a:ln w="31750">
            <a:solidFill>
              <a:srgbClr val="FF0000"/>
            </a:solidFill>
            <a:miter lim="0"/>
            <a:headEnd/>
            <a:tailEnd/>
          </a:ln>
        </p:spPr>
      </p:cxnSp>
      <p:cxnSp>
        <p:nvCxnSpPr>
          <p:cNvPr id="69" name="Gerade Verbindung 78"/>
          <p:cNvCxnSpPr/>
          <p:nvPr/>
        </p:nvCxnSpPr>
        <p:spPr bwMode="auto">
          <a:xfrm rot="5400000">
            <a:off x="6587033" y="5607070"/>
            <a:ext cx="261705" cy="1091"/>
          </a:xfrm>
          <a:prstGeom prst="line">
            <a:avLst/>
          </a:prstGeom>
          <a:solidFill>
            <a:srgbClr val="095CC4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70" name="Gerade Verbindung 79"/>
          <p:cNvCxnSpPr>
            <a:cxnSpLocks noChangeShapeType="1"/>
          </p:cNvCxnSpPr>
          <p:nvPr/>
        </p:nvCxnSpPr>
        <p:spPr bwMode="auto">
          <a:xfrm rot="5400000">
            <a:off x="6744056" y="5607070"/>
            <a:ext cx="261705" cy="1091"/>
          </a:xfrm>
          <a:prstGeom prst="line">
            <a:avLst/>
          </a:prstGeom>
          <a:noFill/>
          <a:ln w="31750">
            <a:solidFill>
              <a:srgbClr val="FF0000"/>
            </a:solidFill>
            <a:miter lim="0"/>
            <a:headEnd/>
            <a:tailEnd/>
          </a:ln>
        </p:spPr>
      </p:cxnSp>
      <p:cxnSp>
        <p:nvCxnSpPr>
          <p:cNvPr id="71" name="Gerade Verbindung 80"/>
          <p:cNvCxnSpPr/>
          <p:nvPr/>
        </p:nvCxnSpPr>
        <p:spPr bwMode="auto">
          <a:xfrm rot="5400000">
            <a:off x="6901079" y="5607070"/>
            <a:ext cx="261705" cy="1091"/>
          </a:xfrm>
          <a:prstGeom prst="line">
            <a:avLst/>
          </a:prstGeom>
          <a:solidFill>
            <a:srgbClr val="095CC4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72" name="Gerade Verbindung 81"/>
          <p:cNvCxnSpPr>
            <a:cxnSpLocks noChangeShapeType="1"/>
          </p:cNvCxnSpPr>
          <p:nvPr/>
        </p:nvCxnSpPr>
        <p:spPr bwMode="auto">
          <a:xfrm rot="5400000">
            <a:off x="7058102" y="5607070"/>
            <a:ext cx="261705" cy="1091"/>
          </a:xfrm>
          <a:prstGeom prst="line">
            <a:avLst/>
          </a:prstGeom>
          <a:noFill/>
          <a:ln w="31750">
            <a:solidFill>
              <a:srgbClr val="FF0000"/>
            </a:solidFill>
            <a:miter lim="0"/>
            <a:headEnd/>
            <a:tailEnd/>
          </a:ln>
        </p:spPr>
      </p:cxnSp>
      <p:cxnSp>
        <p:nvCxnSpPr>
          <p:cNvPr id="73" name="Gerade Verbindung 82"/>
          <p:cNvCxnSpPr/>
          <p:nvPr/>
        </p:nvCxnSpPr>
        <p:spPr bwMode="auto">
          <a:xfrm rot="5400000">
            <a:off x="7215125" y="5607070"/>
            <a:ext cx="261705" cy="1091"/>
          </a:xfrm>
          <a:prstGeom prst="line">
            <a:avLst/>
          </a:prstGeom>
          <a:solidFill>
            <a:srgbClr val="095CC4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74" name="Gerade Verbindung 83"/>
          <p:cNvCxnSpPr>
            <a:cxnSpLocks noChangeShapeType="1"/>
          </p:cNvCxnSpPr>
          <p:nvPr/>
        </p:nvCxnSpPr>
        <p:spPr bwMode="auto">
          <a:xfrm rot="5400000">
            <a:off x="7372148" y="5607070"/>
            <a:ext cx="261705" cy="1091"/>
          </a:xfrm>
          <a:prstGeom prst="line">
            <a:avLst/>
          </a:prstGeom>
          <a:noFill/>
          <a:ln w="31750">
            <a:solidFill>
              <a:srgbClr val="FF0000"/>
            </a:solidFill>
            <a:miter lim="0"/>
            <a:headEnd/>
            <a:tailEnd/>
          </a:ln>
        </p:spPr>
      </p:cxnSp>
      <p:cxnSp>
        <p:nvCxnSpPr>
          <p:cNvPr id="75" name="Gerade Verbindung 84"/>
          <p:cNvCxnSpPr/>
          <p:nvPr/>
        </p:nvCxnSpPr>
        <p:spPr bwMode="auto">
          <a:xfrm rot="5400000">
            <a:off x="7529171" y="5607070"/>
            <a:ext cx="261705" cy="1091"/>
          </a:xfrm>
          <a:prstGeom prst="line">
            <a:avLst/>
          </a:prstGeom>
          <a:solidFill>
            <a:srgbClr val="095CC4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76" name="Gerade Verbindung 85"/>
          <p:cNvCxnSpPr>
            <a:cxnSpLocks noChangeShapeType="1"/>
          </p:cNvCxnSpPr>
          <p:nvPr/>
        </p:nvCxnSpPr>
        <p:spPr bwMode="auto">
          <a:xfrm rot="5400000">
            <a:off x="7686194" y="5607070"/>
            <a:ext cx="261705" cy="1091"/>
          </a:xfrm>
          <a:prstGeom prst="line">
            <a:avLst/>
          </a:prstGeom>
          <a:noFill/>
          <a:ln w="31750">
            <a:solidFill>
              <a:srgbClr val="FF0000"/>
            </a:solidFill>
            <a:miter lim="0"/>
            <a:headEnd/>
            <a:tailEnd/>
          </a:ln>
        </p:spPr>
      </p:cxnSp>
      <p:cxnSp>
        <p:nvCxnSpPr>
          <p:cNvPr id="77" name="Gerade Verbindung 86"/>
          <p:cNvCxnSpPr/>
          <p:nvPr/>
        </p:nvCxnSpPr>
        <p:spPr bwMode="auto">
          <a:xfrm rot="5400000">
            <a:off x="7843216" y="5607070"/>
            <a:ext cx="261705" cy="1091"/>
          </a:xfrm>
          <a:prstGeom prst="line">
            <a:avLst/>
          </a:prstGeom>
          <a:solidFill>
            <a:srgbClr val="095CC4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78" name="Gerade Verbindung 87"/>
          <p:cNvCxnSpPr/>
          <p:nvPr/>
        </p:nvCxnSpPr>
        <p:spPr bwMode="auto">
          <a:xfrm rot="10800000">
            <a:off x="5199452" y="5738468"/>
            <a:ext cx="2878754" cy="1091"/>
          </a:xfrm>
          <a:prstGeom prst="line">
            <a:avLst/>
          </a:prstGeom>
          <a:solidFill>
            <a:srgbClr val="095CC4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arrow" w="med" len="med"/>
            <a:tailEnd type="none" w="med" len="med"/>
          </a:ln>
          <a:effectLst/>
        </p:spPr>
      </p:cxnSp>
      <p:cxnSp>
        <p:nvCxnSpPr>
          <p:cNvPr id="79" name="Gewinkelte Verbindung 108"/>
          <p:cNvCxnSpPr/>
          <p:nvPr/>
        </p:nvCxnSpPr>
        <p:spPr bwMode="auto">
          <a:xfrm rot="5400000">
            <a:off x="7037043" y="3650483"/>
            <a:ext cx="2291693" cy="314047"/>
          </a:xfrm>
          <a:prstGeom prst="bentConnector3">
            <a:avLst>
              <a:gd name="adj1" fmla="val 99912"/>
            </a:avLst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0" name="Gewinkelte Verbindung 110"/>
          <p:cNvCxnSpPr/>
          <p:nvPr/>
        </p:nvCxnSpPr>
        <p:spPr bwMode="auto">
          <a:xfrm rot="5400000">
            <a:off x="6801507" y="3938359"/>
            <a:ext cx="2919785" cy="366386"/>
          </a:xfrm>
          <a:prstGeom prst="bentConnector3">
            <a:avLst>
              <a:gd name="adj1" fmla="val 99982"/>
            </a:avLst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1" name="Textfeld 118"/>
          <p:cNvSpPr txBox="1">
            <a:spLocks noChangeArrowheads="1"/>
          </p:cNvSpPr>
          <p:nvPr/>
        </p:nvSpPr>
        <p:spPr bwMode="auto">
          <a:xfrm>
            <a:off x="4265707" y="4886070"/>
            <a:ext cx="8737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1800" b="1" dirty="0"/>
              <a:t>FLASH</a:t>
            </a:r>
          </a:p>
        </p:txBody>
      </p:sp>
      <p:sp>
        <p:nvSpPr>
          <p:cNvPr id="82" name="Textfeld 119"/>
          <p:cNvSpPr txBox="1">
            <a:spLocks noChangeArrowheads="1"/>
          </p:cNvSpPr>
          <p:nvPr/>
        </p:nvSpPr>
        <p:spPr bwMode="auto">
          <a:xfrm>
            <a:off x="4265706" y="5462010"/>
            <a:ext cx="8159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1800" b="1" dirty="0"/>
              <a:t>XFEL</a:t>
            </a:r>
          </a:p>
        </p:txBody>
      </p:sp>
      <p:cxnSp>
        <p:nvCxnSpPr>
          <p:cNvPr id="83" name="Gerade Verbindung mit Pfeil 122"/>
          <p:cNvCxnSpPr/>
          <p:nvPr/>
        </p:nvCxnSpPr>
        <p:spPr bwMode="auto">
          <a:xfrm rot="10800000" flipH="1">
            <a:off x="5305224" y="5972396"/>
            <a:ext cx="1412116" cy="109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4" name="Textfeld 125"/>
          <p:cNvSpPr txBox="1">
            <a:spLocks noChangeArrowheads="1"/>
          </p:cNvSpPr>
          <p:nvPr/>
        </p:nvSpPr>
        <p:spPr bwMode="auto">
          <a:xfrm>
            <a:off x="5468471" y="5973486"/>
            <a:ext cx="9935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1600" b="1" dirty="0">
                <a:solidFill>
                  <a:schemeClr val="accent2"/>
                </a:solidFill>
              </a:rPr>
              <a:t>1 MHz</a:t>
            </a:r>
          </a:p>
        </p:txBody>
      </p:sp>
      <p:sp>
        <p:nvSpPr>
          <p:cNvPr id="85" name="Textfeld 126"/>
          <p:cNvSpPr txBox="1">
            <a:spLocks noChangeArrowheads="1"/>
          </p:cNvSpPr>
          <p:nvPr/>
        </p:nvSpPr>
        <p:spPr bwMode="auto">
          <a:xfrm>
            <a:off x="1921598" y="977108"/>
            <a:ext cx="2897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/>
              <a:t>Transmitter</a:t>
            </a:r>
            <a:endParaRPr lang="en-US" sz="2400" dirty="0"/>
          </a:p>
        </p:txBody>
      </p:sp>
      <p:sp>
        <p:nvSpPr>
          <p:cNvPr id="86" name="Textfeld 127"/>
          <p:cNvSpPr txBox="1">
            <a:spLocks noChangeArrowheads="1"/>
          </p:cNvSpPr>
          <p:nvPr/>
        </p:nvSpPr>
        <p:spPr bwMode="auto">
          <a:xfrm>
            <a:off x="5570330" y="977108"/>
            <a:ext cx="20006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de-DE" sz="2400" dirty="0"/>
              <a:t>Receiver</a:t>
            </a:r>
          </a:p>
        </p:txBody>
      </p:sp>
      <p:cxnSp>
        <p:nvCxnSpPr>
          <p:cNvPr id="87" name="Straight Arrow Connector 86"/>
          <p:cNvCxnSpPr>
            <a:stCxn id="89" idx="3"/>
            <a:endCxn id="17" idx="1"/>
          </p:cNvCxnSpPr>
          <p:nvPr/>
        </p:nvCxnSpPr>
        <p:spPr>
          <a:xfrm flipV="1">
            <a:off x="2759075" y="2987391"/>
            <a:ext cx="262887" cy="678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hape 104"/>
          <p:cNvCxnSpPr/>
          <p:nvPr/>
        </p:nvCxnSpPr>
        <p:spPr>
          <a:xfrm rot="16200000" flipV="1">
            <a:off x="2293144" y="2604449"/>
            <a:ext cx="487365" cy="146052"/>
          </a:xfrm>
          <a:prstGeom prst="bentConnector3">
            <a:avLst>
              <a:gd name="adj1" fmla="val -814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Delay 88"/>
          <p:cNvSpPr/>
          <p:nvPr/>
        </p:nvSpPr>
        <p:spPr>
          <a:xfrm>
            <a:off x="2606675" y="2881467"/>
            <a:ext cx="152400" cy="225425"/>
          </a:xfrm>
          <a:prstGeom prst="flowChartDela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feld 36"/>
          <p:cNvSpPr txBox="1">
            <a:spLocks noChangeArrowheads="1"/>
          </p:cNvSpPr>
          <p:nvPr/>
        </p:nvSpPr>
        <p:spPr bwMode="auto">
          <a:xfrm>
            <a:off x="2388270" y="2349909"/>
            <a:ext cx="8012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1200" dirty="0" smtClean="0"/>
              <a:t>100.3kHz</a:t>
            </a:r>
            <a:endParaRPr lang="de-DE" sz="1200" dirty="0"/>
          </a:p>
        </p:txBody>
      </p:sp>
      <p:sp>
        <p:nvSpPr>
          <p:cNvPr id="91" name="Rectangle 18"/>
          <p:cNvSpPr>
            <a:spLocks/>
          </p:cNvSpPr>
          <p:nvPr/>
        </p:nvSpPr>
        <p:spPr bwMode="auto">
          <a:xfrm rot="16200000">
            <a:off x="1934837" y="2446339"/>
            <a:ext cx="449588" cy="28725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50800" tIns="50800" rIns="50800" bIns="50800" anchor="ctr">
            <a:prstTxWarp prst="textNoShape">
              <a:avLst/>
            </a:prstTxWarp>
            <a:spAutoFit/>
          </a:bodyPr>
          <a:lstStyle/>
          <a:p>
            <a:r>
              <a:rPr lang="de-DE" sz="1200" dirty="0"/>
              <a:t>50 Hz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170558" y="2078192"/>
            <a:ext cx="85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÷ 26 000 000</a:t>
            </a:r>
          </a:p>
          <a:p>
            <a:r>
              <a:rPr lang="en-US" sz="1000" dirty="0" smtClean="0"/>
              <a:t>÷ 12 960</a:t>
            </a:r>
            <a:endParaRPr lang="en-US" sz="1000" dirty="0"/>
          </a:p>
        </p:txBody>
      </p:sp>
      <p:sp>
        <p:nvSpPr>
          <p:cNvPr id="93" name="TextBox 92"/>
          <p:cNvSpPr txBox="1"/>
          <p:nvPr/>
        </p:nvSpPr>
        <p:spPr>
          <a:xfrm>
            <a:off x="4123768" y="5778284"/>
            <a:ext cx="9134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f</a:t>
            </a:r>
            <a:r>
              <a:rPr lang="en-US" sz="1000" baseline="-25000" dirty="0" err="1" smtClean="0"/>
              <a:t>max</a:t>
            </a:r>
            <a:r>
              <a:rPr lang="en-US" sz="1000" dirty="0" smtClean="0"/>
              <a:t> = 4.5MHz</a:t>
            </a:r>
            <a:endParaRPr lang="en-US" sz="1000" dirty="0"/>
          </a:p>
        </p:txBody>
      </p:sp>
      <p:cxnSp>
        <p:nvCxnSpPr>
          <p:cNvPr id="94" name="Straight Connector 93"/>
          <p:cNvCxnSpPr/>
          <p:nvPr/>
        </p:nvCxnSpPr>
        <p:spPr>
          <a:xfrm rot="5400000">
            <a:off x="5704383" y="1891748"/>
            <a:ext cx="182430" cy="1588"/>
          </a:xfrm>
          <a:prstGeom prst="line">
            <a:avLst/>
          </a:prstGeom>
          <a:ln w="22225" cap="flat" cmpd="sng" algn="ctr">
            <a:solidFill>
              <a:srgbClr val="FF562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5" name="Delay 94"/>
          <p:cNvSpPr/>
          <p:nvPr/>
        </p:nvSpPr>
        <p:spPr>
          <a:xfrm>
            <a:off x="7063447" y="2542254"/>
            <a:ext cx="152400" cy="225425"/>
          </a:xfrm>
          <a:prstGeom prst="flowChartDela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Gerade Verbindung mit Pfeil 29"/>
          <p:cNvCxnSpPr/>
          <p:nvPr/>
        </p:nvCxnSpPr>
        <p:spPr bwMode="auto">
          <a:xfrm>
            <a:off x="6647727" y="2718211"/>
            <a:ext cx="414938" cy="745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7" name="Elbow Connector 96"/>
          <p:cNvCxnSpPr/>
          <p:nvPr/>
        </p:nvCxnSpPr>
        <p:spPr>
          <a:xfrm rot="16200000" flipH="1">
            <a:off x="6741952" y="2263468"/>
            <a:ext cx="434258" cy="163871"/>
          </a:xfrm>
          <a:prstGeom prst="bentConnector3">
            <a:avLst>
              <a:gd name="adj1" fmla="val 99056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6811600" y="2029951"/>
            <a:ext cx="719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Bunch</a:t>
            </a:r>
          </a:p>
          <a:p>
            <a:r>
              <a:rPr lang="en-US" sz="1400" dirty="0" smtClean="0"/>
              <a:t>Pattern</a:t>
            </a:r>
            <a:endParaRPr lang="en-US" sz="1400" dirty="0"/>
          </a:p>
        </p:txBody>
      </p:sp>
      <p:sp>
        <p:nvSpPr>
          <p:cNvPr id="99" name="Rectangle 9"/>
          <p:cNvSpPr>
            <a:spLocks/>
          </p:cNvSpPr>
          <p:nvPr/>
        </p:nvSpPr>
        <p:spPr bwMode="auto">
          <a:xfrm>
            <a:off x="5651022" y="2488516"/>
            <a:ext cx="1070447" cy="650991"/>
          </a:xfrm>
          <a:prstGeom prst="rect">
            <a:avLst/>
          </a:prstGeom>
          <a:solidFill>
            <a:srgbClr val="C2C400"/>
          </a:solidFill>
          <a:ln w="12700">
            <a:noFill/>
            <a:miter lim="0"/>
            <a:headEnd/>
            <a:tailEnd/>
          </a:ln>
        </p:spPr>
        <p:txBody>
          <a:bodyPr lIns="50800" tIns="50800" rIns="50800" bIns="50800" anchor="ctr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Divider</a:t>
            </a:r>
            <a:endParaRPr lang="en-US" sz="1600" dirty="0"/>
          </a:p>
        </p:txBody>
      </p:sp>
      <p:sp>
        <p:nvSpPr>
          <p:cNvPr id="100" name="Abgerundetes Rechteck 99"/>
          <p:cNvSpPr/>
          <p:nvPr/>
        </p:nvSpPr>
        <p:spPr>
          <a:xfrm>
            <a:off x="4248355" y="1913856"/>
            <a:ext cx="340760" cy="1488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delay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1" name="Abgerundetes Rechteck 100"/>
          <p:cNvSpPr/>
          <p:nvPr/>
        </p:nvSpPr>
        <p:spPr>
          <a:xfrm>
            <a:off x="4248355" y="1726915"/>
            <a:ext cx="340760" cy="1488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delay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2" name="Textfeld 35"/>
          <p:cNvSpPr txBox="1">
            <a:spLocks noChangeArrowheads="1"/>
          </p:cNvSpPr>
          <p:nvPr/>
        </p:nvSpPr>
        <p:spPr bwMode="auto">
          <a:xfrm>
            <a:off x="7816501" y="2319239"/>
            <a:ext cx="7497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de-DE" sz="1600" dirty="0" err="1" smtClean="0"/>
              <a:t>Clocks</a:t>
            </a:r>
            <a:endParaRPr lang="de-DE" sz="1600" dirty="0"/>
          </a:p>
        </p:txBody>
      </p:sp>
      <p:grpSp>
        <p:nvGrpSpPr>
          <p:cNvPr id="114" name="Gruppierung 113"/>
          <p:cNvGrpSpPr/>
          <p:nvPr/>
        </p:nvGrpSpPr>
        <p:grpSpPr>
          <a:xfrm>
            <a:off x="4072657" y="1846388"/>
            <a:ext cx="102222" cy="102222"/>
            <a:chOff x="5037257" y="1247775"/>
            <a:chExt cx="102222" cy="102222"/>
          </a:xfrm>
        </p:grpSpPr>
        <p:sp>
          <p:nvSpPr>
            <p:cNvPr id="109" name="Oval 108"/>
            <p:cNvSpPr/>
            <p:nvPr/>
          </p:nvSpPr>
          <p:spPr>
            <a:xfrm>
              <a:off x="5037257" y="1247775"/>
              <a:ext cx="102222" cy="10222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1" name="Gerade Verbindung 110"/>
            <p:cNvCxnSpPr>
              <a:stCxn id="109" idx="1"/>
              <a:endCxn id="109" idx="5"/>
            </p:cNvCxnSpPr>
            <p:nvPr/>
          </p:nvCxnSpPr>
          <p:spPr>
            <a:xfrm rot="16200000" flipH="1">
              <a:off x="5052227" y="1262745"/>
              <a:ext cx="72282" cy="72282"/>
            </a:xfrm>
            <a:prstGeom prst="line">
              <a:avLst/>
            </a:prstGeom>
            <a:ln w="158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112"/>
            <p:cNvCxnSpPr>
              <a:stCxn id="109" idx="7"/>
              <a:endCxn id="109" idx="3"/>
            </p:cNvCxnSpPr>
            <p:nvPr/>
          </p:nvCxnSpPr>
          <p:spPr>
            <a:xfrm rot="16200000" flipH="1" flipV="1">
              <a:off x="5052227" y="1262745"/>
              <a:ext cx="72282" cy="72282"/>
            </a:xfrm>
            <a:prstGeom prst="line">
              <a:avLst/>
            </a:prstGeom>
            <a:ln w="158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8" name="Form 117"/>
          <p:cNvCxnSpPr>
            <a:stCxn id="101" idx="1"/>
            <a:endCxn id="109" idx="0"/>
          </p:cNvCxnSpPr>
          <p:nvPr/>
        </p:nvCxnSpPr>
        <p:spPr>
          <a:xfrm rot="10800000" flipV="1">
            <a:off x="4123769" y="1801326"/>
            <a:ext cx="124587" cy="45061"/>
          </a:xfrm>
          <a:prstGeom prst="bentConnector2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Form 119"/>
          <p:cNvCxnSpPr>
            <a:stCxn id="100" idx="1"/>
            <a:endCxn id="109" idx="4"/>
          </p:cNvCxnSpPr>
          <p:nvPr/>
        </p:nvCxnSpPr>
        <p:spPr>
          <a:xfrm rot="10800000">
            <a:off x="4123769" y="1948610"/>
            <a:ext cx="124587" cy="39658"/>
          </a:xfrm>
          <a:prstGeom prst="bentConnector2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Gerade Verbindung mit Pfeil 121"/>
          <p:cNvCxnSpPr/>
          <p:nvPr/>
        </p:nvCxnSpPr>
        <p:spPr>
          <a:xfrm>
            <a:off x="3892550" y="1801326"/>
            <a:ext cx="231218" cy="1588"/>
          </a:xfrm>
          <a:prstGeom prst="straightConnector1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Geschweifte Klammer links 122"/>
          <p:cNvSpPr/>
          <p:nvPr/>
        </p:nvSpPr>
        <p:spPr>
          <a:xfrm rot="5400000">
            <a:off x="4977088" y="591632"/>
            <a:ext cx="102222" cy="1559690"/>
          </a:xfrm>
          <a:prstGeom prst="leftBrace">
            <a:avLst>
              <a:gd name="adj1" fmla="val 8333"/>
              <a:gd name="adj2" fmla="val 38193"/>
            </a:avLst>
          </a:prstGeom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feld 123"/>
          <p:cNvSpPr txBox="1"/>
          <p:nvPr/>
        </p:nvSpPr>
        <p:spPr>
          <a:xfrm>
            <a:off x="4818766" y="1103892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 = const.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extfeld 35"/>
          <p:cNvSpPr txBox="1">
            <a:spLocks noChangeArrowheads="1"/>
          </p:cNvSpPr>
          <p:nvPr/>
        </p:nvSpPr>
        <p:spPr bwMode="auto">
          <a:xfrm>
            <a:off x="7063448" y="3709013"/>
            <a:ext cx="1994282" cy="1077218"/>
          </a:xfrm>
          <a:prstGeom prst="rect">
            <a:avLst/>
          </a:prstGeom>
          <a:solidFill>
            <a:schemeClr val="bg1">
              <a:lumMod val="75000"/>
              <a:alpha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de-DE" sz="1600" dirty="0" smtClean="0"/>
              <a:t>(</a:t>
            </a:r>
            <a:r>
              <a:rPr lang="de-DE" sz="1600" dirty="0"/>
              <a:t>÷12) </a:t>
            </a:r>
            <a:r>
              <a:rPr lang="de-DE" sz="1600" dirty="0" smtClean="0"/>
              <a:t>108.333 MHz</a:t>
            </a:r>
            <a:endParaRPr lang="de-DE" sz="1600" dirty="0"/>
          </a:p>
          <a:p>
            <a:pPr algn="r"/>
            <a:r>
              <a:rPr lang="de-DE" sz="1600" dirty="0"/>
              <a:t>(÷288)</a:t>
            </a:r>
            <a:r>
              <a:rPr lang="de-DE" sz="1600" dirty="0" smtClean="0"/>
              <a:t>     4.514 MHz</a:t>
            </a:r>
            <a:endParaRPr lang="de-DE" sz="1600" dirty="0"/>
          </a:p>
          <a:p>
            <a:pPr algn="r"/>
            <a:r>
              <a:rPr lang="de-DE" sz="1600" dirty="0"/>
              <a:t>(÷144</a:t>
            </a:r>
            <a:r>
              <a:rPr lang="de-DE" sz="1600" dirty="0" smtClean="0"/>
              <a:t>)     </a:t>
            </a:r>
            <a:r>
              <a:rPr lang="de-DE" sz="1600" b="1" dirty="0" smtClean="0"/>
              <a:t>9.028</a:t>
            </a:r>
            <a:r>
              <a:rPr lang="de-DE" sz="1600" dirty="0" smtClean="0"/>
              <a:t> MHz</a:t>
            </a:r>
            <a:endParaRPr lang="de-DE" sz="1600" dirty="0"/>
          </a:p>
          <a:p>
            <a:pPr algn="r"/>
            <a:r>
              <a:rPr lang="de-DE" sz="16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64007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Trigger Distribution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19.03.2013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66885" y="1404473"/>
            <a:ext cx="3570941" cy="457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4969" y="1450478"/>
            <a:ext cx="557160" cy="11997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Laser1</a:t>
            </a:r>
            <a:endParaRPr lang="en-US" sz="12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52129" y="2478346"/>
            <a:ext cx="788219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52129" y="1796517"/>
            <a:ext cx="7870723" cy="26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66885" y="6114287"/>
            <a:ext cx="3570941" cy="224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65061" y="6054522"/>
            <a:ext cx="1366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ADC sampling time</a:t>
            </a:r>
            <a:endParaRPr lang="en-US" sz="1200" dirty="0"/>
          </a:p>
        </p:txBody>
      </p:sp>
      <p:sp>
        <p:nvSpPr>
          <p:cNvPr id="15" name="6-Point Star 14"/>
          <p:cNvSpPr/>
          <p:nvPr/>
        </p:nvSpPr>
        <p:spPr>
          <a:xfrm>
            <a:off x="2643096" y="1432645"/>
            <a:ext cx="219636" cy="245994"/>
          </a:xfrm>
          <a:prstGeom prst="star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000" b="1" dirty="0" smtClean="0"/>
              <a:t>A2</a:t>
            </a:r>
            <a:endParaRPr lang="en-US" sz="1000" b="1" dirty="0"/>
          </a:p>
        </p:txBody>
      </p:sp>
      <p:sp>
        <p:nvSpPr>
          <p:cNvPr id="17" name="6-Point Star 16"/>
          <p:cNvSpPr/>
          <p:nvPr/>
        </p:nvSpPr>
        <p:spPr>
          <a:xfrm>
            <a:off x="3147982" y="2010498"/>
            <a:ext cx="219636" cy="245994"/>
          </a:xfrm>
          <a:prstGeom prst="star6">
            <a:avLst/>
          </a:prstGeom>
          <a:solidFill>
            <a:srgbClr val="FF562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000" b="1" dirty="0" smtClean="0"/>
              <a:t>A6</a:t>
            </a:r>
            <a:endParaRPr lang="en-US" sz="1000" b="1" dirty="0"/>
          </a:p>
        </p:txBody>
      </p:sp>
      <p:cxnSp>
        <p:nvCxnSpPr>
          <p:cNvPr id="23" name="Straight Connector 22"/>
          <p:cNvCxnSpPr/>
          <p:nvPr/>
        </p:nvCxnSpPr>
        <p:spPr>
          <a:xfrm rot="16200000" flipH="1">
            <a:off x="-1057894" y="3664314"/>
            <a:ext cx="4624317" cy="1"/>
          </a:xfrm>
          <a:prstGeom prst="line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38411" y="1113119"/>
            <a:ext cx="37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t0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1083236" y="1530113"/>
            <a:ext cx="7328646" cy="362936"/>
            <a:chOff x="1083236" y="902583"/>
            <a:chExt cx="7328646" cy="362936"/>
          </a:xfrm>
        </p:grpSpPr>
        <p:grpSp>
          <p:nvGrpSpPr>
            <p:cNvPr id="26" name="Group 56"/>
            <p:cNvGrpSpPr/>
            <p:nvPr/>
          </p:nvGrpSpPr>
          <p:grpSpPr>
            <a:xfrm>
              <a:off x="2371666" y="902583"/>
              <a:ext cx="6040216" cy="227061"/>
              <a:chOff x="1363134" y="850900"/>
              <a:chExt cx="6040216" cy="338667"/>
            </a:xfrm>
          </p:grpSpPr>
          <p:cxnSp>
            <p:nvCxnSpPr>
              <p:cNvPr id="32" name="Straight Connector 35"/>
              <p:cNvCxnSpPr/>
              <p:nvPr/>
            </p:nvCxnSpPr>
            <p:spPr>
              <a:xfrm>
                <a:off x="4271433" y="855133"/>
                <a:ext cx="1606425" cy="18942"/>
              </a:xfrm>
              <a:prstGeom prst="curved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6037733" y="1183468"/>
                <a:ext cx="136561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0800000" flipV="1">
                <a:off x="1363134" y="1185333"/>
                <a:ext cx="656167" cy="423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Freeform 34"/>
              <p:cNvSpPr/>
              <p:nvPr/>
            </p:nvSpPr>
            <p:spPr>
              <a:xfrm>
                <a:off x="2019300" y="855133"/>
                <a:ext cx="2260600" cy="330200"/>
              </a:xfrm>
              <a:custGeom>
                <a:avLst/>
                <a:gdLst>
                  <a:gd name="connsiteX0" fmla="*/ 0 w 2260600"/>
                  <a:gd name="connsiteY0" fmla="*/ 330200 h 330200"/>
                  <a:gd name="connsiteX1" fmla="*/ 495300 w 2260600"/>
                  <a:gd name="connsiteY1" fmla="*/ 165100 h 330200"/>
                  <a:gd name="connsiteX2" fmla="*/ 1409700 w 2260600"/>
                  <a:gd name="connsiteY2" fmla="*/ 38100 h 330200"/>
                  <a:gd name="connsiteX3" fmla="*/ 2260600 w 2260600"/>
                  <a:gd name="connsiteY3" fmla="*/ 0 h 33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0600" h="330200">
                    <a:moveTo>
                      <a:pt x="0" y="330200"/>
                    </a:moveTo>
                    <a:cubicBezTo>
                      <a:pt x="130175" y="271991"/>
                      <a:pt x="260350" y="213783"/>
                      <a:pt x="495300" y="165100"/>
                    </a:cubicBezTo>
                    <a:cubicBezTo>
                      <a:pt x="730250" y="116417"/>
                      <a:pt x="1115483" y="65617"/>
                      <a:pt x="1409700" y="38100"/>
                    </a:cubicBezTo>
                    <a:cubicBezTo>
                      <a:pt x="1703917" y="10583"/>
                      <a:pt x="2260600" y="0"/>
                      <a:pt x="2260600" y="0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5881100" y="850900"/>
                <a:ext cx="156633" cy="330200"/>
              </a:xfrm>
              <a:custGeom>
                <a:avLst/>
                <a:gdLst>
                  <a:gd name="connsiteX0" fmla="*/ 0 w 156633"/>
                  <a:gd name="connsiteY0" fmla="*/ 0 h 330200"/>
                  <a:gd name="connsiteX1" fmla="*/ 29633 w 156633"/>
                  <a:gd name="connsiteY1" fmla="*/ 241300 h 330200"/>
                  <a:gd name="connsiteX2" fmla="*/ 156633 w 156633"/>
                  <a:gd name="connsiteY2" fmla="*/ 330200 h 33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6633" h="330200">
                    <a:moveTo>
                      <a:pt x="0" y="0"/>
                    </a:moveTo>
                    <a:cubicBezTo>
                      <a:pt x="1764" y="93133"/>
                      <a:pt x="3528" y="186267"/>
                      <a:pt x="29633" y="241300"/>
                    </a:cubicBezTo>
                    <a:cubicBezTo>
                      <a:pt x="55738" y="296333"/>
                      <a:pt x="106185" y="313266"/>
                      <a:pt x="156633" y="330200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163"/>
            <p:cNvGrpSpPr/>
            <p:nvPr/>
          </p:nvGrpSpPr>
          <p:grpSpPr>
            <a:xfrm>
              <a:off x="1083236" y="993587"/>
              <a:ext cx="1310341" cy="271932"/>
              <a:chOff x="1083236" y="993587"/>
              <a:chExt cx="1310341" cy="271932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rot="10800000">
                <a:off x="1083236" y="1128059"/>
                <a:ext cx="1172883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oup 162"/>
              <p:cNvGrpSpPr/>
              <p:nvPr/>
            </p:nvGrpSpPr>
            <p:grpSpPr>
              <a:xfrm>
                <a:off x="2241175" y="993587"/>
                <a:ext cx="152402" cy="271932"/>
                <a:chOff x="2241175" y="993587"/>
                <a:chExt cx="152402" cy="271932"/>
              </a:xfrm>
            </p:grpSpPr>
            <p:cxnSp>
              <p:nvCxnSpPr>
                <p:cNvPr id="30" name="Curved Connector 29"/>
                <p:cNvCxnSpPr/>
                <p:nvPr/>
              </p:nvCxnSpPr>
              <p:spPr>
                <a:xfrm rot="16200000" flipH="1">
                  <a:off x="2136587" y="1098175"/>
                  <a:ext cx="268942" cy="59765"/>
                </a:xfrm>
                <a:prstGeom prst="curvedConnector3">
                  <a:avLst>
                    <a:gd name="adj1" fmla="val 50000"/>
                  </a:avLst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urved Connector 30"/>
                <p:cNvCxnSpPr/>
                <p:nvPr/>
              </p:nvCxnSpPr>
              <p:spPr>
                <a:xfrm rot="16200000" flipH="1">
                  <a:off x="2229224" y="1101165"/>
                  <a:ext cx="268942" cy="59765"/>
                </a:xfrm>
                <a:prstGeom prst="curvedConnector3">
                  <a:avLst>
                    <a:gd name="adj1" fmla="val 50000"/>
                  </a:avLst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44" name="Straight Connector 43"/>
          <p:cNvCxnSpPr/>
          <p:nvPr/>
        </p:nvCxnSpPr>
        <p:spPr>
          <a:xfrm>
            <a:off x="2361082" y="2403676"/>
            <a:ext cx="6050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 flipV="1">
            <a:off x="4915059" y="2328558"/>
            <a:ext cx="138545" cy="158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5202926" y="2328558"/>
            <a:ext cx="138545" cy="158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5490793" y="2328558"/>
            <a:ext cx="138545" cy="158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5778659" y="2328558"/>
            <a:ext cx="138545" cy="158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Group 164"/>
          <p:cNvGrpSpPr/>
          <p:nvPr/>
        </p:nvGrpSpPr>
        <p:grpSpPr>
          <a:xfrm>
            <a:off x="1078754" y="2269475"/>
            <a:ext cx="1310341" cy="271932"/>
            <a:chOff x="1083236" y="993587"/>
            <a:chExt cx="1310341" cy="271932"/>
          </a:xfrm>
        </p:grpSpPr>
        <p:cxnSp>
          <p:nvCxnSpPr>
            <p:cNvPr id="40" name="Straight Connector 39"/>
            <p:cNvCxnSpPr/>
            <p:nvPr/>
          </p:nvCxnSpPr>
          <p:spPr>
            <a:xfrm rot="10800000">
              <a:off x="1083236" y="1128059"/>
              <a:ext cx="1172883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162"/>
            <p:cNvGrpSpPr/>
            <p:nvPr/>
          </p:nvGrpSpPr>
          <p:grpSpPr>
            <a:xfrm>
              <a:off x="2241175" y="993587"/>
              <a:ext cx="152402" cy="271932"/>
              <a:chOff x="2241175" y="993587"/>
              <a:chExt cx="152402" cy="271932"/>
            </a:xfrm>
          </p:grpSpPr>
          <p:cxnSp>
            <p:nvCxnSpPr>
              <p:cNvPr id="42" name="Curved Connector 41"/>
              <p:cNvCxnSpPr/>
              <p:nvPr/>
            </p:nvCxnSpPr>
            <p:spPr>
              <a:xfrm rot="16200000" flipH="1">
                <a:off x="2136587" y="1098175"/>
                <a:ext cx="268942" cy="59765"/>
              </a:xfrm>
              <a:prstGeom prst="curved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urved Connector 42"/>
              <p:cNvCxnSpPr/>
              <p:nvPr/>
            </p:nvCxnSpPr>
            <p:spPr>
              <a:xfrm rot="16200000" flipH="1">
                <a:off x="2229224" y="1101165"/>
                <a:ext cx="268942" cy="59765"/>
              </a:xfrm>
              <a:prstGeom prst="curved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4" name="Rounded Rectangular Callout 73"/>
          <p:cNvSpPr/>
          <p:nvPr/>
        </p:nvSpPr>
        <p:spPr>
          <a:xfrm>
            <a:off x="201709" y="821765"/>
            <a:ext cx="881530" cy="388472"/>
          </a:xfrm>
          <a:prstGeom prst="wedgeRoundRectCallout">
            <a:avLst>
              <a:gd name="adj1" fmla="val 52174"/>
              <a:gd name="adj2" fmla="val 72697"/>
              <a:gd name="adj3" fmla="val 16667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External Start 10Hz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75" name="Straight Arrow Connector 74"/>
          <p:cNvCxnSpPr>
            <a:endCxn id="15" idx="5"/>
          </p:cNvCxnSpPr>
          <p:nvPr/>
        </p:nvCxnSpPr>
        <p:spPr>
          <a:xfrm flipV="1">
            <a:off x="1255059" y="1432645"/>
            <a:ext cx="1497855" cy="17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endCxn id="17" idx="5"/>
          </p:cNvCxnSpPr>
          <p:nvPr/>
        </p:nvCxnSpPr>
        <p:spPr>
          <a:xfrm>
            <a:off x="1254263" y="2010498"/>
            <a:ext cx="200353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15" idx="2"/>
          </p:cNvCxnSpPr>
          <p:nvPr/>
        </p:nvCxnSpPr>
        <p:spPr>
          <a:xfrm rot="16200000" flipH="1">
            <a:off x="2852525" y="1579028"/>
            <a:ext cx="75696" cy="2749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17" idx="0"/>
          </p:cNvCxnSpPr>
          <p:nvPr/>
        </p:nvCxnSpPr>
        <p:spPr>
          <a:xfrm flipV="1">
            <a:off x="3367618" y="2010498"/>
            <a:ext cx="599267" cy="614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7" name="Rounded Rectangular Callout 86"/>
          <p:cNvSpPr/>
          <p:nvPr/>
        </p:nvSpPr>
        <p:spPr>
          <a:xfrm>
            <a:off x="1392521" y="582706"/>
            <a:ext cx="881530" cy="376519"/>
          </a:xfrm>
          <a:prstGeom prst="wedgeRoundRectCallout">
            <a:avLst>
              <a:gd name="adj1" fmla="val -4606"/>
              <a:gd name="adj2" fmla="val 175901"/>
              <a:gd name="adj3" fmla="val 16667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Central Delay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8" name="Rounded Rectangular Callout 87"/>
          <p:cNvSpPr/>
          <p:nvPr/>
        </p:nvSpPr>
        <p:spPr>
          <a:xfrm>
            <a:off x="3464862" y="821766"/>
            <a:ext cx="881530" cy="379508"/>
          </a:xfrm>
          <a:prstGeom prst="wedgeRoundRectCallout">
            <a:avLst>
              <a:gd name="adj1" fmla="val -118166"/>
              <a:gd name="adj2" fmla="val 184493"/>
              <a:gd name="adj3" fmla="val 16667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Local Delay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004560" y="2177795"/>
            <a:ext cx="1499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Bunches from laser 1</a:t>
            </a:r>
            <a:endParaRPr lang="en-US" sz="1200" dirty="0"/>
          </a:p>
        </p:txBody>
      </p:sp>
      <p:sp>
        <p:nvSpPr>
          <p:cNvPr id="90" name="TextBox 89"/>
          <p:cNvSpPr txBox="1"/>
          <p:nvPr/>
        </p:nvSpPr>
        <p:spPr>
          <a:xfrm>
            <a:off x="7300711" y="1519518"/>
            <a:ext cx="1138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Laser Oscillator</a:t>
            </a:r>
            <a:endParaRPr lang="en-US" sz="1200" dirty="0"/>
          </a:p>
        </p:txBody>
      </p:sp>
      <p:sp>
        <p:nvSpPr>
          <p:cNvPr id="93" name="Rounded Rectangular Callout 92"/>
          <p:cNvSpPr/>
          <p:nvPr/>
        </p:nvSpPr>
        <p:spPr>
          <a:xfrm>
            <a:off x="2481732" y="645460"/>
            <a:ext cx="881530" cy="379508"/>
          </a:xfrm>
          <a:prstGeom prst="wedgeRoundRectCallout">
            <a:avLst>
              <a:gd name="adj1" fmla="val -18166"/>
              <a:gd name="adj2" fmla="val 170714"/>
              <a:gd name="adj3" fmla="val 16667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Global Events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95" name="Straight Arrow Connector 94"/>
          <p:cNvCxnSpPr>
            <a:stCxn id="17" idx="1"/>
          </p:cNvCxnSpPr>
          <p:nvPr/>
        </p:nvCxnSpPr>
        <p:spPr>
          <a:xfrm>
            <a:off x="3367618" y="2194994"/>
            <a:ext cx="1615264" cy="774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94969" y="4820351"/>
            <a:ext cx="557160" cy="12222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Gun</a:t>
            </a:r>
            <a:endParaRPr lang="en-US" sz="12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52129" y="5959928"/>
            <a:ext cx="788219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52129" y="5430771"/>
            <a:ext cx="78807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1078754" y="5181691"/>
            <a:ext cx="7343586" cy="334354"/>
            <a:chOff x="1078754" y="1748447"/>
            <a:chExt cx="7343586" cy="334354"/>
          </a:xfrm>
        </p:grpSpPr>
        <p:grpSp>
          <p:nvGrpSpPr>
            <p:cNvPr id="50" name="Group 136"/>
            <p:cNvGrpSpPr/>
            <p:nvPr/>
          </p:nvGrpSpPr>
          <p:grpSpPr>
            <a:xfrm>
              <a:off x="2371540" y="1748447"/>
              <a:ext cx="6050800" cy="198823"/>
              <a:chOff x="1352550" y="2118988"/>
              <a:chExt cx="6050800" cy="198823"/>
            </a:xfrm>
          </p:grpSpPr>
          <p:cxnSp>
            <p:nvCxnSpPr>
              <p:cNvPr id="56" name="Straight Connector 55"/>
              <p:cNvCxnSpPr>
                <a:stCxn id="57" idx="3"/>
                <a:endCxn id="58" idx="0"/>
              </p:cNvCxnSpPr>
              <p:nvPr/>
            </p:nvCxnSpPr>
            <p:spPr>
              <a:xfrm>
                <a:off x="3963892" y="2125723"/>
                <a:ext cx="179294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Freeform 56"/>
              <p:cNvSpPr/>
              <p:nvPr/>
            </p:nvSpPr>
            <p:spPr>
              <a:xfrm>
                <a:off x="3830545" y="2118988"/>
                <a:ext cx="133347" cy="191462"/>
              </a:xfrm>
              <a:custGeom>
                <a:avLst/>
                <a:gdLst>
                  <a:gd name="connsiteX0" fmla="*/ 0 w 425450"/>
                  <a:gd name="connsiteY0" fmla="*/ 210608 h 210608"/>
                  <a:gd name="connsiteX1" fmla="*/ 95250 w 425450"/>
                  <a:gd name="connsiteY1" fmla="*/ 89958 h 210608"/>
                  <a:gd name="connsiteX2" fmla="*/ 254000 w 425450"/>
                  <a:gd name="connsiteY2" fmla="*/ 13758 h 210608"/>
                  <a:gd name="connsiteX3" fmla="*/ 425450 w 425450"/>
                  <a:gd name="connsiteY3" fmla="*/ 7408 h 210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5450" h="210608">
                    <a:moveTo>
                      <a:pt x="0" y="210608"/>
                    </a:moveTo>
                    <a:cubicBezTo>
                      <a:pt x="26458" y="166687"/>
                      <a:pt x="52917" y="122766"/>
                      <a:pt x="95250" y="89958"/>
                    </a:cubicBezTo>
                    <a:cubicBezTo>
                      <a:pt x="137583" y="57150"/>
                      <a:pt x="198967" y="27516"/>
                      <a:pt x="254000" y="13758"/>
                    </a:cubicBezTo>
                    <a:cubicBezTo>
                      <a:pt x="309033" y="0"/>
                      <a:pt x="425450" y="7408"/>
                      <a:pt x="425450" y="7408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5756834" y="2125723"/>
                <a:ext cx="110566" cy="190500"/>
              </a:xfrm>
              <a:custGeom>
                <a:avLst/>
                <a:gdLst>
                  <a:gd name="connsiteX0" fmla="*/ 0 w 311150"/>
                  <a:gd name="connsiteY0" fmla="*/ 0 h 209550"/>
                  <a:gd name="connsiteX1" fmla="*/ 69850 w 311150"/>
                  <a:gd name="connsiteY1" fmla="*/ 114300 h 209550"/>
                  <a:gd name="connsiteX2" fmla="*/ 158750 w 311150"/>
                  <a:gd name="connsiteY2" fmla="*/ 177800 h 209550"/>
                  <a:gd name="connsiteX3" fmla="*/ 311150 w 311150"/>
                  <a:gd name="connsiteY3" fmla="*/ 20955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1150" h="209550">
                    <a:moveTo>
                      <a:pt x="0" y="0"/>
                    </a:moveTo>
                    <a:cubicBezTo>
                      <a:pt x="21696" y="42333"/>
                      <a:pt x="43392" y="84667"/>
                      <a:pt x="69850" y="114300"/>
                    </a:cubicBezTo>
                    <a:cubicBezTo>
                      <a:pt x="96308" y="143933"/>
                      <a:pt x="118533" y="161925"/>
                      <a:pt x="158750" y="177800"/>
                    </a:cubicBezTo>
                    <a:cubicBezTo>
                      <a:pt x="198967" y="193675"/>
                      <a:pt x="255058" y="201612"/>
                      <a:pt x="311150" y="209550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Connector 58"/>
              <p:cNvCxnSpPr>
                <a:stCxn id="58" idx="3"/>
              </p:cNvCxnSpPr>
              <p:nvPr/>
            </p:nvCxnSpPr>
            <p:spPr>
              <a:xfrm>
                <a:off x="5867400" y="2316223"/>
                <a:ext cx="153595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1352550" y="2311894"/>
                <a:ext cx="2484342" cy="10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169"/>
            <p:cNvGrpSpPr/>
            <p:nvPr/>
          </p:nvGrpSpPr>
          <p:grpSpPr>
            <a:xfrm>
              <a:off x="1078754" y="1810869"/>
              <a:ext cx="1310341" cy="271932"/>
              <a:chOff x="1083236" y="993587"/>
              <a:chExt cx="1310341" cy="271932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 rot="10800000">
                <a:off x="1083236" y="1128059"/>
                <a:ext cx="1172883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3" name="Group 162"/>
              <p:cNvGrpSpPr/>
              <p:nvPr/>
            </p:nvGrpSpPr>
            <p:grpSpPr>
              <a:xfrm>
                <a:off x="2241175" y="993587"/>
                <a:ext cx="152402" cy="271932"/>
                <a:chOff x="2241175" y="993587"/>
                <a:chExt cx="152402" cy="271932"/>
              </a:xfrm>
            </p:grpSpPr>
            <p:cxnSp>
              <p:nvCxnSpPr>
                <p:cNvPr id="54" name="Curved Connector 53"/>
                <p:cNvCxnSpPr/>
                <p:nvPr/>
              </p:nvCxnSpPr>
              <p:spPr>
                <a:xfrm rot="16200000" flipH="1">
                  <a:off x="2136587" y="1098175"/>
                  <a:ext cx="268942" cy="59765"/>
                </a:xfrm>
                <a:prstGeom prst="curvedConnector3">
                  <a:avLst>
                    <a:gd name="adj1" fmla="val 50000"/>
                  </a:avLst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urved Connector 54"/>
                <p:cNvCxnSpPr/>
                <p:nvPr/>
              </p:nvCxnSpPr>
              <p:spPr>
                <a:xfrm rot="16200000" flipH="1">
                  <a:off x="2229224" y="1101165"/>
                  <a:ext cx="268942" cy="59765"/>
                </a:xfrm>
                <a:prstGeom prst="curvedConnector3">
                  <a:avLst>
                    <a:gd name="adj1" fmla="val 50000"/>
                  </a:avLst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1" name="Group 60"/>
          <p:cNvGrpSpPr/>
          <p:nvPr/>
        </p:nvGrpSpPr>
        <p:grpSpPr>
          <a:xfrm>
            <a:off x="1086224" y="5633051"/>
            <a:ext cx="7325658" cy="322402"/>
            <a:chOff x="1086224" y="3822376"/>
            <a:chExt cx="7325658" cy="322402"/>
          </a:xfrm>
        </p:grpSpPr>
        <p:grpSp>
          <p:nvGrpSpPr>
            <p:cNvPr id="62" name="Group 123"/>
            <p:cNvGrpSpPr/>
            <p:nvPr/>
          </p:nvGrpSpPr>
          <p:grpSpPr>
            <a:xfrm>
              <a:off x="2361082" y="3822376"/>
              <a:ext cx="6050800" cy="198823"/>
              <a:chOff x="1352550" y="2118988"/>
              <a:chExt cx="6050800" cy="198823"/>
            </a:xfrm>
          </p:grpSpPr>
          <p:cxnSp>
            <p:nvCxnSpPr>
              <p:cNvPr id="68" name="Straight Connector 67"/>
              <p:cNvCxnSpPr/>
              <p:nvPr/>
            </p:nvCxnSpPr>
            <p:spPr>
              <a:xfrm>
                <a:off x="4375150" y="2125723"/>
                <a:ext cx="1200150" cy="144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Freeform 68"/>
              <p:cNvSpPr/>
              <p:nvPr/>
            </p:nvSpPr>
            <p:spPr>
              <a:xfrm>
                <a:off x="4032250" y="2118988"/>
                <a:ext cx="342900" cy="191462"/>
              </a:xfrm>
              <a:custGeom>
                <a:avLst/>
                <a:gdLst>
                  <a:gd name="connsiteX0" fmla="*/ 0 w 425450"/>
                  <a:gd name="connsiteY0" fmla="*/ 210608 h 210608"/>
                  <a:gd name="connsiteX1" fmla="*/ 95250 w 425450"/>
                  <a:gd name="connsiteY1" fmla="*/ 89958 h 210608"/>
                  <a:gd name="connsiteX2" fmla="*/ 254000 w 425450"/>
                  <a:gd name="connsiteY2" fmla="*/ 13758 h 210608"/>
                  <a:gd name="connsiteX3" fmla="*/ 425450 w 425450"/>
                  <a:gd name="connsiteY3" fmla="*/ 7408 h 210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5450" h="210608">
                    <a:moveTo>
                      <a:pt x="0" y="210608"/>
                    </a:moveTo>
                    <a:cubicBezTo>
                      <a:pt x="26458" y="166687"/>
                      <a:pt x="52917" y="122766"/>
                      <a:pt x="95250" y="89958"/>
                    </a:cubicBezTo>
                    <a:cubicBezTo>
                      <a:pt x="137583" y="57150"/>
                      <a:pt x="198967" y="27516"/>
                      <a:pt x="254000" y="13758"/>
                    </a:cubicBezTo>
                    <a:cubicBezTo>
                      <a:pt x="309033" y="0"/>
                      <a:pt x="425450" y="7408"/>
                      <a:pt x="425450" y="7408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reeform 69"/>
              <p:cNvSpPr/>
              <p:nvPr/>
            </p:nvSpPr>
            <p:spPr>
              <a:xfrm>
                <a:off x="5556250" y="2125723"/>
                <a:ext cx="311150" cy="190500"/>
              </a:xfrm>
              <a:custGeom>
                <a:avLst/>
                <a:gdLst>
                  <a:gd name="connsiteX0" fmla="*/ 0 w 311150"/>
                  <a:gd name="connsiteY0" fmla="*/ 0 h 209550"/>
                  <a:gd name="connsiteX1" fmla="*/ 69850 w 311150"/>
                  <a:gd name="connsiteY1" fmla="*/ 114300 h 209550"/>
                  <a:gd name="connsiteX2" fmla="*/ 158750 w 311150"/>
                  <a:gd name="connsiteY2" fmla="*/ 177800 h 209550"/>
                  <a:gd name="connsiteX3" fmla="*/ 311150 w 311150"/>
                  <a:gd name="connsiteY3" fmla="*/ 20955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1150" h="209550">
                    <a:moveTo>
                      <a:pt x="0" y="0"/>
                    </a:moveTo>
                    <a:cubicBezTo>
                      <a:pt x="21696" y="42333"/>
                      <a:pt x="43392" y="84667"/>
                      <a:pt x="69850" y="114300"/>
                    </a:cubicBezTo>
                    <a:cubicBezTo>
                      <a:pt x="96308" y="143933"/>
                      <a:pt x="118533" y="161925"/>
                      <a:pt x="158750" y="177800"/>
                    </a:cubicBezTo>
                    <a:cubicBezTo>
                      <a:pt x="198967" y="193675"/>
                      <a:pt x="255058" y="201612"/>
                      <a:pt x="311150" y="209550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" name="Straight Connector 70"/>
              <p:cNvCxnSpPr>
                <a:stCxn id="70" idx="3"/>
              </p:cNvCxnSpPr>
              <p:nvPr/>
            </p:nvCxnSpPr>
            <p:spPr>
              <a:xfrm>
                <a:off x="5867400" y="2316223"/>
                <a:ext cx="153595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stCxn id="69" idx="0"/>
              </p:cNvCxnSpPr>
              <p:nvPr/>
            </p:nvCxnSpPr>
            <p:spPr>
              <a:xfrm flipH="1">
                <a:off x="1352550" y="2310450"/>
                <a:ext cx="2679700" cy="144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174"/>
            <p:cNvGrpSpPr/>
            <p:nvPr/>
          </p:nvGrpSpPr>
          <p:grpSpPr>
            <a:xfrm>
              <a:off x="1086224" y="3872846"/>
              <a:ext cx="1310341" cy="271932"/>
              <a:chOff x="1083236" y="993587"/>
              <a:chExt cx="1310341" cy="271932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 rot="10800000">
                <a:off x="1083236" y="1128059"/>
                <a:ext cx="1172883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5" name="Group 162"/>
              <p:cNvGrpSpPr/>
              <p:nvPr/>
            </p:nvGrpSpPr>
            <p:grpSpPr>
              <a:xfrm>
                <a:off x="2241175" y="993587"/>
                <a:ext cx="152402" cy="271932"/>
                <a:chOff x="2241175" y="993587"/>
                <a:chExt cx="152402" cy="271932"/>
              </a:xfrm>
            </p:grpSpPr>
            <p:cxnSp>
              <p:nvCxnSpPr>
                <p:cNvPr id="66" name="Curved Connector 65"/>
                <p:cNvCxnSpPr/>
                <p:nvPr/>
              </p:nvCxnSpPr>
              <p:spPr>
                <a:xfrm rot="16200000" flipH="1">
                  <a:off x="2136587" y="1098175"/>
                  <a:ext cx="268942" cy="59765"/>
                </a:xfrm>
                <a:prstGeom prst="curvedConnector3">
                  <a:avLst>
                    <a:gd name="adj1" fmla="val 50000"/>
                  </a:avLst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Curved Connector 66"/>
                <p:cNvCxnSpPr/>
                <p:nvPr/>
              </p:nvCxnSpPr>
              <p:spPr>
                <a:xfrm rot="16200000" flipH="1">
                  <a:off x="2229224" y="1101165"/>
                  <a:ext cx="268942" cy="59765"/>
                </a:xfrm>
                <a:prstGeom prst="curvedConnector3">
                  <a:avLst>
                    <a:gd name="adj1" fmla="val 50000"/>
                  </a:avLst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78" name="Straight Arrow Connector 77"/>
          <p:cNvCxnSpPr>
            <a:endCxn id="148" idx="5"/>
          </p:cNvCxnSpPr>
          <p:nvPr/>
        </p:nvCxnSpPr>
        <p:spPr>
          <a:xfrm>
            <a:off x="1254263" y="5008623"/>
            <a:ext cx="2003537" cy="105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148" idx="1"/>
          </p:cNvCxnSpPr>
          <p:nvPr/>
        </p:nvCxnSpPr>
        <p:spPr>
          <a:xfrm>
            <a:off x="3367618" y="5203698"/>
            <a:ext cx="1481917" cy="1694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148" idx="1"/>
            <a:endCxn id="69" idx="0"/>
          </p:cNvCxnSpPr>
          <p:nvPr/>
        </p:nvCxnSpPr>
        <p:spPr>
          <a:xfrm>
            <a:off x="3367618" y="5203698"/>
            <a:ext cx="1673164" cy="6208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210916" y="5142199"/>
            <a:ext cx="12028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HV Gun Klystron</a:t>
            </a:r>
            <a:endParaRPr lang="en-US" sz="1200" dirty="0"/>
          </a:p>
        </p:txBody>
      </p:sp>
      <p:sp>
        <p:nvSpPr>
          <p:cNvPr id="92" name="TextBox 91"/>
          <p:cNvSpPr txBox="1"/>
          <p:nvPr/>
        </p:nvSpPr>
        <p:spPr>
          <a:xfrm>
            <a:off x="7651917" y="5598263"/>
            <a:ext cx="761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LLRF Gun</a:t>
            </a:r>
            <a:endParaRPr lang="en-US" sz="1200" dirty="0"/>
          </a:p>
        </p:txBody>
      </p:sp>
      <p:sp>
        <p:nvSpPr>
          <p:cNvPr id="101" name="Rectangle 100"/>
          <p:cNvSpPr/>
          <p:nvPr/>
        </p:nvSpPr>
        <p:spPr>
          <a:xfrm>
            <a:off x="294969" y="2829499"/>
            <a:ext cx="557160" cy="12107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Laser2</a:t>
            </a:r>
            <a:endParaRPr lang="en-US" sz="1200" b="1" dirty="0"/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852129" y="3917373"/>
            <a:ext cx="788219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852129" y="3238202"/>
            <a:ext cx="787072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4" name="6-Point Star 103"/>
          <p:cNvSpPr/>
          <p:nvPr/>
        </p:nvSpPr>
        <p:spPr>
          <a:xfrm>
            <a:off x="2643096" y="2871672"/>
            <a:ext cx="219636" cy="245994"/>
          </a:xfrm>
          <a:prstGeom prst="star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000" b="1" dirty="0" smtClean="0"/>
              <a:t>A2</a:t>
            </a:r>
            <a:endParaRPr lang="en-US" sz="1000" b="1" dirty="0"/>
          </a:p>
        </p:txBody>
      </p:sp>
      <p:sp>
        <p:nvSpPr>
          <p:cNvPr id="106" name="6-Point Star 105"/>
          <p:cNvSpPr/>
          <p:nvPr/>
        </p:nvSpPr>
        <p:spPr>
          <a:xfrm>
            <a:off x="4099518" y="3449525"/>
            <a:ext cx="219636" cy="245994"/>
          </a:xfrm>
          <a:prstGeom prst="star6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000" b="1" dirty="0" smtClean="0"/>
              <a:t>E6</a:t>
            </a:r>
            <a:endParaRPr lang="en-US" sz="1000" b="1" dirty="0"/>
          </a:p>
        </p:txBody>
      </p:sp>
      <p:grpSp>
        <p:nvGrpSpPr>
          <p:cNvPr id="107" name="Group 106"/>
          <p:cNvGrpSpPr/>
          <p:nvPr/>
        </p:nvGrpSpPr>
        <p:grpSpPr>
          <a:xfrm>
            <a:off x="1083236" y="2969141"/>
            <a:ext cx="7328646" cy="362935"/>
            <a:chOff x="1083236" y="902584"/>
            <a:chExt cx="7328646" cy="362935"/>
          </a:xfrm>
        </p:grpSpPr>
        <p:grpSp>
          <p:nvGrpSpPr>
            <p:cNvPr id="108" name="Group 56"/>
            <p:cNvGrpSpPr/>
            <p:nvPr/>
          </p:nvGrpSpPr>
          <p:grpSpPr>
            <a:xfrm>
              <a:off x="2371667" y="902584"/>
              <a:ext cx="6040215" cy="227064"/>
              <a:chOff x="1363135" y="850900"/>
              <a:chExt cx="6040215" cy="338671"/>
            </a:xfrm>
          </p:grpSpPr>
          <p:cxnSp>
            <p:nvCxnSpPr>
              <p:cNvPr id="114" name="Straight Connector 35"/>
              <p:cNvCxnSpPr/>
              <p:nvPr/>
            </p:nvCxnSpPr>
            <p:spPr>
              <a:xfrm flipV="1">
                <a:off x="4271433" y="852129"/>
                <a:ext cx="1988438" cy="3004"/>
              </a:xfrm>
              <a:prstGeom prst="curved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6405033" y="1181100"/>
                <a:ext cx="998317" cy="236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flipH="1" flipV="1">
                <a:off x="1363135" y="1189568"/>
                <a:ext cx="1093195" cy="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Freeform 116"/>
              <p:cNvSpPr/>
              <p:nvPr/>
            </p:nvSpPr>
            <p:spPr>
              <a:xfrm>
                <a:off x="2456330" y="855131"/>
                <a:ext cx="1823570" cy="334440"/>
              </a:xfrm>
              <a:custGeom>
                <a:avLst/>
                <a:gdLst>
                  <a:gd name="connsiteX0" fmla="*/ 0 w 2260600"/>
                  <a:gd name="connsiteY0" fmla="*/ 330200 h 330200"/>
                  <a:gd name="connsiteX1" fmla="*/ 495300 w 2260600"/>
                  <a:gd name="connsiteY1" fmla="*/ 165100 h 330200"/>
                  <a:gd name="connsiteX2" fmla="*/ 1409700 w 2260600"/>
                  <a:gd name="connsiteY2" fmla="*/ 38100 h 330200"/>
                  <a:gd name="connsiteX3" fmla="*/ 2260600 w 2260600"/>
                  <a:gd name="connsiteY3" fmla="*/ 0 h 33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0600" h="330200">
                    <a:moveTo>
                      <a:pt x="0" y="330200"/>
                    </a:moveTo>
                    <a:cubicBezTo>
                      <a:pt x="130175" y="271991"/>
                      <a:pt x="260350" y="213783"/>
                      <a:pt x="495300" y="165100"/>
                    </a:cubicBezTo>
                    <a:cubicBezTo>
                      <a:pt x="730250" y="116417"/>
                      <a:pt x="1115483" y="65617"/>
                      <a:pt x="1409700" y="38100"/>
                    </a:cubicBezTo>
                    <a:cubicBezTo>
                      <a:pt x="1703917" y="10583"/>
                      <a:pt x="2260600" y="0"/>
                      <a:pt x="2260600" y="0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6261100" y="850900"/>
                <a:ext cx="156633" cy="330200"/>
              </a:xfrm>
              <a:custGeom>
                <a:avLst/>
                <a:gdLst>
                  <a:gd name="connsiteX0" fmla="*/ 0 w 156633"/>
                  <a:gd name="connsiteY0" fmla="*/ 0 h 330200"/>
                  <a:gd name="connsiteX1" fmla="*/ 29633 w 156633"/>
                  <a:gd name="connsiteY1" fmla="*/ 241300 h 330200"/>
                  <a:gd name="connsiteX2" fmla="*/ 156633 w 156633"/>
                  <a:gd name="connsiteY2" fmla="*/ 330200 h 33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6633" h="330200">
                    <a:moveTo>
                      <a:pt x="0" y="0"/>
                    </a:moveTo>
                    <a:cubicBezTo>
                      <a:pt x="1764" y="93133"/>
                      <a:pt x="3528" y="186267"/>
                      <a:pt x="29633" y="241300"/>
                    </a:cubicBezTo>
                    <a:cubicBezTo>
                      <a:pt x="55738" y="296333"/>
                      <a:pt x="106185" y="313266"/>
                      <a:pt x="156633" y="330200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" name="Group 163"/>
            <p:cNvGrpSpPr/>
            <p:nvPr/>
          </p:nvGrpSpPr>
          <p:grpSpPr>
            <a:xfrm>
              <a:off x="1083236" y="993587"/>
              <a:ext cx="1310341" cy="271932"/>
              <a:chOff x="1083236" y="993587"/>
              <a:chExt cx="1310341" cy="271932"/>
            </a:xfrm>
          </p:grpSpPr>
          <p:cxnSp>
            <p:nvCxnSpPr>
              <p:cNvPr id="110" name="Straight Connector 109"/>
              <p:cNvCxnSpPr/>
              <p:nvPr/>
            </p:nvCxnSpPr>
            <p:spPr>
              <a:xfrm rot="10800000">
                <a:off x="1083236" y="1128059"/>
                <a:ext cx="1172883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1" name="Group 162"/>
              <p:cNvGrpSpPr/>
              <p:nvPr/>
            </p:nvGrpSpPr>
            <p:grpSpPr>
              <a:xfrm>
                <a:off x="2241175" y="993587"/>
                <a:ext cx="152402" cy="271932"/>
                <a:chOff x="2241175" y="993587"/>
                <a:chExt cx="152402" cy="271932"/>
              </a:xfrm>
            </p:grpSpPr>
            <p:cxnSp>
              <p:nvCxnSpPr>
                <p:cNvPr id="112" name="Curved Connector 111"/>
                <p:cNvCxnSpPr/>
                <p:nvPr/>
              </p:nvCxnSpPr>
              <p:spPr>
                <a:xfrm rot="16200000" flipH="1">
                  <a:off x="2136587" y="1098175"/>
                  <a:ext cx="268942" cy="59765"/>
                </a:xfrm>
                <a:prstGeom prst="curvedConnector3">
                  <a:avLst>
                    <a:gd name="adj1" fmla="val 50000"/>
                  </a:avLst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Curved Connector 112"/>
                <p:cNvCxnSpPr/>
                <p:nvPr/>
              </p:nvCxnSpPr>
              <p:spPr>
                <a:xfrm rot="16200000" flipH="1">
                  <a:off x="2229224" y="1101165"/>
                  <a:ext cx="268942" cy="59765"/>
                </a:xfrm>
                <a:prstGeom prst="curvedConnector3">
                  <a:avLst>
                    <a:gd name="adj1" fmla="val 50000"/>
                  </a:avLst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19" name="Straight Connector 118"/>
          <p:cNvCxnSpPr/>
          <p:nvPr/>
        </p:nvCxnSpPr>
        <p:spPr>
          <a:xfrm>
            <a:off x="2361082" y="3842703"/>
            <a:ext cx="6050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 flipH="1" flipV="1">
            <a:off x="6332926" y="3767585"/>
            <a:ext cx="13854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rot="5400000" flipH="1" flipV="1">
            <a:off x="6480793" y="3767585"/>
            <a:ext cx="13854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5400000" flipH="1" flipV="1">
            <a:off x="6618659" y="3767585"/>
            <a:ext cx="13854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4" name="Group 164"/>
          <p:cNvGrpSpPr/>
          <p:nvPr/>
        </p:nvGrpSpPr>
        <p:grpSpPr>
          <a:xfrm>
            <a:off x="1078754" y="3708502"/>
            <a:ext cx="1310341" cy="271932"/>
            <a:chOff x="1083236" y="993587"/>
            <a:chExt cx="1310341" cy="271932"/>
          </a:xfrm>
        </p:grpSpPr>
        <p:cxnSp>
          <p:nvCxnSpPr>
            <p:cNvPr id="125" name="Straight Connector 124"/>
            <p:cNvCxnSpPr/>
            <p:nvPr/>
          </p:nvCxnSpPr>
          <p:spPr>
            <a:xfrm rot="10800000">
              <a:off x="1083236" y="1128059"/>
              <a:ext cx="1172883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6" name="Group 162"/>
            <p:cNvGrpSpPr/>
            <p:nvPr/>
          </p:nvGrpSpPr>
          <p:grpSpPr>
            <a:xfrm>
              <a:off x="2241175" y="993587"/>
              <a:ext cx="152402" cy="271932"/>
              <a:chOff x="2241175" y="993587"/>
              <a:chExt cx="152402" cy="271932"/>
            </a:xfrm>
          </p:grpSpPr>
          <p:cxnSp>
            <p:nvCxnSpPr>
              <p:cNvPr id="127" name="Curved Connector 126"/>
              <p:cNvCxnSpPr/>
              <p:nvPr/>
            </p:nvCxnSpPr>
            <p:spPr>
              <a:xfrm rot="16200000" flipH="1">
                <a:off x="2136587" y="1098175"/>
                <a:ext cx="268942" cy="59765"/>
              </a:xfrm>
              <a:prstGeom prst="curved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Curved Connector 127"/>
              <p:cNvCxnSpPr/>
              <p:nvPr/>
            </p:nvCxnSpPr>
            <p:spPr>
              <a:xfrm rot="16200000" flipH="1">
                <a:off x="2229224" y="1101165"/>
                <a:ext cx="268942" cy="59765"/>
              </a:xfrm>
              <a:prstGeom prst="curved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9" name="Straight Arrow Connector 128"/>
          <p:cNvCxnSpPr>
            <a:endCxn id="104" idx="5"/>
          </p:cNvCxnSpPr>
          <p:nvPr/>
        </p:nvCxnSpPr>
        <p:spPr>
          <a:xfrm flipV="1">
            <a:off x="1255059" y="2871672"/>
            <a:ext cx="1497855" cy="17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endCxn id="106" idx="5"/>
          </p:cNvCxnSpPr>
          <p:nvPr/>
        </p:nvCxnSpPr>
        <p:spPr>
          <a:xfrm>
            <a:off x="1262529" y="3449525"/>
            <a:ext cx="294680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104" idx="2"/>
          </p:cNvCxnSpPr>
          <p:nvPr/>
        </p:nvCxnSpPr>
        <p:spPr>
          <a:xfrm>
            <a:off x="2752914" y="3117666"/>
            <a:ext cx="711948" cy="785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7004560" y="3616822"/>
            <a:ext cx="1499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Bunches from laser 2</a:t>
            </a:r>
            <a:endParaRPr lang="en-US" sz="1200" dirty="0"/>
          </a:p>
        </p:txBody>
      </p:sp>
      <p:sp>
        <p:nvSpPr>
          <p:cNvPr id="135" name="TextBox 134"/>
          <p:cNvSpPr txBox="1"/>
          <p:nvPr/>
        </p:nvSpPr>
        <p:spPr>
          <a:xfrm>
            <a:off x="7300711" y="2958545"/>
            <a:ext cx="1138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Laser Oscillator</a:t>
            </a:r>
            <a:endParaRPr lang="en-US" sz="1200" dirty="0"/>
          </a:p>
        </p:txBody>
      </p:sp>
      <p:cxnSp>
        <p:nvCxnSpPr>
          <p:cNvPr id="136" name="Straight Arrow Connector 135"/>
          <p:cNvCxnSpPr>
            <a:stCxn id="106" idx="1"/>
          </p:cNvCxnSpPr>
          <p:nvPr/>
        </p:nvCxnSpPr>
        <p:spPr>
          <a:xfrm>
            <a:off x="4319154" y="3634021"/>
            <a:ext cx="2082250" cy="774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8" name="6-Point Star 147"/>
          <p:cNvSpPr/>
          <p:nvPr/>
        </p:nvSpPr>
        <p:spPr>
          <a:xfrm>
            <a:off x="3147982" y="5019202"/>
            <a:ext cx="219636" cy="245994"/>
          </a:xfrm>
          <a:prstGeom prst="star6">
            <a:avLst/>
          </a:prstGeom>
          <a:solidFill>
            <a:srgbClr val="FF562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000" b="1" dirty="0" smtClean="0"/>
              <a:t>A6</a:t>
            </a:r>
            <a:endParaRPr lang="en-US" sz="1000" b="1" dirty="0"/>
          </a:p>
        </p:txBody>
      </p:sp>
      <p:sp>
        <p:nvSpPr>
          <p:cNvPr id="160" name="Rectangle 159"/>
          <p:cNvSpPr/>
          <p:nvPr/>
        </p:nvSpPr>
        <p:spPr>
          <a:xfrm>
            <a:off x="294969" y="4250309"/>
            <a:ext cx="557160" cy="4100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200" b="1" dirty="0" smtClean="0"/>
              <a:t>Kicker</a:t>
            </a:r>
            <a:endParaRPr lang="en-US" sz="1200" b="1" dirty="0"/>
          </a:p>
        </p:txBody>
      </p:sp>
      <p:cxnSp>
        <p:nvCxnSpPr>
          <p:cNvPr id="161" name="Straight Arrow Connector 160"/>
          <p:cNvCxnSpPr/>
          <p:nvPr/>
        </p:nvCxnSpPr>
        <p:spPr>
          <a:xfrm>
            <a:off x="848034" y="4564779"/>
            <a:ext cx="788219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62" name="Group 161"/>
          <p:cNvGrpSpPr/>
          <p:nvPr/>
        </p:nvGrpSpPr>
        <p:grpSpPr>
          <a:xfrm>
            <a:off x="1082129" y="4297908"/>
            <a:ext cx="7329753" cy="322402"/>
            <a:chOff x="1086224" y="3822376"/>
            <a:chExt cx="7329753" cy="322402"/>
          </a:xfrm>
        </p:grpSpPr>
        <p:grpSp>
          <p:nvGrpSpPr>
            <p:cNvPr id="163" name="Group 123"/>
            <p:cNvGrpSpPr/>
            <p:nvPr/>
          </p:nvGrpSpPr>
          <p:grpSpPr>
            <a:xfrm>
              <a:off x="2365177" y="3822376"/>
              <a:ext cx="6050800" cy="198823"/>
              <a:chOff x="1356645" y="2118988"/>
              <a:chExt cx="6050800" cy="198823"/>
            </a:xfrm>
          </p:grpSpPr>
          <p:cxnSp>
            <p:nvCxnSpPr>
              <p:cNvPr id="169" name="Straight Connector 168"/>
              <p:cNvCxnSpPr>
                <a:stCxn id="170" idx="3"/>
              </p:cNvCxnSpPr>
              <p:nvPr/>
            </p:nvCxnSpPr>
            <p:spPr>
              <a:xfrm>
                <a:off x="5315150" y="2125723"/>
                <a:ext cx="810150" cy="144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Freeform 169"/>
              <p:cNvSpPr/>
              <p:nvPr/>
            </p:nvSpPr>
            <p:spPr>
              <a:xfrm>
                <a:off x="4972250" y="2118988"/>
                <a:ext cx="342900" cy="191462"/>
              </a:xfrm>
              <a:custGeom>
                <a:avLst/>
                <a:gdLst>
                  <a:gd name="connsiteX0" fmla="*/ 0 w 425450"/>
                  <a:gd name="connsiteY0" fmla="*/ 210608 h 210608"/>
                  <a:gd name="connsiteX1" fmla="*/ 95250 w 425450"/>
                  <a:gd name="connsiteY1" fmla="*/ 89958 h 210608"/>
                  <a:gd name="connsiteX2" fmla="*/ 254000 w 425450"/>
                  <a:gd name="connsiteY2" fmla="*/ 13758 h 210608"/>
                  <a:gd name="connsiteX3" fmla="*/ 425450 w 425450"/>
                  <a:gd name="connsiteY3" fmla="*/ 7408 h 210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5450" h="210608">
                    <a:moveTo>
                      <a:pt x="0" y="210608"/>
                    </a:moveTo>
                    <a:cubicBezTo>
                      <a:pt x="26458" y="166687"/>
                      <a:pt x="52917" y="122766"/>
                      <a:pt x="95250" y="89958"/>
                    </a:cubicBezTo>
                    <a:cubicBezTo>
                      <a:pt x="137583" y="57150"/>
                      <a:pt x="198967" y="27516"/>
                      <a:pt x="254000" y="13758"/>
                    </a:cubicBezTo>
                    <a:cubicBezTo>
                      <a:pt x="309033" y="0"/>
                      <a:pt x="425450" y="7408"/>
                      <a:pt x="425450" y="7408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Freeform 170"/>
              <p:cNvSpPr/>
              <p:nvPr/>
            </p:nvSpPr>
            <p:spPr>
              <a:xfrm>
                <a:off x="6106250" y="2125723"/>
                <a:ext cx="311150" cy="190500"/>
              </a:xfrm>
              <a:custGeom>
                <a:avLst/>
                <a:gdLst>
                  <a:gd name="connsiteX0" fmla="*/ 0 w 311150"/>
                  <a:gd name="connsiteY0" fmla="*/ 0 h 209550"/>
                  <a:gd name="connsiteX1" fmla="*/ 69850 w 311150"/>
                  <a:gd name="connsiteY1" fmla="*/ 114300 h 209550"/>
                  <a:gd name="connsiteX2" fmla="*/ 158750 w 311150"/>
                  <a:gd name="connsiteY2" fmla="*/ 177800 h 209550"/>
                  <a:gd name="connsiteX3" fmla="*/ 311150 w 311150"/>
                  <a:gd name="connsiteY3" fmla="*/ 20955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1150" h="209550">
                    <a:moveTo>
                      <a:pt x="0" y="0"/>
                    </a:moveTo>
                    <a:cubicBezTo>
                      <a:pt x="21696" y="42333"/>
                      <a:pt x="43392" y="84667"/>
                      <a:pt x="69850" y="114300"/>
                    </a:cubicBezTo>
                    <a:cubicBezTo>
                      <a:pt x="96308" y="143933"/>
                      <a:pt x="118533" y="161925"/>
                      <a:pt x="158750" y="177800"/>
                    </a:cubicBezTo>
                    <a:cubicBezTo>
                      <a:pt x="198967" y="193675"/>
                      <a:pt x="255058" y="201612"/>
                      <a:pt x="311150" y="209550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2" name="Straight Connector 171"/>
              <p:cNvCxnSpPr>
                <a:stCxn id="171" idx="3"/>
              </p:cNvCxnSpPr>
              <p:nvPr/>
            </p:nvCxnSpPr>
            <p:spPr>
              <a:xfrm>
                <a:off x="6417400" y="2316223"/>
                <a:ext cx="990045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>
                <a:stCxn id="170" idx="0"/>
              </p:cNvCxnSpPr>
              <p:nvPr/>
            </p:nvCxnSpPr>
            <p:spPr>
              <a:xfrm flipH="1">
                <a:off x="1356645" y="2310450"/>
                <a:ext cx="361560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Group 174"/>
            <p:cNvGrpSpPr/>
            <p:nvPr/>
          </p:nvGrpSpPr>
          <p:grpSpPr>
            <a:xfrm>
              <a:off x="1086224" y="3872846"/>
              <a:ext cx="1310341" cy="271932"/>
              <a:chOff x="1083236" y="993587"/>
              <a:chExt cx="1310341" cy="271932"/>
            </a:xfrm>
          </p:grpSpPr>
          <p:cxnSp>
            <p:nvCxnSpPr>
              <p:cNvPr id="165" name="Straight Connector 164"/>
              <p:cNvCxnSpPr/>
              <p:nvPr/>
            </p:nvCxnSpPr>
            <p:spPr>
              <a:xfrm rot="10800000">
                <a:off x="1083236" y="1128059"/>
                <a:ext cx="1172883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6" name="Group 162"/>
              <p:cNvGrpSpPr/>
              <p:nvPr/>
            </p:nvGrpSpPr>
            <p:grpSpPr>
              <a:xfrm>
                <a:off x="2241175" y="993587"/>
                <a:ext cx="152402" cy="271932"/>
                <a:chOff x="2241175" y="993587"/>
                <a:chExt cx="152402" cy="271932"/>
              </a:xfrm>
            </p:grpSpPr>
            <p:cxnSp>
              <p:nvCxnSpPr>
                <p:cNvPr id="167" name="Curved Connector 166"/>
                <p:cNvCxnSpPr/>
                <p:nvPr/>
              </p:nvCxnSpPr>
              <p:spPr>
                <a:xfrm rot="16200000" flipH="1">
                  <a:off x="2136587" y="1098175"/>
                  <a:ext cx="268942" cy="59765"/>
                </a:xfrm>
                <a:prstGeom prst="curvedConnector3">
                  <a:avLst>
                    <a:gd name="adj1" fmla="val 50000"/>
                  </a:avLst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Curved Connector 167"/>
                <p:cNvCxnSpPr/>
                <p:nvPr/>
              </p:nvCxnSpPr>
              <p:spPr>
                <a:xfrm rot="16200000" flipH="1">
                  <a:off x="2229224" y="1101165"/>
                  <a:ext cx="268942" cy="59765"/>
                </a:xfrm>
                <a:prstGeom prst="curvedConnector3">
                  <a:avLst>
                    <a:gd name="adj1" fmla="val 50000"/>
                  </a:avLst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77" name="Straight Arrow Connector 176"/>
          <p:cNvCxnSpPr>
            <a:stCxn id="106" idx="1"/>
            <a:endCxn id="170" idx="0"/>
          </p:cNvCxnSpPr>
          <p:nvPr/>
        </p:nvCxnSpPr>
        <p:spPr>
          <a:xfrm>
            <a:off x="4319154" y="3634021"/>
            <a:ext cx="1657533" cy="8553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656375" y="2524525"/>
            <a:ext cx="727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700 µs</a:t>
            </a:r>
            <a:endParaRPr lang="en-US" sz="1400" dirty="0">
              <a:latin typeface="Arial"/>
              <a:cs typeface="Arial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4982882" y="2405536"/>
            <a:ext cx="0" cy="244657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3298366" y="2454219"/>
            <a:ext cx="723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2.7 ms</a:t>
            </a:r>
            <a:endParaRPr lang="en-US" sz="1400" dirty="0">
              <a:latin typeface="Arial"/>
              <a:cs typeface="Arial"/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3238986" y="2524525"/>
            <a:ext cx="1762229" cy="0"/>
          </a:xfrm>
          <a:prstGeom prst="straightConnector1">
            <a:avLst/>
          </a:prstGeom>
          <a:ln w="12700" cmpd="sng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7" idx="2"/>
            <a:endCxn id="148" idx="5"/>
          </p:cNvCxnSpPr>
          <p:nvPr/>
        </p:nvCxnSpPr>
        <p:spPr>
          <a:xfrm>
            <a:off x="3257800" y="2256492"/>
            <a:ext cx="0" cy="276271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3542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32 Bit Bunch Pattern Defines Every Bunch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19.03.2013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80" name="Rectangle 179"/>
          <p:cNvSpPr/>
          <p:nvPr/>
        </p:nvSpPr>
        <p:spPr>
          <a:xfrm>
            <a:off x="6226923" y="3013059"/>
            <a:ext cx="185082" cy="203498"/>
          </a:xfrm>
          <a:prstGeom prst="rect">
            <a:avLst/>
          </a:prstGeom>
          <a:solidFill>
            <a:srgbClr val="8000FF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6041841" y="3013059"/>
            <a:ext cx="185082" cy="203498"/>
          </a:xfrm>
          <a:prstGeom prst="rect">
            <a:avLst/>
          </a:prstGeom>
          <a:solidFill>
            <a:srgbClr val="8000FF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/>
        </p:nvSpPr>
        <p:spPr>
          <a:xfrm>
            <a:off x="6226923" y="2606063"/>
            <a:ext cx="185082" cy="203498"/>
          </a:xfrm>
          <a:prstGeom prst="rect">
            <a:avLst/>
          </a:prstGeom>
          <a:solidFill>
            <a:srgbClr val="8000FF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/>
        </p:nvSpPr>
        <p:spPr>
          <a:xfrm>
            <a:off x="6041841" y="2606063"/>
            <a:ext cx="185082" cy="2034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6226923" y="2809562"/>
            <a:ext cx="185082" cy="2034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/>
        </p:nvSpPr>
        <p:spPr>
          <a:xfrm>
            <a:off x="6226923" y="2402566"/>
            <a:ext cx="185082" cy="2034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/>
        </p:nvSpPr>
        <p:spPr>
          <a:xfrm>
            <a:off x="6041841" y="2402566"/>
            <a:ext cx="185082" cy="2034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TextBox 187"/>
          <p:cNvSpPr txBox="1"/>
          <p:nvPr/>
        </p:nvSpPr>
        <p:spPr>
          <a:xfrm>
            <a:off x="6514938" y="1275674"/>
            <a:ext cx="2422005" cy="212636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b="1" dirty="0" smtClean="0"/>
              <a:t>Charge</a:t>
            </a:r>
            <a:r>
              <a:rPr lang="en-US" sz="1400" dirty="0" smtClean="0"/>
              <a:t>:		Alternative:</a:t>
            </a:r>
          </a:p>
          <a:p>
            <a:r>
              <a:rPr lang="en-US" sz="1400" dirty="0" smtClean="0"/>
              <a:t>No bunch		No bunch</a:t>
            </a:r>
          </a:p>
          <a:p>
            <a:r>
              <a:rPr lang="en-US" sz="1400" dirty="0" smtClean="0"/>
              <a:t>Low: &lt; 0.1 </a:t>
            </a:r>
            <a:r>
              <a:rPr lang="en-US" sz="1400" dirty="0" err="1" smtClean="0"/>
              <a:t>nC</a:t>
            </a:r>
            <a:r>
              <a:rPr lang="en-US" sz="1400" dirty="0" smtClean="0"/>
              <a:t>	&lt; 0.125 </a:t>
            </a:r>
            <a:r>
              <a:rPr lang="en-US" sz="1400" dirty="0" err="1" smtClean="0"/>
              <a:t>nC</a:t>
            </a:r>
            <a:endParaRPr lang="en-US" sz="1400" dirty="0" smtClean="0"/>
          </a:p>
          <a:p>
            <a:r>
              <a:rPr lang="en-US" sz="1400" dirty="0" smtClean="0"/>
              <a:t>0.1 – 1 </a:t>
            </a:r>
            <a:r>
              <a:rPr lang="en-US" sz="1400" dirty="0" err="1" smtClean="0"/>
              <a:t>nC</a:t>
            </a:r>
            <a:r>
              <a:rPr lang="en-US" sz="1400" dirty="0" smtClean="0"/>
              <a:t>		0.125 – 0.25 </a:t>
            </a:r>
            <a:r>
              <a:rPr lang="en-US" sz="1400" dirty="0" err="1" smtClean="0"/>
              <a:t>nC</a:t>
            </a:r>
            <a:endParaRPr lang="en-US" sz="1400" dirty="0" smtClean="0"/>
          </a:p>
          <a:p>
            <a:r>
              <a:rPr lang="en-US" sz="1400" dirty="0" smtClean="0"/>
              <a:t>High: &gt; 1 </a:t>
            </a:r>
            <a:r>
              <a:rPr lang="en-US" sz="1400" dirty="0" err="1" smtClean="0"/>
              <a:t>nC</a:t>
            </a:r>
            <a:r>
              <a:rPr lang="en-US" sz="1400" dirty="0" smtClean="0"/>
              <a:t>		0.25 – 0.5 </a:t>
            </a:r>
            <a:r>
              <a:rPr lang="en-US" sz="1400" dirty="0" err="1" smtClean="0"/>
              <a:t>nC</a:t>
            </a:r>
            <a:endParaRPr lang="en-US" sz="1400" dirty="0" smtClean="0"/>
          </a:p>
          <a:p>
            <a:r>
              <a:rPr lang="en-US" sz="1400" dirty="0" smtClean="0"/>
              <a:t>TBD			0.5 – 1 </a:t>
            </a:r>
            <a:r>
              <a:rPr lang="en-US" sz="1400" dirty="0" err="1" smtClean="0"/>
              <a:t>nC</a:t>
            </a:r>
            <a:endParaRPr lang="en-US" sz="1400" dirty="0" smtClean="0"/>
          </a:p>
          <a:p>
            <a:r>
              <a:rPr lang="en-US" sz="1400" dirty="0" smtClean="0"/>
              <a:t>TBD			1 – 2 </a:t>
            </a:r>
            <a:r>
              <a:rPr lang="en-US" sz="1400" dirty="0" err="1" smtClean="0"/>
              <a:t>nC</a:t>
            </a:r>
            <a:endParaRPr lang="en-US" sz="1400" dirty="0" smtClean="0"/>
          </a:p>
          <a:p>
            <a:r>
              <a:rPr lang="en-US" sz="1400" dirty="0" smtClean="0"/>
              <a:t>TBD			&gt; 2 </a:t>
            </a:r>
            <a:r>
              <a:rPr lang="en-US" sz="1400" dirty="0" err="1" smtClean="0"/>
              <a:t>nC</a:t>
            </a:r>
            <a:endParaRPr lang="en-US" sz="1400" dirty="0" smtClean="0"/>
          </a:p>
          <a:p>
            <a:r>
              <a:rPr lang="en-US" sz="1400" dirty="0" smtClean="0"/>
              <a:t>TBD			free</a:t>
            </a:r>
          </a:p>
          <a:p>
            <a:r>
              <a:rPr lang="en-US" sz="1400" dirty="0" smtClean="0"/>
              <a:t>-</a:t>
            </a:r>
          </a:p>
          <a:p>
            <a:r>
              <a:rPr lang="en-US" sz="1400" dirty="0" smtClean="0"/>
              <a:t>1. Laser</a:t>
            </a:r>
          </a:p>
          <a:p>
            <a:r>
              <a:rPr lang="en-US" sz="1400" dirty="0" smtClean="0"/>
              <a:t>2. Laser</a:t>
            </a:r>
          </a:p>
          <a:p>
            <a:r>
              <a:rPr lang="en-US" sz="1400" dirty="0" smtClean="0"/>
              <a:t>3. Laser</a:t>
            </a:r>
            <a:endParaRPr lang="en-US" sz="1400" dirty="0"/>
          </a:p>
        </p:txBody>
      </p:sp>
      <p:sp>
        <p:nvSpPr>
          <p:cNvPr id="189" name="Rectangle 188"/>
          <p:cNvSpPr/>
          <p:nvPr/>
        </p:nvSpPr>
        <p:spPr>
          <a:xfrm>
            <a:off x="5849648" y="3013060"/>
            <a:ext cx="185082" cy="203498"/>
          </a:xfrm>
          <a:prstGeom prst="rect">
            <a:avLst/>
          </a:prstGeom>
          <a:solidFill>
            <a:srgbClr val="8000FF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5849648" y="2606064"/>
            <a:ext cx="185082" cy="203498"/>
          </a:xfrm>
          <a:prstGeom prst="rect">
            <a:avLst/>
          </a:prstGeom>
          <a:solidFill>
            <a:srgbClr val="8000FF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5849648" y="2809563"/>
            <a:ext cx="185082" cy="203498"/>
          </a:xfrm>
          <a:prstGeom prst="rect">
            <a:avLst/>
          </a:prstGeom>
          <a:solidFill>
            <a:srgbClr val="8000FF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5849648" y="2402567"/>
            <a:ext cx="185082" cy="203498"/>
          </a:xfrm>
          <a:prstGeom prst="rect">
            <a:avLst/>
          </a:prstGeom>
          <a:solidFill>
            <a:srgbClr val="8000FF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/>
        </p:nvSpPr>
        <p:spPr>
          <a:xfrm>
            <a:off x="6226923" y="2199067"/>
            <a:ext cx="185082" cy="203498"/>
          </a:xfrm>
          <a:prstGeom prst="rect">
            <a:avLst/>
          </a:prstGeom>
          <a:solidFill>
            <a:srgbClr val="8000FF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6041841" y="2199067"/>
            <a:ext cx="185082" cy="203498"/>
          </a:xfrm>
          <a:prstGeom prst="rect">
            <a:avLst/>
          </a:prstGeom>
          <a:solidFill>
            <a:srgbClr val="8000FF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6226923" y="1792073"/>
            <a:ext cx="185082" cy="203498"/>
          </a:xfrm>
          <a:prstGeom prst="rect">
            <a:avLst/>
          </a:prstGeom>
          <a:solidFill>
            <a:srgbClr val="8000FF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/>
        </p:nvSpPr>
        <p:spPr>
          <a:xfrm>
            <a:off x="6041841" y="1792073"/>
            <a:ext cx="185082" cy="2034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/>
        </p:nvSpPr>
        <p:spPr>
          <a:xfrm>
            <a:off x="6226923" y="1995572"/>
            <a:ext cx="185082" cy="2034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6041841" y="1995572"/>
            <a:ext cx="185082" cy="203498"/>
          </a:xfrm>
          <a:prstGeom prst="rect">
            <a:avLst/>
          </a:prstGeom>
          <a:solidFill>
            <a:srgbClr val="8000FF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6226923" y="1588574"/>
            <a:ext cx="185082" cy="2034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/>
        </p:nvSpPr>
        <p:spPr>
          <a:xfrm>
            <a:off x="6041841" y="1588574"/>
            <a:ext cx="185082" cy="2034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/>
        </p:nvSpPr>
        <p:spPr>
          <a:xfrm>
            <a:off x="5849648" y="2199068"/>
            <a:ext cx="185082" cy="203498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/>
        </p:nvSpPr>
        <p:spPr>
          <a:xfrm>
            <a:off x="5849648" y="1792074"/>
            <a:ext cx="185082" cy="2034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/>
        </p:nvSpPr>
        <p:spPr>
          <a:xfrm>
            <a:off x="5849648" y="1995573"/>
            <a:ext cx="185082" cy="2034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/>
        </p:nvSpPr>
        <p:spPr>
          <a:xfrm>
            <a:off x="5849648" y="1588575"/>
            <a:ext cx="185082" cy="2034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" name="Straight Connector 204"/>
          <p:cNvCxnSpPr/>
          <p:nvPr/>
        </p:nvCxnSpPr>
        <p:spPr>
          <a:xfrm rot="5400000">
            <a:off x="5057916" y="4253910"/>
            <a:ext cx="450972" cy="1588"/>
          </a:xfrm>
          <a:prstGeom prst="line">
            <a:avLst/>
          </a:prstGeom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rot="5400000">
            <a:off x="5790415" y="3864095"/>
            <a:ext cx="1230601" cy="1588"/>
          </a:xfrm>
          <a:prstGeom prst="line">
            <a:avLst/>
          </a:prstGeom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7" name="TextBox 206"/>
          <p:cNvSpPr txBox="1"/>
          <p:nvPr/>
        </p:nvSpPr>
        <p:spPr>
          <a:xfrm>
            <a:off x="2444797" y="1484824"/>
            <a:ext cx="12234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XFEL: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TDS Inj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TDS BC1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TDS BC2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Wire Scanner</a:t>
            </a:r>
            <a:endParaRPr lang="en-US" sz="1400" dirty="0"/>
          </a:p>
        </p:txBody>
      </p:sp>
      <p:cxnSp>
        <p:nvCxnSpPr>
          <p:cNvPr id="208" name="Straight Connector 207"/>
          <p:cNvCxnSpPr/>
          <p:nvPr/>
        </p:nvCxnSpPr>
        <p:spPr>
          <a:xfrm rot="5400000" flipH="1" flipV="1">
            <a:off x="-722734" y="3293614"/>
            <a:ext cx="2459000" cy="17857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 rot="5400000" flipH="1" flipV="1">
            <a:off x="-425584" y="3386011"/>
            <a:ext cx="2229022" cy="32057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rot="5400000" flipH="1" flipV="1">
            <a:off x="-130751" y="3520373"/>
            <a:ext cx="2000631" cy="22707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 rot="10800000" flipH="1">
            <a:off x="515695" y="2071453"/>
            <a:ext cx="676802" cy="1588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rot="10800000" flipH="1">
            <a:off x="701068" y="2301433"/>
            <a:ext cx="502775" cy="1588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rot="10800000" flipH="1">
            <a:off x="869837" y="2529824"/>
            <a:ext cx="305193" cy="1589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 rot="5400000" flipH="1" flipV="1">
            <a:off x="163129" y="3627750"/>
            <a:ext cx="1795231" cy="13354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 rot="10800000" flipH="1">
            <a:off x="1067422" y="2733634"/>
            <a:ext cx="107608" cy="1588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6" name="TextBox 215"/>
          <p:cNvSpPr txBox="1"/>
          <p:nvPr/>
        </p:nvSpPr>
        <p:spPr>
          <a:xfrm>
            <a:off x="1332831" y="2907450"/>
            <a:ext cx="2582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Photon line deflection (mirror in)</a:t>
            </a:r>
            <a:endParaRPr lang="en-US" sz="1400" dirty="0"/>
          </a:p>
        </p:txBody>
      </p:sp>
      <p:cxnSp>
        <p:nvCxnSpPr>
          <p:cNvPr id="217" name="Straight Connector 216"/>
          <p:cNvCxnSpPr/>
          <p:nvPr/>
        </p:nvCxnSpPr>
        <p:spPr>
          <a:xfrm rot="5400000" flipH="1" flipV="1">
            <a:off x="529123" y="3806858"/>
            <a:ext cx="1438360" cy="12010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rot="10800000" flipH="1">
            <a:off x="1257332" y="3090253"/>
            <a:ext cx="106260" cy="920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9" name="Rectangle 218"/>
          <p:cNvSpPr/>
          <p:nvPr/>
        </p:nvSpPr>
        <p:spPr>
          <a:xfrm>
            <a:off x="6041841" y="2809562"/>
            <a:ext cx="185082" cy="203498"/>
          </a:xfrm>
          <a:prstGeom prst="rect">
            <a:avLst/>
          </a:prstGeom>
          <a:solidFill>
            <a:srgbClr val="8000FF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TextBox 219"/>
          <p:cNvSpPr txBox="1"/>
          <p:nvPr/>
        </p:nvSpPr>
        <p:spPr>
          <a:xfrm>
            <a:off x="4932829" y="829294"/>
            <a:ext cx="3303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! Charge ranges: To be changed 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1224626" y="1700268"/>
            <a:ext cx="122341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FLASH: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-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-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LOLA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Wire Scanner</a:t>
            </a:r>
            <a:endParaRPr lang="en-US" sz="1400" dirty="0"/>
          </a:p>
        </p:txBody>
      </p:sp>
      <p:grpSp>
        <p:nvGrpSpPr>
          <p:cNvPr id="3" name="Group 2"/>
          <p:cNvGrpSpPr/>
          <p:nvPr/>
        </p:nvGrpSpPr>
        <p:grpSpPr>
          <a:xfrm>
            <a:off x="387766" y="4530452"/>
            <a:ext cx="6024239" cy="208549"/>
            <a:chOff x="1026694" y="4530452"/>
            <a:chExt cx="6024239" cy="208549"/>
          </a:xfrm>
        </p:grpSpPr>
        <p:sp>
          <p:nvSpPr>
            <p:cNvPr id="222" name="Rectangle 139"/>
            <p:cNvSpPr/>
            <p:nvPr/>
          </p:nvSpPr>
          <p:spPr>
            <a:xfrm>
              <a:off x="6862707" y="4530454"/>
              <a:ext cx="188226" cy="206955"/>
            </a:xfrm>
            <a:prstGeom prst="rect">
              <a:avLst/>
            </a:prstGeom>
            <a:solidFill>
              <a:srgbClr val="8000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140"/>
            <p:cNvSpPr/>
            <p:nvPr/>
          </p:nvSpPr>
          <p:spPr>
            <a:xfrm>
              <a:off x="6674464" y="4530454"/>
              <a:ext cx="188226" cy="206955"/>
            </a:xfrm>
            <a:prstGeom prst="rect">
              <a:avLst/>
            </a:prstGeom>
            <a:solidFill>
              <a:srgbClr val="8000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141"/>
            <p:cNvSpPr/>
            <p:nvPr/>
          </p:nvSpPr>
          <p:spPr>
            <a:xfrm>
              <a:off x="6486232" y="4530454"/>
              <a:ext cx="188226" cy="206955"/>
            </a:xfrm>
            <a:prstGeom prst="rect">
              <a:avLst/>
            </a:prstGeom>
            <a:solidFill>
              <a:srgbClr val="8000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142"/>
            <p:cNvSpPr/>
            <p:nvPr/>
          </p:nvSpPr>
          <p:spPr>
            <a:xfrm>
              <a:off x="6298000" y="4530454"/>
              <a:ext cx="188226" cy="20695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143"/>
            <p:cNvSpPr/>
            <p:nvPr/>
          </p:nvSpPr>
          <p:spPr>
            <a:xfrm>
              <a:off x="1779622" y="4532041"/>
              <a:ext cx="188226" cy="20695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144"/>
            <p:cNvSpPr/>
            <p:nvPr/>
          </p:nvSpPr>
          <p:spPr>
            <a:xfrm>
              <a:off x="1591390" y="4532041"/>
              <a:ext cx="188226" cy="20695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145"/>
            <p:cNvSpPr/>
            <p:nvPr/>
          </p:nvSpPr>
          <p:spPr>
            <a:xfrm>
              <a:off x="1403158" y="4532041"/>
              <a:ext cx="188226" cy="20695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146"/>
            <p:cNvSpPr/>
            <p:nvPr/>
          </p:nvSpPr>
          <p:spPr>
            <a:xfrm>
              <a:off x="1214926" y="4532041"/>
              <a:ext cx="188226" cy="20695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147"/>
            <p:cNvSpPr/>
            <p:nvPr/>
          </p:nvSpPr>
          <p:spPr>
            <a:xfrm>
              <a:off x="1026694" y="4532041"/>
              <a:ext cx="188226" cy="20695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148"/>
            <p:cNvSpPr/>
            <p:nvPr/>
          </p:nvSpPr>
          <p:spPr>
            <a:xfrm>
              <a:off x="6109768" y="4530454"/>
              <a:ext cx="188226" cy="20695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149"/>
            <p:cNvSpPr/>
            <p:nvPr/>
          </p:nvSpPr>
          <p:spPr>
            <a:xfrm>
              <a:off x="2156885" y="4530454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150"/>
            <p:cNvSpPr/>
            <p:nvPr/>
          </p:nvSpPr>
          <p:spPr>
            <a:xfrm>
              <a:off x="5921536" y="4532041"/>
              <a:ext cx="188226" cy="20695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151"/>
            <p:cNvSpPr/>
            <p:nvPr/>
          </p:nvSpPr>
          <p:spPr>
            <a:xfrm>
              <a:off x="4415668" y="4530452"/>
              <a:ext cx="188226" cy="206955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152"/>
            <p:cNvSpPr/>
            <p:nvPr/>
          </p:nvSpPr>
          <p:spPr>
            <a:xfrm>
              <a:off x="5545072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153"/>
            <p:cNvSpPr/>
            <p:nvPr/>
          </p:nvSpPr>
          <p:spPr>
            <a:xfrm>
              <a:off x="5356846" y="4532043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154"/>
            <p:cNvSpPr/>
            <p:nvPr/>
          </p:nvSpPr>
          <p:spPr>
            <a:xfrm>
              <a:off x="3662742" y="4532041"/>
              <a:ext cx="188227" cy="206955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155"/>
            <p:cNvSpPr/>
            <p:nvPr/>
          </p:nvSpPr>
          <p:spPr>
            <a:xfrm>
              <a:off x="3474509" y="4532041"/>
              <a:ext cx="188227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156"/>
            <p:cNvSpPr/>
            <p:nvPr/>
          </p:nvSpPr>
          <p:spPr>
            <a:xfrm>
              <a:off x="2345117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157"/>
            <p:cNvSpPr/>
            <p:nvPr/>
          </p:nvSpPr>
          <p:spPr>
            <a:xfrm>
              <a:off x="1968652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158"/>
            <p:cNvSpPr/>
            <p:nvPr/>
          </p:nvSpPr>
          <p:spPr>
            <a:xfrm>
              <a:off x="4603900" y="4530452"/>
              <a:ext cx="188227" cy="206953"/>
            </a:xfrm>
            <a:prstGeom prst="rect">
              <a:avLst/>
            </a:prstGeom>
            <a:solidFill>
              <a:srgbClr val="804D4C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159"/>
            <p:cNvSpPr/>
            <p:nvPr/>
          </p:nvSpPr>
          <p:spPr>
            <a:xfrm>
              <a:off x="3286276" y="4532041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160"/>
            <p:cNvSpPr/>
            <p:nvPr/>
          </p:nvSpPr>
          <p:spPr>
            <a:xfrm>
              <a:off x="4980360" y="4532043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161"/>
            <p:cNvSpPr/>
            <p:nvPr/>
          </p:nvSpPr>
          <p:spPr>
            <a:xfrm>
              <a:off x="4792127" y="4532043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162"/>
            <p:cNvSpPr/>
            <p:nvPr/>
          </p:nvSpPr>
          <p:spPr>
            <a:xfrm>
              <a:off x="3098049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163"/>
            <p:cNvSpPr/>
            <p:nvPr/>
          </p:nvSpPr>
          <p:spPr>
            <a:xfrm>
              <a:off x="2909816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164"/>
            <p:cNvSpPr/>
            <p:nvPr/>
          </p:nvSpPr>
          <p:spPr>
            <a:xfrm>
              <a:off x="2721583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165"/>
            <p:cNvSpPr/>
            <p:nvPr/>
          </p:nvSpPr>
          <p:spPr>
            <a:xfrm>
              <a:off x="2533350" y="4530454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166"/>
            <p:cNvSpPr/>
            <p:nvPr/>
          </p:nvSpPr>
          <p:spPr>
            <a:xfrm>
              <a:off x="4227435" y="4530452"/>
              <a:ext cx="188227" cy="206955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167"/>
            <p:cNvSpPr/>
            <p:nvPr/>
          </p:nvSpPr>
          <p:spPr>
            <a:xfrm>
              <a:off x="4039202" y="4530452"/>
              <a:ext cx="188227" cy="20695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168"/>
            <p:cNvSpPr/>
            <p:nvPr/>
          </p:nvSpPr>
          <p:spPr>
            <a:xfrm>
              <a:off x="3850969" y="4530452"/>
              <a:ext cx="188227" cy="206955"/>
            </a:xfrm>
            <a:prstGeom prst="rect">
              <a:avLst/>
            </a:prstGeom>
            <a:solidFill>
              <a:srgbClr val="FF6600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169"/>
            <p:cNvSpPr/>
            <p:nvPr/>
          </p:nvSpPr>
          <p:spPr>
            <a:xfrm>
              <a:off x="5168613" y="4532043"/>
              <a:ext cx="188227" cy="206958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172"/>
            <p:cNvSpPr/>
            <p:nvPr/>
          </p:nvSpPr>
          <p:spPr>
            <a:xfrm>
              <a:off x="5733304" y="4532041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4" name="Rectangle 75"/>
          <p:cNvSpPr/>
          <p:nvPr/>
        </p:nvSpPr>
        <p:spPr>
          <a:xfrm>
            <a:off x="5678187" y="3825720"/>
            <a:ext cx="185082" cy="203498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76"/>
          <p:cNvSpPr/>
          <p:nvPr/>
        </p:nvSpPr>
        <p:spPr>
          <a:xfrm>
            <a:off x="5493105" y="3825720"/>
            <a:ext cx="185082" cy="203498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77"/>
          <p:cNvSpPr/>
          <p:nvPr/>
        </p:nvSpPr>
        <p:spPr>
          <a:xfrm>
            <a:off x="5678187" y="3418724"/>
            <a:ext cx="185082" cy="2034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78"/>
          <p:cNvSpPr/>
          <p:nvPr/>
        </p:nvSpPr>
        <p:spPr>
          <a:xfrm>
            <a:off x="5493105" y="3418724"/>
            <a:ext cx="185082" cy="2034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79"/>
          <p:cNvSpPr/>
          <p:nvPr/>
        </p:nvSpPr>
        <p:spPr>
          <a:xfrm>
            <a:off x="5678187" y="3622222"/>
            <a:ext cx="185082" cy="2034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80"/>
          <p:cNvSpPr/>
          <p:nvPr/>
        </p:nvSpPr>
        <p:spPr>
          <a:xfrm>
            <a:off x="5493105" y="3622222"/>
            <a:ext cx="185082" cy="2034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81"/>
          <p:cNvSpPr/>
          <p:nvPr/>
        </p:nvSpPr>
        <p:spPr>
          <a:xfrm>
            <a:off x="5678187" y="3215227"/>
            <a:ext cx="185082" cy="2034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82"/>
          <p:cNvSpPr/>
          <p:nvPr/>
        </p:nvSpPr>
        <p:spPr>
          <a:xfrm>
            <a:off x="5493105" y="3215227"/>
            <a:ext cx="185082" cy="2034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76"/>
          <p:cNvSpPr/>
          <p:nvPr/>
        </p:nvSpPr>
        <p:spPr>
          <a:xfrm>
            <a:off x="5308023" y="3825720"/>
            <a:ext cx="185082" cy="2034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78"/>
          <p:cNvSpPr/>
          <p:nvPr/>
        </p:nvSpPr>
        <p:spPr>
          <a:xfrm>
            <a:off x="5308023" y="3622471"/>
            <a:ext cx="185082" cy="2034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82"/>
          <p:cNvSpPr/>
          <p:nvPr/>
        </p:nvSpPr>
        <p:spPr>
          <a:xfrm>
            <a:off x="5308023" y="3418974"/>
            <a:ext cx="185082" cy="2034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82"/>
          <p:cNvSpPr/>
          <p:nvPr/>
        </p:nvSpPr>
        <p:spPr>
          <a:xfrm>
            <a:off x="5308023" y="3216558"/>
            <a:ext cx="185082" cy="2034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6" name="Straight Connector 107"/>
          <p:cNvCxnSpPr/>
          <p:nvPr/>
        </p:nvCxnSpPr>
        <p:spPr>
          <a:xfrm rot="16200000" flipV="1">
            <a:off x="3811963" y="4984528"/>
            <a:ext cx="495042" cy="795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107"/>
          <p:cNvCxnSpPr/>
          <p:nvPr/>
        </p:nvCxnSpPr>
        <p:spPr>
          <a:xfrm rot="5400000" flipH="1" flipV="1">
            <a:off x="3521733" y="5086527"/>
            <a:ext cx="698240" cy="1588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107"/>
          <p:cNvCxnSpPr/>
          <p:nvPr/>
        </p:nvCxnSpPr>
        <p:spPr>
          <a:xfrm rot="5400000" flipH="1" flipV="1">
            <a:off x="3227668" y="5192360"/>
            <a:ext cx="909906" cy="1588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107"/>
          <p:cNvCxnSpPr/>
          <p:nvPr/>
        </p:nvCxnSpPr>
        <p:spPr>
          <a:xfrm rot="5400000" flipH="1" flipV="1">
            <a:off x="2929368" y="5302427"/>
            <a:ext cx="1130040" cy="1588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107"/>
          <p:cNvCxnSpPr/>
          <p:nvPr/>
        </p:nvCxnSpPr>
        <p:spPr>
          <a:xfrm rot="5400000" flipH="1" flipV="1">
            <a:off x="2650254" y="5392515"/>
            <a:ext cx="1311009" cy="794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1" name="TextBox 180"/>
          <p:cNvSpPr txBox="1"/>
          <p:nvPr/>
        </p:nvSpPr>
        <p:spPr>
          <a:xfrm>
            <a:off x="4244067" y="4842982"/>
            <a:ext cx="104387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FLASH: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 -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 -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 FLASH 3 e-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 FLASH 2 e-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 FLASH 1 e-</a:t>
            </a:r>
          </a:p>
          <a:p>
            <a:pPr>
              <a:buFont typeface="Arial"/>
              <a:buChar char="•"/>
            </a:pPr>
            <a:r>
              <a:rPr lang="en-US" sz="1400" dirty="0"/>
              <a:t>-</a:t>
            </a:r>
          </a:p>
        </p:txBody>
      </p:sp>
      <p:sp>
        <p:nvSpPr>
          <p:cNvPr id="272" name="TextBox 106"/>
          <p:cNvSpPr txBox="1"/>
          <p:nvPr/>
        </p:nvSpPr>
        <p:spPr>
          <a:xfrm>
            <a:off x="5477021" y="4842982"/>
            <a:ext cx="177484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XFEL: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 SASE 5 special mode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 SASE 4 special mode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 SASE 3 special mode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 SASE 2 e-</a:t>
            </a:r>
          </a:p>
          <a:p>
            <a:pPr>
              <a:buFont typeface="Arial"/>
              <a:buChar char="•"/>
            </a:pPr>
            <a:r>
              <a:rPr lang="en-US" sz="1400" dirty="0" smtClean="0"/>
              <a:t> SASE 1 e-</a:t>
            </a:r>
          </a:p>
          <a:p>
            <a:pPr>
              <a:buFont typeface="Arial"/>
              <a:buChar char="•"/>
            </a:pPr>
            <a:r>
              <a:rPr lang="en-US" sz="1400" dirty="0"/>
              <a:t> </a:t>
            </a:r>
            <a:r>
              <a:rPr lang="en-US" sz="1400" dirty="0" smtClean="0"/>
              <a:t>Main dump</a:t>
            </a:r>
          </a:p>
        </p:txBody>
      </p:sp>
      <p:cxnSp>
        <p:nvCxnSpPr>
          <p:cNvPr id="273" name="Straight Connector 112"/>
          <p:cNvCxnSpPr/>
          <p:nvPr/>
        </p:nvCxnSpPr>
        <p:spPr>
          <a:xfrm flipV="1">
            <a:off x="4065278" y="5232449"/>
            <a:ext cx="198830" cy="1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112"/>
          <p:cNvCxnSpPr/>
          <p:nvPr/>
        </p:nvCxnSpPr>
        <p:spPr>
          <a:xfrm flipV="1">
            <a:off x="3880216" y="5436441"/>
            <a:ext cx="363851" cy="2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112"/>
          <p:cNvCxnSpPr/>
          <p:nvPr/>
        </p:nvCxnSpPr>
        <p:spPr>
          <a:xfrm>
            <a:off x="3695154" y="5640435"/>
            <a:ext cx="548913" cy="7674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112"/>
          <p:cNvCxnSpPr/>
          <p:nvPr/>
        </p:nvCxnSpPr>
        <p:spPr>
          <a:xfrm flipV="1">
            <a:off x="3510092" y="5844426"/>
            <a:ext cx="733975" cy="1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112"/>
          <p:cNvCxnSpPr/>
          <p:nvPr/>
        </p:nvCxnSpPr>
        <p:spPr>
          <a:xfrm flipV="1">
            <a:off x="3325030" y="6048418"/>
            <a:ext cx="919037" cy="1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8" name="Textfeld 266"/>
          <p:cNvSpPr txBox="1"/>
          <p:nvPr/>
        </p:nvSpPr>
        <p:spPr>
          <a:xfrm>
            <a:off x="1233831" y="1300158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‘Distortions’ to ignore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23762" y="4678234"/>
            <a:ext cx="1882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0</a:t>
            </a:r>
            <a:endParaRPr lang="en-US" sz="900" dirty="0"/>
          </a:p>
        </p:txBody>
      </p:sp>
      <p:sp>
        <p:nvSpPr>
          <p:cNvPr id="107" name="TextBox 106"/>
          <p:cNvSpPr txBox="1"/>
          <p:nvPr/>
        </p:nvSpPr>
        <p:spPr>
          <a:xfrm>
            <a:off x="6038680" y="4678234"/>
            <a:ext cx="1882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1</a:t>
            </a:r>
            <a:endParaRPr lang="en-US" sz="900" dirty="0"/>
          </a:p>
        </p:txBody>
      </p:sp>
      <p:sp>
        <p:nvSpPr>
          <p:cNvPr id="108" name="TextBox 107"/>
          <p:cNvSpPr txBox="1"/>
          <p:nvPr/>
        </p:nvSpPr>
        <p:spPr>
          <a:xfrm>
            <a:off x="5853598" y="4678234"/>
            <a:ext cx="1882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2</a:t>
            </a:r>
            <a:endParaRPr lang="en-US" sz="900" dirty="0"/>
          </a:p>
        </p:txBody>
      </p:sp>
      <p:sp>
        <p:nvSpPr>
          <p:cNvPr id="109" name="TextBox 108"/>
          <p:cNvSpPr txBox="1"/>
          <p:nvPr/>
        </p:nvSpPr>
        <p:spPr>
          <a:xfrm>
            <a:off x="5668516" y="4678234"/>
            <a:ext cx="1882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3</a:t>
            </a:r>
            <a:endParaRPr lang="en-US" sz="900" dirty="0"/>
          </a:p>
        </p:txBody>
      </p:sp>
      <p:sp>
        <p:nvSpPr>
          <p:cNvPr id="110" name="TextBox 109"/>
          <p:cNvSpPr txBox="1"/>
          <p:nvPr/>
        </p:nvSpPr>
        <p:spPr>
          <a:xfrm>
            <a:off x="5483434" y="4678234"/>
            <a:ext cx="1882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4</a:t>
            </a:r>
            <a:endParaRPr lang="en-US" sz="900" dirty="0"/>
          </a:p>
        </p:txBody>
      </p:sp>
      <p:sp>
        <p:nvSpPr>
          <p:cNvPr id="111" name="TextBox 110"/>
          <p:cNvSpPr txBox="1"/>
          <p:nvPr/>
        </p:nvSpPr>
        <p:spPr>
          <a:xfrm>
            <a:off x="5290522" y="4678234"/>
            <a:ext cx="203903" cy="230832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algn="ctr"/>
            <a:r>
              <a:rPr lang="en-US" sz="900" dirty="0" smtClean="0"/>
              <a:t>5</a:t>
            </a:r>
            <a:endParaRPr lang="en-US" sz="900" dirty="0"/>
          </a:p>
        </p:txBody>
      </p:sp>
      <p:sp>
        <p:nvSpPr>
          <p:cNvPr id="112" name="TextBox 111"/>
          <p:cNvSpPr txBox="1"/>
          <p:nvPr/>
        </p:nvSpPr>
        <p:spPr>
          <a:xfrm>
            <a:off x="5105440" y="4678234"/>
            <a:ext cx="203903" cy="230832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algn="ctr"/>
            <a:r>
              <a:rPr lang="en-US" sz="900" dirty="0" smtClean="0"/>
              <a:t>6</a:t>
            </a:r>
            <a:endParaRPr lang="en-US" sz="900" dirty="0"/>
          </a:p>
        </p:txBody>
      </p:sp>
      <p:sp>
        <p:nvSpPr>
          <p:cNvPr id="113" name="TextBox 112"/>
          <p:cNvSpPr txBox="1"/>
          <p:nvPr/>
        </p:nvSpPr>
        <p:spPr>
          <a:xfrm>
            <a:off x="4920358" y="4678234"/>
            <a:ext cx="203903" cy="230832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algn="ctr"/>
            <a:r>
              <a:rPr lang="en-US" sz="900" dirty="0" smtClean="0"/>
              <a:t>7</a:t>
            </a:r>
            <a:endParaRPr lang="en-US" sz="900" dirty="0"/>
          </a:p>
        </p:txBody>
      </p:sp>
      <p:sp>
        <p:nvSpPr>
          <p:cNvPr id="114" name="TextBox 113"/>
          <p:cNvSpPr txBox="1"/>
          <p:nvPr/>
        </p:nvSpPr>
        <p:spPr>
          <a:xfrm>
            <a:off x="4728926" y="4678234"/>
            <a:ext cx="203903" cy="230832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algn="ctr"/>
            <a:r>
              <a:rPr lang="en-US" sz="900" dirty="0"/>
              <a:t>8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4537494" y="4678234"/>
            <a:ext cx="203903" cy="230832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algn="ctr"/>
            <a:r>
              <a:rPr lang="en-US" sz="900" dirty="0" smtClean="0"/>
              <a:t>9</a:t>
            </a:r>
            <a:endParaRPr lang="en-US" sz="900" dirty="0"/>
          </a:p>
        </p:txBody>
      </p:sp>
      <p:sp>
        <p:nvSpPr>
          <p:cNvPr id="116" name="TextBox 115"/>
          <p:cNvSpPr txBox="1"/>
          <p:nvPr/>
        </p:nvSpPr>
        <p:spPr>
          <a:xfrm>
            <a:off x="4311190" y="4678234"/>
            <a:ext cx="273646" cy="230832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algn="ctr"/>
            <a:r>
              <a:rPr lang="en-US" sz="900" dirty="0" smtClean="0"/>
              <a:t>10</a:t>
            </a:r>
            <a:endParaRPr lang="en-US" sz="900" dirty="0"/>
          </a:p>
        </p:txBody>
      </p:sp>
      <p:sp>
        <p:nvSpPr>
          <p:cNvPr id="118" name="TextBox 117"/>
          <p:cNvSpPr txBox="1"/>
          <p:nvPr/>
        </p:nvSpPr>
        <p:spPr>
          <a:xfrm>
            <a:off x="4128556" y="4678234"/>
            <a:ext cx="262400" cy="230832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algn="ctr"/>
            <a:r>
              <a:rPr lang="en-US" sz="900" dirty="0" smtClean="0"/>
              <a:t>11</a:t>
            </a:r>
            <a:endParaRPr lang="en-US" sz="900" dirty="0"/>
          </a:p>
        </p:txBody>
      </p:sp>
      <p:sp>
        <p:nvSpPr>
          <p:cNvPr id="119" name="TextBox 118"/>
          <p:cNvSpPr txBox="1"/>
          <p:nvPr/>
        </p:nvSpPr>
        <p:spPr>
          <a:xfrm>
            <a:off x="3934676" y="4678234"/>
            <a:ext cx="273646" cy="230832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algn="ctr"/>
            <a:r>
              <a:rPr lang="en-US" sz="900" dirty="0" smtClean="0"/>
              <a:t>12</a:t>
            </a:r>
            <a:endParaRPr lang="en-US" sz="900" dirty="0"/>
          </a:p>
        </p:txBody>
      </p:sp>
      <p:sp>
        <p:nvSpPr>
          <p:cNvPr id="120" name="TextBox 119"/>
          <p:cNvSpPr txBox="1"/>
          <p:nvPr/>
        </p:nvSpPr>
        <p:spPr>
          <a:xfrm>
            <a:off x="3752042" y="4678234"/>
            <a:ext cx="262400" cy="230832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algn="ctr"/>
            <a:r>
              <a:rPr lang="en-US" sz="900" dirty="0" smtClean="0"/>
              <a:t>13</a:t>
            </a:r>
            <a:endParaRPr lang="en-US" sz="900" dirty="0"/>
          </a:p>
        </p:txBody>
      </p:sp>
      <p:sp>
        <p:nvSpPr>
          <p:cNvPr id="121" name="TextBox 120"/>
          <p:cNvSpPr txBox="1"/>
          <p:nvPr/>
        </p:nvSpPr>
        <p:spPr>
          <a:xfrm>
            <a:off x="3558162" y="4678234"/>
            <a:ext cx="273646" cy="230832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algn="ctr"/>
            <a:r>
              <a:rPr lang="en-US" sz="900" dirty="0" smtClean="0"/>
              <a:t>14</a:t>
            </a:r>
            <a:endParaRPr lang="en-US" sz="900" dirty="0"/>
          </a:p>
        </p:txBody>
      </p:sp>
      <p:sp>
        <p:nvSpPr>
          <p:cNvPr id="122" name="TextBox 121"/>
          <p:cNvSpPr txBox="1"/>
          <p:nvPr/>
        </p:nvSpPr>
        <p:spPr>
          <a:xfrm>
            <a:off x="3375528" y="4678234"/>
            <a:ext cx="262400" cy="230832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algn="ctr"/>
            <a:r>
              <a:rPr lang="en-US" sz="900" dirty="0" smtClean="0"/>
              <a:t>15</a:t>
            </a:r>
            <a:endParaRPr lang="en-US" sz="900" dirty="0"/>
          </a:p>
        </p:txBody>
      </p:sp>
      <p:sp>
        <p:nvSpPr>
          <p:cNvPr id="123" name="TextBox 122"/>
          <p:cNvSpPr txBox="1"/>
          <p:nvPr/>
        </p:nvSpPr>
        <p:spPr>
          <a:xfrm>
            <a:off x="3187271" y="4678234"/>
            <a:ext cx="262400" cy="230832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algn="ctr"/>
            <a:r>
              <a:rPr lang="en-US" sz="900" dirty="0" smtClean="0"/>
              <a:t>16</a:t>
            </a:r>
            <a:endParaRPr lang="en-US" sz="900" dirty="0"/>
          </a:p>
        </p:txBody>
      </p:sp>
      <p:sp>
        <p:nvSpPr>
          <p:cNvPr id="124" name="TextBox 123"/>
          <p:cNvSpPr txBox="1"/>
          <p:nvPr/>
        </p:nvSpPr>
        <p:spPr>
          <a:xfrm>
            <a:off x="2999014" y="4678234"/>
            <a:ext cx="262400" cy="230832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algn="ctr"/>
            <a:r>
              <a:rPr lang="en-US" sz="900" dirty="0" smtClean="0"/>
              <a:t>17</a:t>
            </a:r>
            <a:endParaRPr lang="en-US" sz="900" dirty="0"/>
          </a:p>
        </p:txBody>
      </p:sp>
      <p:sp>
        <p:nvSpPr>
          <p:cNvPr id="125" name="TextBox 124"/>
          <p:cNvSpPr txBox="1"/>
          <p:nvPr/>
        </p:nvSpPr>
        <p:spPr>
          <a:xfrm>
            <a:off x="2810757" y="4678234"/>
            <a:ext cx="262400" cy="230832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algn="ctr"/>
            <a:r>
              <a:rPr lang="en-US" sz="900" dirty="0" smtClean="0"/>
              <a:t>18</a:t>
            </a:r>
            <a:endParaRPr lang="en-US" sz="900" dirty="0"/>
          </a:p>
        </p:txBody>
      </p:sp>
      <p:sp>
        <p:nvSpPr>
          <p:cNvPr id="126" name="TextBox 125"/>
          <p:cNvSpPr txBox="1"/>
          <p:nvPr/>
        </p:nvSpPr>
        <p:spPr>
          <a:xfrm>
            <a:off x="2622500" y="4678234"/>
            <a:ext cx="262400" cy="230832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algn="ctr"/>
            <a:r>
              <a:rPr lang="en-US" sz="900" dirty="0" smtClean="0"/>
              <a:t>19</a:t>
            </a:r>
            <a:endParaRPr lang="en-US" sz="900" dirty="0"/>
          </a:p>
        </p:txBody>
      </p:sp>
      <p:sp>
        <p:nvSpPr>
          <p:cNvPr id="127" name="TextBox 126"/>
          <p:cNvSpPr txBox="1"/>
          <p:nvPr/>
        </p:nvSpPr>
        <p:spPr>
          <a:xfrm>
            <a:off x="2428620" y="4678234"/>
            <a:ext cx="273646" cy="230832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algn="ctr"/>
            <a:r>
              <a:rPr lang="en-US" sz="900" dirty="0" smtClean="0"/>
              <a:t>20</a:t>
            </a:r>
            <a:endParaRPr lang="en-US" sz="900" dirty="0"/>
          </a:p>
        </p:txBody>
      </p:sp>
      <p:sp>
        <p:nvSpPr>
          <p:cNvPr id="128" name="TextBox 127"/>
          <p:cNvSpPr txBox="1"/>
          <p:nvPr/>
        </p:nvSpPr>
        <p:spPr>
          <a:xfrm>
            <a:off x="2245986" y="4678234"/>
            <a:ext cx="262400" cy="230832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algn="ctr"/>
            <a:r>
              <a:rPr lang="en-US" sz="900" dirty="0" smtClean="0"/>
              <a:t>21</a:t>
            </a:r>
            <a:endParaRPr lang="en-US" sz="900" dirty="0"/>
          </a:p>
        </p:txBody>
      </p:sp>
      <p:sp>
        <p:nvSpPr>
          <p:cNvPr id="129" name="TextBox 128"/>
          <p:cNvSpPr txBox="1"/>
          <p:nvPr/>
        </p:nvSpPr>
        <p:spPr>
          <a:xfrm>
            <a:off x="2052106" y="4678234"/>
            <a:ext cx="273646" cy="230832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algn="ctr"/>
            <a:r>
              <a:rPr lang="en-US" sz="900" dirty="0" smtClean="0"/>
              <a:t>22</a:t>
            </a:r>
            <a:endParaRPr lang="en-US" sz="900" dirty="0"/>
          </a:p>
        </p:txBody>
      </p:sp>
      <p:sp>
        <p:nvSpPr>
          <p:cNvPr id="130" name="TextBox 129"/>
          <p:cNvSpPr txBox="1"/>
          <p:nvPr/>
        </p:nvSpPr>
        <p:spPr>
          <a:xfrm>
            <a:off x="1869472" y="4678234"/>
            <a:ext cx="262400" cy="230832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algn="ctr"/>
            <a:r>
              <a:rPr lang="en-US" sz="900" dirty="0" smtClean="0"/>
              <a:t>23</a:t>
            </a:r>
            <a:endParaRPr lang="en-US" sz="900" dirty="0"/>
          </a:p>
        </p:txBody>
      </p:sp>
      <p:sp>
        <p:nvSpPr>
          <p:cNvPr id="131" name="TextBox 130"/>
          <p:cNvSpPr txBox="1"/>
          <p:nvPr/>
        </p:nvSpPr>
        <p:spPr>
          <a:xfrm>
            <a:off x="1675592" y="4678234"/>
            <a:ext cx="273646" cy="230832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algn="ctr"/>
            <a:r>
              <a:rPr lang="en-US" sz="900" dirty="0" smtClean="0"/>
              <a:t>24</a:t>
            </a:r>
            <a:endParaRPr lang="en-US" sz="900" dirty="0"/>
          </a:p>
        </p:txBody>
      </p:sp>
      <p:sp>
        <p:nvSpPr>
          <p:cNvPr id="132" name="TextBox 131"/>
          <p:cNvSpPr txBox="1"/>
          <p:nvPr/>
        </p:nvSpPr>
        <p:spPr>
          <a:xfrm>
            <a:off x="1492958" y="4678234"/>
            <a:ext cx="262400" cy="230832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algn="ctr"/>
            <a:r>
              <a:rPr lang="en-US" sz="900" dirty="0" smtClean="0"/>
              <a:t>25</a:t>
            </a:r>
            <a:endParaRPr lang="en-US" sz="900" dirty="0"/>
          </a:p>
        </p:txBody>
      </p:sp>
      <p:sp>
        <p:nvSpPr>
          <p:cNvPr id="133" name="TextBox 132"/>
          <p:cNvSpPr txBox="1"/>
          <p:nvPr/>
        </p:nvSpPr>
        <p:spPr>
          <a:xfrm>
            <a:off x="1304701" y="4678234"/>
            <a:ext cx="262400" cy="230832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algn="ctr"/>
            <a:r>
              <a:rPr lang="en-US" sz="900" dirty="0" smtClean="0"/>
              <a:t>26</a:t>
            </a:r>
            <a:endParaRPr lang="en-US" sz="900" dirty="0"/>
          </a:p>
        </p:txBody>
      </p:sp>
      <p:sp>
        <p:nvSpPr>
          <p:cNvPr id="134" name="TextBox 133"/>
          <p:cNvSpPr txBox="1"/>
          <p:nvPr/>
        </p:nvSpPr>
        <p:spPr>
          <a:xfrm>
            <a:off x="1116444" y="4678234"/>
            <a:ext cx="262400" cy="230832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algn="ctr"/>
            <a:r>
              <a:rPr lang="en-US" sz="900" dirty="0" smtClean="0"/>
              <a:t>27</a:t>
            </a:r>
            <a:endParaRPr lang="en-US" sz="900" dirty="0"/>
          </a:p>
        </p:txBody>
      </p:sp>
      <p:sp>
        <p:nvSpPr>
          <p:cNvPr id="135" name="TextBox 134"/>
          <p:cNvSpPr txBox="1"/>
          <p:nvPr/>
        </p:nvSpPr>
        <p:spPr>
          <a:xfrm>
            <a:off x="928187" y="4678234"/>
            <a:ext cx="262400" cy="230832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algn="ctr"/>
            <a:r>
              <a:rPr lang="en-US" sz="900" dirty="0" smtClean="0"/>
              <a:t>28</a:t>
            </a:r>
            <a:endParaRPr lang="en-US" sz="900" dirty="0"/>
          </a:p>
        </p:txBody>
      </p:sp>
      <p:sp>
        <p:nvSpPr>
          <p:cNvPr id="136" name="TextBox 135"/>
          <p:cNvSpPr txBox="1"/>
          <p:nvPr/>
        </p:nvSpPr>
        <p:spPr>
          <a:xfrm>
            <a:off x="739930" y="4678234"/>
            <a:ext cx="262400" cy="230832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algn="ctr"/>
            <a:r>
              <a:rPr lang="en-US" sz="900" dirty="0" smtClean="0"/>
              <a:t>29</a:t>
            </a:r>
            <a:endParaRPr lang="en-US" sz="900" dirty="0"/>
          </a:p>
        </p:txBody>
      </p:sp>
      <p:sp>
        <p:nvSpPr>
          <p:cNvPr id="137" name="TextBox 136"/>
          <p:cNvSpPr txBox="1"/>
          <p:nvPr/>
        </p:nvSpPr>
        <p:spPr>
          <a:xfrm>
            <a:off x="546050" y="4678234"/>
            <a:ext cx="273646" cy="230832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algn="ctr"/>
            <a:r>
              <a:rPr lang="en-US" sz="900" dirty="0" smtClean="0"/>
              <a:t>30</a:t>
            </a:r>
            <a:endParaRPr lang="en-US" sz="900" dirty="0"/>
          </a:p>
        </p:txBody>
      </p:sp>
      <p:sp>
        <p:nvSpPr>
          <p:cNvPr id="138" name="TextBox 137"/>
          <p:cNvSpPr txBox="1"/>
          <p:nvPr/>
        </p:nvSpPr>
        <p:spPr>
          <a:xfrm>
            <a:off x="363416" y="4678234"/>
            <a:ext cx="262400" cy="230832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algn="ctr"/>
            <a:r>
              <a:rPr lang="en-US" sz="900" dirty="0" smtClean="0"/>
              <a:t>31</a:t>
            </a:r>
            <a:endParaRPr lang="en-US" sz="900" dirty="0"/>
          </a:p>
        </p:txBody>
      </p:sp>
      <p:cxnSp>
        <p:nvCxnSpPr>
          <p:cNvPr id="139" name="Straight Connector 107"/>
          <p:cNvCxnSpPr/>
          <p:nvPr/>
        </p:nvCxnSpPr>
        <p:spPr>
          <a:xfrm flipV="1">
            <a:off x="3124754" y="4741378"/>
            <a:ext cx="0" cy="1520468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12"/>
          <p:cNvCxnSpPr/>
          <p:nvPr/>
        </p:nvCxnSpPr>
        <p:spPr>
          <a:xfrm>
            <a:off x="3124754" y="6261845"/>
            <a:ext cx="1119313" cy="1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802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Pattern for XFEL and </a:t>
            </a:r>
            <a:r>
              <a:rPr lang="en-US" dirty="0" smtClean="0"/>
              <a:t>FLASH (MPS)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19.03.2013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54" name="Straight Connector 53"/>
          <p:cNvCxnSpPr>
            <a:endCxn id="111" idx="2"/>
          </p:cNvCxnSpPr>
          <p:nvPr/>
        </p:nvCxnSpPr>
        <p:spPr>
          <a:xfrm flipV="1">
            <a:off x="1041193" y="4027749"/>
            <a:ext cx="556850" cy="891736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48" idx="3"/>
            <a:endCxn id="100" idx="2"/>
          </p:cNvCxnSpPr>
          <p:nvPr/>
        </p:nvCxnSpPr>
        <p:spPr>
          <a:xfrm flipV="1">
            <a:off x="1942244" y="4023944"/>
            <a:ext cx="785158" cy="1403189"/>
          </a:xfrm>
          <a:prstGeom prst="line">
            <a:avLst/>
          </a:prstGeom>
          <a:ln w="12700" cap="flat" cmpd="sng" algn="ctr">
            <a:solidFill>
              <a:srgbClr val="66CCFF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109" idx="2"/>
          </p:cNvCxnSpPr>
          <p:nvPr/>
        </p:nvCxnSpPr>
        <p:spPr>
          <a:xfrm flipV="1">
            <a:off x="2442909" y="4020648"/>
            <a:ext cx="472718" cy="1198047"/>
          </a:xfrm>
          <a:prstGeom prst="line">
            <a:avLst/>
          </a:prstGeom>
          <a:ln w="12700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394" idx="0"/>
            <a:endCxn id="99" idx="2"/>
          </p:cNvCxnSpPr>
          <p:nvPr/>
        </p:nvCxnSpPr>
        <p:spPr>
          <a:xfrm flipH="1" flipV="1">
            <a:off x="4233215" y="4023941"/>
            <a:ext cx="3265743" cy="1373604"/>
          </a:xfrm>
          <a:prstGeom prst="line">
            <a:avLst/>
          </a:prstGeom>
          <a:ln w="12700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396" idx="1"/>
            <a:endCxn id="98" idx="2"/>
          </p:cNvCxnSpPr>
          <p:nvPr/>
        </p:nvCxnSpPr>
        <p:spPr>
          <a:xfrm flipH="1" flipV="1">
            <a:off x="4421442" y="4023941"/>
            <a:ext cx="3037045" cy="1168981"/>
          </a:xfrm>
          <a:prstGeom prst="line">
            <a:avLst/>
          </a:prstGeom>
          <a:ln w="12700" cap="flat" cmpd="sng" algn="ctr">
            <a:solidFill>
              <a:srgbClr val="FF66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395" idx="1"/>
            <a:endCxn id="103" idx="2"/>
          </p:cNvCxnSpPr>
          <p:nvPr/>
        </p:nvCxnSpPr>
        <p:spPr>
          <a:xfrm flipH="1" flipV="1">
            <a:off x="4044988" y="4020654"/>
            <a:ext cx="2962899" cy="1375822"/>
          </a:xfrm>
          <a:prstGeom prst="line">
            <a:avLst/>
          </a:prstGeom>
          <a:ln w="1270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112" idx="2"/>
          </p:cNvCxnSpPr>
          <p:nvPr/>
        </p:nvCxnSpPr>
        <p:spPr>
          <a:xfrm flipV="1">
            <a:off x="344226" y="4027749"/>
            <a:ext cx="1065590" cy="928244"/>
          </a:xfrm>
          <a:prstGeom prst="line">
            <a:avLst/>
          </a:prstGeom>
          <a:ln w="12700" cap="flat" cmpd="sng" algn="ctr">
            <a:solidFill>
              <a:srgbClr val="660066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110" idx="2"/>
          </p:cNvCxnSpPr>
          <p:nvPr/>
        </p:nvCxnSpPr>
        <p:spPr>
          <a:xfrm flipV="1">
            <a:off x="1172926" y="4027749"/>
            <a:ext cx="613343" cy="1281579"/>
          </a:xfrm>
          <a:prstGeom prst="line">
            <a:avLst/>
          </a:prstGeom>
          <a:ln w="12700" cap="flat" cmpd="sng" algn="ctr">
            <a:solidFill>
              <a:srgbClr val="FF66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106" idx="2"/>
          </p:cNvCxnSpPr>
          <p:nvPr/>
        </p:nvCxnSpPr>
        <p:spPr>
          <a:xfrm flipH="1" flipV="1">
            <a:off x="3480309" y="4020654"/>
            <a:ext cx="376452" cy="1216791"/>
          </a:xfrm>
          <a:prstGeom prst="line">
            <a:avLst/>
          </a:prstGeom>
          <a:ln w="12700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57" idx="1"/>
            <a:endCxn id="108" idx="2"/>
          </p:cNvCxnSpPr>
          <p:nvPr/>
        </p:nvCxnSpPr>
        <p:spPr>
          <a:xfrm flipV="1">
            <a:off x="3061894" y="4020654"/>
            <a:ext cx="41960" cy="1095849"/>
          </a:xfrm>
          <a:prstGeom prst="line">
            <a:avLst/>
          </a:prstGeom>
          <a:ln w="1270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endCxn id="107" idx="2"/>
          </p:cNvCxnSpPr>
          <p:nvPr/>
        </p:nvCxnSpPr>
        <p:spPr>
          <a:xfrm flipH="1" flipV="1">
            <a:off x="3292081" y="4020654"/>
            <a:ext cx="188659" cy="1410448"/>
          </a:xfrm>
          <a:prstGeom prst="line">
            <a:avLst/>
          </a:prstGeom>
          <a:ln w="12700" cap="flat" cmpd="sng" algn="ctr">
            <a:solidFill>
              <a:srgbClr val="80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105" idx="2"/>
          </p:cNvCxnSpPr>
          <p:nvPr/>
        </p:nvCxnSpPr>
        <p:spPr>
          <a:xfrm flipH="1" flipV="1">
            <a:off x="3668534" y="4020654"/>
            <a:ext cx="1032195" cy="1288674"/>
          </a:xfrm>
          <a:prstGeom prst="line">
            <a:avLst/>
          </a:prstGeom>
          <a:ln w="1270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endCxn id="93" idx="2"/>
          </p:cNvCxnSpPr>
          <p:nvPr/>
        </p:nvCxnSpPr>
        <p:spPr>
          <a:xfrm flipV="1">
            <a:off x="1475196" y="4019555"/>
            <a:ext cx="1063978" cy="1313981"/>
          </a:xfrm>
          <a:prstGeom prst="line">
            <a:avLst/>
          </a:prstGeom>
          <a:ln w="12700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Line 49"/>
          <p:cNvSpPr>
            <a:spLocks noChangeShapeType="1"/>
          </p:cNvSpPr>
          <p:nvPr/>
        </p:nvSpPr>
        <p:spPr bwMode="auto">
          <a:xfrm rot="10800000" flipH="1">
            <a:off x="5110467" y="1548391"/>
            <a:ext cx="332263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18" name="Group 370"/>
          <p:cNvGrpSpPr>
            <a:grpSpLocks/>
          </p:cNvGrpSpPr>
          <p:nvPr/>
        </p:nvGrpSpPr>
        <p:grpSpPr bwMode="auto">
          <a:xfrm rot="10800000" flipH="1">
            <a:off x="5251754" y="1289629"/>
            <a:ext cx="3635375" cy="612775"/>
            <a:chOff x="5273675" y="1975741"/>
            <a:chExt cx="3546476" cy="612775"/>
          </a:xfrm>
        </p:grpSpPr>
        <p:sp>
          <p:nvSpPr>
            <p:cNvPr id="119" name="AutoShape 6"/>
            <p:cNvSpPr>
              <a:spLocks noChangeArrowheads="1"/>
            </p:cNvSpPr>
            <p:nvPr/>
          </p:nvSpPr>
          <p:spPr bwMode="auto">
            <a:xfrm rot="5400000">
              <a:off x="8281988" y="2050353"/>
              <a:ext cx="525463" cy="5508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459 w 21600"/>
                <a:gd name="T13" fmla="*/ 3486 h 21600"/>
                <a:gd name="T14" fmla="*/ 18141 w 21600"/>
                <a:gd name="T15" fmla="*/ 1811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349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de-DE"/>
            </a:p>
          </p:txBody>
        </p:sp>
        <p:sp>
          <p:nvSpPr>
            <p:cNvPr id="120" name="AutoShape 7"/>
            <p:cNvSpPr>
              <a:spLocks noChangeArrowheads="1"/>
            </p:cNvSpPr>
            <p:nvPr/>
          </p:nvSpPr>
          <p:spPr bwMode="auto">
            <a:xfrm rot="-5400000">
              <a:off x="8302625" y="2112266"/>
              <a:ext cx="360363" cy="4286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79 w 21600"/>
                <a:gd name="T13" fmla="*/ 2400 h 21600"/>
                <a:gd name="T14" fmla="*/ 19221 w 21600"/>
                <a:gd name="T15" fmla="*/ 19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142" y="21600"/>
                  </a:lnTo>
                  <a:lnTo>
                    <a:pt x="204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E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1" name="Line 8"/>
            <p:cNvSpPr>
              <a:spLocks noChangeShapeType="1"/>
            </p:cNvSpPr>
            <p:nvPr/>
          </p:nvSpPr>
          <p:spPr bwMode="auto">
            <a:xfrm flipV="1">
              <a:off x="8697913" y="2064641"/>
              <a:ext cx="122237" cy="1000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Line 9"/>
            <p:cNvSpPr>
              <a:spLocks noChangeShapeType="1"/>
            </p:cNvSpPr>
            <p:nvPr/>
          </p:nvSpPr>
          <p:spPr bwMode="auto">
            <a:xfrm rot="16200000" flipV="1">
              <a:off x="8707438" y="2475803"/>
              <a:ext cx="103188" cy="122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Line 10"/>
            <p:cNvSpPr>
              <a:spLocks noChangeShapeType="1"/>
            </p:cNvSpPr>
            <p:nvPr/>
          </p:nvSpPr>
          <p:spPr bwMode="auto">
            <a:xfrm rot="5400000">
              <a:off x="8756650" y="2421828"/>
              <a:ext cx="4763" cy="122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Line 11"/>
            <p:cNvSpPr>
              <a:spLocks noChangeShapeType="1"/>
            </p:cNvSpPr>
            <p:nvPr/>
          </p:nvSpPr>
          <p:spPr bwMode="auto">
            <a:xfrm rot="16200000" flipV="1">
              <a:off x="8756650" y="2105916"/>
              <a:ext cx="4763" cy="122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Line 34"/>
            <p:cNvSpPr>
              <a:spLocks noChangeShapeType="1"/>
            </p:cNvSpPr>
            <p:nvPr/>
          </p:nvSpPr>
          <p:spPr bwMode="auto">
            <a:xfrm flipV="1">
              <a:off x="7572396" y="1986854"/>
              <a:ext cx="348182" cy="3587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Rectangle 35"/>
            <p:cNvSpPr>
              <a:spLocks noChangeAspect="1" noChangeArrowheads="1"/>
            </p:cNvSpPr>
            <p:nvPr/>
          </p:nvSpPr>
          <p:spPr bwMode="auto">
            <a:xfrm rot="19153958" flipH="1">
              <a:off x="7736665" y="1975741"/>
              <a:ext cx="267510" cy="12223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27" name="Freeform 50"/>
            <p:cNvSpPr>
              <a:spLocks/>
            </p:cNvSpPr>
            <p:nvPr/>
          </p:nvSpPr>
          <p:spPr bwMode="auto">
            <a:xfrm flipV="1">
              <a:off x="7461250" y="2226566"/>
              <a:ext cx="201612" cy="206375"/>
            </a:xfrm>
            <a:custGeom>
              <a:avLst/>
              <a:gdLst>
                <a:gd name="T0" fmla="*/ 0 w 143"/>
                <a:gd name="T1" fmla="*/ 0 h 130"/>
                <a:gd name="T2" fmla="*/ 0 w 143"/>
                <a:gd name="T3" fmla="*/ 2147483647 h 130"/>
                <a:gd name="T4" fmla="*/ 2147483647 w 143"/>
                <a:gd name="T5" fmla="*/ 2147483647 h 130"/>
                <a:gd name="T6" fmla="*/ 2147483647 w 143"/>
                <a:gd name="T7" fmla="*/ 2147483647 h 130"/>
                <a:gd name="T8" fmla="*/ 2147483647 w 143"/>
                <a:gd name="T9" fmla="*/ 0 h 130"/>
                <a:gd name="T10" fmla="*/ 0 w 143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30"/>
                <a:gd name="T20" fmla="*/ 143 w 143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30">
                  <a:moveTo>
                    <a:pt x="0" y="0"/>
                  </a:moveTo>
                  <a:lnTo>
                    <a:pt x="0" y="130"/>
                  </a:lnTo>
                  <a:lnTo>
                    <a:pt x="78" y="130"/>
                  </a:lnTo>
                  <a:lnTo>
                    <a:pt x="142" y="72"/>
                  </a:lnTo>
                  <a:lnTo>
                    <a:pt x="1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28" name="Group 60"/>
            <p:cNvGrpSpPr>
              <a:grpSpLocks/>
            </p:cNvGrpSpPr>
            <p:nvPr/>
          </p:nvGrpSpPr>
          <p:grpSpPr bwMode="auto">
            <a:xfrm>
              <a:off x="6249973" y="2228169"/>
              <a:ext cx="1100135" cy="200026"/>
              <a:chOff x="4009" y="2043"/>
              <a:chExt cx="724" cy="126"/>
            </a:xfrm>
          </p:grpSpPr>
          <p:sp>
            <p:nvSpPr>
              <p:cNvPr id="140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4413" y="2043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41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4442" y="2043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42" name="Rectangle 63"/>
              <p:cNvSpPr>
                <a:spLocks noChangeAspect="1" noChangeArrowheads="1"/>
              </p:cNvSpPr>
              <p:nvPr/>
            </p:nvSpPr>
            <p:spPr bwMode="auto">
              <a:xfrm>
                <a:off x="4471" y="2043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43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4500" y="2043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44" name="Rectangle 65"/>
              <p:cNvSpPr>
                <a:spLocks noChangeAspect="1" noChangeArrowheads="1"/>
              </p:cNvSpPr>
              <p:nvPr/>
            </p:nvSpPr>
            <p:spPr bwMode="auto">
              <a:xfrm>
                <a:off x="4558" y="2043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45" name="Rectangle 66"/>
              <p:cNvSpPr>
                <a:spLocks noChangeAspect="1" noChangeArrowheads="1"/>
              </p:cNvSpPr>
              <p:nvPr/>
            </p:nvSpPr>
            <p:spPr bwMode="auto">
              <a:xfrm>
                <a:off x="4529" y="2043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46" name="Rectangle 67"/>
              <p:cNvSpPr>
                <a:spLocks noChangeAspect="1" noChangeArrowheads="1"/>
              </p:cNvSpPr>
              <p:nvPr/>
            </p:nvSpPr>
            <p:spPr bwMode="auto">
              <a:xfrm>
                <a:off x="4587" y="2043"/>
                <a:ext cx="30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47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4617" y="2043"/>
                <a:ext cx="28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48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4645" y="2043"/>
                <a:ext cx="30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49" name="Rectangle 70"/>
              <p:cNvSpPr>
                <a:spLocks noChangeAspect="1" noChangeArrowheads="1"/>
              </p:cNvSpPr>
              <p:nvPr/>
            </p:nvSpPr>
            <p:spPr bwMode="auto">
              <a:xfrm>
                <a:off x="4675" y="2043"/>
                <a:ext cx="28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50" name="Rectangle 71"/>
              <p:cNvSpPr>
                <a:spLocks noChangeAspect="1" noChangeArrowheads="1"/>
              </p:cNvSpPr>
              <p:nvPr/>
            </p:nvSpPr>
            <p:spPr bwMode="auto">
              <a:xfrm>
                <a:off x="4413" y="2122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51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4442" y="2122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52" name="Rectangle 73"/>
              <p:cNvSpPr>
                <a:spLocks noChangeAspect="1" noChangeArrowheads="1"/>
              </p:cNvSpPr>
              <p:nvPr/>
            </p:nvSpPr>
            <p:spPr bwMode="auto">
              <a:xfrm>
                <a:off x="4471" y="2122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53" name="Rectangle 74"/>
              <p:cNvSpPr>
                <a:spLocks noChangeAspect="1" noChangeArrowheads="1"/>
              </p:cNvSpPr>
              <p:nvPr/>
            </p:nvSpPr>
            <p:spPr bwMode="auto">
              <a:xfrm>
                <a:off x="4500" y="2122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54" name="Rectangle 75"/>
              <p:cNvSpPr>
                <a:spLocks noChangeAspect="1" noChangeArrowheads="1"/>
              </p:cNvSpPr>
              <p:nvPr/>
            </p:nvSpPr>
            <p:spPr bwMode="auto">
              <a:xfrm>
                <a:off x="4558" y="2122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55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4529" y="2122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56" name="Rectangle 77"/>
              <p:cNvSpPr>
                <a:spLocks noChangeAspect="1" noChangeArrowheads="1"/>
              </p:cNvSpPr>
              <p:nvPr/>
            </p:nvSpPr>
            <p:spPr bwMode="auto">
              <a:xfrm>
                <a:off x="4587" y="2122"/>
                <a:ext cx="30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57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4617" y="2122"/>
                <a:ext cx="28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58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4645" y="2122"/>
                <a:ext cx="30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59" name="Rectangle 80"/>
              <p:cNvSpPr>
                <a:spLocks noChangeAspect="1" noChangeArrowheads="1"/>
              </p:cNvSpPr>
              <p:nvPr/>
            </p:nvSpPr>
            <p:spPr bwMode="auto">
              <a:xfrm>
                <a:off x="4675" y="2122"/>
                <a:ext cx="28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60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4703" y="2122"/>
                <a:ext cx="30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61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4703" y="2043"/>
                <a:ext cx="30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grpSp>
            <p:nvGrpSpPr>
              <p:cNvPr id="162" name="Group 83"/>
              <p:cNvGrpSpPr>
                <a:grpSpLocks/>
              </p:cNvGrpSpPr>
              <p:nvPr/>
            </p:nvGrpSpPr>
            <p:grpSpPr bwMode="auto">
              <a:xfrm flipH="1" flipV="1">
                <a:off x="4382" y="2043"/>
                <a:ext cx="29" cy="126"/>
                <a:chOff x="1359" y="3335"/>
                <a:chExt cx="31" cy="126"/>
              </a:xfrm>
            </p:grpSpPr>
            <p:sp>
              <p:nvSpPr>
                <p:cNvPr id="188" name="Rectangle 84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359" y="3414"/>
                  <a:ext cx="31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189" name="Rectangle 85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359" y="3335"/>
                  <a:ext cx="31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</p:grpSp>
          <p:sp>
            <p:nvSpPr>
              <p:cNvPr id="163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4040" y="2043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64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4069" y="2043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65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4098" y="2043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66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4127" y="2043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67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4185" y="2043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68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4156" y="2043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69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4214" y="2043"/>
                <a:ext cx="30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70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4244" y="2043"/>
                <a:ext cx="28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71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4272" y="2043"/>
                <a:ext cx="30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72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4302" y="2043"/>
                <a:ext cx="28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73" name="Rectangle 96"/>
              <p:cNvSpPr>
                <a:spLocks noChangeAspect="1" noChangeArrowheads="1"/>
              </p:cNvSpPr>
              <p:nvPr/>
            </p:nvSpPr>
            <p:spPr bwMode="auto">
              <a:xfrm>
                <a:off x="4040" y="2122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74" name="Rectangle 97"/>
              <p:cNvSpPr>
                <a:spLocks noChangeAspect="1" noChangeArrowheads="1"/>
              </p:cNvSpPr>
              <p:nvPr/>
            </p:nvSpPr>
            <p:spPr bwMode="auto">
              <a:xfrm>
                <a:off x="4069" y="2122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75" name="Rectangle 98"/>
              <p:cNvSpPr>
                <a:spLocks noChangeAspect="1" noChangeArrowheads="1"/>
              </p:cNvSpPr>
              <p:nvPr/>
            </p:nvSpPr>
            <p:spPr bwMode="auto">
              <a:xfrm>
                <a:off x="4098" y="2122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76" name="Rectangle 99"/>
              <p:cNvSpPr>
                <a:spLocks noChangeAspect="1" noChangeArrowheads="1"/>
              </p:cNvSpPr>
              <p:nvPr/>
            </p:nvSpPr>
            <p:spPr bwMode="auto">
              <a:xfrm>
                <a:off x="4127" y="2122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77" name="Rectangle 100"/>
              <p:cNvSpPr>
                <a:spLocks noChangeAspect="1" noChangeArrowheads="1"/>
              </p:cNvSpPr>
              <p:nvPr/>
            </p:nvSpPr>
            <p:spPr bwMode="auto">
              <a:xfrm>
                <a:off x="4185" y="2122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78" name="Rectangle 101"/>
              <p:cNvSpPr>
                <a:spLocks noChangeAspect="1" noChangeArrowheads="1"/>
              </p:cNvSpPr>
              <p:nvPr/>
            </p:nvSpPr>
            <p:spPr bwMode="auto">
              <a:xfrm>
                <a:off x="4156" y="2122"/>
                <a:ext cx="29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79" name="Rectangle 102"/>
              <p:cNvSpPr>
                <a:spLocks noChangeAspect="1" noChangeArrowheads="1"/>
              </p:cNvSpPr>
              <p:nvPr/>
            </p:nvSpPr>
            <p:spPr bwMode="auto">
              <a:xfrm>
                <a:off x="4214" y="2122"/>
                <a:ext cx="30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80" name="Rectangle 103"/>
              <p:cNvSpPr>
                <a:spLocks noChangeAspect="1" noChangeArrowheads="1"/>
              </p:cNvSpPr>
              <p:nvPr/>
            </p:nvSpPr>
            <p:spPr bwMode="auto">
              <a:xfrm>
                <a:off x="4244" y="2122"/>
                <a:ext cx="28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81" name="Rectangle 104"/>
              <p:cNvSpPr>
                <a:spLocks noChangeAspect="1" noChangeArrowheads="1"/>
              </p:cNvSpPr>
              <p:nvPr/>
            </p:nvSpPr>
            <p:spPr bwMode="auto">
              <a:xfrm>
                <a:off x="4272" y="2122"/>
                <a:ext cx="30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82" name="Rectangle 105"/>
              <p:cNvSpPr>
                <a:spLocks noChangeAspect="1" noChangeArrowheads="1"/>
              </p:cNvSpPr>
              <p:nvPr/>
            </p:nvSpPr>
            <p:spPr bwMode="auto">
              <a:xfrm>
                <a:off x="4302" y="2122"/>
                <a:ext cx="28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83" name="Rectangle 106"/>
              <p:cNvSpPr>
                <a:spLocks noChangeAspect="1" noChangeArrowheads="1"/>
              </p:cNvSpPr>
              <p:nvPr/>
            </p:nvSpPr>
            <p:spPr bwMode="auto">
              <a:xfrm>
                <a:off x="4330" y="2122"/>
                <a:ext cx="30" cy="47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84" name="Rectangle 107"/>
              <p:cNvSpPr>
                <a:spLocks noChangeAspect="1" noChangeArrowheads="1"/>
              </p:cNvSpPr>
              <p:nvPr/>
            </p:nvSpPr>
            <p:spPr bwMode="auto">
              <a:xfrm>
                <a:off x="4330" y="2043"/>
                <a:ext cx="30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grpSp>
            <p:nvGrpSpPr>
              <p:cNvPr id="185" name="Group 108"/>
              <p:cNvGrpSpPr>
                <a:grpSpLocks/>
              </p:cNvGrpSpPr>
              <p:nvPr/>
            </p:nvGrpSpPr>
            <p:grpSpPr bwMode="auto">
              <a:xfrm flipH="1" flipV="1">
                <a:off x="4009" y="2043"/>
                <a:ext cx="29" cy="126"/>
                <a:chOff x="1359" y="3335"/>
                <a:chExt cx="31" cy="126"/>
              </a:xfrm>
            </p:grpSpPr>
            <p:sp>
              <p:nvSpPr>
                <p:cNvPr id="186" name="Rectangle 109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359" y="3414"/>
                  <a:ext cx="31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187" name="Rectangle 110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359" y="3335"/>
                  <a:ext cx="31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</p:grpSp>
        </p:grpSp>
        <p:sp>
          <p:nvSpPr>
            <p:cNvPr id="129" name="Rectangle 111"/>
            <p:cNvSpPr>
              <a:spLocks noChangeAspect="1" noChangeArrowheads="1"/>
            </p:cNvSpPr>
            <p:nvPr/>
          </p:nvSpPr>
          <p:spPr bwMode="auto">
            <a:xfrm>
              <a:off x="6007100" y="2283716"/>
              <a:ext cx="223837" cy="79375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130" name="Rectangle 112"/>
            <p:cNvSpPr>
              <a:spLocks noChangeAspect="1" noChangeArrowheads="1"/>
            </p:cNvSpPr>
            <p:nvPr/>
          </p:nvSpPr>
          <p:spPr bwMode="auto">
            <a:xfrm>
              <a:off x="7805738" y="2282128"/>
              <a:ext cx="363537" cy="93663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grpSp>
          <p:nvGrpSpPr>
            <p:cNvPr id="131" name="Group 113"/>
            <p:cNvGrpSpPr>
              <a:grpSpLocks/>
            </p:cNvGrpSpPr>
            <p:nvPr/>
          </p:nvGrpSpPr>
          <p:grpSpPr bwMode="auto">
            <a:xfrm>
              <a:off x="7732713" y="2244028"/>
              <a:ext cx="725487" cy="173038"/>
              <a:chOff x="5088" y="2045"/>
              <a:chExt cx="478" cy="109"/>
            </a:xfrm>
          </p:grpSpPr>
          <p:sp>
            <p:nvSpPr>
              <p:cNvPr id="138" name="Freeform 114"/>
              <p:cNvSpPr>
                <a:spLocks noChangeAspect="1"/>
              </p:cNvSpPr>
              <p:nvPr/>
            </p:nvSpPr>
            <p:spPr bwMode="auto">
              <a:xfrm flipH="1" flipV="1">
                <a:off x="5321" y="2045"/>
                <a:ext cx="245" cy="109"/>
              </a:xfrm>
              <a:custGeom>
                <a:avLst/>
                <a:gdLst>
                  <a:gd name="T0" fmla="*/ 0 w 654"/>
                  <a:gd name="T1" fmla="*/ 0 h 268"/>
                  <a:gd name="T2" fmla="*/ 0 w 654"/>
                  <a:gd name="T3" fmla="*/ 0 h 268"/>
                  <a:gd name="T4" fmla="*/ 0 w 654"/>
                  <a:gd name="T5" fmla="*/ 0 h 268"/>
                  <a:gd name="T6" fmla="*/ 0 w 654"/>
                  <a:gd name="T7" fmla="*/ 0 h 268"/>
                  <a:gd name="T8" fmla="*/ 0 w 654"/>
                  <a:gd name="T9" fmla="*/ 0 h 268"/>
                  <a:gd name="T10" fmla="*/ 0 w 654"/>
                  <a:gd name="T11" fmla="*/ 0 h 268"/>
                  <a:gd name="T12" fmla="*/ 0 w 654"/>
                  <a:gd name="T13" fmla="*/ 0 h 268"/>
                  <a:gd name="T14" fmla="*/ 0 w 654"/>
                  <a:gd name="T15" fmla="*/ 0 h 268"/>
                  <a:gd name="T16" fmla="*/ 0 w 654"/>
                  <a:gd name="T17" fmla="*/ 0 h 2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4"/>
                  <a:gd name="T28" fmla="*/ 0 h 268"/>
                  <a:gd name="T29" fmla="*/ 654 w 654"/>
                  <a:gd name="T30" fmla="*/ 268 h 2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4" h="268">
                    <a:moveTo>
                      <a:pt x="0" y="159"/>
                    </a:moveTo>
                    <a:cubicBezTo>
                      <a:pt x="28" y="81"/>
                      <a:pt x="57" y="3"/>
                      <a:pt x="84" y="21"/>
                    </a:cubicBezTo>
                    <a:cubicBezTo>
                      <a:pt x="111" y="39"/>
                      <a:pt x="134" y="266"/>
                      <a:pt x="162" y="267"/>
                    </a:cubicBezTo>
                    <a:cubicBezTo>
                      <a:pt x="190" y="268"/>
                      <a:pt x="225" y="27"/>
                      <a:pt x="252" y="27"/>
                    </a:cubicBezTo>
                    <a:cubicBezTo>
                      <a:pt x="279" y="27"/>
                      <a:pt x="298" y="268"/>
                      <a:pt x="324" y="267"/>
                    </a:cubicBezTo>
                    <a:cubicBezTo>
                      <a:pt x="350" y="266"/>
                      <a:pt x="381" y="21"/>
                      <a:pt x="408" y="21"/>
                    </a:cubicBezTo>
                    <a:cubicBezTo>
                      <a:pt x="435" y="21"/>
                      <a:pt x="459" y="268"/>
                      <a:pt x="486" y="267"/>
                    </a:cubicBezTo>
                    <a:cubicBezTo>
                      <a:pt x="513" y="266"/>
                      <a:pt x="542" y="30"/>
                      <a:pt x="570" y="15"/>
                    </a:cubicBezTo>
                    <a:cubicBezTo>
                      <a:pt x="598" y="0"/>
                      <a:pt x="642" y="150"/>
                      <a:pt x="654" y="177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9" name="Freeform 115"/>
              <p:cNvSpPr>
                <a:spLocks noChangeAspect="1"/>
              </p:cNvSpPr>
              <p:nvPr/>
            </p:nvSpPr>
            <p:spPr bwMode="auto">
              <a:xfrm>
                <a:off x="5088" y="2045"/>
                <a:ext cx="245" cy="109"/>
              </a:xfrm>
              <a:custGeom>
                <a:avLst/>
                <a:gdLst>
                  <a:gd name="T0" fmla="*/ 0 w 654"/>
                  <a:gd name="T1" fmla="*/ 0 h 268"/>
                  <a:gd name="T2" fmla="*/ 0 w 654"/>
                  <a:gd name="T3" fmla="*/ 0 h 268"/>
                  <a:gd name="T4" fmla="*/ 0 w 654"/>
                  <a:gd name="T5" fmla="*/ 0 h 268"/>
                  <a:gd name="T6" fmla="*/ 0 w 654"/>
                  <a:gd name="T7" fmla="*/ 0 h 268"/>
                  <a:gd name="T8" fmla="*/ 0 w 654"/>
                  <a:gd name="T9" fmla="*/ 0 h 268"/>
                  <a:gd name="T10" fmla="*/ 0 w 654"/>
                  <a:gd name="T11" fmla="*/ 0 h 268"/>
                  <a:gd name="T12" fmla="*/ 0 w 654"/>
                  <a:gd name="T13" fmla="*/ 0 h 268"/>
                  <a:gd name="T14" fmla="*/ 0 w 654"/>
                  <a:gd name="T15" fmla="*/ 0 h 268"/>
                  <a:gd name="T16" fmla="*/ 0 w 654"/>
                  <a:gd name="T17" fmla="*/ 0 h 2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4"/>
                  <a:gd name="T28" fmla="*/ 0 h 268"/>
                  <a:gd name="T29" fmla="*/ 654 w 654"/>
                  <a:gd name="T30" fmla="*/ 268 h 2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4" h="268">
                    <a:moveTo>
                      <a:pt x="0" y="159"/>
                    </a:moveTo>
                    <a:cubicBezTo>
                      <a:pt x="28" y="81"/>
                      <a:pt x="57" y="3"/>
                      <a:pt x="84" y="21"/>
                    </a:cubicBezTo>
                    <a:cubicBezTo>
                      <a:pt x="111" y="39"/>
                      <a:pt x="134" y="266"/>
                      <a:pt x="162" y="267"/>
                    </a:cubicBezTo>
                    <a:cubicBezTo>
                      <a:pt x="190" y="268"/>
                      <a:pt x="225" y="27"/>
                      <a:pt x="252" y="27"/>
                    </a:cubicBezTo>
                    <a:cubicBezTo>
                      <a:pt x="279" y="27"/>
                      <a:pt x="298" y="268"/>
                      <a:pt x="324" y="267"/>
                    </a:cubicBezTo>
                    <a:cubicBezTo>
                      <a:pt x="350" y="266"/>
                      <a:pt x="381" y="21"/>
                      <a:pt x="408" y="21"/>
                    </a:cubicBezTo>
                    <a:cubicBezTo>
                      <a:pt x="435" y="21"/>
                      <a:pt x="459" y="268"/>
                      <a:pt x="486" y="267"/>
                    </a:cubicBezTo>
                    <a:cubicBezTo>
                      <a:pt x="513" y="266"/>
                      <a:pt x="542" y="30"/>
                      <a:pt x="570" y="15"/>
                    </a:cubicBezTo>
                    <a:cubicBezTo>
                      <a:pt x="598" y="0"/>
                      <a:pt x="642" y="150"/>
                      <a:pt x="654" y="177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/>
              <a:p>
                <a:endParaRPr lang="de-DE"/>
              </a:p>
            </p:txBody>
          </p:sp>
        </p:grpSp>
        <p:sp>
          <p:nvSpPr>
            <p:cNvPr id="132" name="Line 117"/>
            <p:cNvSpPr>
              <a:spLocks noChangeShapeType="1"/>
            </p:cNvSpPr>
            <p:nvPr/>
          </p:nvSpPr>
          <p:spPr bwMode="auto">
            <a:xfrm>
              <a:off x="8270875" y="2329753"/>
              <a:ext cx="392112" cy="141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33" name="Line 118"/>
            <p:cNvSpPr>
              <a:spLocks noChangeShapeType="1"/>
            </p:cNvSpPr>
            <p:nvPr/>
          </p:nvSpPr>
          <p:spPr bwMode="auto">
            <a:xfrm>
              <a:off x="8464550" y="2399603"/>
              <a:ext cx="211137" cy="4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34" name="Line 119"/>
            <p:cNvSpPr>
              <a:spLocks noChangeShapeType="1"/>
            </p:cNvSpPr>
            <p:nvPr/>
          </p:nvSpPr>
          <p:spPr bwMode="auto">
            <a:xfrm flipV="1">
              <a:off x="8464550" y="2329753"/>
              <a:ext cx="217487" cy="650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35" name="Line 120"/>
            <p:cNvSpPr>
              <a:spLocks noChangeShapeType="1"/>
            </p:cNvSpPr>
            <p:nvPr/>
          </p:nvSpPr>
          <p:spPr bwMode="auto">
            <a:xfrm flipV="1">
              <a:off x="8266113" y="2224978"/>
              <a:ext cx="379412" cy="103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36" name="Line 121"/>
            <p:cNvSpPr>
              <a:spLocks noChangeShapeType="1"/>
            </p:cNvSpPr>
            <p:nvPr/>
          </p:nvSpPr>
          <p:spPr bwMode="auto">
            <a:xfrm flipV="1">
              <a:off x="8337550" y="2147191"/>
              <a:ext cx="298450" cy="160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37" name="Rectangle 123"/>
            <p:cNvSpPr>
              <a:spLocks noChangeAspect="1" noChangeArrowheads="1"/>
            </p:cNvSpPr>
            <p:nvPr/>
          </p:nvSpPr>
          <p:spPr bwMode="auto">
            <a:xfrm>
              <a:off x="5273675" y="2213866"/>
              <a:ext cx="690562" cy="225425"/>
            </a:xfrm>
            <a:prstGeom prst="rect">
              <a:avLst/>
            </a:prstGeom>
            <a:solidFill>
              <a:srgbClr val="CC99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</p:grpSp>
      <p:sp>
        <p:nvSpPr>
          <p:cNvPr id="190" name="Line 37"/>
          <p:cNvSpPr>
            <a:spLocks noChangeShapeType="1"/>
          </p:cNvSpPr>
          <p:nvPr/>
        </p:nvSpPr>
        <p:spPr bwMode="auto">
          <a:xfrm rot="10800000" flipH="1">
            <a:off x="4970767" y="1515054"/>
            <a:ext cx="185737" cy="169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91" name="Group 46"/>
          <p:cNvGrpSpPr>
            <a:grpSpLocks noChangeAspect="1"/>
          </p:cNvGrpSpPr>
          <p:nvPr/>
        </p:nvGrpSpPr>
        <p:grpSpPr bwMode="auto">
          <a:xfrm rot="9364650" flipV="1">
            <a:off x="5010454" y="1397579"/>
            <a:ext cx="74613" cy="438150"/>
            <a:chOff x="2790" y="3240"/>
            <a:chExt cx="56" cy="332"/>
          </a:xfrm>
        </p:grpSpPr>
        <p:sp>
          <p:nvSpPr>
            <p:cNvPr id="192" name="AutoShape 47"/>
            <p:cNvSpPr>
              <a:spLocks noChangeAspect="1" noChangeArrowheads="1"/>
            </p:cNvSpPr>
            <p:nvPr/>
          </p:nvSpPr>
          <p:spPr bwMode="auto">
            <a:xfrm>
              <a:off x="2790" y="3240"/>
              <a:ext cx="56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629 w 21600"/>
                <a:gd name="T13" fmla="*/ 4582 h 21600"/>
                <a:gd name="T14" fmla="*/ 16971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3" name="AutoShape 48"/>
            <p:cNvSpPr>
              <a:spLocks noChangeAspect="1" noChangeArrowheads="1"/>
            </p:cNvSpPr>
            <p:nvPr/>
          </p:nvSpPr>
          <p:spPr bwMode="auto">
            <a:xfrm flipV="1">
              <a:off x="2790" y="3440"/>
              <a:ext cx="56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629 w 21600"/>
                <a:gd name="T13" fmla="*/ 4582 h 21600"/>
                <a:gd name="T14" fmla="*/ 16971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de-DE"/>
            </a:p>
          </p:txBody>
        </p:sp>
      </p:grpSp>
      <p:sp>
        <p:nvSpPr>
          <p:cNvPr id="194" name="Freeform 51"/>
          <p:cNvSpPr>
            <a:spLocks/>
          </p:cNvSpPr>
          <p:nvPr/>
        </p:nvSpPr>
        <p:spPr bwMode="auto">
          <a:xfrm rot="10800000" flipV="1">
            <a:off x="5085067" y="1445204"/>
            <a:ext cx="95250" cy="206375"/>
          </a:xfrm>
          <a:custGeom>
            <a:avLst/>
            <a:gdLst>
              <a:gd name="T0" fmla="*/ 0 w 143"/>
              <a:gd name="T1" fmla="*/ 0 h 130"/>
              <a:gd name="T2" fmla="*/ 0 w 143"/>
              <a:gd name="T3" fmla="*/ 2147483647 h 130"/>
              <a:gd name="T4" fmla="*/ 0 w 143"/>
              <a:gd name="T5" fmla="*/ 2147483647 h 130"/>
              <a:gd name="T6" fmla="*/ 0 w 143"/>
              <a:gd name="T7" fmla="*/ 2147483647 h 130"/>
              <a:gd name="T8" fmla="*/ 0 w 143"/>
              <a:gd name="T9" fmla="*/ 0 h 130"/>
              <a:gd name="T10" fmla="*/ 0 w 143"/>
              <a:gd name="T11" fmla="*/ 0 h 1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3"/>
              <a:gd name="T19" fmla="*/ 0 h 130"/>
              <a:gd name="T20" fmla="*/ 143 w 143"/>
              <a:gd name="T21" fmla="*/ 130 h 1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3" h="130">
                <a:moveTo>
                  <a:pt x="0" y="0"/>
                </a:moveTo>
                <a:lnTo>
                  <a:pt x="0" y="130"/>
                </a:lnTo>
                <a:lnTo>
                  <a:pt x="78" y="130"/>
                </a:lnTo>
                <a:lnTo>
                  <a:pt x="142" y="72"/>
                </a:lnTo>
                <a:lnTo>
                  <a:pt x="14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95" name="Line 12"/>
          <p:cNvSpPr>
            <a:spLocks noChangeShapeType="1"/>
          </p:cNvSpPr>
          <p:nvPr/>
        </p:nvSpPr>
        <p:spPr bwMode="auto">
          <a:xfrm rot="10800000" flipH="1" flipV="1">
            <a:off x="344225" y="1500766"/>
            <a:ext cx="0" cy="65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6" name="Line 14"/>
          <p:cNvSpPr>
            <a:spLocks noChangeShapeType="1"/>
          </p:cNvSpPr>
          <p:nvPr/>
        </p:nvSpPr>
        <p:spPr bwMode="auto">
          <a:xfrm rot="10800000" flipH="1" flipV="1">
            <a:off x="357581" y="1676979"/>
            <a:ext cx="4565562" cy="7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7" name="AutoShape 15"/>
          <p:cNvSpPr>
            <a:spLocks noChangeArrowheads="1"/>
          </p:cNvSpPr>
          <p:nvPr/>
        </p:nvSpPr>
        <p:spPr bwMode="auto">
          <a:xfrm rot="10800000" flipH="1">
            <a:off x="206113" y="1562679"/>
            <a:ext cx="276225" cy="23653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rot="10800000"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grpSp>
        <p:nvGrpSpPr>
          <p:cNvPr id="198" name="Group 16"/>
          <p:cNvGrpSpPr>
            <a:grpSpLocks/>
          </p:cNvGrpSpPr>
          <p:nvPr/>
        </p:nvGrpSpPr>
        <p:grpSpPr bwMode="auto">
          <a:xfrm rot="10800000" flipV="1">
            <a:off x="2851454" y="1542041"/>
            <a:ext cx="388938" cy="282575"/>
            <a:chOff x="3345" y="3309"/>
            <a:chExt cx="270" cy="178"/>
          </a:xfrm>
        </p:grpSpPr>
        <p:sp>
          <p:nvSpPr>
            <p:cNvPr id="199" name="Line 17"/>
            <p:cNvSpPr>
              <a:spLocks noChangeShapeType="1"/>
            </p:cNvSpPr>
            <p:nvPr/>
          </p:nvSpPr>
          <p:spPr bwMode="auto">
            <a:xfrm flipH="1">
              <a:off x="3520" y="3400"/>
              <a:ext cx="75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0" name="Line 18"/>
            <p:cNvSpPr>
              <a:spLocks noChangeShapeType="1"/>
            </p:cNvSpPr>
            <p:nvPr/>
          </p:nvSpPr>
          <p:spPr bwMode="auto">
            <a:xfrm flipH="1" flipV="1">
              <a:off x="3452" y="3360"/>
              <a:ext cx="68" cy="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1" name="Line 19"/>
            <p:cNvSpPr>
              <a:spLocks noChangeShapeType="1"/>
            </p:cNvSpPr>
            <p:nvPr/>
          </p:nvSpPr>
          <p:spPr bwMode="auto">
            <a:xfrm flipH="1">
              <a:off x="3368" y="3346"/>
              <a:ext cx="68" cy="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2" name="Rectangle 20"/>
            <p:cNvSpPr>
              <a:spLocks noChangeAspect="1" noChangeArrowheads="1"/>
            </p:cNvSpPr>
            <p:nvPr/>
          </p:nvSpPr>
          <p:spPr bwMode="auto">
            <a:xfrm flipH="1" flipV="1">
              <a:off x="3580" y="3371"/>
              <a:ext cx="35" cy="5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203" name="Rectangle 21"/>
            <p:cNvSpPr>
              <a:spLocks noChangeAspect="1" noChangeArrowheads="1"/>
            </p:cNvSpPr>
            <p:nvPr/>
          </p:nvSpPr>
          <p:spPr bwMode="auto">
            <a:xfrm flipH="1" flipV="1">
              <a:off x="3502" y="3429"/>
              <a:ext cx="35" cy="5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204" name="Rectangle 22"/>
            <p:cNvSpPr>
              <a:spLocks noChangeAspect="1" noChangeArrowheads="1"/>
            </p:cNvSpPr>
            <p:nvPr/>
          </p:nvSpPr>
          <p:spPr bwMode="auto">
            <a:xfrm flipH="1" flipV="1">
              <a:off x="3420" y="3309"/>
              <a:ext cx="35" cy="5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205" name="Rectangle 23"/>
            <p:cNvSpPr>
              <a:spLocks noChangeAspect="1" noChangeArrowheads="1"/>
            </p:cNvSpPr>
            <p:nvPr/>
          </p:nvSpPr>
          <p:spPr bwMode="auto">
            <a:xfrm flipH="1" flipV="1">
              <a:off x="3345" y="3371"/>
              <a:ext cx="35" cy="5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</p:grpSp>
      <p:grpSp>
        <p:nvGrpSpPr>
          <p:cNvPr id="206" name="Group 24"/>
          <p:cNvGrpSpPr>
            <a:grpSpLocks/>
          </p:cNvGrpSpPr>
          <p:nvPr/>
        </p:nvGrpSpPr>
        <p:grpSpPr bwMode="auto">
          <a:xfrm rot="10800000" flipH="1">
            <a:off x="1362379" y="1630941"/>
            <a:ext cx="390525" cy="184150"/>
            <a:chOff x="1337" y="2168"/>
            <a:chExt cx="270" cy="116"/>
          </a:xfrm>
        </p:grpSpPr>
        <p:sp>
          <p:nvSpPr>
            <p:cNvPr id="207" name="Line 25"/>
            <p:cNvSpPr>
              <a:spLocks noChangeShapeType="1"/>
            </p:cNvSpPr>
            <p:nvPr/>
          </p:nvSpPr>
          <p:spPr bwMode="auto">
            <a:xfrm flipV="1">
              <a:off x="1357" y="2198"/>
              <a:ext cx="75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8" name="Line 26"/>
            <p:cNvSpPr>
              <a:spLocks noChangeShapeType="1"/>
            </p:cNvSpPr>
            <p:nvPr/>
          </p:nvSpPr>
          <p:spPr bwMode="auto">
            <a:xfrm flipH="1">
              <a:off x="1421" y="2208"/>
              <a:ext cx="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9" name="Line 27"/>
            <p:cNvSpPr>
              <a:spLocks noChangeShapeType="1"/>
            </p:cNvSpPr>
            <p:nvPr/>
          </p:nvSpPr>
          <p:spPr bwMode="auto">
            <a:xfrm>
              <a:off x="1516" y="2203"/>
              <a:ext cx="74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" name="Rectangle 28"/>
            <p:cNvSpPr>
              <a:spLocks noChangeAspect="1" noChangeArrowheads="1"/>
            </p:cNvSpPr>
            <p:nvPr/>
          </p:nvSpPr>
          <p:spPr bwMode="auto">
            <a:xfrm>
              <a:off x="1337" y="2226"/>
              <a:ext cx="35" cy="5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211" name="Rectangle 29"/>
            <p:cNvSpPr>
              <a:spLocks noChangeAspect="1" noChangeArrowheads="1"/>
            </p:cNvSpPr>
            <p:nvPr/>
          </p:nvSpPr>
          <p:spPr bwMode="auto">
            <a:xfrm>
              <a:off x="1415" y="2168"/>
              <a:ext cx="35" cy="5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212" name="Rectangle 30"/>
            <p:cNvSpPr>
              <a:spLocks noChangeAspect="1" noChangeArrowheads="1"/>
            </p:cNvSpPr>
            <p:nvPr/>
          </p:nvSpPr>
          <p:spPr bwMode="auto">
            <a:xfrm>
              <a:off x="1493" y="2168"/>
              <a:ext cx="35" cy="5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213" name="Rectangle 31"/>
            <p:cNvSpPr>
              <a:spLocks noChangeAspect="1" noChangeArrowheads="1"/>
            </p:cNvSpPr>
            <p:nvPr/>
          </p:nvSpPr>
          <p:spPr bwMode="auto">
            <a:xfrm>
              <a:off x="1572" y="2226"/>
              <a:ext cx="35" cy="5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</p:grpSp>
      <p:grpSp>
        <p:nvGrpSpPr>
          <p:cNvPr id="214" name="Group 40"/>
          <p:cNvGrpSpPr>
            <a:grpSpLocks noChangeAspect="1"/>
          </p:cNvGrpSpPr>
          <p:nvPr/>
        </p:nvGrpSpPr>
        <p:grpSpPr bwMode="auto">
          <a:xfrm rot="10800000" flipV="1">
            <a:off x="4607229" y="1469016"/>
            <a:ext cx="74613" cy="438150"/>
            <a:chOff x="2790" y="3240"/>
            <a:chExt cx="56" cy="332"/>
          </a:xfrm>
        </p:grpSpPr>
        <p:sp>
          <p:nvSpPr>
            <p:cNvPr id="215" name="AutoShape 41"/>
            <p:cNvSpPr>
              <a:spLocks noChangeAspect="1" noChangeArrowheads="1"/>
            </p:cNvSpPr>
            <p:nvPr/>
          </p:nvSpPr>
          <p:spPr bwMode="auto">
            <a:xfrm>
              <a:off x="2790" y="3240"/>
              <a:ext cx="56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629 w 21600"/>
                <a:gd name="T13" fmla="*/ 4582 h 21600"/>
                <a:gd name="T14" fmla="*/ 16971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6" name="AutoShape 42"/>
            <p:cNvSpPr>
              <a:spLocks noChangeAspect="1" noChangeArrowheads="1"/>
            </p:cNvSpPr>
            <p:nvPr/>
          </p:nvSpPr>
          <p:spPr bwMode="auto">
            <a:xfrm flipV="1">
              <a:off x="2790" y="3440"/>
              <a:ext cx="56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629 w 21600"/>
                <a:gd name="T13" fmla="*/ 4582 h 21600"/>
                <a:gd name="T14" fmla="*/ 16971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de-DE"/>
            </a:p>
          </p:txBody>
        </p:sp>
      </p:grpSp>
      <p:grpSp>
        <p:nvGrpSpPr>
          <p:cNvPr id="217" name="Group 43"/>
          <p:cNvGrpSpPr>
            <a:grpSpLocks noChangeAspect="1"/>
          </p:cNvGrpSpPr>
          <p:nvPr/>
        </p:nvGrpSpPr>
        <p:grpSpPr bwMode="auto">
          <a:xfrm rot="10800000" flipV="1">
            <a:off x="4797729" y="1469016"/>
            <a:ext cx="74613" cy="438150"/>
            <a:chOff x="2790" y="3240"/>
            <a:chExt cx="56" cy="332"/>
          </a:xfrm>
        </p:grpSpPr>
        <p:sp>
          <p:nvSpPr>
            <p:cNvPr id="218" name="AutoShape 44"/>
            <p:cNvSpPr>
              <a:spLocks noChangeAspect="1" noChangeArrowheads="1"/>
            </p:cNvSpPr>
            <p:nvPr/>
          </p:nvSpPr>
          <p:spPr bwMode="auto">
            <a:xfrm>
              <a:off x="2790" y="3240"/>
              <a:ext cx="56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629 w 21600"/>
                <a:gd name="T13" fmla="*/ 4582 h 21600"/>
                <a:gd name="T14" fmla="*/ 16971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9" name="AutoShape 45"/>
            <p:cNvSpPr>
              <a:spLocks noChangeAspect="1" noChangeArrowheads="1"/>
            </p:cNvSpPr>
            <p:nvPr/>
          </p:nvSpPr>
          <p:spPr bwMode="auto">
            <a:xfrm flipV="1">
              <a:off x="2790" y="3440"/>
              <a:ext cx="56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629 w 21600"/>
                <a:gd name="T13" fmla="*/ 4582 h 21600"/>
                <a:gd name="T14" fmla="*/ 16971 w 21600"/>
                <a:gd name="T15" fmla="*/ 17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de-DE"/>
            </a:p>
          </p:txBody>
        </p:sp>
      </p:grpSp>
      <p:grpSp>
        <p:nvGrpSpPr>
          <p:cNvPr id="220" name="Group 52"/>
          <p:cNvGrpSpPr>
            <a:grpSpLocks/>
          </p:cNvGrpSpPr>
          <p:nvPr/>
        </p:nvGrpSpPr>
        <p:grpSpPr bwMode="auto">
          <a:xfrm rot="10800000" flipH="1">
            <a:off x="2097392" y="1565854"/>
            <a:ext cx="676275" cy="230187"/>
            <a:chOff x="1656" y="2172"/>
            <a:chExt cx="639" cy="169"/>
          </a:xfrm>
        </p:grpSpPr>
        <p:sp>
          <p:nvSpPr>
            <p:cNvPr id="221" name="AutoShape 53"/>
            <p:cNvSpPr>
              <a:spLocks noChangeAspect="1" noChangeArrowheads="1"/>
            </p:cNvSpPr>
            <p:nvPr/>
          </p:nvSpPr>
          <p:spPr bwMode="auto">
            <a:xfrm>
              <a:off x="1656" y="2172"/>
              <a:ext cx="639" cy="169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222" name="Rectangle 54"/>
            <p:cNvSpPr>
              <a:spLocks noChangeAspect="1" noChangeArrowheads="1"/>
            </p:cNvSpPr>
            <p:nvPr/>
          </p:nvSpPr>
          <p:spPr bwMode="auto">
            <a:xfrm>
              <a:off x="1708" y="2226"/>
              <a:ext cx="258" cy="55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223" name="Rectangle 55"/>
            <p:cNvSpPr>
              <a:spLocks noChangeAspect="1" noChangeArrowheads="1"/>
            </p:cNvSpPr>
            <p:nvPr/>
          </p:nvSpPr>
          <p:spPr bwMode="auto">
            <a:xfrm>
              <a:off x="1986" y="2226"/>
              <a:ext cx="258" cy="55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</p:grpSp>
      <p:grpSp>
        <p:nvGrpSpPr>
          <p:cNvPr id="224" name="Group 56"/>
          <p:cNvGrpSpPr>
            <a:grpSpLocks/>
          </p:cNvGrpSpPr>
          <p:nvPr/>
        </p:nvGrpSpPr>
        <p:grpSpPr bwMode="auto">
          <a:xfrm rot="10800000" flipH="1">
            <a:off x="636892" y="1559504"/>
            <a:ext cx="342900" cy="220662"/>
            <a:chOff x="624" y="1929"/>
            <a:chExt cx="221" cy="139"/>
          </a:xfrm>
        </p:grpSpPr>
        <p:sp>
          <p:nvSpPr>
            <p:cNvPr id="225" name="AutoShape 57"/>
            <p:cNvSpPr>
              <a:spLocks noChangeAspect="1" noChangeArrowheads="1"/>
            </p:cNvSpPr>
            <p:nvPr/>
          </p:nvSpPr>
          <p:spPr bwMode="auto">
            <a:xfrm>
              <a:off x="624" y="1929"/>
              <a:ext cx="221" cy="139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226" name="Rectangle 58"/>
            <p:cNvSpPr>
              <a:spLocks noChangeAspect="1" noChangeArrowheads="1"/>
            </p:cNvSpPr>
            <p:nvPr/>
          </p:nvSpPr>
          <p:spPr bwMode="auto">
            <a:xfrm>
              <a:off x="642" y="1973"/>
              <a:ext cx="186" cy="46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</p:grpSp>
      <p:sp>
        <p:nvSpPr>
          <p:cNvPr id="227" name="AutoShape 59"/>
          <p:cNvSpPr>
            <a:spLocks noChangeArrowheads="1"/>
          </p:cNvSpPr>
          <p:nvPr/>
        </p:nvSpPr>
        <p:spPr bwMode="auto">
          <a:xfrm rot="10800000" flipH="1">
            <a:off x="206113" y="1361066"/>
            <a:ext cx="276225" cy="150813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rot="10800000"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grpSp>
        <p:nvGrpSpPr>
          <p:cNvPr id="228" name="Group 126"/>
          <p:cNvGrpSpPr>
            <a:grpSpLocks/>
          </p:cNvGrpSpPr>
          <p:nvPr/>
        </p:nvGrpSpPr>
        <p:grpSpPr bwMode="auto">
          <a:xfrm rot="10800000" flipH="1">
            <a:off x="3310242" y="1549979"/>
            <a:ext cx="1244600" cy="230187"/>
            <a:chOff x="2091" y="3104"/>
            <a:chExt cx="765" cy="145"/>
          </a:xfrm>
        </p:grpSpPr>
        <p:sp>
          <p:nvSpPr>
            <p:cNvPr id="229" name="AutoShape 127"/>
            <p:cNvSpPr>
              <a:spLocks noChangeAspect="1" noChangeArrowheads="1"/>
            </p:cNvSpPr>
            <p:nvPr/>
          </p:nvSpPr>
          <p:spPr bwMode="auto">
            <a:xfrm>
              <a:off x="2091" y="3104"/>
              <a:ext cx="765" cy="14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230" name="Rectangle 128"/>
            <p:cNvSpPr>
              <a:spLocks noChangeAspect="1" noChangeArrowheads="1"/>
            </p:cNvSpPr>
            <p:nvPr/>
          </p:nvSpPr>
          <p:spPr bwMode="auto">
            <a:xfrm>
              <a:off x="2123" y="3152"/>
              <a:ext cx="168" cy="48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231" name="Rectangle 129"/>
            <p:cNvSpPr>
              <a:spLocks noChangeAspect="1" noChangeArrowheads="1"/>
            </p:cNvSpPr>
            <p:nvPr/>
          </p:nvSpPr>
          <p:spPr bwMode="auto">
            <a:xfrm>
              <a:off x="2304" y="3152"/>
              <a:ext cx="168" cy="48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232" name="Rectangle 130"/>
            <p:cNvSpPr>
              <a:spLocks noChangeAspect="1" noChangeArrowheads="1"/>
            </p:cNvSpPr>
            <p:nvPr/>
          </p:nvSpPr>
          <p:spPr bwMode="auto">
            <a:xfrm>
              <a:off x="2486" y="3152"/>
              <a:ext cx="167" cy="48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233" name="Rectangle 131"/>
            <p:cNvSpPr>
              <a:spLocks noChangeAspect="1" noChangeArrowheads="1"/>
            </p:cNvSpPr>
            <p:nvPr/>
          </p:nvSpPr>
          <p:spPr bwMode="auto">
            <a:xfrm>
              <a:off x="2667" y="3153"/>
              <a:ext cx="167" cy="48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</p:grpSp>
      <p:grpSp>
        <p:nvGrpSpPr>
          <p:cNvPr id="234" name="Group 132"/>
          <p:cNvGrpSpPr>
            <a:grpSpLocks/>
          </p:cNvGrpSpPr>
          <p:nvPr/>
        </p:nvGrpSpPr>
        <p:grpSpPr bwMode="auto">
          <a:xfrm rot="10800000" flipH="1">
            <a:off x="990904" y="1559504"/>
            <a:ext cx="222250" cy="220662"/>
            <a:chOff x="868" y="2922"/>
            <a:chExt cx="137" cy="139"/>
          </a:xfrm>
        </p:grpSpPr>
        <p:sp>
          <p:nvSpPr>
            <p:cNvPr id="235" name="AutoShape 133"/>
            <p:cNvSpPr>
              <a:spLocks noChangeAspect="1" noChangeArrowheads="1"/>
            </p:cNvSpPr>
            <p:nvPr/>
          </p:nvSpPr>
          <p:spPr bwMode="auto">
            <a:xfrm>
              <a:off x="868" y="2922"/>
              <a:ext cx="137" cy="139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236" name="Rectangle 134"/>
            <p:cNvSpPr>
              <a:spLocks noChangeArrowheads="1"/>
            </p:cNvSpPr>
            <p:nvPr/>
          </p:nvSpPr>
          <p:spPr bwMode="auto">
            <a:xfrm flipH="1">
              <a:off x="899" y="2960"/>
              <a:ext cx="68" cy="57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</p:grpSp>
      <p:sp>
        <p:nvSpPr>
          <p:cNvPr id="237" name="Freeform 39"/>
          <p:cNvSpPr>
            <a:spLocks/>
          </p:cNvSpPr>
          <p:nvPr/>
        </p:nvSpPr>
        <p:spPr bwMode="auto">
          <a:xfrm rot="10800000" flipH="1">
            <a:off x="4891392" y="1580141"/>
            <a:ext cx="95250" cy="206375"/>
          </a:xfrm>
          <a:custGeom>
            <a:avLst/>
            <a:gdLst>
              <a:gd name="T0" fmla="*/ 0 w 143"/>
              <a:gd name="T1" fmla="*/ 0 h 130"/>
              <a:gd name="T2" fmla="*/ 0 w 143"/>
              <a:gd name="T3" fmla="*/ 2147483647 h 130"/>
              <a:gd name="T4" fmla="*/ 0 w 143"/>
              <a:gd name="T5" fmla="*/ 2147483647 h 130"/>
              <a:gd name="T6" fmla="*/ 0 w 143"/>
              <a:gd name="T7" fmla="*/ 2147483647 h 130"/>
              <a:gd name="T8" fmla="*/ 0 w 143"/>
              <a:gd name="T9" fmla="*/ 0 h 130"/>
              <a:gd name="T10" fmla="*/ 0 w 143"/>
              <a:gd name="T11" fmla="*/ 0 h 1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3"/>
              <a:gd name="T19" fmla="*/ 0 h 130"/>
              <a:gd name="T20" fmla="*/ 143 w 143"/>
              <a:gd name="T21" fmla="*/ 130 h 1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3" h="130">
                <a:moveTo>
                  <a:pt x="0" y="0"/>
                </a:moveTo>
                <a:lnTo>
                  <a:pt x="0" y="130"/>
                </a:lnTo>
                <a:lnTo>
                  <a:pt x="78" y="130"/>
                </a:lnTo>
                <a:lnTo>
                  <a:pt x="142" y="72"/>
                </a:lnTo>
                <a:lnTo>
                  <a:pt x="14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rot="10800000"/>
          <a:lstStyle/>
          <a:p>
            <a:endParaRPr lang="de-DE"/>
          </a:p>
        </p:txBody>
      </p:sp>
      <p:grpSp>
        <p:nvGrpSpPr>
          <p:cNvPr id="238" name="Group 236"/>
          <p:cNvGrpSpPr>
            <a:grpSpLocks/>
          </p:cNvGrpSpPr>
          <p:nvPr/>
        </p:nvGrpSpPr>
        <p:grpSpPr bwMode="auto">
          <a:xfrm flipV="1">
            <a:off x="4702479" y="1600779"/>
            <a:ext cx="312738" cy="606425"/>
            <a:chOff x="2992" y="1626"/>
            <a:chExt cx="197" cy="375"/>
          </a:xfrm>
        </p:grpSpPr>
        <p:sp>
          <p:nvSpPr>
            <p:cNvPr id="239" name="Line 13"/>
            <p:cNvSpPr>
              <a:spLocks noChangeShapeType="1"/>
            </p:cNvSpPr>
            <p:nvPr/>
          </p:nvSpPr>
          <p:spPr bwMode="auto">
            <a:xfrm rot="10800000" flipH="1">
              <a:off x="3029" y="1626"/>
              <a:ext cx="160" cy="2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0" name="Freeform 38"/>
            <p:cNvSpPr>
              <a:spLocks/>
            </p:cNvSpPr>
            <p:nvPr/>
          </p:nvSpPr>
          <p:spPr bwMode="auto">
            <a:xfrm rot="10800000" flipH="1">
              <a:off x="2992" y="1871"/>
              <a:ext cx="60" cy="130"/>
            </a:xfrm>
            <a:custGeom>
              <a:avLst/>
              <a:gdLst>
                <a:gd name="T0" fmla="*/ 0 w 143"/>
                <a:gd name="T1" fmla="*/ 0 h 130"/>
                <a:gd name="T2" fmla="*/ 0 w 143"/>
                <a:gd name="T3" fmla="*/ 2147459600 h 130"/>
                <a:gd name="T4" fmla="*/ 0 w 143"/>
                <a:gd name="T5" fmla="*/ 2147459600 h 130"/>
                <a:gd name="T6" fmla="*/ 0 w 143"/>
                <a:gd name="T7" fmla="*/ 2147459600 h 130"/>
                <a:gd name="T8" fmla="*/ 0 w 143"/>
                <a:gd name="T9" fmla="*/ 0 h 130"/>
                <a:gd name="T10" fmla="*/ 0 w 143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30"/>
                <a:gd name="T20" fmla="*/ 143 w 143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30">
                  <a:moveTo>
                    <a:pt x="0" y="0"/>
                  </a:moveTo>
                  <a:lnTo>
                    <a:pt x="0" y="130"/>
                  </a:lnTo>
                  <a:lnTo>
                    <a:pt x="78" y="130"/>
                  </a:lnTo>
                  <a:lnTo>
                    <a:pt x="142" y="72"/>
                  </a:lnTo>
                  <a:lnTo>
                    <a:pt x="1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rot="10800000"/>
            <a:lstStyle/>
            <a:p>
              <a:endParaRPr lang="de-DE"/>
            </a:p>
          </p:txBody>
        </p:sp>
      </p:grpSp>
      <p:sp>
        <p:nvSpPr>
          <p:cNvPr id="241" name="Text Box 228"/>
          <p:cNvSpPr txBox="1">
            <a:spLocks noChangeArrowheads="1"/>
          </p:cNvSpPr>
          <p:nvPr/>
        </p:nvSpPr>
        <p:spPr bwMode="auto">
          <a:xfrm>
            <a:off x="1119492" y="1899229"/>
            <a:ext cx="742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BC</a:t>
            </a:r>
            <a:endParaRPr lang="en-GB"/>
          </a:p>
        </p:txBody>
      </p:sp>
      <p:sp>
        <p:nvSpPr>
          <p:cNvPr id="242" name="Text Box 229"/>
          <p:cNvSpPr txBox="1">
            <a:spLocks noChangeArrowheads="1"/>
          </p:cNvSpPr>
          <p:nvPr/>
        </p:nvSpPr>
        <p:spPr bwMode="auto">
          <a:xfrm>
            <a:off x="2586342" y="1867479"/>
            <a:ext cx="790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BC</a:t>
            </a:r>
            <a:endParaRPr lang="en-GB"/>
          </a:p>
        </p:txBody>
      </p:sp>
      <p:sp>
        <p:nvSpPr>
          <p:cNvPr id="243" name="Line 32"/>
          <p:cNvSpPr>
            <a:spLocks noChangeShapeType="1"/>
          </p:cNvSpPr>
          <p:nvPr/>
        </p:nvSpPr>
        <p:spPr bwMode="auto">
          <a:xfrm rot="10800000" flipH="1" flipV="1">
            <a:off x="5012042" y="2207204"/>
            <a:ext cx="2989262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4" name="Rectangle 61"/>
          <p:cNvSpPr>
            <a:spLocks noChangeAspect="1" noChangeArrowheads="1"/>
          </p:cNvSpPr>
          <p:nvPr/>
        </p:nvSpPr>
        <p:spPr bwMode="auto">
          <a:xfrm rot="11829283" flipH="1" flipV="1">
            <a:off x="6088367" y="2435804"/>
            <a:ext cx="44450" cy="7461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245" name="Rectangle 62"/>
          <p:cNvSpPr>
            <a:spLocks noChangeAspect="1" noChangeArrowheads="1"/>
          </p:cNvSpPr>
          <p:nvPr/>
        </p:nvSpPr>
        <p:spPr bwMode="auto">
          <a:xfrm rot="11829283" flipH="1" flipV="1">
            <a:off x="6131229" y="2450091"/>
            <a:ext cx="44450" cy="746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246" name="Rectangle 63"/>
          <p:cNvSpPr>
            <a:spLocks noChangeAspect="1" noChangeArrowheads="1"/>
          </p:cNvSpPr>
          <p:nvPr/>
        </p:nvSpPr>
        <p:spPr bwMode="auto">
          <a:xfrm rot="11829283" flipH="1" flipV="1">
            <a:off x="6174092" y="2462791"/>
            <a:ext cx="44450" cy="74613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247" name="Rectangle 64"/>
          <p:cNvSpPr>
            <a:spLocks noChangeAspect="1" noChangeArrowheads="1"/>
          </p:cNvSpPr>
          <p:nvPr/>
        </p:nvSpPr>
        <p:spPr bwMode="auto">
          <a:xfrm rot="11829283" flipH="1" flipV="1">
            <a:off x="6216954" y="2475491"/>
            <a:ext cx="44450" cy="746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248" name="Rectangle 65"/>
          <p:cNvSpPr>
            <a:spLocks noChangeAspect="1" noChangeArrowheads="1"/>
          </p:cNvSpPr>
          <p:nvPr/>
        </p:nvSpPr>
        <p:spPr bwMode="auto">
          <a:xfrm rot="11829283" flipH="1" flipV="1">
            <a:off x="6301092" y="2502479"/>
            <a:ext cx="44450" cy="746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249" name="Rectangle 66"/>
          <p:cNvSpPr>
            <a:spLocks noChangeAspect="1" noChangeArrowheads="1"/>
          </p:cNvSpPr>
          <p:nvPr/>
        </p:nvSpPr>
        <p:spPr bwMode="auto">
          <a:xfrm rot="11829283" flipH="1" flipV="1">
            <a:off x="6258229" y="2488191"/>
            <a:ext cx="44450" cy="74613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250" name="Rectangle 67"/>
          <p:cNvSpPr>
            <a:spLocks noChangeAspect="1" noChangeArrowheads="1"/>
          </p:cNvSpPr>
          <p:nvPr/>
        </p:nvSpPr>
        <p:spPr bwMode="auto">
          <a:xfrm rot="11829283" flipH="1" flipV="1">
            <a:off x="6342367" y="2515179"/>
            <a:ext cx="46037" cy="7461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251" name="Rectangle 68"/>
          <p:cNvSpPr>
            <a:spLocks noChangeAspect="1" noChangeArrowheads="1"/>
          </p:cNvSpPr>
          <p:nvPr/>
        </p:nvSpPr>
        <p:spPr bwMode="auto">
          <a:xfrm rot="11829283" flipH="1" flipV="1">
            <a:off x="6386817" y="2527879"/>
            <a:ext cx="42862" cy="746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252" name="Rectangle 69"/>
          <p:cNvSpPr>
            <a:spLocks noChangeAspect="1" noChangeArrowheads="1"/>
          </p:cNvSpPr>
          <p:nvPr/>
        </p:nvSpPr>
        <p:spPr bwMode="auto">
          <a:xfrm rot="11829283" flipH="1" flipV="1">
            <a:off x="6426504" y="2540579"/>
            <a:ext cx="46038" cy="7461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253" name="Rectangle 70"/>
          <p:cNvSpPr>
            <a:spLocks noChangeAspect="1" noChangeArrowheads="1"/>
          </p:cNvSpPr>
          <p:nvPr/>
        </p:nvSpPr>
        <p:spPr bwMode="auto">
          <a:xfrm rot="11829283" flipH="1" flipV="1">
            <a:off x="6470954" y="2554866"/>
            <a:ext cx="42863" cy="746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254" name="Rectangle 71"/>
          <p:cNvSpPr>
            <a:spLocks noChangeAspect="1" noChangeArrowheads="1"/>
          </p:cNvSpPr>
          <p:nvPr/>
        </p:nvSpPr>
        <p:spPr bwMode="auto">
          <a:xfrm rot="11829283" flipH="1" flipV="1">
            <a:off x="6051854" y="2556454"/>
            <a:ext cx="44450" cy="746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255" name="Rectangle 72"/>
          <p:cNvSpPr>
            <a:spLocks noChangeAspect="1" noChangeArrowheads="1"/>
          </p:cNvSpPr>
          <p:nvPr/>
        </p:nvSpPr>
        <p:spPr bwMode="auto">
          <a:xfrm rot="11829283" flipH="1" flipV="1">
            <a:off x="6094717" y="2569154"/>
            <a:ext cx="44450" cy="7461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256" name="Rectangle 73"/>
          <p:cNvSpPr>
            <a:spLocks noChangeAspect="1" noChangeArrowheads="1"/>
          </p:cNvSpPr>
          <p:nvPr/>
        </p:nvSpPr>
        <p:spPr bwMode="auto">
          <a:xfrm rot="11829283" flipH="1" flipV="1">
            <a:off x="6137579" y="2581854"/>
            <a:ext cx="44450" cy="746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257" name="Rectangle 74"/>
          <p:cNvSpPr>
            <a:spLocks noChangeAspect="1" noChangeArrowheads="1"/>
          </p:cNvSpPr>
          <p:nvPr/>
        </p:nvSpPr>
        <p:spPr bwMode="auto">
          <a:xfrm rot="11829283" flipH="1" flipV="1">
            <a:off x="6178854" y="2596141"/>
            <a:ext cx="44450" cy="74613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258" name="Rectangle 75"/>
          <p:cNvSpPr>
            <a:spLocks noChangeAspect="1" noChangeArrowheads="1"/>
          </p:cNvSpPr>
          <p:nvPr/>
        </p:nvSpPr>
        <p:spPr bwMode="auto">
          <a:xfrm rot="11829283" flipH="1" flipV="1">
            <a:off x="6264579" y="2621541"/>
            <a:ext cx="44450" cy="74613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259" name="Rectangle 76"/>
          <p:cNvSpPr>
            <a:spLocks noChangeAspect="1" noChangeArrowheads="1"/>
          </p:cNvSpPr>
          <p:nvPr/>
        </p:nvSpPr>
        <p:spPr bwMode="auto">
          <a:xfrm rot="11829283" flipH="1" flipV="1">
            <a:off x="6221717" y="2608841"/>
            <a:ext cx="44450" cy="746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260" name="Rectangle 77"/>
          <p:cNvSpPr>
            <a:spLocks noChangeAspect="1" noChangeArrowheads="1"/>
          </p:cNvSpPr>
          <p:nvPr/>
        </p:nvSpPr>
        <p:spPr bwMode="auto">
          <a:xfrm rot="11829283" flipH="1" flipV="1">
            <a:off x="6305854" y="2634241"/>
            <a:ext cx="46038" cy="746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261" name="Rectangle 78"/>
          <p:cNvSpPr>
            <a:spLocks noChangeAspect="1" noChangeArrowheads="1"/>
          </p:cNvSpPr>
          <p:nvPr/>
        </p:nvSpPr>
        <p:spPr bwMode="auto">
          <a:xfrm rot="11829283" flipH="1" flipV="1">
            <a:off x="6348717" y="2648529"/>
            <a:ext cx="42862" cy="7461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262" name="Rectangle 79"/>
          <p:cNvSpPr>
            <a:spLocks noChangeAspect="1" noChangeArrowheads="1"/>
          </p:cNvSpPr>
          <p:nvPr/>
        </p:nvSpPr>
        <p:spPr bwMode="auto">
          <a:xfrm rot="11829283" flipH="1" flipV="1">
            <a:off x="6389992" y="2661229"/>
            <a:ext cx="46037" cy="746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263" name="Rectangle 80"/>
          <p:cNvSpPr>
            <a:spLocks noChangeAspect="1" noChangeArrowheads="1"/>
          </p:cNvSpPr>
          <p:nvPr/>
        </p:nvSpPr>
        <p:spPr bwMode="auto">
          <a:xfrm rot="11829283" flipH="1" flipV="1">
            <a:off x="6434442" y="2673929"/>
            <a:ext cx="42862" cy="7461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264" name="Rectangle 81"/>
          <p:cNvSpPr>
            <a:spLocks noChangeAspect="1" noChangeArrowheads="1"/>
          </p:cNvSpPr>
          <p:nvPr/>
        </p:nvSpPr>
        <p:spPr bwMode="auto">
          <a:xfrm rot="11829283" flipH="1" flipV="1">
            <a:off x="6475717" y="2686629"/>
            <a:ext cx="46037" cy="746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265" name="Rectangle 82"/>
          <p:cNvSpPr>
            <a:spLocks noChangeAspect="1" noChangeArrowheads="1"/>
          </p:cNvSpPr>
          <p:nvPr/>
        </p:nvSpPr>
        <p:spPr bwMode="auto">
          <a:xfrm rot="11829283" flipH="1" flipV="1">
            <a:off x="6512229" y="2567566"/>
            <a:ext cx="46038" cy="74613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grpSp>
        <p:nvGrpSpPr>
          <p:cNvPr id="266" name="Group 83"/>
          <p:cNvGrpSpPr>
            <a:grpSpLocks/>
          </p:cNvGrpSpPr>
          <p:nvPr/>
        </p:nvGrpSpPr>
        <p:grpSpPr bwMode="auto">
          <a:xfrm rot="11829283">
            <a:off x="6024867" y="2421516"/>
            <a:ext cx="44450" cy="200025"/>
            <a:chOff x="1359" y="3335"/>
            <a:chExt cx="31" cy="126"/>
          </a:xfrm>
        </p:grpSpPr>
        <p:sp>
          <p:nvSpPr>
            <p:cNvPr id="267" name="Rectangle 84"/>
            <p:cNvSpPr>
              <a:spLocks noChangeAspect="1" noChangeArrowheads="1"/>
            </p:cNvSpPr>
            <p:nvPr/>
          </p:nvSpPr>
          <p:spPr bwMode="auto">
            <a:xfrm flipH="1" flipV="1">
              <a:off x="1359" y="3414"/>
              <a:ext cx="31" cy="4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268" name="Rectangle 85"/>
            <p:cNvSpPr>
              <a:spLocks noChangeAspect="1" noChangeArrowheads="1"/>
            </p:cNvSpPr>
            <p:nvPr/>
          </p:nvSpPr>
          <p:spPr bwMode="auto">
            <a:xfrm flipH="1" flipV="1">
              <a:off x="1359" y="3335"/>
              <a:ext cx="31" cy="4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</p:grpSp>
      <p:sp>
        <p:nvSpPr>
          <p:cNvPr id="269" name="Rectangle 61"/>
          <p:cNvSpPr>
            <a:spLocks noChangeAspect="1" noChangeArrowheads="1"/>
          </p:cNvSpPr>
          <p:nvPr/>
        </p:nvSpPr>
        <p:spPr bwMode="auto">
          <a:xfrm rot="11829283" flipH="1" flipV="1">
            <a:off x="6529692" y="2572329"/>
            <a:ext cx="44450" cy="7461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270" name="Rectangle 62"/>
          <p:cNvSpPr>
            <a:spLocks noChangeAspect="1" noChangeArrowheads="1"/>
          </p:cNvSpPr>
          <p:nvPr/>
        </p:nvSpPr>
        <p:spPr bwMode="auto">
          <a:xfrm rot="11829283" flipH="1" flipV="1">
            <a:off x="6572554" y="2585029"/>
            <a:ext cx="44450" cy="746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271" name="Rectangle 63"/>
          <p:cNvSpPr>
            <a:spLocks noChangeAspect="1" noChangeArrowheads="1"/>
          </p:cNvSpPr>
          <p:nvPr/>
        </p:nvSpPr>
        <p:spPr bwMode="auto">
          <a:xfrm rot="11829283" flipH="1" flipV="1">
            <a:off x="6615417" y="2599316"/>
            <a:ext cx="44450" cy="74613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272" name="Rectangle 64"/>
          <p:cNvSpPr>
            <a:spLocks noChangeAspect="1" noChangeArrowheads="1"/>
          </p:cNvSpPr>
          <p:nvPr/>
        </p:nvSpPr>
        <p:spPr bwMode="auto">
          <a:xfrm rot="11829283" flipH="1" flipV="1">
            <a:off x="6658279" y="2612016"/>
            <a:ext cx="44450" cy="746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273" name="Rectangle 65"/>
          <p:cNvSpPr>
            <a:spLocks noChangeAspect="1" noChangeArrowheads="1"/>
          </p:cNvSpPr>
          <p:nvPr/>
        </p:nvSpPr>
        <p:spPr bwMode="auto">
          <a:xfrm rot="11829283" flipH="1" flipV="1">
            <a:off x="6742417" y="2637416"/>
            <a:ext cx="44450" cy="746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274" name="Rectangle 66"/>
          <p:cNvSpPr>
            <a:spLocks noChangeAspect="1" noChangeArrowheads="1"/>
          </p:cNvSpPr>
          <p:nvPr/>
        </p:nvSpPr>
        <p:spPr bwMode="auto">
          <a:xfrm rot="11829283" flipH="1" flipV="1">
            <a:off x="6699554" y="2624716"/>
            <a:ext cx="44450" cy="74613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275" name="Rectangle 67"/>
          <p:cNvSpPr>
            <a:spLocks noChangeAspect="1" noChangeArrowheads="1"/>
          </p:cNvSpPr>
          <p:nvPr/>
        </p:nvSpPr>
        <p:spPr bwMode="auto">
          <a:xfrm rot="11829283" flipH="1" flipV="1">
            <a:off x="6783692" y="2651704"/>
            <a:ext cx="46037" cy="7461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276" name="Rectangle 68"/>
          <p:cNvSpPr>
            <a:spLocks noChangeAspect="1" noChangeArrowheads="1"/>
          </p:cNvSpPr>
          <p:nvPr/>
        </p:nvSpPr>
        <p:spPr bwMode="auto">
          <a:xfrm rot="11829283" flipH="1" flipV="1">
            <a:off x="6828142" y="2664404"/>
            <a:ext cx="42862" cy="746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277" name="Rectangle 69"/>
          <p:cNvSpPr>
            <a:spLocks noChangeAspect="1" noChangeArrowheads="1"/>
          </p:cNvSpPr>
          <p:nvPr/>
        </p:nvSpPr>
        <p:spPr bwMode="auto">
          <a:xfrm rot="11829283" flipH="1" flipV="1">
            <a:off x="6867829" y="2677104"/>
            <a:ext cx="46038" cy="7461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278" name="Rectangle 70"/>
          <p:cNvSpPr>
            <a:spLocks noChangeAspect="1" noChangeArrowheads="1"/>
          </p:cNvSpPr>
          <p:nvPr/>
        </p:nvSpPr>
        <p:spPr bwMode="auto">
          <a:xfrm rot="11829283" flipH="1" flipV="1">
            <a:off x="6912279" y="2689804"/>
            <a:ext cx="42863" cy="746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279" name="Rectangle 71"/>
          <p:cNvSpPr>
            <a:spLocks noChangeAspect="1" noChangeArrowheads="1"/>
          </p:cNvSpPr>
          <p:nvPr/>
        </p:nvSpPr>
        <p:spPr bwMode="auto">
          <a:xfrm rot="11829283" flipH="1" flipV="1">
            <a:off x="6493179" y="2692979"/>
            <a:ext cx="44450" cy="746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280" name="Rectangle 72"/>
          <p:cNvSpPr>
            <a:spLocks noChangeAspect="1" noChangeArrowheads="1"/>
          </p:cNvSpPr>
          <p:nvPr/>
        </p:nvSpPr>
        <p:spPr bwMode="auto">
          <a:xfrm rot="11829283" flipH="1" flipV="1">
            <a:off x="6536042" y="2705679"/>
            <a:ext cx="44450" cy="7461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281" name="Rectangle 73"/>
          <p:cNvSpPr>
            <a:spLocks noChangeAspect="1" noChangeArrowheads="1"/>
          </p:cNvSpPr>
          <p:nvPr/>
        </p:nvSpPr>
        <p:spPr bwMode="auto">
          <a:xfrm rot="11829283" flipH="1" flipV="1">
            <a:off x="6578904" y="2718379"/>
            <a:ext cx="44450" cy="746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282" name="Rectangle 74"/>
          <p:cNvSpPr>
            <a:spLocks noChangeAspect="1" noChangeArrowheads="1"/>
          </p:cNvSpPr>
          <p:nvPr/>
        </p:nvSpPr>
        <p:spPr bwMode="auto">
          <a:xfrm rot="11829283" flipH="1" flipV="1">
            <a:off x="6620179" y="2731079"/>
            <a:ext cx="44450" cy="7461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283" name="Rectangle 75"/>
          <p:cNvSpPr>
            <a:spLocks noChangeAspect="1" noChangeArrowheads="1"/>
          </p:cNvSpPr>
          <p:nvPr/>
        </p:nvSpPr>
        <p:spPr bwMode="auto">
          <a:xfrm rot="11829283" flipH="1" flipV="1">
            <a:off x="6705904" y="2758066"/>
            <a:ext cx="44450" cy="74613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284" name="Rectangle 76"/>
          <p:cNvSpPr>
            <a:spLocks noChangeAspect="1" noChangeArrowheads="1"/>
          </p:cNvSpPr>
          <p:nvPr/>
        </p:nvSpPr>
        <p:spPr bwMode="auto">
          <a:xfrm rot="11829283" flipH="1" flipV="1">
            <a:off x="6663042" y="2745366"/>
            <a:ext cx="44450" cy="746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285" name="Rectangle 77"/>
          <p:cNvSpPr>
            <a:spLocks noChangeAspect="1" noChangeArrowheads="1"/>
          </p:cNvSpPr>
          <p:nvPr/>
        </p:nvSpPr>
        <p:spPr bwMode="auto">
          <a:xfrm rot="11829283" flipH="1" flipV="1">
            <a:off x="6747179" y="2770766"/>
            <a:ext cx="46038" cy="746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286" name="Rectangle 78"/>
          <p:cNvSpPr>
            <a:spLocks noChangeAspect="1" noChangeArrowheads="1"/>
          </p:cNvSpPr>
          <p:nvPr/>
        </p:nvSpPr>
        <p:spPr bwMode="auto">
          <a:xfrm rot="11829283" flipH="1" flipV="1">
            <a:off x="6790042" y="2783466"/>
            <a:ext cx="42862" cy="74613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287" name="Rectangle 79"/>
          <p:cNvSpPr>
            <a:spLocks noChangeAspect="1" noChangeArrowheads="1"/>
          </p:cNvSpPr>
          <p:nvPr/>
        </p:nvSpPr>
        <p:spPr bwMode="auto">
          <a:xfrm rot="11829283" flipH="1" flipV="1">
            <a:off x="6831317" y="2797754"/>
            <a:ext cx="46037" cy="746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288" name="Rectangle 80"/>
          <p:cNvSpPr>
            <a:spLocks noChangeAspect="1" noChangeArrowheads="1"/>
          </p:cNvSpPr>
          <p:nvPr/>
        </p:nvSpPr>
        <p:spPr bwMode="auto">
          <a:xfrm rot="11829283" flipH="1" flipV="1">
            <a:off x="6875767" y="2810454"/>
            <a:ext cx="42862" cy="7461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289" name="Rectangle 81"/>
          <p:cNvSpPr>
            <a:spLocks noChangeAspect="1" noChangeArrowheads="1"/>
          </p:cNvSpPr>
          <p:nvPr/>
        </p:nvSpPr>
        <p:spPr bwMode="auto">
          <a:xfrm rot="11829283" flipH="1" flipV="1">
            <a:off x="6917042" y="2823154"/>
            <a:ext cx="46037" cy="746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sp>
        <p:nvSpPr>
          <p:cNvPr id="290" name="Rectangle 82"/>
          <p:cNvSpPr>
            <a:spLocks noChangeAspect="1" noChangeArrowheads="1"/>
          </p:cNvSpPr>
          <p:nvPr/>
        </p:nvSpPr>
        <p:spPr bwMode="auto">
          <a:xfrm rot="11829283" flipH="1" flipV="1">
            <a:off x="6953554" y="2704091"/>
            <a:ext cx="46038" cy="74613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de-DE" sz="2000">
              <a:sym typeface="Wingdings" pitchFamily="2" charset="2"/>
            </a:endParaRPr>
          </a:p>
        </p:txBody>
      </p:sp>
      <p:grpSp>
        <p:nvGrpSpPr>
          <p:cNvPr id="291" name="Group 365"/>
          <p:cNvGrpSpPr>
            <a:grpSpLocks/>
          </p:cNvGrpSpPr>
          <p:nvPr/>
        </p:nvGrpSpPr>
        <p:grpSpPr bwMode="auto">
          <a:xfrm rot="11791411" flipH="1" flipV="1">
            <a:off x="7515529" y="2996191"/>
            <a:ext cx="747713" cy="173038"/>
            <a:chOff x="7885113" y="5084776"/>
            <a:chExt cx="725487" cy="173038"/>
          </a:xfrm>
        </p:grpSpPr>
        <p:sp>
          <p:nvSpPr>
            <p:cNvPr id="292" name="Rectangle 112"/>
            <p:cNvSpPr>
              <a:spLocks noChangeAspect="1" noChangeArrowheads="1"/>
            </p:cNvSpPr>
            <p:nvPr/>
          </p:nvSpPr>
          <p:spPr bwMode="auto">
            <a:xfrm>
              <a:off x="7958138" y="5122876"/>
              <a:ext cx="363537" cy="93663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grpSp>
          <p:nvGrpSpPr>
            <p:cNvPr id="293" name="Group 113"/>
            <p:cNvGrpSpPr>
              <a:grpSpLocks/>
            </p:cNvGrpSpPr>
            <p:nvPr/>
          </p:nvGrpSpPr>
          <p:grpSpPr bwMode="auto">
            <a:xfrm>
              <a:off x="7885113" y="5084776"/>
              <a:ext cx="725487" cy="173038"/>
              <a:chOff x="5088" y="2045"/>
              <a:chExt cx="478" cy="109"/>
            </a:xfrm>
          </p:grpSpPr>
          <p:sp>
            <p:nvSpPr>
              <p:cNvPr id="294" name="Freeform 114"/>
              <p:cNvSpPr>
                <a:spLocks noChangeAspect="1"/>
              </p:cNvSpPr>
              <p:nvPr/>
            </p:nvSpPr>
            <p:spPr bwMode="auto">
              <a:xfrm flipH="1" flipV="1">
                <a:off x="5321" y="2045"/>
                <a:ext cx="245" cy="109"/>
              </a:xfrm>
              <a:custGeom>
                <a:avLst/>
                <a:gdLst>
                  <a:gd name="T0" fmla="*/ 0 w 654"/>
                  <a:gd name="T1" fmla="*/ 0 h 268"/>
                  <a:gd name="T2" fmla="*/ 0 w 654"/>
                  <a:gd name="T3" fmla="*/ 0 h 268"/>
                  <a:gd name="T4" fmla="*/ 0 w 654"/>
                  <a:gd name="T5" fmla="*/ 0 h 268"/>
                  <a:gd name="T6" fmla="*/ 0 w 654"/>
                  <a:gd name="T7" fmla="*/ 0 h 268"/>
                  <a:gd name="T8" fmla="*/ 0 w 654"/>
                  <a:gd name="T9" fmla="*/ 0 h 268"/>
                  <a:gd name="T10" fmla="*/ 0 w 654"/>
                  <a:gd name="T11" fmla="*/ 0 h 268"/>
                  <a:gd name="T12" fmla="*/ 0 w 654"/>
                  <a:gd name="T13" fmla="*/ 0 h 268"/>
                  <a:gd name="T14" fmla="*/ 0 w 654"/>
                  <a:gd name="T15" fmla="*/ 0 h 268"/>
                  <a:gd name="T16" fmla="*/ 0 w 654"/>
                  <a:gd name="T17" fmla="*/ 0 h 2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4"/>
                  <a:gd name="T28" fmla="*/ 0 h 268"/>
                  <a:gd name="T29" fmla="*/ 654 w 654"/>
                  <a:gd name="T30" fmla="*/ 268 h 2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4" h="268">
                    <a:moveTo>
                      <a:pt x="0" y="159"/>
                    </a:moveTo>
                    <a:cubicBezTo>
                      <a:pt x="28" y="81"/>
                      <a:pt x="57" y="3"/>
                      <a:pt x="84" y="21"/>
                    </a:cubicBezTo>
                    <a:cubicBezTo>
                      <a:pt x="111" y="39"/>
                      <a:pt x="134" y="266"/>
                      <a:pt x="162" y="267"/>
                    </a:cubicBezTo>
                    <a:cubicBezTo>
                      <a:pt x="190" y="268"/>
                      <a:pt x="225" y="27"/>
                      <a:pt x="252" y="27"/>
                    </a:cubicBezTo>
                    <a:cubicBezTo>
                      <a:pt x="279" y="27"/>
                      <a:pt x="298" y="268"/>
                      <a:pt x="324" y="267"/>
                    </a:cubicBezTo>
                    <a:cubicBezTo>
                      <a:pt x="350" y="266"/>
                      <a:pt x="381" y="21"/>
                      <a:pt x="408" y="21"/>
                    </a:cubicBezTo>
                    <a:cubicBezTo>
                      <a:pt x="435" y="21"/>
                      <a:pt x="459" y="268"/>
                      <a:pt x="486" y="267"/>
                    </a:cubicBezTo>
                    <a:cubicBezTo>
                      <a:pt x="513" y="266"/>
                      <a:pt x="542" y="30"/>
                      <a:pt x="570" y="15"/>
                    </a:cubicBezTo>
                    <a:cubicBezTo>
                      <a:pt x="598" y="0"/>
                      <a:pt x="642" y="150"/>
                      <a:pt x="654" y="177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95" name="Freeform 115"/>
              <p:cNvSpPr>
                <a:spLocks noChangeAspect="1"/>
              </p:cNvSpPr>
              <p:nvPr/>
            </p:nvSpPr>
            <p:spPr bwMode="auto">
              <a:xfrm>
                <a:off x="5088" y="2045"/>
                <a:ext cx="245" cy="109"/>
              </a:xfrm>
              <a:custGeom>
                <a:avLst/>
                <a:gdLst>
                  <a:gd name="T0" fmla="*/ 0 w 654"/>
                  <a:gd name="T1" fmla="*/ 0 h 268"/>
                  <a:gd name="T2" fmla="*/ 0 w 654"/>
                  <a:gd name="T3" fmla="*/ 0 h 268"/>
                  <a:gd name="T4" fmla="*/ 0 w 654"/>
                  <a:gd name="T5" fmla="*/ 0 h 268"/>
                  <a:gd name="T6" fmla="*/ 0 w 654"/>
                  <a:gd name="T7" fmla="*/ 0 h 268"/>
                  <a:gd name="T8" fmla="*/ 0 w 654"/>
                  <a:gd name="T9" fmla="*/ 0 h 268"/>
                  <a:gd name="T10" fmla="*/ 0 w 654"/>
                  <a:gd name="T11" fmla="*/ 0 h 268"/>
                  <a:gd name="T12" fmla="*/ 0 w 654"/>
                  <a:gd name="T13" fmla="*/ 0 h 268"/>
                  <a:gd name="T14" fmla="*/ 0 w 654"/>
                  <a:gd name="T15" fmla="*/ 0 h 268"/>
                  <a:gd name="T16" fmla="*/ 0 w 654"/>
                  <a:gd name="T17" fmla="*/ 0 h 2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4"/>
                  <a:gd name="T28" fmla="*/ 0 h 268"/>
                  <a:gd name="T29" fmla="*/ 654 w 654"/>
                  <a:gd name="T30" fmla="*/ 268 h 2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4" h="268">
                    <a:moveTo>
                      <a:pt x="0" y="159"/>
                    </a:moveTo>
                    <a:cubicBezTo>
                      <a:pt x="28" y="81"/>
                      <a:pt x="57" y="3"/>
                      <a:pt x="84" y="21"/>
                    </a:cubicBezTo>
                    <a:cubicBezTo>
                      <a:pt x="111" y="39"/>
                      <a:pt x="134" y="266"/>
                      <a:pt x="162" y="267"/>
                    </a:cubicBezTo>
                    <a:cubicBezTo>
                      <a:pt x="190" y="268"/>
                      <a:pt x="225" y="27"/>
                      <a:pt x="252" y="27"/>
                    </a:cubicBezTo>
                    <a:cubicBezTo>
                      <a:pt x="279" y="27"/>
                      <a:pt x="298" y="268"/>
                      <a:pt x="324" y="267"/>
                    </a:cubicBezTo>
                    <a:cubicBezTo>
                      <a:pt x="350" y="266"/>
                      <a:pt x="381" y="21"/>
                      <a:pt x="408" y="21"/>
                    </a:cubicBezTo>
                    <a:cubicBezTo>
                      <a:pt x="435" y="21"/>
                      <a:pt x="459" y="268"/>
                      <a:pt x="486" y="267"/>
                    </a:cubicBezTo>
                    <a:cubicBezTo>
                      <a:pt x="513" y="266"/>
                      <a:pt x="542" y="30"/>
                      <a:pt x="570" y="15"/>
                    </a:cubicBezTo>
                    <a:cubicBezTo>
                      <a:pt x="598" y="0"/>
                      <a:pt x="642" y="150"/>
                      <a:pt x="654" y="177"/>
                    </a:cubicBez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296" name="Group 366"/>
          <p:cNvGrpSpPr>
            <a:grpSpLocks/>
          </p:cNvGrpSpPr>
          <p:nvPr/>
        </p:nvGrpSpPr>
        <p:grpSpPr bwMode="auto">
          <a:xfrm rot="11925324" flipH="1" flipV="1">
            <a:off x="8163229" y="3091441"/>
            <a:ext cx="804863" cy="501650"/>
            <a:chOff x="1285850" y="6143644"/>
            <a:chExt cx="785817" cy="500066"/>
          </a:xfrm>
        </p:grpSpPr>
        <p:sp>
          <p:nvSpPr>
            <p:cNvPr id="297" name="AutoShape 7"/>
            <p:cNvSpPr>
              <a:spLocks noChangeArrowheads="1"/>
            </p:cNvSpPr>
            <p:nvPr/>
          </p:nvSpPr>
          <p:spPr bwMode="auto">
            <a:xfrm rot="5400000">
              <a:off x="1428726" y="6000768"/>
              <a:ext cx="500066" cy="78581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79 w 21600"/>
                <a:gd name="T13" fmla="*/ 2400 h 21600"/>
                <a:gd name="T14" fmla="*/ 19221 w 21600"/>
                <a:gd name="T15" fmla="*/ 19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142" y="21600"/>
                  </a:lnTo>
                  <a:lnTo>
                    <a:pt x="204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E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de-DE"/>
            </a:p>
          </p:txBody>
        </p:sp>
        <p:sp>
          <p:nvSpPr>
            <p:cNvPr id="298" name="Line 117"/>
            <p:cNvSpPr>
              <a:spLocks noChangeShapeType="1"/>
            </p:cNvSpPr>
            <p:nvPr/>
          </p:nvSpPr>
          <p:spPr bwMode="auto">
            <a:xfrm>
              <a:off x="1290614" y="6397644"/>
              <a:ext cx="638179" cy="1746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299" name="Line 118"/>
            <p:cNvSpPr>
              <a:spLocks noChangeShapeType="1"/>
            </p:cNvSpPr>
            <p:nvPr/>
          </p:nvSpPr>
          <p:spPr bwMode="auto">
            <a:xfrm>
              <a:off x="1484290" y="6467494"/>
              <a:ext cx="515942" cy="457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00" name="Line 119"/>
            <p:cNvSpPr>
              <a:spLocks noChangeShapeType="1"/>
            </p:cNvSpPr>
            <p:nvPr/>
          </p:nvSpPr>
          <p:spPr bwMode="auto">
            <a:xfrm flipV="1">
              <a:off x="1484290" y="6417012"/>
              <a:ext cx="373066" cy="457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01" name="Line 120"/>
            <p:cNvSpPr>
              <a:spLocks noChangeShapeType="1"/>
            </p:cNvSpPr>
            <p:nvPr/>
          </p:nvSpPr>
          <p:spPr bwMode="auto">
            <a:xfrm flipV="1">
              <a:off x="1285852" y="6286520"/>
              <a:ext cx="571503" cy="109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02" name="Line 121"/>
            <p:cNvSpPr>
              <a:spLocks noChangeShapeType="1"/>
            </p:cNvSpPr>
            <p:nvPr/>
          </p:nvSpPr>
          <p:spPr bwMode="auto">
            <a:xfrm flipV="1">
              <a:off x="1428728" y="6215082"/>
              <a:ext cx="500066" cy="160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</p:grpSp>
      <p:grpSp>
        <p:nvGrpSpPr>
          <p:cNvPr id="303" name="Group 238"/>
          <p:cNvGrpSpPr>
            <a:grpSpLocks/>
          </p:cNvGrpSpPr>
          <p:nvPr/>
        </p:nvGrpSpPr>
        <p:grpSpPr bwMode="auto">
          <a:xfrm flipV="1">
            <a:off x="7198029" y="2840616"/>
            <a:ext cx="501650" cy="428625"/>
            <a:chOff x="3840" y="2780"/>
            <a:chExt cx="316" cy="248"/>
          </a:xfrm>
        </p:grpSpPr>
        <p:sp>
          <p:nvSpPr>
            <p:cNvPr id="304" name="Rectangle 35"/>
            <p:cNvSpPr>
              <a:spLocks noChangeAspect="1" noChangeArrowheads="1"/>
            </p:cNvSpPr>
            <p:nvPr/>
          </p:nvSpPr>
          <p:spPr bwMode="auto">
            <a:xfrm rot="8353958" flipV="1">
              <a:off x="3983" y="2793"/>
              <a:ext cx="173" cy="77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305" name="Line 34"/>
            <p:cNvSpPr>
              <a:spLocks noChangeShapeType="1"/>
            </p:cNvSpPr>
            <p:nvPr/>
          </p:nvSpPr>
          <p:spPr bwMode="auto">
            <a:xfrm rot="10800000" flipH="1">
              <a:off x="3886" y="2780"/>
              <a:ext cx="230" cy="2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6" name="Freeform 36"/>
            <p:cNvSpPr>
              <a:spLocks/>
            </p:cNvSpPr>
            <p:nvPr/>
          </p:nvSpPr>
          <p:spPr bwMode="auto">
            <a:xfrm rot="-5400000">
              <a:off x="3865" y="2936"/>
              <a:ext cx="67" cy="118"/>
            </a:xfrm>
            <a:custGeom>
              <a:avLst/>
              <a:gdLst>
                <a:gd name="T0" fmla="*/ 0 w 143"/>
                <a:gd name="T1" fmla="*/ 0 h 130"/>
                <a:gd name="T2" fmla="*/ 0 w 143"/>
                <a:gd name="T3" fmla="*/ 149411312 h 130"/>
                <a:gd name="T4" fmla="*/ 0 w 143"/>
                <a:gd name="T5" fmla="*/ 149411312 h 130"/>
                <a:gd name="T6" fmla="*/ 0 w 143"/>
                <a:gd name="T7" fmla="*/ 149411312 h 130"/>
                <a:gd name="T8" fmla="*/ 0 w 143"/>
                <a:gd name="T9" fmla="*/ 0 h 130"/>
                <a:gd name="T10" fmla="*/ 0 w 143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30"/>
                <a:gd name="T20" fmla="*/ 143 w 143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30">
                  <a:moveTo>
                    <a:pt x="0" y="0"/>
                  </a:moveTo>
                  <a:lnTo>
                    <a:pt x="0" y="130"/>
                  </a:lnTo>
                  <a:lnTo>
                    <a:pt x="78" y="130"/>
                  </a:lnTo>
                  <a:lnTo>
                    <a:pt x="142" y="72"/>
                  </a:lnTo>
                  <a:lnTo>
                    <a:pt x="1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rot="10800000" vert="eaVert"/>
            <a:lstStyle/>
            <a:p>
              <a:endParaRPr lang="de-DE"/>
            </a:p>
          </p:txBody>
        </p:sp>
      </p:grpSp>
      <p:sp>
        <p:nvSpPr>
          <p:cNvPr id="307" name="Freeform 116"/>
          <p:cNvSpPr>
            <a:spLocks/>
          </p:cNvSpPr>
          <p:nvPr/>
        </p:nvSpPr>
        <p:spPr bwMode="auto">
          <a:xfrm rot="10800000">
            <a:off x="4948542" y="2088141"/>
            <a:ext cx="95250" cy="206375"/>
          </a:xfrm>
          <a:custGeom>
            <a:avLst/>
            <a:gdLst>
              <a:gd name="T0" fmla="*/ 0 w 143"/>
              <a:gd name="T1" fmla="*/ 0 h 130"/>
              <a:gd name="T2" fmla="*/ 0 w 143"/>
              <a:gd name="T3" fmla="*/ 2147483647 h 130"/>
              <a:gd name="T4" fmla="*/ 0 w 143"/>
              <a:gd name="T5" fmla="*/ 2147483647 h 130"/>
              <a:gd name="T6" fmla="*/ 0 w 143"/>
              <a:gd name="T7" fmla="*/ 2147483647 h 130"/>
              <a:gd name="T8" fmla="*/ 0 w 143"/>
              <a:gd name="T9" fmla="*/ 0 h 130"/>
              <a:gd name="T10" fmla="*/ 0 w 143"/>
              <a:gd name="T11" fmla="*/ 0 h 1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3"/>
              <a:gd name="T19" fmla="*/ 0 h 130"/>
              <a:gd name="T20" fmla="*/ 143 w 143"/>
              <a:gd name="T21" fmla="*/ 130 h 1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3" h="130">
                <a:moveTo>
                  <a:pt x="0" y="0"/>
                </a:moveTo>
                <a:lnTo>
                  <a:pt x="0" y="130"/>
                </a:lnTo>
                <a:lnTo>
                  <a:pt x="78" y="130"/>
                </a:lnTo>
                <a:lnTo>
                  <a:pt x="142" y="72"/>
                </a:lnTo>
                <a:lnTo>
                  <a:pt x="14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08" name="Text Box 124"/>
          <p:cNvSpPr txBox="1">
            <a:spLocks noChangeArrowheads="1"/>
          </p:cNvSpPr>
          <p:nvPr/>
        </p:nvSpPr>
        <p:spPr bwMode="auto">
          <a:xfrm>
            <a:off x="7995161" y="2681499"/>
            <a:ext cx="1027113" cy="287337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Helvetica" pitchFamily="34" charset="0"/>
                <a:sym typeface="Wingdings" pitchFamily="2" charset="2"/>
              </a:rPr>
              <a:t>FLASH2</a:t>
            </a:r>
            <a:endParaRPr lang="en-US" sz="1200" b="1" dirty="0">
              <a:solidFill>
                <a:srgbClr val="FF0000"/>
              </a:solidFill>
              <a:latin typeface="Helvetica" pitchFamily="34" charset="0"/>
              <a:sym typeface="Wingdings" pitchFamily="2" charset="2"/>
            </a:endParaRPr>
          </a:p>
        </p:txBody>
      </p:sp>
      <p:sp>
        <p:nvSpPr>
          <p:cNvPr id="309" name="Text Box 224"/>
          <p:cNvSpPr txBox="1">
            <a:spLocks noChangeArrowheads="1"/>
          </p:cNvSpPr>
          <p:nvPr/>
        </p:nvSpPr>
        <p:spPr bwMode="auto">
          <a:xfrm>
            <a:off x="100317" y="907041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Gun</a:t>
            </a:r>
            <a:endParaRPr lang="en-GB"/>
          </a:p>
        </p:txBody>
      </p:sp>
      <p:sp>
        <p:nvSpPr>
          <p:cNvPr id="310" name="Text Box 225"/>
          <p:cNvSpPr txBox="1">
            <a:spLocks noChangeArrowheads="1"/>
          </p:cNvSpPr>
          <p:nvPr/>
        </p:nvSpPr>
        <p:spPr bwMode="auto">
          <a:xfrm>
            <a:off x="643242" y="907041"/>
            <a:ext cx="12437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 smtClean="0"/>
              <a:t>ACC1 </a:t>
            </a:r>
            <a:r>
              <a:rPr lang="en-US" sz="1100" dirty="0" smtClean="0"/>
              <a:t>ACC39</a:t>
            </a:r>
            <a:endParaRPr lang="en-GB" sz="1100" dirty="0"/>
          </a:p>
        </p:txBody>
      </p:sp>
      <p:sp>
        <p:nvSpPr>
          <p:cNvPr id="311" name="Text Box 226"/>
          <p:cNvSpPr txBox="1">
            <a:spLocks noChangeArrowheads="1"/>
          </p:cNvSpPr>
          <p:nvPr/>
        </p:nvSpPr>
        <p:spPr bwMode="auto">
          <a:xfrm>
            <a:off x="2140406" y="907041"/>
            <a:ext cx="84610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 smtClean="0"/>
              <a:t>ACC23</a:t>
            </a:r>
            <a:endParaRPr lang="en-GB" dirty="0"/>
          </a:p>
        </p:txBody>
      </p:sp>
      <p:sp>
        <p:nvSpPr>
          <p:cNvPr id="312" name="Text Box 227"/>
          <p:cNvSpPr txBox="1">
            <a:spLocks noChangeArrowheads="1"/>
          </p:cNvSpPr>
          <p:nvPr/>
        </p:nvSpPr>
        <p:spPr bwMode="auto">
          <a:xfrm>
            <a:off x="3139596" y="907041"/>
            <a:ext cx="16102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dirty="0" smtClean="0"/>
              <a:t>ACC45  ACC67</a:t>
            </a:r>
            <a:endParaRPr lang="en-US" dirty="0"/>
          </a:p>
        </p:txBody>
      </p:sp>
      <p:sp>
        <p:nvSpPr>
          <p:cNvPr id="313" name="Text Box 230"/>
          <p:cNvSpPr txBox="1">
            <a:spLocks noChangeArrowheads="1"/>
          </p:cNvSpPr>
          <p:nvPr/>
        </p:nvSpPr>
        <p:spPr bwMode="auto">
          <a:xfrm>
            <a:off x="5119992" y="907041"/>
            <a:ext cx="938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sFLASH</a:t>
            </a:r>
            <a:endParaRPr lang="en-GB"/>
          </a:p>
        </p:txBody>
      </p:sp>
      <p:sp>
        <p:nvSpPr>
          <p:cNvPr id="314" name="Text Box 231"/>
          <p:cNvSpPr txBox="1">
            <a:spLocks noChangeArrowheads="1"/>
          </p:cNvSpPr>
          <p:nvPr/>
        </p:nvSpPr>
        <p:spPr bwMode="auto">
          <a:xfrm>
            <a:off x="6123447" y="907041"/>
            <a:ext cx="14125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00A5EB"/>
                </a:solidFill>
              </a:rPr>
              <a:t>SASE</a:t>
            </a:r>
          </a:p>
          <a:p>
            <a:pPr algn="ctr" eaLnBrk="1" hangingPunct="1"/>
            <a:r>
              <a:rPr lang="en-US" b="1" dirty="0">
                <a:solidFill>
                  <a:srgbClr val="00A5EB"/>
                </a:solidFill>
              </a:rPr>
              <a:t>~4.1 – </a:t>
            </a:r>
            <a:r>
              <a:rPr lang="en-US" b="1" dirty="0" smtClean="0">
                <a:solidFill>
                  <a:srgbClr val="00A5EB"/>
                </a:solidFill>
              </a:rPr>
              <a:t>44 </a:t>
            </a:r>
            <a:r>
              <a:rPr lang="en-US" b="1" dirty="0">
                <a:solidFill>
                  <a:srgbClr val="00A5EB"/>
                </a:solidFill>
              </a:rPr>
              <a:t>nm</a:t>
            </a:r>
            <a:endParaRPr lang="en-GB" b="1" dirty="0">
              <a:solidFill>
                <a:srgbClr val="00A5EB"/>
              </a:solidFill>
            </a:endParaRPr>
          </a:p>
        </p:txBody>
      </p:sp>
      <p:sp>
        <p:nvSpPr>
          <p:cNvPr id="315" name="Text Box 233"/>
          <p:cNvSpPr txBox="1">
            <a:spLocks noChangeArrowheads="1"/>
          </p:cNvSpPr>
          <p:nvPr/>
        </p:nvSpPr>
        <p:spPr bwMode="auto">
          <a:xfrm>
            <a:off x="7883829" y="907041"/>
            <a:ext cx="1050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EXP. Hall</a:t>
            </a:r>
            <a:endParaRPr lang="en-GB"/>
          </a:p>
        </p:txBody>
      </p:sp>
      <p:grpSp>
        <p:nvGrpSpPr>
          <p:cNvPr id="316" name="Group 24"/>
          <p:cNvGrpSpPr>
            <a:grpSpLocks/>
          </p:cNvGrpSpPr>
          <p:nvPr/>
        </p:nvGrpSpPr>
        <p:grpSpPr bwMode="auto">
          <a:xfrm rot="1034355" flipH="1">
            <a:off x="5432729" y="2246891"/>
            <a:ext cx="390525" cy="184150"/>
            <a:chOff x="1337" y="2168"/>
            <a:chExt cx="270" cy="116"/>
          </a:xfrm>
        </p:grpSpPr>
        <p:sp>
          <p:nvSpPr>
            <p:cNvPr id="317" name="Line 25"/>
            <p:cNvSpPr>
              <a:spLocks noChangeShapeType="1"/>
            </p:cNvSpPr>
            <p:nvPr/>
          </p:nvSpPr>
          <p:spPr bwMode="auto">
            <a:xfrm flipV="1">
              <a:off x="1357" y="2198"/>
              <a:ext cx="75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8" name="Line 26"/>
            <p:cNvSpPr>
              <a:spLocks noChangeShapeType="1"/>
            </p:cNvSpPr>
            <p:nvPr/>
          </p:nvSpPr>
          <p:spPr bwMode="auto">
            <a:xfrm flipH="1">
              <a:off x="1421" y="2208"/>
              <a:ext cx="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9" name="Line 27"/>
            <p:cNvSpPr>
              <a:spLocks noChangeShapeType="1"/>
            </p:cNvSpPr>
            <p:nvPr/>
          </p:nvSpPr>
          <p:spPr bwMode="auto">
            <a:xfrm>
              <a:off x="1516" y="2203"/>
              <a:ext cx="74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0" name="Rectangle 28"/>
            <p:cNvSpPr>
              <a:spLocks noChangeAspect="1" noChangeArrowheads="1"/>
            </p:cNvSpPr>
            <p:nvPr/>
          </p:nvSpPr>
          <p:spPr bwMode="auto">
            <a:xfrm>
              <a:off x="1337" y="2226"/>
              <a:ext cx="35" cy="5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321" name="Rectangle 29"/>
            <p:cNvSpPr>
              <a:spLocks noChangeAspect="1" noChangeArrowheads="1"/>
            </p:cNvSpPr>
            <p:nvPr/>
          </p:nvSpPr>
          <p:spPr bwMode="auto">
            <a:xfrm>
              <a:off x="1415" y="2168"/>
              <a:ext cx="35" cy="5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322" name="Rectangle 30"/>
            <p:cNvSpPr>
              <a:spLocks noChangeAspect="1" noChangeArrowheads="1"/>
            </p:cNvSpPr>
            <p:nvPr/>
          </p:nvSpPr>
          <p:spPr bwMode="auto">
            <a:xfrm>
              <a:off x="1493" y="2168"/>
              <a:ext cx="35" cy="5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323" name="Rectangle 31"/>
            <p:cNvSpPr>
              <a:spLocks noChangeAspect="1" noChangeArrowheads="1"/>
            </p:cNvSpPr>
            <p:nvPr/>
          </p:nvSpPr>
          <p:spPr bwMode="auto">
            <a:xfrm>
              <a:off x="1572" y="2226"/>
              <a:ext cx="35" cy="5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</p:grpSp>
      <p:sp>
        <p:nvSpPr>
          <p:cNvPr id="324" name="Text Box 124"/>
          <p:cNvSpPr txBox="1">
            <a:spLocks noChangeArrowheads="1"/>
          </p:cNvSpPr>
          <p:nvPr/>
        </p:nvSpPr>
        <p:spPr bwMode="auto">
          <a:xfrm>
            <a:off x="7965007" y="1844064"/>
            <a:ext cx="1027113" cy="287337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Helvetica" pitchFamily="34" charset="0"/>
                <a:sym typeface="Wingdings" pitchFamily="2" charset="2"/>
              </a:rPr>
              <a:t>FLASH1</a:t>
            </a:r>
            <a:endParaRPr lang="en-US" sz="1200" b="1" dirty="0">
              <a:solidFill>
                <a:srgbClr val="FF0000"/>
              </a:solidFill>
              <a:latin typeface="Helvetica" pitchFamily="34" charset="0"/>
              <a:sym typeface="Wingdings" pitchFamily="2" charset="2"/>
            </a:endParaRPr>
          </a:p>
        </p:txBody>
      </p:sp>
      <p:sp>
        <p:nvSpPr>
          <p:cNvPr id="325" name="Text Box 231"/>
          <p:cNvSpPr txBox="1">
            <a:spLocks noChangeArrowheads="1"/>
          </p:cNvSpPr>
          <p:nvPr/>
        </p:nvSpPr>
        <p:spPr bwMode="auto">
          <a:xfrm rot="966138">
            <a:off x="6101897" y="2016148"/>
            <a:ext cx="12410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008BCA"/>
                </a:solidFill>
              </a:rPr>
              <a:t>SASE</a:t>
            </a:r>
          </a:p>
          <a:p>
            <a:pPr algn="ctr" eaLnBrk="1" hangingPunct="1"/>
            <a:r>
              <a:rPr lang="en-US" b="1" dirty="0">
                <a:solidFill>
                  <a:srgbClr val="008BCA"/>
                </a:solidFill>
              </a:rPr>
              <a:t>~</a:t>
            </a:r>
            <a:r>
              <a:rPr lang="en-US" b="1" dirty="0" smtClean="0">
                <a:solidFill>
                  <a:srgbClr val="008BCA"/>
                </a:solidFill>
              </a:rPr>
              <a:t>4 </a:t>
            </a:r>
            <a:r>
              <a:rPr lang="en-US" b="1" dirty="0">
                <a:solidFill>
                  <a:srgbClr val="008BCA"/>
                </a:solidFill>
              </a:rPr>
              <a:t>– 60 nm</a:t>
            </a:r>
            <a:endParaRPr lang="en-GB" b="1" dirty="0">
              <a:solidFill>
                <a:srgbClr val="008BCA"/>
              </a:solidFill>
            </a:endParaRPr>
          </a:p>
        </p:txBody>
      </p:sp>
      <p:cxnSp>
        <p:nvCxnSpPr>
          <p:cNvPr id="327" name="Straight Connector 326"/>
          <p:cNvCxnSpPr>
            <a:endCxn id="357" idx="0"/>
          </p:cNvCxnSpPr>
          <p:nvPr/>
        </p:nvCxnSpPr>
        <p:spPr>
          <a:xfrm rot="5400000" flipH="1" flipV="1">
            <a:off x="2811737" y="5114553"/>
            <a:ext cx="377018" cy="252110"/>
          </a:xfrm>
          <a:prstGeom prst="line">
            <a:avLst/>
          </a:prstGeom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/>
          <p:nvPr/>
        </p:nvCxnSpPr>
        <p:spPr>
          <a:xfrm rot="5400000" flipH="1" flipV="1">
            <a:off x="937496" y="5426185"/>
            <a:ext cx="445891" cy="400339"/>
          </a:xfrm>
          <a:prstGeom prst="line">
            <a:avLst/>
          </a:prstGeom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/>
          <p:nvPr/>
        </p:nvCxnSpPr>
        <p:spPr>
          <a:xfrm>
            <a:off x="1512676" y="5413641"/>
            <a:ext cx="550468" cy="4474"/>
          </a:xfrm>
          <a:prstGeom prst="line">
            <a:avLst/>
          </a:prstGeom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/>
        </p:nvCxnSpPr>
        <p:spPr>
          <a:xfrm>
            <a:off x="2568825" y="5413641"/>
            <a:ext cx="911911" cy="5629"/>
          </a:xfrm>
          <a:prstGeom prst="line">
            <a:avLst/>
          </a:prstGeom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>
            <a:off x="3986417" y="5413637"/>
            <a:ext cx="3038223" cy="5629"/>
          </a:xfrm>
          <a:prstGeom prst="line">
            <a:avLst/>
          </a:prstGeom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>
            <a:endCxn id="343" idx="0"/>
          </p:cNvCxnSpPr>
          <p:nvPr/>
        </p:nvCxnSpPr>
        <p:spPr>
          <a:xfrm rot="5400000" flipH="1" flipV="1">
            <a:off x="6907044" y="5123557"/>
            <a:ext cx="324487" cy="196655"/>
          </a:xfrm>
          <a:prstGeom prst="line">
            <a:avLst/>
          </a:prstGeom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 flipV="1">
            <a:off x="7024641" y="5188448"/>
            <a:ext cx="375314" cy="209097"/>
          </a:xfrm>
          <a:prstGeom prst="line">
            <a:avLst/>
          </a:prstGeom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7399959" y="5188448"/>
            <a:ext cx="550475" cy="4474"/>
          </a:xfrm>
          <a:prstGeom prst="line">
            <a:avLst/>
          </a:prstGeom>
          <a:ln w="38100" cap="flat" cmpd="sng" algn="ctr">
            <a:solidFill>
              <a:srgbClr val="6B2C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 flipV="1">
            <a:off x="7950429" y="4929284"/>
            <a:ext cx="475403" cy="259164"/>
          </a:xfrm>
          <a:prstGeom prst="line">
            <a:avLst/>
          </a:prstGeom>
          <a:ln w="38100" cap="flat" cmpd="sng" algn="ctr">
            <a:solidFill>
              <a:srgbClr val="09FFF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8425832" y="4929284"/>
            <a:ext cx="475403" cy="4474"/>
          </a:xfrm>
          <a:prstGeom prst="line">
            <a:avLst/>
          </a:prstGeom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7015691" y="5418115"/>
            <a:ext cx="925789" cy="4474"/>
          </a:xfrm>
          <a:prstGeom prst="line">
            <a:avLst/>
          </a:prstGeom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7950433" y="5422589"/>
            <a:ext cx="475399" cy="207251"/>
          </a:xfrm>
          <a:prstGeom prst="line">
            <a:avLst/>
          </a:prstGeom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>
            <a:off x="8425832" y="5629841"/>
            <a:ext cx="475403" cy="4474"/>
          </a:xfrm>
          <a:prstGeom prst="line">
            <a:avLst/>
          </a:prstGeom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0" name="Group 64"/>
          <p:cNvGrpSpPr/>
          <p:nvPr/>
        </p:nvGrpSpPr>
        <p:grpSpPr>
          <a:xfrm>
            <a:off x="2063143" y="5222437"/>
            <a:ext cx="505682" cy="209100"/>
            <a:chOff x="1642967" y="1654961"/>
            <a:chExt cx="238994" cy="68659"/>
          </a:xfrm>
        </p:grpSpPr>
        <p:cxnSp>
          <p:nvCxnSpPr>
            <p:cNvPr id="409" name="Straight Connector 408"/>
            <p:cNvCxnSpPr/>
            <p:nvPr/>
          </p:nvCxnSpPr>
          <p:spPr>
            <a:xfrm flipV="1">
              <a:off x="1642967" y="1654961"/>
              <a:ext cx="68358" cy="67865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 rot="16200000" flipV="1">
              <a:off x="1817876" y="1659536"/>
              <a:ext cx="68659" cy="59510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 rot="10800000">
              <a:off x="1711328" y="1654961"/>
              <a:ext cx="111123" cy="1588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1" name="Group 65"/>
          <p:cNvGrpSpPr/>
          <p:nvPr/>
        </p:nvGrpSpPr>
        <p:grpSpPr>
          <a:xfrm>
            <a:off x="3480740" y="5229143"/>
            <a:ext cx="505682" cy="202393"/>
            <a:chOff x="2062236" y="1657342"/>
            <a:chExt cx="238994" cy="68659"/>
          </a:xfrm>
        </p:grpSpPr>
        <p:cxnSp>
          <p:nvCxnSpPr>
            <p:cNvPr id="406" name="Straight Connector 405"/>
            <p:cNvCxnSpPr/>
            <p:nvPr/>
          </p:nvCxnSpPr>
          <p:spPr>
            <a:xfrm flipV="1">
              <a:off x="2062236" y="1657342"/>
              <a:ext cx="68358" cy="67865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/>
            <p:nvPr/>
          </p:nvCxnSpPr>
          <p:spPr>
            <a:xfrm rot="16200000" flipV="1">
              <a:off x="2237145" y="1661917"/>
              <a:ext cx="68659" cy="59510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/>
          </p:nvCxnSpPr>
          <p:spPr>
            <a:xfrm rot="10800000">
              <a:off x="2130597" y="1657342"/>
              <a:ext cx="111123" cy="1588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2" name="Straight Connector 341"/>
          <p:cNvCxnSpPr>
            <a:endCxn id="346" idx="0"/>
          </p:cNvCxnSpPr>
          <p:nvPr/>
        </p:nvCxnSpPr>
        <p:spPr>
          <a:xfrm rot="5400000" flipH="1" flipV="1">
            <a:off x="4560396" y="5094608"/>
            <a:ext cx="377018" cy="252110"/>
          </a:xfrm>
          <a:prstGeom prst="line">
            <a:avLst/>
          </a:prstGeom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3" name="Rectangle 342"/>
          <p:cNvSpPr/>
          <p:nvPr/>
        </p:nvSpPr>
        <p:spPr>
          <a:xfrm>
            <a:off x="7103210" y="5059641"/>
            <a:ext cx="128811" cy="128811"/>
          </a:xfrm>
          <a:prstGeom prst="rect">
            <a:avLst/>
          </a:prstGeom>
          <a:solidFill>
            <a:schemeClr val="bg2">
              <a:lumMod val="10000"/>
            </a:schemeClr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Rectangle 343"/>
          <p:cNvSpPr/>
          <p:nvPr/>
        </p:nvSpPr>
        <p:spPr>
          <a:xfrm>
            <a:off x="8836830" y="5574385"/>
            <a:ext cx="128811" cy="128811"/>
          </a:xfrm>
          <a:prstGeom prst="rect">
            <a:avLst/>
          </a:prstGeom>
          <a:solidFill>
            <a:schemeClr val="bg2">
              <a:lumMod val="10000"/>
            </a:schemeClr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Rectangle 344"/>
          <p:cNvSpPr/>
          <p:nvPr/>
        </p:nvSpPr>
        <p:spPr>
          <a:xfrm>
            <a:off x="8836830" y="4869351"/>
            <a:ext cx="128811" cy="128811"/>
          </a:xfrm>
          <a:prstGeom prst="rect">
            <a:avLst/>
          </a:prstGeom>
          <a:solidFill>
            <a:schemeClr val="bg2">
              <a:lumMod val="10000"/>
            </a:schemeClr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Rectangle 345"/>
          <p:cNvSpPr/>
          <p:nvPr/>
        </p:nvSpPr>
        <p:spPr>
          <a:xfrm>
            <a:off x="4810553" y="5032152"/>
            <a:ext cx="128811" cy="128811"/>
          </a:xfrm>
          <a:prstGeom prst="rect">
            <a:avLst/>
          </a:prstGeom>
          <a:solidFill>
            <a:schemeClr val="bg2">
              <a:lumMod val="10000"/>
            </a:schemeClr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Rounded Rectangle 346"/>
          <p:cNvSpPr/>
          <p:nvPr/>
        </p:nvSpPr>
        <p:spPr>
          <a:xfrm>
            <a:off x="3098645" y="5237445"/>
            <a:ext cx="305921" cy="365807"/>
          </a:xfrm>
          <a:prstGeom prst="roundRect">
            <a:avLst/>
          </a:prstGeom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Rounded Rectangle 347"/>
          <p:cNvSpPr/>
          <p:nvPr/>
        </p:nvSpPr>
        <p:spPr>
          <a:xfrm>
            <a:off x="1636323" y="5244229"/>
            <a:ext cx="305921" cy="365807"/>
          </a:xfrm>
          <a:prstGeom prst="roundRect">
            <a:avLst/>
          </a:prstGeom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9" name="Straight Connector 348"/>
          <p:cNvCxnSpPr/>
          <p:nvPr/>
        </p:nvCxnSpPr>
        <p:spPr>
          <a:xfrm>
            <a:off x="205619" y="4963276"/>
            <a:ext cx="725618" cy="4474"/>
          </a:xfrm>
          <a:prstGeom prst="line">
            <a:avLst/>
          </a:prstGeom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/>
          <p:cNvCxnSpPr/>
          <p:nvPr/>
        </p:nvCxnSpPr>
        <p:spPr>
          <a:xfrm rot="16200000" flipH="1">
            <a:off x="908459" y="4990524"/>
            <a:ext cx="445891" cy="400339"/>
          </a:xfrm>
          <a:prstGeom prst="line">
            <a:avLst/>
          </a:prstGeom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1" name="Rectangle 350"/>
          <p:cNvSpPr/>
          <p:nvPr/>
        </p:nvSpPr>
        <p:spPr>
          <a:xfrm>
            <a:off x="1166985" y="4804946"/>
            <a:ext cx="128811" cy="128811"/>
          </a:xfrm>
          <a:prstGeom prst="rect">
            <a:avLst/>
          </a:prstGeom>
          <a:solidFill>
            <a:schemeClr val="bg2">
              <a:lumMod val="10000"/>
            </a:schemeClr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Rounded Rectangle 351"/>
          <p:cNvSpPr/>
          <p:nvPr/>
        </p:nvSpPr>
        <p:spPr>
          <a:xfrm>
            <a:off x="502813" y="4780371"/>
            <a:ext cx="243709" cy="365807"/>
          </a:xfrm>
          <a:prstGeom prst="roundRect">
            <a:avLst/>
          </a:prstGeom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Rounded Rectangle 352"/>
          <p:cNvSpPr/>
          <p:nvPr/>
        </p:nvSpPr>
        <p:spPr>
          <a:xfrm>
            <a:off x="4874955" y="5233617"/>
            <a:ext cx="1219548" cy="365807"/>
          </a:xfrm>
          <a:prstGeom prst="roundRect">
            <a:avLst/>
          </a:prstGeom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4" name="Straight Connector 353"/>
          <p:cNvCxnSpPr/>
          <p:nvPr/>
        </p:nvCxnSpPr>
        <p:spPr>
          <a:xfrm>
            <a:off x="234656" y="5853771"/>
            <a:ext cx="725618" cy="4474"/>
          </a:xfrm>
          <a:prstGeom prst="line">
            <a:avLst/>
          </a:prstGeom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5" name="Rectangle 354"/>
          <p:cNvSpPr/>
          <p:nvPr/>
        </p:nvSpPr>
        <p:spPr>
          <a:xfrm flipV="1">
            <a:off x="1202764" y="5885081"/>
            <a:ext cx="128811" cy="12881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Rounded Rectangle 355"/>
          <p:cNvSpPr/>
          <p:nvPr/>
        </p:nvSpPr>
        <p:spPr>
          <a:xfrm flipV="1">
            <a:off x="531851" y="5670869"/>
            <a:ext cx="243709" cy="365807"/>
          </a:xfrm>
          <a:prstGeom prst="roundRect">
            <a:avLst/>
          </a:prstGeom>
          <a:ln w="12700" cap="flat" cmpd="sng" algn="ctr">
            <a:solidFill>
              <a:srgbClr val="008000"/>
            </a:solidFill>
            <a:prstDash val="dot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Rectangle 356"/>
          <p:cNvSpPr/>
          <p:nvPr/>
        </p:nvSpPr>
        <p:spPr>
          <a:xfrm>
            <a:off x="3061894" y="5052097"/>
            <a:ext cx="128811" cy="128811"/>
          </a:xfrm>
          <a:prstGeom prst="rect">
            <a:avLst/>
          </a:prstGeom>
          <a:solidFill>
            <a:schemeClr val="bg2">
              <a:lumMod val="10000"/>
            </a:schemeClr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8" name="Straight Connector 357"/>
          <p:cNvCxnSpPr>
            <a:endCxn id="351" idx="1"/>
          </p:cNvCxnSpPr>
          <p:nvPr/>
        </p:nvCxnSpPr>
        <p:spPr>
          <a:xfrm flipV="1">
            <a:off x="931237" y="4869351"/>
            <a:ext cx="235748" cy="89448"/>
          </a:xfrm>
          <a:prstGeom prst="line">
            <a:avLst/>
          </a:prstGeom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/>
          <p:cNvCxnSpPr>
            <a:endCxn id="355" idx="1"/>
          </p:cNvCxnSpPr>
          <p:nvPr/>
        </p:nvCxnSpPr>
        <p:spPr>
          <a:xfrm>
            <a:off x="960270" y="5858247"/>
            <a:ext cx="242494" cy="91238"/>
          </a:xfrm>
          <a:prstGeom prst="line">
            <a:avLst/>
          </a:prstGeom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/>
          <p:nvPr/>
        </p:nvCxnSpPr>
        <p:spPr>
          <a:xfrm flipV="1">
            <a:off x="205619" y="4963276"/>
            <a:ext cx="297194" cy="2014"/>
          </a:xfrm>
          <a:prstGeom prst="line">
            <a:avLst/>
          </a:prstGeom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1" name="Straight Connector 360"/>
          <p:cNvCxnSpPr>
            <a:stCxn id="352" idx="1"/>
          </p:cNvCxnSpPr>
          <p:nvPr/>
        </p:nvCxnSpPr>
        <p:spPr>
          <a:xfrm rot="10800000" flipH="1" flipV="1">
            <a:off x="502812" y="4963275"/>
            <a:ext cx="428422" cy="2015"/>
          </a:xfrm>
          <a:prstGeom prst="line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/>
          <p:cNvCxnSpPr>
            <a:endCxn id="351" idx="1"/>
          </p:cNvCxnSpPr>
          <p:nvPr/>
        </p:nvCxnSpPr>
        <p:spPr>
          <a:xfrm flipV="1">
            <a:off x="931233" y="4869351"/>
            <a:ext cx="235752" cy="95939"/>
          </a:xfrm>
          <a:prstGeom prst="line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Connector 362"/>
          <p:cNvCxnSpPr>
            <a:stCxn id="352" idx="1"/>
          </p:cNvCxnSpPr>
          <p:nvPr/>
        </p:nvCxnSpPr>
        <p:spPr>
          <a:xfrm rot="10800000" flipH="1" flipV="1">
            <a:off x="502812" y="4963275"/>
            <a:ext cx="428422" cy="72000"/>
          </a:xfrm>
          <a:prstGeom prst="line">
            <a:avLst/>
          </a:prstGeom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/>
          <p:cNvCxnSpPr/>
          <p:nvPr/>
        </p:nvCxnSpPr>
        <p:spPr>
          <a:xfrm>
            <a:off x="931244" y="5030809"/>
            <a:ext cx="400336" cy="398308"/>
          </a:xfrm>
          <a:prstGeom prst="line">
            <a:avLst/>
          </a:prstGeom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Connector 364"/>
          <p:cNvCxnSpPr/>
          <p:nvPr/>
        </p:nvCxnSpPr>
        <p:spPr>
          <a:xfrm>
            <a:off x="1331575" y="5431540"/>
            <a:ext cx="1542614" cy="5627"/>
          </a:xfrm>
          <a:prstGeom prst="line">
            <a:avLst/>
          </a:prstGeom>
          <a:ln w="38100" cap="flat" cmpd="sng" algn="ctr">
            <a:solidFill>
              <a:srgbClr val="66CC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/>
          <p:cNvCxnSpPr/>
          <p:nvPr/>
        </p:nvCxnSpPr>
        <p:spPr>
          <a:xfrm rot="5400000">
            <a:off x="2028098" y="5257482"/>
            <a:ext cx="214733" cy="14463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Connector 366"/>
          <p:cNvCxnSpPr/>
          <p:nvPr/>
        </p:nvCxnSpPr>
        <p:spPr>
          <a:xfrm rot="16200000" flipH="1">
            <a:off x="2398499" y="5266844"/>
            <a:ext cx="214733" cy="125916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Connector 367"/>
          <p:cNvCxnSpPr/>
          <p:nvPr/>
        </p:nvCxnSpPr>
        <p:spPr>
          <a:xfrm rot="10800000">
            <a:off x="2207781" y="5211984"/>
            <a:ext cx="235128" cy="562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Connector 368"/>
          <p:cNvCxnSpPr/>
          <p:nvPr/>
        </p:nvCxnSpPr>
        <p:spPr>
          <a:xfrm rot="5400000">
            <a:off x="3445693" y="5264193"/>
            <a:ext cx="214733" cy="14463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Connector 369"/>
          <p:cNvCxnSpPr/>
          <p:nvPr/>
        </p:nvCxnSpPr>
        <p:spPr>
          <a:xfrm rot="16200000" flipH="1">
            <a:off x="3816095" y="5273554"/>
            <a:ext cx="214733" cy="125916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Connector 370"/>
          <p:cNvCxnSpPr/>
          <p:nvPr/>
        </p:nvCxnSpPr>
        <p:spPr>
          <a:xfrm rot="10800000">
            <a:off x="3625378" y="5218695"/>
            <a:ext cx="235128" cy="562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Connector 371"/>
          <p:cNvCxnSpPr>
            <a:stCxn id="357" idx="1"/>
          </p:cNvCxnSpPr>
          <p:nvPr/>
        </p:nvCxnSpPr>
        <p:spPr>
          <a:xfrm rot="10800000" flipV="1">
            <a:off x="2874200" y="5116503"/>
            <a:ext cx="187698" cy="312613"/>
          </a:xfrm>
          <a:prstGeom prst="line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Connector 372"/>
          <p:cNvCxnSpPr/>
          <p:nvPr/>
        </p:nvCxnSpPr>
        <p:spPr>
          <a:xfrm flipV="1">
            <a:off x="2874190" y="5429117"/>
            <a:ext cx="1748660" cy="8053"/>
          </a:xfrm>
          <a:prstGeom prst="line">
            <a:avLst/>
          </a:prstGeom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/>
          <p:cNvCxnSpPr>
            <a:endCxn id="346" idx="1"/>
          </p:cNvCxnSpPr>
          <p:nvPr/>
        </p:nvCxnSpPr>
        <p:spPr>
          <a:xfrm rot="5400000" flipH="1" flipV="1">
            <a:off x="4550421" y="5168988"/>
            <a:ext cx="332559" cy="187705"/>
          </a:xfrm>
          <a:prstGeom prst="line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Connector 374"/>
          <p:cNvCxnSpPr/>
          <p:nvPr/>
        </p:nvCxnSpPr>
        <p:spPr>
          <a:xfrm>
            <a:off x="4622848" y="5437170"/>
            <a:ext cx="2392843" cy="6710"/>
          </a:xfrm>
          <a:prstGeom prst="line">
            <a:avLst/>
          </a:prstGeom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/>
          <p:cNvCxnSpPr/>
          <p:nvPr/>
        </p:nvCxnSpPr>
        <p:spPr>
          <a:xfrm flipV="1">
            <a:off x="6947905" y="5111322"/>
            <a:ext cx="210762" cy="332558"/>
          </a:xfrm>
          <a:prstGeom prst="line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Connector 376"/>
          <p:cNvCxnSpPr/>
          <p:nvPr/>
        </p:nvCxnSpPr>
        <p:spPr>
          <a:xfrm>
            <a:off x="8425837" y="5634314"/>
            <a:ext cx="539804" cy="250767"/>
          </a:xfrm>
          <a:prstGeom prst="line">
            <a:avLst/>
          </a:prstGeom>
          <a:ln w="12700" cap="flat" cmpd="sng" algn="ctr">
            <a:solidFill>
              <a:srgbClr val="FF8000"/>
            </a:solidFill>
            <a:prstDash val="lgDash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/>
          <p:cNvCxnSpPr/>
          <p:nvPr/>
        </p:nvCxnSpPr>
        <p:spPr>
          <a:xfrm>
            <a:off x="7930105" y="5424816"/>
            <a:ext cx="1035536" cy="1847"/>
          </a:xfrm>
          <a:prstGeom prst="line">
            <a:avLst/>
          </a:prstGeom>
          <a:ln w="12700" cap="flat" cmpd="sng" algn="ctr">
            <a:solidFill>
              <a:srgbClr val="FF8000"/>
            </a:solidFill>
            <a:prstDash val="lgDash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Connector 378"/>
          <p:cNvCxnSpPr/>
          <p:nvPr/>
        </p:nvCxnSpPr>
        <p:spPr>
          <a:xfrm>
            <a:off x="7950433" y="5186215"/>
            <a:ext cx="1015208" cy="1847"/>
          </a:xfrm>
          <a:prstGeom prst="line">
            <a:avLst/>
          </a:prstGeom>
          <a:ln w="12700" cap="flat" cmpd="sng" algn="ctr">
            <a:solidFill>
              <a:srgbClr val="FF8000"/>
            </a:solidFill>
            <a:prstDash val="lgDash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/>
          <p:cNvCxnSpPr/>
          <p:nvPr/>
        </p:nvCxnSpPr>
        <p:spPr>
          <a:xfrm flipV="1">
            <a:off x="8425837" y="4660321"/>
            <a:ext cx="539804" cy="259164"/>
          </a:xfrm>
          <a:prstGeom prst="line">
            <a:avLst/>
          </a:prstGeom>
          <a:ln w="12700" cap="flat" cmpd="sng" algn="ctr">
            <a:solidFill>
              <a:srgbClr val="FF8000"/>
            </a:solidFill>
            <a:prstDash val="lgDash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/>
          <p:cNvCxnSpPr/>
          <p:nvPr/>
        </p:nvCxnSpPr>
        <p:spPr>
          <a:xfrm flipV="1">
            <a:off x="7399959" y="4319128"/>
            <a:ext cx="1565682" cy="867088"/>
          </a:xfrm>
          <a:prstGeom prst="line">
            <a:avLst/>
          </a:prstGeom>
          <a:ln w="12700" cap="flat" cmpd="sng" algn="ctr">
            <a:solidFill>
              <a:srgbClr val="FF8000"/>
            </a:solidFill>
            <a:prstDash val="lgDash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/>
          <p:cNvCxnSpPr/>
          <p:nvPr/>
        </p:nvCxnSpPr>
        <p:spPr>
          <a:xfrm flipV="1">
            <a:off x="7015691" y="5424816"/>
            <a:ext cx="934742" cy="19063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/>
          <p:cNvCxnSpPr/>
          <p:nvPr/>
        </p:nvCxnSpPr>
        <p:spPr>
          <a:xfrm>
            <a:off x="7950433" y="5424816"/>
            <a:ext cx="475403" cy="205023"/>
          </a:xfrm>
          <a:prstGeom prst="line">
            <a:avLst/>
          </a:prstGeom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/>
          <p:cNvCxnSpPr>
            <a:endCxn id="344" idx="1"/>
          </p:cNvCxnSpPr>
          <p:nvPr/>
        </p:nvCxnSpPr>
        <p:spPr>
          <a:xfrm>
            <a:off x="8425837" y="5638791"/>
            <a:ext cx="410993" cy="1847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5" name="TextBox 384"/>
          <p:cNvSpPr txBox="1"/>
          <p:nvPr/>
        </p:nvSpPr>
        <p:spPr>
          <a:xfrm>
            <a:off x="5288152" y="5610036"/>
            <a:ext cx="463791" cy="429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L3</a:t>
            </a:r>
            <a:endParaRPr lang="en-US" dirty="0"/>
          </a:p>
        </p:txBody>
      </p:sp>
      <p:sp>
        <p:nvSpPr>
          <p:cNvPr id="386" name="TextBox 385"/>
          <p:cNvSpPr txBox="1"/>
          <p:nvPr/>
        </p:nvSpPr>
        <p:spPr>
          <a:xfrm>
            <a:off x="3016945" y="5603252"/>
            <a:ext cx="463791" cy="429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L2</a:t>
            </a:r>
            <a:endParaRPr lang="en-US" dirty="0"/>
          </a:p>
        </p:txBody>
      </p:sp>
      <p:sp>
        <p:nvSpPr>
          <p:cNvPr id="387" name="TextBox 386"/>
          <p:cNvSpPr txBox="1"/>
          <p:nvPr/>
        </p:nvSpPr>
        <p:spPr>
          <a:xfrm>
            <a:off x="1565941" y="5596468"/>
            <a:ext cx="463791" cy="429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L1</a:t>
            </a:r>
            <a:endParaRPr lang="en-US" dirty="0"/>
          </a:p>
        </p:txBody>
      </p:sp>
      <p:sp>
        <p:nvSpPr>
          <p:cNvPr id="388" name="TextBox 387"/>
          <p:cNvSpPr txBox="1"/>
          <p:nvPr/>
        </p:nvSpPr>
        <p:spPr>
          <a:xfrm>
            <a:off x="357580" y="5096561"/>
            <a:ext cx="418558" cy="429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I1</a:t>
            </a:r>
            <a:endParaRPr lang="en-US" dirty="0"/>
          </a:p>
        </p:txBody>
      </p:sp>
      <p:sp>
        <p:nvSpPr>
          <p:cNvPr id="389" name="TextBox 388"/>
          <p:cNvSpPr txBox="1"/>
          <p:nvPr/>
        </p:nvSpPr>
        <p:spPr>
          <a:xfrm>
            <a:off x="357580" y="6039660"/>
            <a:ext cx="418558" cy="429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I2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90" name="Group 389"/>
          <p:cNvGrpSpPr/>
          <p:nvPr/>
        </p:nvGrpSpPr>
        <p:grpSpPr>
          <a:xfrm>
            <a:off x="1331575" y="5333536"/>
            <a:ext cx="227218" cy="101183"/>
            <a:chOff x="2437957" y="4821766"/>
            <a:chExt cx="434716" cy="193583"/>
          </a:xfrm>
        </p:grpSpPr>
        <p:grpSp>
          <p:nvGrpSpPr>
            <p:cNvPr id="399" name="Group 64"/>
            <p:cNvGrpSpPr/>
            <p:nvPr/>
          </p:nvGrpSpPr>
          <p:grpSpPr>
            <a:xfrm>
              <a:off x="2437957" y="4830752"/>
              <a:ext cx="434716" cy="179756"/>
              <a:chOff x="1642967" y="1654961"/>
              <a:chExt cx="238994" cy="68659"/>
            </a:xfrm>
          </p:grpSpPr>
          <p:cxnSp>
            <p:nvCxnSpPr>
              <p:cNvPr id="403" name="Straight Connector 402"/>
              <p:cNvCxnSpPr/>
              <p:nvPr/>
            </p:nvCxnSpPr>
            <p:spPr>
              <a:xfrm flipV="1">
                <a:off x="1642967" y="1654961"/>
                <a:ext cx="68358" cy="67865"/>
              </a:xfrm>
              <a:prstGeom prst="line">
                <a:avLst/>
              </a:prstGeom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Connector 403"/>
              <p:cNvCxnSpPr/>
              <p:nvPr/>
            </p:nvCxnSpPr>
            <p:spPr>
              <a:xfrm rot="16200000" flipV="1">
                <a:off x="1817876" y="1659536"/>
                <a:ext cx="68659" cy="59510"/>
              </a:xfrm>
              <a:prstGeom prst="line">
                <a:avLst/>
              </a:prstGeom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 rot="10800000">
                <a:off x="1711328" y="1654961"/>
                <a:ext cx="111123" cy="1588"/>
              </a:xfrm>
              <a:prstGeom prst="line">
                <a:avLst/>
              </a:prstGeom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0" name="Straight Connector 399"/>
            <p:cNvCxnSpPr/>
            <p:nvPr/>
          </p:nvCxnSpPr>
          <p:spPr>
            <a:xfrm rot="5400000">
              <a:off x="2407830" y="4860879"/>
              <a:ext cx="184598" cy="12434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/>
            <p:nvPr/>
          </p:nvCxnSpPr>
          <p:spPr>
            <a:xfrm rot="16200000" flipH="1">
              <a:off x="2726250" y="4868927"/>
              <a:ext cx="184598" cy="108245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/>
            <p:nvPr/>
          </p:nvCxnSpPr>
          <p:spPr>
            <a:xfrm rot="10800000">
              <a:off x="2562297" y="4821766"/>
              <a:ext cx="202131" cy="4839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1" name="TextBox 390"/>
          <p:cNvSpPr txBox="1"/>
          <p:nvPr/>
        </p:nvSpPr>
        <p:spPr>
          <a:xfrm>
            <a:off x="1172924" y="5397545"/>
            <a:ext cx="541102" cy="322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BC 0</a:t>
            </a:r>
            <a:endParaRPr lang="en-US" sz="1200" b="1" dirty="0"/>
          </a:p>
        </p:txBody>
      </p:sp>
      <p:sp>
        <p:nvSpPr>
          <p:cNvPr id="392" name="TextBox 391"/>
          <p:cNvSpPr txBox="1"/>
          <p:nvPr/>
        </p:nvSpPr>
        <p:spPr>
          <a:xfrm>
            <a:off x="2063143" y="5384139"/>
            <a:ext cx="541102" cy="322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BC 1</a:t>
            </a:r>
            <a:endParaRPr lang="en-US" sz="1200" b="1" dirty="0"/>
          </a:p>
        </p:txBody>
      </p:sp>
      <p:sp>
        <p:nvSpPr>
          <p:cNvPr id="393" name="TextBox 392"/>
          <p:cNvSpPr txBox="1"/>
          <p:nvPr/>
        </p:nvSpPr>
        <p:spPr>
          <a:xfrm>
            <a:off x="3439476" y="5370732"/>
            <a:ext cx="541102" cy="322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BC 2</a:t>
            </a:r>
            <a:endParaRPr lang="en-US" sz="1200" b="1" dirty="0"/>
          </a:p>
        </p:txBody>
      </p:sp>
      <p:sp>
        <p:nvSpPr>
          <p:cNvPr id="394" name="TextBox 393"/>
          <p:cNvSpPr txBox="1"/>
          <p:nvPr/>
        </p:nvSpPr>
        <p:spPr>
          <a:xfrm>
            <a:off x="7144539" y="5397545"/>
            <a:ext cx="708838" cy="322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SASE 1</a:t>
            </a:r>
            <a:endParaRPr lang="en-US" sz="1200" b="1" dirty="0"/>
          </a:p>
        </p:txBody>
      </p:sp>
      <p:sp>
        <p:nvSpPr>
          <p:cNvPr id="395" name="TextBox 394"/>
          <p:cNvSpPr txBox="1"/>
          <p:nvPr/>
        </p:nvSpPr>
        <p:spPr>
          <a:xfrm rot="19850547">
            <a:off x="6973664" y="5141783"/>
            <a:ext cx="5401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SASE 2</a:t>
            </a:r>
            <a:endParaRPr lang="en-US" sz="1000" b="1" dirty="0"/>
          </a:p>
        </p:txBody>
      </p:sp>
      <p:sp>
        <p:nvSpPr>
          <p:cNvPr id="396" name="TextBox 395"/>
          <p:cNvSpPr txBox="1"/>
          <p:nvPr/>
        </p:nvSpPr>
        <p:spPr>
          <a:xfrm>
            <a:off x="7458487" y="5069811"/>
            <a:ext cx="5437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SASE </a:t>
            </a:r>
            <a:r>
              <a:rPr lang="en-US" sz="1000" b="1" dirty="0"/>
              <a:t>4</a:t>
            </a:r>
          </a:p>
        </p:txBody>
      </p:sp>
      <p:sp>
        <p:nvSpPr>
          <p:cNvPr id="397" name="TextBox 396"/>
          <p:cNvSpPr txBox="1"/>
          <p:nvPr/>
        </p:nvSpPr>
        <p:spPr>
          <a:xfrm rot="1387476">
            <a:off x="7905078" y="5466325"/>
            <a:ext cx="5437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SASE 3</a:t>
            </a:r>
            <a:endParaRPr lang="en-US" sz="1000" b="1" dirty="0"/>
          </a:p>
        </p:txBody>
      </p:sp>
      <p:grpSp>
        <p:nvGrpSpPr>
          <p:cNvPr id="412" name="Group 238"/>
          <p:cNvGrpSpPr>
            <a:grpSpLocks/>
          </p:cNvGrpSpPr>
          <p:nvPr/>
        </p:nvGrpSpPr>
        <p:grpSpPr bwMode="auto">
          <a:xfrm flipV="1">
            <a:off x="504323" y="1649976"/>
            <a:ext cx="223838" cy="224682"/>
            <a:chOff x="3882" y="2874"/>
            <a:chExt cx="141" cy="130"/>
          </a:xfrm>
        </p:grpSpPr>
        <p:sp>
          <p:nvSpPr>
            <p:cNvPr id="413" name="Rectangle 35"/>
            <p:cNvSpPr>
              <a:spLocks noChangeAspect="1" noChangeArrowheads="1"/>
            </p:cNvSpPr>
            <p:nvPr/>
          </p:nvSpPr>
          <p:spPr bwMode="auto">
            <a:xfrm rot="7923321" flipV="1">
              <a:off x="3971" y="2873"/>
              <a:ext cx="52" cy="5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pPr>
                <a:spcBef>
                  <a:spcPct val="20000"/>
                </a:spcBef>
              </a:pPr>
              <a:endParaRPr lang="de-DE" sz="2000">
                <a:sym typeface="Wingdings" pitchFamily="2" charset="2"/>
              </a:endParaRPr>
            </a:p>
          </p:txBody>
        </p:sp>
        <p:sp>
          <p:nvSpPr>
            <p:cNvPr id="414" name="Line 34"/>
            <p:cNvSpPr>
              <a:spLocks noChangeShapeType="1"/>
            </p:cNvSpPr>
            <p:nvPr/>
          </p:nvSpPr>
          <p:spPr bwMode="auto">
            <a:xfrm rot="10800000" flipH="1">
              <a:off x="3886" y="2883"/>
              <a:ext cx="133" cy="1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5" name="Freeform 36"/>
            <p:cNvSpPr>
              <a:spLocks/>
            </p:cNvSpPr>
            <p:nvPr/>
          </p:nvSpPr>
          <p:spPr bwMode="auto">
            <a:xfrm rot="16200000">
              <a:off x="3899" y="2945"/>
              <a:ext cx="42" cy="75"/>
            </a:xfrm>
            <a:custGeom>
              <a:avLst/>
              <a:gdLst>
                <a:gd name="T0" fmla="*/ 0 w 143"/>
                <a:gd name="T1" fmla="*/ 0 h 130"/>
                <a:gd name="T2" fmla="*/ 0 w 143"/>
                <a:gd name="T3" fmla="*/ 149411312 h 130"/>
                <a:gd name="T4" fmla="*/ 0 w 143"/>
                <a:gd name="T5" fmla="*/ 149411312 h 130"/>
                <a:gd name="T6" fmla="*/ 0 w 143"/>
                <a:gd name="T7" fmla="*/ 149411312 h 130"/>
                <a:gd name="T8" fmla="*/ 0 w 143"/>
                <a:gd name="T9" fmla="*/ 0 h 130"/>
                <a:gd name="T10" fmla="*/ 0 w 143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30"/>
                <a:gd name="T20" fmla="*/ 143 w 143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30">
                  <a:moveTo>
                    <a:pt x="0" y="0"/>
                  </a:moveTo>
                  <a:lnTo>
                    <a:pt x="0" y="130"/>
                  </a:lnTo>
                  <a:lnTo>
                    <a:pt x="78" y="130"/>
                  </a:lnTo>
                  <a:lnTo>
                    <a:pt x="142" y="72"/>
                  </a:lnTo>
                  <a:lnTo>
                    <a:pt x="1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rot="10800000" vert="eaVert"/>
            <a:lstStyle/>
            <a:p>
              <a:endParaRPr lang="de-DE"/>
            </a:p>
          </p:txBody>
        </p:sp>
      </p:grpSp>
      <p:sp>
        <p:nvSpPr>
          <p:cNvPr id="416" name="Text Box 124"/>
          <p:cNvSpPr txBox="1">
            <a:spLocks noChangeArrowheads="1"/>
          </p:cNvSpPr>
          <p:nvPr/>
        </p:nvSpPr>
        <p:spPr bwMode="auto">
          <a:xfrm>
            <a:off x="6291230" y="5795596"/>
            <a:ext cx="1027113" cy="307777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 smtClean="0">
                <a:solidFill>
                  <a:srgbClr val="FF0000"/>
                </a:solidFill>
                <a:latin typeface="Helvetica" pitchFamily="34" charset="0"/>
                <a:sym typeface="Wingdings" pitchFamily="2" charset="2"/>
              </a:rPr>
              <a:t>XFEL</a:t>
            </a:r>
            <a:endParaRPr lang="en-US" sz="1400" b="1" dirty="0">
              <a:solidFill>
                <a:srgbClr val="FF0000"/>
              </a:solidFill>
              <a:latin typeface="Helvetica" pitchFamily="34" charset="0"/>
              <a:sym typeface="Wingdings" pitchFamily="2" charset="2"/>
            </a:endParaRPr>
          </a:p>
        </p:txBody>
      </p:sp>
      <p:cxnSp>
        <p:nvCxnSpPr>
          <p:cNvPr id="65" name="Straight Connector 64"/>
          <p:cNvCxnSpPr>
            <a:endCxn id="104" idx="2"/>
          </p:cNvCxnSpPr>
          <p:nvPr/>
        </p:nvCxnSpPr>
        <p:spPr>
          <a:xfrm flipH="1" flipV="1">
            <a:off x="3856761" y="4020654"/>
            <a:ext cx="1943266" cy="1410448"/>
          </a:xfrm>
          <a:prstGeom prst="line">
            <a:avLst/>
          </a:prstGeom>
          <a:ln w="12700" cap="flat" cmpd="sng" algn="ctr">
            <a:solidFill>
              <a:srgbClr val="FF00FF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Connector 431"/>
          <p:cNvCxnSpPr>
            <a:stCxn id="212" idx="1"/>
            <a:endCxn id="109" idx="0"/>
          </p:cNvCxnSpPr>
          <p:nvPr/>
        </p:nvCxnSpPr>
        <p:spPr>
          <a:xfrm>
            <a:off x="1588016" y="1769053"/>
            <a:ext cx="1327611" cy="2044642"/>
          </a:xfrm>
          <a:prstGeom prst="line">
            <a:avLst/>
          </a:prstGeom>
          <a:ln w="12700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/>
          <p:cNvCxnSpPr>
            <a:endCxn id="100" idx="0"/>
          </p:cNvCxnSpPr>
          <p:nvPr/>
        </p:nvCxnSpPr>
        <p:spPr>
          <a:xfrm>
            <a:off x="1295796" y="1664279"/>
            <a:ext cx="1431606" cy="2152712"/>
          </a:xfrm>
          <a:prstGeom prst="line">
            <a:avLst/>
          </a:prstGeom>
          <a:ln w="12700" cap="flat" cmpd="sng" algn="ctr">
            <a:solidFill>
              <a:srgbClr val="66CCFF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437"/>
          <p:cNvCxnSpPr>
            <a:stCxn id="414" idx="1"/>
            <a:endCxn id="111" idx="0"/>
          </p:cNvCxnSpPr>
          <p:nvPr/>
        </p:nvCxnSpPr>
        <p:spPr>
          <a:xfrm>
            <a:off x="721811" y="1859103"/>
            <a:ext cx="876232" cy="1961691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440"/>
          <p:cNvCxnSpPr>
            <a:stCxn id="197" idx="3"/>
            <a:endCxn id="112" idx="0"/>
          </p:cNvCxnSpPr>
          <p:nvPr/>
        </p:nvCxnSpPr>
        <p:spPr>
          <a:xfrm>
            <a:off x="482338" y="1680947"/>
            <a:ext cx="927478" cy="2139847"/>
          </a:xfrm>
          <a:prstGeom prst="line">
            <a:avLst/>
          </a:prstGeom>
          <a:ln w="12700" cap="flat" cmpd="sng" algn="ctr">
            <a:solidFill>
              <a:srgbClr val="660066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/>
          <p:cNvCxnSpPr>
            <a:stCxn id="221" idx="3"/>
            <a:endCxn id="107" idx="0"/>
          </p:cNvCxnSpPr>
          <p:nvPr/>
        </p:nvCxnSpPr>
        <p:spPr>
          <a:xfrm>
            <a:off x="2773667" y="1680947"/>
            <a:ext cx="518414" cy="2132754"/>
          </a:xfrm>
          <a:prstGeom prst="line">
            <a:avLst/>
          </a:prstGeom>
          <a:ln w="12700" cap="flat" cmpd="sng" algn="ctr">
            <a:solidFill>
              <a:srgbClr val="80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Connector 446"/>
          <p:cNvCxnSpPr>
            <a:stCxn id="203" idx="0"/>
            <a:endCxn id="106" idx="0"/>
          </p:cNvCxnSpPr>
          <p:nvPr/>
        </p:nvCxnSpPr>
        <p:spPr>
          <a:xfrm>
            <a:off x="2989023" y="1824616"/>
            <a:ext cx="491286" cy="1989085"/>
          </a:xfrm>
          <a:prstGeom prst="line">
            <a:avLst/>
          </a:prstGeom>
          <a:ln w="12700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/>
          <p:cNvCxnSpPr>
            <a:stCxn id="229" idx="3"/>
            <a:endCxn id="104" idx="0"/>
          </p:cNvCxnSpPr>
          <p:nvPr/>
        </p:nvCxnSpPr>
        <p:spPr>
          <a:xfrm flipH="1">
            <a:off x="3856761" y="1665072"/>
            <a:ext cx="698081" cy="2148629"/>
          </a:xfrm>
          <a:prstGeom prst="line">
            <a:avLst/>
          </a:prstGeom>
          <a:ln w="12700" cap="flat" cmpd="sng" algn="ctr">
            <a:solidFill>
              <a:srgbClr val="FF00FF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/>
          <p:cNvCxnSpPr>
            <a:stCxn id="190" idx="0"/>
            <a:endCxn id="99" idx="0"/>
          </p:cNvCxnSpPr>
          <p:nvPr/>
        </p:nvCxnSpPr>
        <p:spPr>
          <a:xfrm flipH="1">
            <a:off x="4233215" y="1684916"/>
            <a:ext cx="737552" cy="2132070"/>
          </a:xfrm>
          <a:prstGeom prst="line">
            <a:avLst/>
          </a:prstGeom>
          <a:ln w="12700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6" name="Straight Connector 455"/>
          <p:cNvCxnSpPr/>
          <p:nvPr/>
        </p:nvCxnSpPr>
        <p:spPr>
          <a:xfrm flipH="1">
            <a:off x="4413744" y="2270668"/>
            <a:ext cx="766573" cy="1602471"/>
          </a:xfrm>
          <a:prstGeom prst="line">
            <a:avLst/>
          </a:prstGeom>
          <a:ln w="12700" cap="flat" cmpd="sng" algn="ctr">
            <a:solidFill>
              <a:srgbClr val="FF66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4" name="Straight Connector 463"/>
          <p:cNvCxnSpPr>
            <a:endCxn id="113" idx="0"/>
          </p:cNvCxnSpPr>
          <p:nvPr/>
        </p:nvCxnSpPr>
        <p:spPr>
          <a:xfrm flipH="1">
            <a:off x="4606616" y="3111085"/>
            <a:ext cx="681536" cy="702616"/>
          </a:xfrm>
          <a:prstGeom prst="line">
            <a:avLst/>
          </a:prstGeom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8" name="TextBox 467"/>
          <p:cNvSpPr txBox="1"/>
          <p:nvPr/>
        </p:nvSpPr>
        <p:spPr>
          <a:xfrm>
            <a:off x="5049289" y="2862741"/>
            <a:ext cx="668472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</a:rPr>
              <a:t>P-FLASH</a:t>
            </a:r>
          </a:p>
          <a:p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</a:rPr>
              <a:t>FLASH 3</a:t>
            </a:r>
            <a:endParaRPr lang="en-US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21" name="Group 420"/>
          <p:cNvGrpSpPr/>
          <p:nvPr/>
        </p:nvGrpSpPr>
        <p:grpSpPr>
          <a:xfrm>
            <a:off x="1281299" y="3757380"/>
            <a:ext cx="6056836" cy="410014"/>
            <a:chOff x="1258338" y="3962387"/>
            <a:chExt cx="6056836" cy="410014"/>
          </a:xfrm>
        </p:grpSpPr>
        <p:sp>
          <p:nvSpPr>
            <p:cNvPr id="422" name="Rectangle 421"/>
            <p:cNvSpPr/>
            <p:nvPr/>
          </p:nvSpPr>
          <p:spPr>
            <a:xfrm>
              <a:off x="7126948" y="4002322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6938721" y="4002322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6750495" y="4002322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6562268" y="4002322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6374042" y="4002322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6185815" y="4002322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5997589" y="4002322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5809362" y="4002322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5621136" y="4002322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5432909" y="4002322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2421286" y="4002322"/>
              <a:ext cx="188226" cy="206955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5244683" y="4002322"/>
              <a:ext cx="188226" cy="20695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1856607" y="4002322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4868230" y="4002322"/>
              <a:ext cx="188226" cy="206955"/>
            </a:xfrm>
            <a:prstGeom prst="rect">
              <a:avLst/>
            </a:prstGeom>
            <a:solidFill>
              <a:srgbClr val="00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4680004" y="4002322"/>
              <a:ext cx="188226" cy="2069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4303553" y="4002322"/>
              <a:ext cx="188227" cy="206955"/>
            </a:xfrm>
            <a:prstGeom prst="rect">
              <a:avLst/>
            </a:prstGeom>
            <a:solidFill>
              <a:srgbClr val="FF6600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115326" y="4002322"/>
              <a:ext cx="188227" cy="206955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2609513" y="4002322"/>
              <a:ext cx="188227" cy="206953"/>
            </a:xfrm>
            <a:prstGeom prst="rect">
              <a:avLst/>
            </a:prstGeom>
            <a:solidFill>
              <a:srgbClr val="66CC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2233059" y="4002322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2044833" y="4002322"/>
              <a:ext cx="188227" cy="20695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3927099" y="4002322"/>
              <a:ext cx="188227" cy="206953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3738872" y="4002322"/>
              <a:ext cx="188227" cy="206953"/>
            </a:xfrm>
            <a:prstGeom prst="rect">
              <a:avLst/>
            </a:prstGeom>
            <a:solidFill>
              <a:srgbClr val="FF00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3550645" y="4002322"/>
              <a:ext cx="188227" cy="206953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3362420" y="4002322"/>
              <a:ext cx="188227" cy="206953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3174192" y="4002322"/>
              <a:ext cx="188227" cy="206953"/>
            </a:xfrm>
            <a:prstGeom prst="rect">
              <a:avLst/>
            </a:prstGeom>
            <a:solidFill>
              <a:srgbClr val="800000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2985965" y="4002322"/>
              <a:ext cx="188227" cy="206953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2797738" y="4002322"/>
              <a:ext cx="188227" cy="206953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1668380" y="4002322"/>
              <a:ext cx="188227" cy="206955"/>
            </a:xfrm>
            <a:prstGeom prst="rect">
              <a:avLst/>
            </a:prstGeom>
            <a:solidFill>
              <a:srgbClr val="FF6600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1480154" y="4002322"/>
              <a:ext cx="188227" cy="206955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1291927" y="4002322"/>
              <a:ext cx="188227" cy="206955"/>
            </a:xfrm>
            <a:prstGeom prst="rect">
              <a:avLst/>
            </a:prstGeom>
            <a:solidFill>
              <a:srgbClr val="660066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4488727" y="4002322"/>
              <a:ext cx="188227" cy="20695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056457" y="4002322"/>
              <a:ext cx="188226" cy="20695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TextBox 465"/>
            <p:cNvSpPr txBox="1"/>
            <p:nvPr/>
          </p:nvSpPr>
          <p:spPr>
            <a:xfrm>
              <a:off x="4997335" y="3962387"/>
              <a:ext cx="716205" cy="2616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SASE 6++</a:t>
              </a:r>
              <a:endParaRPr lang="en-US" sz="1100" b="1" dirty="0"/>
            </a:p>
          </p:txBody>
        </p:sp>
        <p:sp>
          <p:nvSpPr>
            <p:cNvPr id="467" name="TextBox 466"/>
            <p:cNvSpPr txBox="1"/>
            <p:nvPr/>
          </p:nvSpPr>
          <p:spPr>
            <a:xfrm>
              <a:off x="7118684" y="4141569"/>
              <a:ext cx="18824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0</a:t>
              </a:r>
              <a:endParaRPr lang="en-US" sz="900" dirty="0"/>
            </a:p>
          </p:txBody>
        </p:sp>
        <p:sp>
          <p:nvSpPr>
            <p:cNvPr id="469" name="TextBox 468"/>
            <p:cNvSpPr txBox="1"/>
            <p:nvPr/>
          </p:nvSpPr>
          <p:spPr>
            <a:xfrm>
              <a:off x="6933602" y="4141569"/>
              <a:ext cx="18824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1</a:t>
              </a:r>
              <a:endParaRPr lang="en-US" sz="900" dirty="0"/>
            </a:p>
          </p:txBody>
        </p:sp>
        <p:sp>
          <p:nvSpPr>
            <p:cNvPr id="470" name="TextBox 469"/>
            <p:cNvSpPr txBox="1"/>
            <p:nvPr/>
          </p:nvSpPr>
          <p:spPr>
            <a:xfrm>
              <a:off x="6748520" y="4141569"/>
              <a:ext cx="18824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2</a:t>
              </a:r>
              <a:endParaRPr lang="en-US" sz="900" dirty="0"/>
            </a:p>
          </p:txBody>
        </p:sp>
        <p:sp>
          <p:nvSpPr>
            <p:cNvPr id="471" name="TextBox 470"/>
            <p:cNvSpPr txBox="1"/>
            <p:nvPr/>
          </p:nvSpPr>
          <p:spPr>
            <a:xfrm>
              <a:off x="6563438" y="4141569"/>
              <a:ext cx="18824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3</a:t>
              </a:r>
              <a:endParaRPr lang="en-US" sz="900" dirty="0"/>
            </a:p>
          </p:txBody>
        </p:sp>
        <p:sp>
          <p:nvSpPr>
            <p:cNvPr id="472" name="TextBox 471"/>
            <p:cNvSpPr txBox="1"/>
            <p:nvPr/>
          </p:nvSpPr>
          <p:spPr>
            <a:xfrm>
              <a:off x="6378356" y="4141569"/>
              <a:ext cx="18824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4</a:t>
              </a:r>
              <a:endParaRPr lang="en-US" sz="900" dirty="0"/>
            </a:p>
          </p:txBody>
        </p:sp>
        <p:sp>
          <p:nvSpPr>
            <p:cNvPr id="473" name="TextBox 472"/>
            <p:cNvSpPr txBox="1"/>
            <p:nvPr/>
          </p:nvSpPr>
          <p:spPr>
            <a:xfrm>
              <a:off x="6185444" y="4141569"/>
              <a:ext cx="203903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5</a:t>
              </a:r>
              <a:endParaRPr lang="en-US" sz="900" dirty="0"/>
            </a:p>
          </p:txBody>
        </p:sp>
        <p:sp>
          <p:nvSpPr>
            <p:cNvPr id="474" name="TextBox 473"/>
            <p:cNvSpPr txBox="1"/>
            <p:nvPr/>
          </p:nvSpPr>
          <p:spPr>
            <a:xfrm>
              <a:off x="6000362" y="4141569"/>
              <a:ext cx="203903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6</a:t>
              </a:r>
              <a:endParaRPr lang="en-US" sz="900" dirty="0"/>
            </a:p>
          </p:txBody>
        </p:sp>
        <p:sp>
          <p:nvSpPr>
            <p:cNvPr id="475" name="TextBox 474"/>
            <p:cNvSpPr txBox="1"/>
            <p:nvPr/>
          </p:nvSpPr>
          <p:spPr>
            <a:xfrm>
              <a:off x="5815280" y="4141569"/>
              <a:ext cx="203903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7</a:t>
              </a:r>
              <a:endParaRPr lang="en-US" sz="900" dirty="0"/>
            </a:p>
          </p:txBody>
        </p:sp>
        <p:sp>
          <p:nvSpPr>
            <p:cNvPr id="476" name="TextBox 475"/>
            <p:cNvSpPr txBox="1"/>
            <p:nvPr/>
          </p:nvSpPr>
          <p:spPr>
            <a:xfrm>
              <a:off x="5623848" y="4141569"/>
              <a:ext cx="203903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/>
                <a:t>8</a:t>
              </a:r>
            </a:p>
          </p:txBody>
        </p:sp>
        <p:sp>
          <p:nvSpPr>
            <p:cNvPr id="477" name="TextBox 476"/>
            <p:cNvSpPr txBox="1"/>
            <p:nvPr/>
          </p:nvSpPr>
          <p:spPr>
            <a:xfrm>
              <a:off x="5432416" y="4141569"/>
              <a:ext cx="203903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9</a:t>
              </a:r>
              <a:endParaRPr lang="en-US" sz="900" dirty="0"/>
            </a:p>
          </p:txBody>
        </p:sp>
        <p:sp>
          <p:nvSpPr>
            <p:cNvPr id="478" name="TextBox 477"/>
            <p:cNvSpPr txBox="1"/>
            <p:nvPr/>
          </p:nvSpPr>
          <p:spPr>
            <a:xfrm>
              <a:off x="5206112" y="4141569"/>
              <a:ext cx="273646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10</a:t>
              </a:r>
              <a:endParaRPr lang="en-US" sz="900" dirty="0"/>
            </a:p>
          </p:txBody>
        </p:sp>
        <p:sp>
          <p:nvSpPr>
            <p:cNvPr id="479" name="TextBox 478"/>
            <p:cNvSpPr txBox="1"/>
            <p:nvPr/>
          </p:nvSpPr>
          <p:spPr>
            <a:xfrm>
              <a:off x="5023478" y="4141569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11</a:t>
              </a:r>
              <a:endParaRPr lang="en-US" sz="900" dirty="0"/>
            </a:p>
          </p:txBody>
        </p:sp>
        <p:sp>
          <p:nvSpPr>
            <p:cNvPr id="480" name="TextBox 479"/>
            <p:cNvSpPr txBox="1"/>
            <p:nvPr/>
          </p:nvSpPr>
          <p:spPr>
            <a:xfrm>
              <a:off x="4829598" y="4141569"/>
              <a:ext cx="273646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12</a:t>
              </a:r>
              <a:endParaRPr lang="en-US" sz="900" dirty="0"/>
            </a:p>
          </p:txBody>
        </p:sp>
        <p:sp>
          <p:nvSpPr>
            <p:cNvPr id="481" name="TextBox 480"/>
            <p:cNvSpPr txBox="1"/>
            <p:nvPr/>
          </p:nvSpPr>
          <p:spPr>
            <a:xfrm>
              <a:off x="4646964" y="4141569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13</a:t>
              </a:r>
              <a:endParaRPr lang="en-US" sz="900" dirty="0"/>
            </a:p>
          </p:txBody>
        </p:sp>
        <p:sp>
          <p:nvSpPr>
            <p:cNvPr id="482" name="TextBox 481"/>
            <p:cNvSpPr txBox="1"/>
            <p:nvPr/>
          </p:nvSpPr>
          <p:spPr>
            <a:xfrm>
              <a:off x="4453084" y="4141569"/>
              <a:ext cx="273646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14</a:t>
              </a:r>
              <a:endParaRPr lang="en-US" sz="900" dirty="0"/>
            </a:p>
          </p:txBody>
        </p:sp>
        <p:sp>
          <p:nvSpPr>
            <p:cNvPr id="483" name="TextBox 482"/>
            <p:cNvSpPr txBox="1"/>
            <p:nvPr/>
          </p:nvSpPr>
          <p:spPr>
            <a:xfrm>
              <a:off x="4270450" y="4141569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15</a:t>
              </a:r>
              <a:endParaRPr lang="en-US" sz="900" dirty="0"/>
            </a:p>
          </p:txBody>
        </p:sp>
        <p:sp>
          <p:nvSpPr>
            <p:cNvPr id="484" name="TextBox 483"/>
            <p:cNvSpPr txBox="1"/>
            <p:nvPr/>
          </p:nvSpPr>
          <p:spPr>
            <a:xfrm>
              <a:off x="4082193" y="4141569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16</a:t>
              </a:r>
              <a:endParaRPr lang="en-US" sz="900" dirty="0"/>
            </a:p>
          </p:txBody>
        </p:sp>
        <p:sp>
          <p:nvSpPr>
            <p:cNvPr id="485" name="TextBox 484"/>
            <p:cNvSpPr txBox="1"/>
            <p:nvPr/>
          </p:nvSpPr>
          <p:spPr>
            <a:xfrm>
              <a:off x="3893936" y="4141569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17</a:t>
              </a:r>
              <a:endParaRPr lang="en-US" sz="900" dirty="0"/>
            </a:p>
          </p:txBody>
        </p:sp>
        <p:sp>
          <p:nvSpPr>
            <p:cNvPr id="486" name="TextBox 485"/>
            <p:cNvSpPr txBox="1"/>
            <p:nvPr/>
          </p:nvSpPr>
          <p:spPr>
            <a:xfrm>
              <a:off x="3705679" y="4141569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18</a:t>
              </a:r>
              <a:endParaRPr lang="en-US" sz="900" dirty="0"/>
            </a:p>
          </p:txBody>
        </p:sp>
        <p:sp>
          <p:nvSpPr>
            <p:cNvPr id="487" name="TextBox 486"/>
            <p:cNvSpPr txBox="1"/>
            <p:nvPr/>
          </p:nvSpPr>
          <p:spPr>
            <a:xfrm>
              <a:off x="3517422" y="4141569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19</a:t>
              </a:r>
              <a:endParaRPr lang="en-US" sz="900" dirty="0"/>
            </a:p>
          </p:txBody>
        </p:sp>
        <p:sp>
          <p:nvSpPr>
            <p:cNvPr id="488" name="TextBox 487"/>
            <p:cNvSpPr txBox="1"/>
            <p:nvPr/>
          </p:nvSpPr>
          <p:spPr>
            <a:xfrm>
              <a:off x="3323542" y="4141569"/>
              <a:ext cx="273646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20</a:t>
              </a:r>
              <a:endParaRPr lang="en-US" sz="900" dirty="0"/>
            </a:p>
          </p:txBody>
        </p:sp>
        <p:sp>
          <p:nvSpPr>
            <p:cNvPr id="489" name="TextBox 488"/>
            <p:cNvSpPr txBox="1"/>
            <p:nvPr/>
          </p:nvSpPr>
          <p:spPr>
            <a:xfrm>
              <a:off x="3140908" y="4141569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21</a:t>
              </a:r>
              <a:endParaRPr lang="en-US" sz="900" dirty="0"/>
            </a:p>
          </p:txBody>
        </p:sp>
        <p:sp>
          <p:nvSpPr>
            <p:cNvPr id="490" name="TextBox 489"/>
            <p:cNvSpPr txBox="1"/>
            <p:nvPr/>
          </p:nvSpPr>
          <p:spPr>
            <a:xfrm>
              <a:off x="2947028" y="4141569"/>
              <a:ext cx="273646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22</a:t>
              </a:r>
              <a:endParaRPr lang="en-US" sz="900" dirty="0"/>
            </a:p>
          </p:txBody>
        </p:sp>
        <p:sp>
          <p:nvSpPr>
            <p:cNvPr id="491" name="TextBox 490"/>
            <p:cNvSpPr txBox="1"/>
            <p:nvPr/>
          </p:nvSpPr>
          <p:spPr>
            <a:xfrm>
              <a:off x="2764394" y="4141569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23</a:t>
              </a:r>
              <a:endParaRPr lang="en-US" sz="900" dirty="0"/>
            </a:p>
          </p:txBody>
        </p:sp>
        <p:sp>
          <p:nvSpPr>
            <p:cNvPr id="492" name="TextBox 491"/>
            <p:cNvSpPr txBox="1"/>
            <p:nvPr/>
          </p:nvSpPr>
          <p:spPr>
            <a:xfrm>
              <a:off x="2570514" y="4141569"/>
              <a:ext cx="273646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24</a:t>
              </a:r>
              <a:endParaRPr lang="en-US" sz="900" dirty="0"/>
            </a:p>
          </p:txBody>
        </p:sp>
        <p:sp>
          <p:nvSpPr>
            <p:cNvPr id="493" name="TextBox 492"/>
            <p:cNvSpPr txBox="1"/>
            <p:nvPr/>
          </p:nvSpPr>
          <p:spPr>
            <a:xfrm>
              <a:off x="2387880" y="4141569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25</a:t>
              </a:r>
              <a:endParaRPr lang="en-US" sz="900" dirty="0"/>
            </a:p>
          </p:txBody>
        </p:sp>
        <p:sp>
          <p:nvSpPr>
            <p:cNvPr id="494" name="TextBox 493"/>
            <p:cNvSpPr txBox="1"/>
            <p:nvPr/>
          </p:nvSpPr>
          <p:spPr>
            <a:xfrm>
              <a:off x="2199623" y="4141569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26</a:t>
              </a:r>
              <a:endParaRPr lang="en-US" sz="900" dirty="0"/>
            </a:p>
          </p:txBody>
        </p:sp>
        <p:sp>
          <p:nvSpPr>
            <p:cNvPr id="495" name="TextBox 494"/>
            <p:cNvSpPr txBox="1"/>
            <p:nvPr/>
          </p:nvSpPr>
          <p:spPr>
            <a:xfrm>
              <a:off x="2011366" y="4141569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27</a:t>
              </a:r>
              <a:endParaRPr lang="en-US" sz="900" dirty="0"/>
            </a:p>
          </p:txBody>
        </p:sp>
        <p:sp>
          <p:nvSpPr>
            <p:cNvPr id="496" name="TextBox 495"/>
            <p:cNvSpPr txBox="1"/>
            <p:nvPr/>
          </p:nvSpPr>
          <p:spPr>
            <a:xfrm>
              <a:off x="1823109" y="4141569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28</a:t>
              </a:r>
              <a:endParaRPr lang="en-US" sz="900" dirty="0"/>
            </a:p>
          </p:txBody>
        </p:sp>
        <p:sp>
          <p:nvSpPr>
            <p:cNvPr id="497" name="TextBox 496"/>
            <p:cNvSpPr txBox="1"/>
            <p:nvPr/>
          </p:nvSpPr>
          <p:spPr>
            <a:xfrm>
              <a:off x="1634852" y="4141569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29</a:t>
              </a:r>
              <a:endParaRPr lang="en-US" sz="900" dirty="0"/>
            </a:p>
          </p:txBody>
        </p:sp>
        <p:sp>
          <p:nvSpPr>
            <p:cNvPr id="498" name="TextBox 497"/>
            <p:cNvSpPr txBox="1"/>
            <p:nvPr/>
          </p:nvSpPr>
          <p:spPr>
            <a:xfrm>
              <a:off x="1440972" y="4141569"/>
              <a:ext cx="273646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30</a:t>
              </a:r>
              <a:endParaRPr lang="en-US" sz="900" dirty="0"/>
            </a:p>
          </p:txBody>
        </p:sp>
        <p:sp>
          <p:nvSpPr>
            <p:cNvPr id="499" name="TextBox 498"/>
            <p:cNvSpPr txBox="1"/>
            <p:nvPr/>
          </p:nvSpPr>
          <p:spPr>
            <a:xfrm>
              <a:off x="1258338" y="4141569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31</a:t>
              </a:r>
              <a:endParaRPr lang="en-US" sz="900" dirty="0"/>
            </a:p>
          </p:txBody>
        </p:sp>
      </p:grpSp>
      <p:cxnSp>
        <p:nvCxnSpPr>
          <p:cNvPr id="500" name="Straight Connector 98"/>
          <p:cNvCxnSpPr/>
          <p:nvPr/>
        </p:nvCxnSpPr>
        <p:spPr>
          <a:xfrm flipH="1" flipV="1">
            <a:off x="4620469" y="4002326"/>
            <a:ext cx="3436874" cy="1441554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Connector 98"/>
          <p:cNvCxnSpPr/>
          <p:nvPr/>
        </p:nvCxnSpPr>
        <p:spPr>
          <a:xfrm flipH="1" flipV="1">
            <a:off x="4805644" y="4004746"/>
            <a:ext cx="2830535" cy="1163458"/>
          </a:xfrm>
          <a:prstGeom prst="line">
            <a:avLst/>
          </a:prstGeom>
          <a:ln w="12700" cap="flat" cmpd="sng" algn="ctr">
            <a:solidFill>
              <a:srgbClr val="804D4C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2" name="Straight Connector 98"/>
          <p:cNvCxnSpPr/>
          <p:nvPr/>
        </p:nvCxnSpPr>
        <p:spPr>
          <a:xfrm flipH="1" flipV="1">
            <a:off x="4999973" y="4002323"/>
            <a:ext cx="3319230" cy="1004379"/>
          </a:xfrm>
          <a:prstGeom prst="line">
            <a:avLst/>
          </a:prstGeom>
          <a:ln w="12700" cap="flat" cmpd="sng" algn="ctr">
            <a:solidFill>
              <a:srgbClr val="00FFFF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8" name="TextBox 397"/>
          <p:cNvSpPr txBox="1"/>
          <p:nvPr/>
        </p:nvSpPr>
        <p:spPr>
          <a:xfrm rot="19881156">
            <a:off x="7953134" y="4909073"/>
            <a:ext cx="543739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SASE 5</a:t>
            </a:r>
            <a:endParaRPr lang="en-US" sz="1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708905" y="4319128"/>
            <a:ext cx="154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SASE 3-5:</a:t>
            </a:r>
          </a:p>
          <a:p>
            <a:r>
              <a:rPr lang="en-US" sz="1000" dirty="0" smtClean="0">
                <a:latin typeface="Arial"/>
                <a:cs typeface="Arial"/>
              </a:rPr>
              <a:t>e.g. “fresh bunch mode”</a:t>
            </a:r>
            <a:endParaRPr lang="en-US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773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456" y="177434"/>
            <a:ext cx="8749496" cy="513129"/>
          </a:xfrm>
        </p:spPr>
        <p:txBody>
          <a:bodyPr/>
          <a:lstStyle/>
          <a:p>
            <a:r>
              <a:rPr lang="en-US" dirty="0" smtClean="0"/>
              <a:t>Beam Modes: </a:t>
            </a:r>
            <a:r>
              <a:rPr lang="en-US" sz="2000" dirty="0" smtClean="0"/>
              <a:t>max. # of Bunches in Section, 32 bit </a:t>
            </a:r>
            <a:r>
              <a:rPr lang="en-US" sz="2000" dirty="0" smtClean="0"/>
              <a:t>Word (MPS)</a:t>
            </a:r>
            <a:endParaRPr lang="en-US" sz="2000" dirty="0"/>
          </a:p>
        </p:txBody>
      </p:sp>
      <p:sp>
        <p:nvSpPr>
          <p:cNvPr id="308" name="Date Placeholder 30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19.03.2013</a:t>
            </a:r>
            <a:endParaRPr lang="en-US"/>
          </a:p>
        </p:txBody>
      </p:sp>
      <p:sp>
        <p:nvSpPr>
          <p:cNvPr id="309" name="Footer Placeholder 30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Kay Rehlich       DESY MCS4</a:t>
            </a:r>
            <a:endParaRPr lang="en-US"/>
          </a:p>
        </p:txBody>
      </p:sp>
      <p:sp>
        <p:nvSpPr>
          <p:cNvPr id="310" name="Slide Number Placeholder 30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BBAB-24C3-4F4B-98EF-CC58944C1468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169413"/>
              </p:ext>
            </p:extLst>
          </p:nvPr>
        </p:nvGraphicFramePr>
        <p:xfrm>
          <a:off x="179456" y="3562851"/>
          <a:ext cx="7074260" cy="287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809"/>
                <a:gridCol w="218809"/>
                <a:gridCol w="218809"/>
                <a:gridCol w="218809"/>
                <a:gridCol w="218809"/>
                <a:gridCol w="218809"/>
                <a:gridCol w="218809"/>
                <a:gridCol w="218809"/>
                <a:gridCol w="218809"/>
                <a:gridCol w="218809"/>
                <a:gridCol w="218809"/>
                <a:gridCol w="218809"/>
                <a:gridCol w="218809"/>
                <a:gridCol w="218809"/>
                <a:gridCol w="218809"/>
                <a:gridCol w="218809"/>
                <a:gridCol w="218809"/>
                <a:gridCol w="218809"/>
                <a:gridCol w="218809"/>
                <a:gridCol w="218809"/>
                <a:gridCol w="224840"/>
                <a:gridCol w="224840"/>
                <a:gridCol w="224840"/>
                <a:gridCol w="224840"/>
                <a:gridCol w="224840"/>
                <a:gridCol w="224840"/>
                <a:gridCol w="224840"/>
                <a:gridCol w="224840"/>
                <a:gridCol w="224840"/>
                <a:gridCol w="224840"/>
                <a:gridCol w="224840"/>
                <a:gridCol w="224840"/>
              </a:tblGrid>
              <a:tr h="28743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S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M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F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S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M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F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S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M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F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S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M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F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S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M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F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S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M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F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00" b="1" i="0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47" name="Group 346"/>
          <p:cNvGrpSpPr/>
          <p:nvPr/>
        </p:nvGrpSpPr>
        <p:grpSpPr>
          <a:xfrm>
            <a:off x="293262" y="925108"/>
            <a:ext cx="7165226" cy="1698291"/>
            <a:chOff x="181440" y="944151"/>
            <a:chExt cx="8691335" cy="2060008"/>
          </a:xfrm>
        </p:grpSpPr>
        <p:grpSp>
          <p:nvGrpSpPr>
            <p:cNvPr id="311" name="Group 310"/>
            <p:cNvGrpSpPr/>
            <p:nvPr/>
          </p:nvGrpSpPr>
          <p:grpSpPr>
            <a:xfrm>
              <a:off x="451551" y="1113227"/>
              <a:ext cx="8421224" cy="1890932"/>
              <a:chOff x="206113" y="1289629"/>
              <a:chExt cx="8816161" cy="1979612"/>
            </a:xfrm>
          </p:grpSpPr>
          <p:sp>
            <p:nvSpPr>
              <p:cNvPr id="4" name="Line 49"/>
              <p:cNvSpPr>
                <a:spLocks noChangeShapeType="1"/>
              </p:cNvSpPr>
              <p:nvPr/>
            </p:nvSpPr>
            <p:spPr bwMode="auto">
              <a:xfrm rot="10800000" flipH="1">
                <a:off x="5110467" y="1548391"/>
                <a:ext cx="3322637" cy="15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5" name="Group 370"/>
              <p:cNvGrpSpPr>
                <a:grpSpLocks/>
              </p:cNvGrpSpPr>
              <p:nvPr/>
            </p:nvGrpSpPr>
            <p:grpSpPr bwMode="auto">
              <a:xfrm rot="10800000" flipH="1">
                <a:off x="5251754" y="1289629"/>
                <a:ext cx="3635375" cy="612775"/>
                <a:chOff x="5273675" y="1975741"/>
                <a:chExt cx="3546476" cy="612775"/>
              </a:xfrm>
            </p:grpSpPr>
            <p:sp>
              <p:nvSpPr>
                <p:cNvPr id="6" name="AutoShape 6"/>
                <p:cNvSpPr>
                  <a:spLocks noChangeArrowheads="1"/>
                </p:cNvSpPr>
                <p:nvPr/>
              </p:nvSpPr>
              <p:spPr bwMode="auto">
                <a:xfrm rot="5400000">
                  <a:off x="8281988" y="2050353"/>
                  <a:ext cx="525463" cy="55086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459 w 21600"/>
                    <a:gd name="T13" fmla="*/ 3486 h 21600"/>
                    <a:gd name="T14" fmla="*/ 18141 w 21600"/>
                    <a:gd name="T15" fmla="*/ 1811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3349" y="21600"/>
                      </a:lnTo>
                      <a:lnTo>
                        <a:pt x="1825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de-DE"/>
                </a:p>
              </p:txBody>
            </p:sp>
            <p:sp>
              <p:nvSpPr>
                <p:cNvPr id="7" name="AutoShape 7"/>
                <p:cNvSpPr>
                  <a:spLocks noChangeArrowheads="1"/>
                </p:cNvSpPr>
                <p:nvPr/>
              </p:nvSpPr>
              <p:spPr bwMode="auto">
                <a:xfrm rot="-5400000">
                  <a:off x="8302625" y="2112266"/>
                  <a:ext cx="360363" cy="42862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2379 w 21600"/>
                    <a:gd name="T13" fmla="*/ 2400 h 21600"/>
                    <a:gd name="T14" fmla="*/ 19221 w 21600"/>
                    <a:gd name="T15" fmla="*/ 19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1142" y="21600"/>
                      </a:lnTo>
                      <a:lnTo>
                        <a:pt x="2045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8697913" y="2064641"/>
                  <a:ext cx="122237" cy="1000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" name="Line 9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8707438" y="2475803"/>
                  <a:ext cx="103188" cy="1222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" name="Line 10"/>
                <p:cNvSpPr>
                  <a:spLocks noChangeShapeType="1"/>
                </p:cNvSpPr>
                <p:nvPr/>
              </p:nvSpPr>
              <p:spPr bwMode="auto">
                <a:xfrm rot="5400000">
                  <a:off x="8756650" y="2421828"/>
                  <a:ext cx="4763" cy="1222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1" name="Line 11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8756650" y="2105916"/>
                  <a:ext cx="4763" cy="1222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2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7572396" y="1986854"/>
                  <a:ext cx="348182" cy="35878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3" name="Rectangle 35"/>
                <p:cNvSpPr>
                  <a:spLocks noChangeAspect="1" noChangeArrowheads="1"/>
                </p:cNvSpPr>
                <p:nvPr/>
              </p:nvSpPr>
              <p:spPr bwMode="auto">
                <a:xfrm rot="19153958" flipH="1">
                  <a:off x="7736665" y="1975741"/>
                  <a:ext cx="267510" cy="122238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14" name="Freeform 50"/>
                <p:cNvSpPr>
                  <a:spLocks/>
                </p:cNvSpPr>
                <p:nvPr/>
              </p:nvSpPr>
              <p:spPr bwMode="auto">
                <a:xfrm flipV="1">
                  <a:off x="7461250" y="2226566"/>
                  <a:ext cx="201612" cy="206375"/>
                </a:xfrm>
                <a:custGeom>
                  <a:avLst/>
                  <a:gdLst>
                    <a:gd name="T0" fmla="*/ 0 w 143"/>
                    <a:gd name="T1" fmla="*/ 0 h 130"/>
                    <a:gd name="T2" fmla="*/ 0 w 143"/>
                    <a:gd name="T3" fmla="*/ 2147483647 h 130"/>
                    <a:gd name="T4" fmla="*/ 2147483647 w 143"/>
                    <a:gd name="T5" fmla="*/ 2147483647 h 130"/>
                    <a:gd name="T6" fmla="*/ 2147483647 w 143"/>
                    <a:gd name="T7" fmla="*/ 2147483647 h 130"/>
                    <a:gd name="T8" fmla="*/ 2147483647 w 143"/>
                    <a:gd name="T9" fmla="*/ 0 h 130"/>
                    <a:gd name="T10" fmla="*/ 0 w 143"/>
                    <a:gd name="T11" fmla="*/ 0 h 1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3"/>
                    <a:gd name="T19" fmla="*/ 0 h 130"/>
                    <a:gd name="T20" fmla="*/ 143 w 143"/>
                    <a:gd name="T21" fmla="*/ 130 h 1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3" h="130">
                      <a:moveTo>
                        <a:pt x="0" y="0"/>
                      </a:moveTo>
                      <a:lnTo>
                        <a:pt x="0" y="130"/>
                      </a:lnTo>
                      <a:lnTo>
                        <a:pt x="78" y="130"/>
                      </a:lnTo>
                      <a:lnTo>
                        <a:pt x="142" y="72"/>
                      </a:lnTo>
                      <a:lnTo>
                        <a:pt x="14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15" name="Group 60"/>
                <p:cNvGrpSpPr>
                  <a:grpSpLocks/>
                </p:cNvGrpSpPr>
                <p:nvPr/>
              </p:nvGrpSpPr>
              <p:grpSpPr bwMode="auto">
                <a:xfrm>
                  <a:off x="6249973" y="2228169"/>
                  <a:ext cx="1100135" cy="200026"/>
                  <a:chOff x="4009" y="2043"/>
                  <a:chExt cx="724" cy="126"/>
                </a:xfrm>
              </p:grpSpPr>
              <p:sp>
                <p:nvSpPr>
                  <p:cNvPr id="27" name="Rectangle 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13" y="2043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28" name="Rectangle 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42" y="2043"/>
                    <a:ext cx="29" cy="4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29" name="Rectangle 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71" y="2043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30" name="Rectangle 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0" y="2043"/>
                    <a:ext cx="29" cy="4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31" name="Rectangle 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58" y="2043"/>
                    <a:ext cx="29" cy="4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32" name="Rectangle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29" y="2043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33" name="Rectangle 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87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34" name="Rectangle 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17" y="2043"/>
                    <a:ext cx="28" cy="4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35" name="Rectangle 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45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36" name="Rectangle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75" y="2043"/>
                    <a:ext cx="28" cy="4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37" name="Rectangle 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13" y="2122"/>
                    <a:ext cx="29" cy="4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38" name="Rectangle 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42" y="2122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39" name="Rectangle 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71" y="2122"/>
                    <a:ext cx="29" cy="4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40" name="Rectangle 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0" y="2122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41" name="Rectangle 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58" y="2122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42" name="Rectangle 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29" y="2122"/>
                    <a:ext cx="29" cy="4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43" name="Rectangle 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87" y="2122"/>
                    <a:ext cx="30" cy="4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44" name="Rectangle 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17" y="2122"/>
                    <a:ext cx="28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45" name="Rectangle 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45" y="2122"/>
                    <a:ext cx="30" cy="4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46" name="Rectangle 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75" y="2122"/>
                    <a:ext cx="28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47" name="Rectangle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03" y="2122"/>
                    <a:ext cx="30" cy="4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48" name="Rectangle 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03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grpSp>
                <p:nvGrpSpPr>
                  <p:cNvPr id="49" name="Group 83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382" y="2043"/>
                    <a:ext cx="29" cy="126"/>
                    <a:chOff x="1359" y="3335"/>
                    <a:chExt cx="31" cy="126"/>
                  </a:xfrm>
                </p:grpSpPr>
                <p:sp>
                  <p:nvSpPr>
                    <p:cNvPr id="75" name="Rectangle 84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 flipV="1">
                      <a:off x="1359" y="3414"/>
                      <a:ext cx="31" cy="47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rot="10800000" wrap="none" anchor="ctr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de-DE" sz="2000">
                        <a:sym typeface="Wingdings" pitchFamily="2" charset="2"/>
                      </a:endParaRPr>
                    </a:p>
                  </p:txBody>
                </p:sp>
                <p:sp>
                  <p:nvSpPr>
                    <p:cNvPr id="76" name="Rectangle 85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 flipV="1">
                      <a:off x="1359" y="3335"/>
                      <a:ext cx="31" cy="47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rot="10800000" wrap="none" anchor="ctr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de-DE" sz="2000">
                        <a:sym typeface="Wingdings" pitchFamily="2" charset="2"/>
                      </a:endParaRPr>
                    </a:p>
                  </p:txBody>
                </p:sp>
              </p:grpSp>
              <p:sp>
                <p:nvSpPr>
                  <p:cNvPr id="50" name="Rectangle 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40" y="2043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51" name="Rectangle 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69" y="2043"/>
                    <a:ext cx="29" cy="4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52" name="Rectangle 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98" y="2043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53" name="Rectangle 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27" y="2043"/>
                    <a:ext cx="29" cy="4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54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85" y="2043"/>
                    <a:ext cx="29" cy="4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55" name="Rectangle 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56" y="2043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56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14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57" name="Rectangle 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44" y="2043"/>
                    <a:ext cx="28" cy="4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58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72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59" name="Rectangle 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02" y="2043"/>
                    <a:ext cx="28" cy="4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60" name="Rectangle 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40" y="2122"/>
                    <a:ext cx="29" cy="4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61" name="Rectangle 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69" y="2122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62" name="Rectangle 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98" y="2122"/>
                    <a:ext cx="29" cy="4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63" name="Rectangle 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27" y="2122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64" name="Rectangle 1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85" y="2122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65" name="Rectangle 1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56" y="2122"/>
                    <a:ext cx="29" cy="4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66" name="Rectangle 1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14" y="2122"/>
                    <a:ext cx="30" cy="4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67" name="Rectangle 1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44" y="2122"/>
                    <a:ext cx="28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68" name="Rectangle 1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72" y="2122"/>
                    <a:ext cx="30" cy="4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69" name="Rectangle 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02" y="2122"/>
                    <a:ext cx="28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70" name="Rectangle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30" y="2122"/>
                    <a:ext cx="30" cy="4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sp>
                <p:nvSpPr>
                  <p:cNvPr id="71" name="Rectangle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30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/>
                  <a:p>
                    <a:pPr>
                      <a:spcBef>
                        <a:spcPct val="20000"/>
                      </a:spcBef>
                    </a:pPr>
                    <a:endParaRPr lang="de-DE" sz="2000">
                      <a:sym typeface="Wingdings" pitchFamily="2" charset="2"/>
                    </a:endParaRPr>
                  </a:p>
                </p:txBody>
              </p:sp>
              <p:grpSp>
                <p:nvGrpSpPr>
                  <p:cNvPr id="72" name="Group 108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009" y="2043"/>
                    <a:ext cx="29" cy="126"/>
                    <a:chOff x="1359" y="3335"/>
                    <a:chExt cx="31" cy="126"/>
                  </a:xfrm>
                </p:grpSpPr>
                <p:sp>
                  <p:nvSpPr>
                    <p:cNvPr id="73" name="Rectangle 109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 flipV="1">
                      <a:off x="1359" y="3414"/>
                      <a:ext cx="31" cy="47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rot="10800000" wrap="none" anchor="ctr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de-DE" sz="2000">
                        <a:sym typeface="Wingdings" pitchFamily="2" charset="2"/>
                      </a:endParaRPr>
                    </a:p>
                  </p:txBody>
                </p:sp>
                <p:sp>
                  <p:nvSpPr>
                    <p:cNvPr id="74" name="Rectangle 110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 flipV="1">
                      <a:off x="1359" y="3335"/>
                      <a:ext cx="31" cy="47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rot="10800000" wrap="none" anchor="ctr"/>
                    <a:lstStyle/>
                    <a:p>
                      <a:pPr>
                        <a:spcBef>
                          <a:spcPct val="20000"/>
                        </a:spcBef>
                      </a:pPr>
                      <a:endParaRPr lang="de-DE" sz="2000">
                        <a:sym typeface="Wingdings" pitchFamily="2" charset="2"/>
                      </a:endParaRPr>
                    </a:p>
                  </p:txBody>
                </p:sp>
              </p:grpSp>
            </p:grpSp>
            <p:sp>
              <p:nvSpPr>
                <p:cNvPr id="16" name="Rectangle 111"/>
                <p:cNvSpPr>
                  <a:spLocks noChangeAspect="1" noChangeArrowheads="1"/>
                </p:cNvSpPr>
                <p:nvPr/>
              </p:nvSpPr>
              <p:spPr bwMode="auto">
                <a:xfrm>
                  <a:off x="6007100" y="2283716"/>
                  <a:ext cx="223837" cy="79375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17" name="Rectangle 112"/>
                <p:cNvSpPr>
                  <a:spLocks noChangeAspect="1" noChangeArrowheads="1"/>
                </p:cNvSpPr>
                <p:nvPr/>
              </p:nvSpPr>
              <p:spPr bwMode="auto">
                <a:xfrm>
                  <a:off x="7805738" y="2282128"/>
                  <a:ext cx="363537" cy="93663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grpSp>
              <p:nvGrpSpPr>
                <p:cNvPr id="18" name="Group 113"/>
                <p:cNvGrpSpPr>
                  <a:grpSpLocks/>
                </p:cNvGrpSpPr>
                <p:nvPr/>
              </p:nvGrpSpPr>
              <p:grpSpPr bwMode="auto">
                <a:xfrm>
                  <a:off x="7732713" y="2244028"/>
                  <a:ext cx="725487" cy="173038"/>
                  <a:chOff x="5088" y="2045"/>
                  <a:chExt cx="478" cy="109"/>
                </a:xfrm>
              </p:grpSpPr>
              <p:sp>
                <p:nvSpPr>
                  <p:cNvPr id="25" name="Freeform 114"/>
                  <p:cNvSpPr>
                    <a:spLocks noChangeAspect="1"/>
                  </p:cNvSpPr>
                  <p:nvPr/>
                </p:nvSpPr>
                <p:spPr bwMode="auto">
                  <a:xfrm flipH="1" flipV="1">
                    <a:off x="5321" y="2045"/>
                    <a:ext cx="245" cy="109"/>
                  </a:xfrm>
                  <a:custGeom>
                    <a:avLst/>
                    <a:gdLst>
                      <a:gd name="T0" fmla="*/ 0 w 654"/>
                      <a:gd name="T1" fmla="*/ 0 h 268"/>
                      <a:gd name="T2" fmla="*/ 0 w 654"/>
                      <a:gd name="T3" fmla="*/ 0 h 268"/>
                      <a:gd name="T4" fmla="*/ 0 w 654"/>
                      <a:gd name="T5" fmla="*/ 0 h 268"/>
                      <a:gd name="T6" fmla="*/ 0 w 654"/>
                      <a:gd name="T7" fmla="*/ 0 h 268"/>
                      <a:gd name="T8" fmla="*/ 0 w 654"/>
                      <a:gd name="T9" fmla="*/ 0 h 268"/>
                      <a:gd name="T10" fmla="*/ 0 w 654"/>
                      <a:gd name="T11" fmla="*/ 0 h 268"/>
                      <a:gd name="T12" fmla="*/ 0 w 654"/>
                      <a:gd name="T13" fmla="*/ 0 h 268"/>
                      <a:gd name="T14" fmla="*/ 0 w 654"/>
                      <a:gd name="T15" fmla="*/ 0 h 268"/>
                      <a:gd name="T16" fmla="*/ 0 w 654"/>
                      <a:gd name="T17" fmla="*/ 0 h 26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654"/>
                      <a:gd name="T28" fmla="*/ 0 h 268"/>
                      <a:gd name="T29" fmla="*/ 654 w 654"/>
                      <a:gd name="T30" fmla="*/ 268 h 26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654" h="268">
                        <a:moveTo>
                          <a:pt x="0" y="159"/>
                        </a:moveTo>
                        <a:cubicBezTo>
                          <a:pt x="28" y="81"/>
                          <a:pt x="57" y="3"/>
                          <a:pt x="84" y="21"/>
                        </a:cubicBezTo>
                        <a:cubicBezTo>
                          <a:pt x="111" y="39"/>
                          <a:pt x="134" y="266"/>
                          <a:pt x="162" y="267"/>
                        </a:cubicBezTo>
                        <a:cubicBezTo>
                          <a:pt x="190" y="268"/>
                          <a:pt x="225" y="27"/>
                          <a:pt x="252" y="27"/>
                        </a:cubicBezTo>
                        <a:cubicBezTo>
                          <a:pt x="279" y="27"/>
                          <a:pt x="298" y="268"/>
                          <a:pt x="324" y="267"/>
                        </a:cubicBezTo>
                        <a:cubicBezTo>
                          <a:pt x="350" y="266"/>
                          <a:pt x="381" y="21"/>
                          <a:pt x="408" y="21"/>
                        </a:cubicBezTo>
                        <a:cubicBezTo>
                          <a:pt x="435" y="21"/>
                          <a:pt x="459" y="268"/>
                          <a:pt x="486" y="267"/>
                        </a:cubicBezTo>
                        <a:cubicBezTo>
                          <a:pt x="513" y="266"/>
                          <a:pt x="542" y="30"/>
                          <a:pt x="570" y="15"/>
                        </a:cubicBezTo>
                        <a:cubicBezTo>
                          <a:pt x="598" y="0"/>
                          <a:pt x="642" y="150"/>
                          <a:pt x="654" y="177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6" name="Freeform 115"/>
                  <p:cNvSpPr>
                    <a:spLocks noChangeAspect="1"/>
                  </p:cNvSpPr>
                  <p:nvPr/>
                </p:nvSpPr>
                <p:spPr bwMode="auto">
                  <a:xfrm>
                    <a:off x="5088" y="2045"/>
                    <a:ext cx="245" cy="109"/>
                  </a:xfrm>
                  <a:custGeom>
                    <a:avLst/>
                    <a:gdLst>
                      <a:gd name="T0" fmla="*/ 0 w 654"/>
                      <a:gd name="T1" fmla="*/ 0 h 268"/>
                      <a:gd name="T2" fmla="*/ 0 w 654"/>
                      <a:gd name="T3" fmla="*/ 0 h 268"/>
                      <a:gd name="T4" fmla="*/ 0 w 654"/>
                      <a:gd name="T5" fmla="*/ 0 h 268"/>
                      <a:gd name="T6" fmla="*/ 0 w 654"/>
                      <a:gd name="T7" fmla="*/ 0 h 268"/>
                      <a:gd name="T8" fmla="*/ 0 w 654"/>
                      <a:gd name="T9" fmla="*/ 0 h 268"/>
                      <a:gd name="T10" fmla="*/ 0 w 654"/>
                      <a:gd name="T11" fmla="*/ 0 h 268"/>
                      <a:gd name="T12" fmla="*/ 0 w 654"/>
                      <a:gd name="T13" fmla="*/ 0 h 268"/>
                      <a:gd name="T14" fmla="*/ 0 w 654"/>
                      <a:gd name="T15" fmla="*/ 0 h 268"/>
                      <a:gd name="T16" fmla="*/ 0 w 654"/>
                      <a:gd name="T17" fmla="*/ 0 h 26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654"/>
                      <a:gd name="T28" fmla="*/ 0 h 268"/>
                      <a:gd name="T29" fmla="*/ 654 w 654"/>
                      <a:gd name="T30" fmla="*/ 268 h 26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654" h="268">
                        <a:moveTo>
                          <a:pt x="0" y="159"/>
                        </a:moveTo>
                        <a:cubicBezTo>
                          <a:pt x="28" y="81"/>
                          <a:pt x="57" y="3"/>
                          <a:pt x="84" y="21"/>
                        </a:cubicBezTo>
                        <a:cubicBezTo>
                          <a:pt x="111" y="39"/>
                          <a:pt x="134" y="266"/>
                          <a:pt x="162" y="267"/>
                        </a:cubicBezTo>
                        <a:cubicBezTo>
                          <a:pt x="190" y="268"/>
                          <a:pt x="225" y="27"/>
                          <a:pt x="252" y="27"/>
                        </a:cubicBezTo>
                        <a:cubicBezTo>
                          <a:pt x="279" y="27"/>
                          <a:pt x="298" y="268"/>
                          <a:pt x="324" y="267"/>
                        </a:cubicBezTo>
                        <a:cubicBezTo>
                          <a:pt x="350" y="266"/>
                          <a:pt x="381" y="21"/>
                          <a:pt x="408" y="21"/>
                        </a:cubicBezTo>
                        <a:cubicBezTo>
                          <a:pt x="435" y="21"/>
                          <a:pt x="459" y="268"/>
                          <a:pt x="486" y="267"/>
                        </a:cubicBezTo>
                        <a:cubicBezTo>
                          <a:pt x="513" y="266"/>
                          <a:pt x="542" y="30"/>
                          <a:pt x="570" y="15"/>
                        </a:cubicBezTo>
                        <a:cubicBezTo>
                          <a:pt x="598" y="0"/>
                          <a:pt x="642" y="150"/>
                          <a:pt x="654" y="177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10800000"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" name="Line 117"/>
                <p:cNvSpPr>
                  <a:spLocks noChangeShapeType="1"/>
                </p:cNvSpPr>
                <p:nvPr/>
              </p:nvSpPr>
              <p:spPr bwMode="auto">
                <a:xfrm>
                  <a:off x="8270875" y="2329753"/>
                  <a:ext cx="392112" cy="141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0" name="Line 118"/>
                <p:cNvSpPr>
                  <a:spLocks noChangeShapeType="1"/>
                </p:cNvSpPr>
                <p:nvPr/>
              </p:nvSpPr>
              <p:spPr bwMode="auto">
                <a:xfrm>
                  <a:off x="8464550" y="2399603"/>
                  <a:ext cx="211137" cy="47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1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8464550" y="2329753"/>
                  <a:ext cx="217487" cy="650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2" name="Line 120"/>
                <p:cNvSpPr>
                  <a:spLocks noChangeShapeType="1"/>
                </p:cNvSpPr>
                <p:nvPr/>
              </p:nvSpPr>
              <p:spPr bwMode="auto">
                <a:xfrm flipV="1">
                  <a:off x="8266113" y="2224978"/>
                  <a:ext cx="379412" cy="1031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3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8337550" y="2147191"/>
                  <a:ext cx="298450" cy="1603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4" name="Rectangle 123"/>
                <p:cNvSpPr>
                  <a:spLocks noChangeAspect="1" noChangeArrowheads="1"/>
                </p:cNvSpPr>
                <p:nvPr/>
              </p:nvSpPr>
              <p:spPr bwMode="auto">
                <a:xfrm>
                  <a:off x="5273675" y="2213866"/>
                  <a:ext cx="690562" cy="225425"/>
                </a:xfrm>
                <a:prstGeom prst="rect">
                  <a:avLst/>
                </a:prstGeom>
                <a:solidFill>
                  <a:srgbClr val="CC99FF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</p:grpSp>
          <p:sp>
            <p:nvSpPr>
              <p:cNvPr id="77" name="Line 37"/>
              <p:cNvSpPr>
                <a:spLocks noChangeShapeType="1"/>
              </p:cNvSpPr>
              <p:nvPr/>
            </p:nvSpPr>
            <p:spPr bwMode="auto">
              <a:xfrm rot="10800000" flipH="1">
                <a:off x="4970767" y="1515054"/>
                <a:ext cx="185737" cy="1698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78" name="Group 46"/>
              <p:cNvGrpSpPr>
                <a:grpSpLocks noChangeAspect="1"/>
              </p:cNvGrpSpPr>
              <p:nvPr/>
            </p:nvGrpSpPr>
            <p:grpSpPr bwMode="auto">
              <a:xfrm rot="9364650" flipV="1">
                <a:off x="5010454" y="1397579"/>
                <a:ext cx="74613" cy="438150"/>
                <a:chOff x="2790" y="3240"/>
                <a:chExt cx="56" cy="332"/>
              </a:xfrm>
            </p:grpSpPr>
            <p:sp>
              <p:nvSpPr>
                <p:cNvPr id="79" name="AutoShape 47"/>
                <p:cNvSpPr>
                  <a:spLocks noChangeAspect="1" noChangeArrowheads="1"/>
                </p:cNvSpPr>
                <p:nvPr/>
              </p:nvSpPr>
              <p:spPr bwMode="auto">
                <a:xfrm>
                  <a:off x="2790" y="3240"/>
                  <a:ext cx="56" cy="1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29 w 21600"/>
                    <a:gd name="T13" fmla="*/ 4582 h 21600"/>
                    <a:gd name="T14" fmla="*/ 16971 w 21600"/>
                    <a:gd name="T15" fmla="*/ 171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0" name="AutoShape 48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790" y="3440"/>
                  <a:ext cx="56" cy="1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29 w 21600"/>
                    <a:gd name="T13" fmla="*/ 4582 h 21600"/>
                    <a:gd name="T14" fmla="*/ 16971 w 21600"/>
                    <a:gd name="T15" fmla="*/ 171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81" name="Freeform 51"/>
              <p:cNvSpPr>
                <a:spLocks/>
              </p:cNvSpPr>
              <p:nvPr/>
            </p:nvSpPr>
            <p:spPr bwMode="auto">
              <a:xfrm rot="10800000" flipV="1">
                <a:off x="5085067" y="1445204"/>
                <a:ext cx="95250" cy="206375"/>
              </a:xfrm>
              <a:custGeom>
                <a:avLst/>
                <a:gdLst>
                  <a:gd name="T0" fmla="*/ 0 w 143"/>
                  <a:gd name="T1" fmla="*/ 0 h 130"/>
                  <a:gd name="T2" fmla="*/ 0 w 143"/>
                  <a:gd name="T3" fmla="*/ 2147483647 h 130"/>
                  <a:gd name="T4" fmla="*/ 0 w 143"/>
                  <a:gd name="T5" fmla="*/ 2147483647 h 130"/>
                  <a:gd name="T6" fmla="*/ 0 w 143"/>
                  <a:gd name="T7" fmla="*/ 2147483647 h 130"/>
                  <a:gd name="T8" fmla="*/ 0 w 143"/>
                  <a:gd name="T9" fmla="*/ 0 h 130"/>
                  <a:gd name="T10" fmla="*/ 0 w 143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30"/>
                  <a:gd name="T20" fmla="*/ 143 w 143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78" y="130"/>
                    </a:lnTo>
                    <a:lnTo>
                      <a:pt x="142" y="72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2" name="Line 12"/>
              <p:cNvSpPr>
                <a:spLocks noChangeShapeType="1"/>
              </p:cNvSpPr>
              <p:nvPr/>
            </p:nvSpPr>
            <p:spPr bwMode="auto">
              <a:xfrm rot="10800000" flipH="1" flipV="1">
                <a:off x="344225" y="1500766"/>
                <a:ext cx="0" cy="650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3" name="Line 14"/>
              <p:cNvSpPr>
                <a:spLocks noChangeShapeType="1"/>
              </p:cNvSpPr>
              <p:nvPr/>
            </p:nvSpPr>
            <p:spPr bwMode="auto">
              <a:xfrm rot="10800000" flipH="1" flipV="1">
                <a:off x="357581" y="1676979"/>
                <a:ext cx="4565562" cy="79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4" name="AutoShape 15"/>
              <p:cNvSpPr>
                <a:spLocks noChangeArrowheads="1"/>
              </p:cNvSpPr>
              <p:nvPr/>
            </p:nvSpPr>
            <p:spPr bwMode="auto">
              <a:xfrm rot="10800000" flipH="1">
                <a:off x="206113" y="1562679"/>
                <a:ext cx="276225" cy="236537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grpSp>
            <p:nvGrpSpPr>
              <p:cNvPr id="85" name="Group 16"/>
              <p:cNvGrpSpPr>
                <a:grpSpLocks/>
              </p:cNvGrpSpPr>
              <p:nvPr/>
            </p:nvGrpSpPr>
            <p:grpSpPr bwMode="auto">
              <a:xfrm rot="10800000" flipV="1">
                <a:off x="2851454" y="1542041"/>
                <a:ext cx="388938" cy="282575"/>
                <a:chOff x="3345" y="3309"/>
                <a:chExt cx="270" cy="178"/>
              </a:xfrm>
            </p:grpSpPr>
            <p:sp>
              <p:nvSpPr>
                <p:cNvPr id="86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3520" y="3400"/>
                  <a:ext cx="75" cy="5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7" name="Line 18"/>
                <p:cNvSpPr>
                  <a:spLocks noChangeShapeType="1"/>
                </p:cNvSpPr>
                <p:nvPr/>
              </p:nvSpPr>
              <p:spPr bwMode="auto">
                <a:xfrm flipH="1" flipV="1">
                  <a:off x="3452" y="3360"/>
                  <a:ext cx="68" cy="9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8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3368" y="3346"/>
                  <a:ext cx="68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9" name="Rectangle 20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580" y="3371"/>
                  <a:ext cx="35" cy="58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90" name="Rectangle 21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502" y="3429"/>
                  <a:ext cx="35" cy="58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91" name="Rectangle 22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420" y="3309"/>
                  <a:ext cx="35" cy="58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92" name="Rectangle 23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345" y="3371"/>
                  <a:ext cx="35" cy="58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</p:grpSp>
          <p:grpSp>
            <p:nvGrpSpPr>
              <p:cNvPr id="93" name="Group 24"/>
              <p:cNvGrpSpPr>
                <a:grpSpLocks/>
              </p:cNvGrpSpPr>
              <p:nvPr/>
            </p:nvGrpSpPr>
            <p:grpSpPr bwMode="auto">
              <a:xfrm rot="10800000" flipH="1">
                <a:off x="1362379" y="1630941"/>
                <a:ext cx="390525" cy="184150"/>
                <a:chOff x="1337" y="2168"/>
                <a:chExt cx="270" cy="116"/>
              </a:xfrm>
            </p:grpSpPr>
            <p:sp>
              <p:nvSpPr>
                <p:cNvPr id="94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1357" y="2198"/>
                  <a:ext cx="75" cy="5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5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421" y="2208"/>
                  <a:ext cx="1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6" name="Line 27"/>
                <p:cNvSpPr>
                  <a:spLocks noChangeShapeType="1"/>
                </p:cNvSpPr>
                <p:nvPr/>
              </p:nvSpPr>
              <p:spPr bwMode="auto">
                <a:xfrm>
                  <a:off x="1516" y="2203"/>
                  <a:ext cx="74" cy="5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7" name="Rectangl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1337" y="2226"/>
                  <a:ext cx="35" cy="58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98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1415" y="2168"/>
                  <a:ext cx="35" cy="58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99" name="Rectangle 30"/>
                <p:cNvSpPr>
                  <a:spLocks noChangeAspect="1" noChangeArrowheads="1"/>
                </p:cNvSpPr>
                <p:nvPr/>
              </p:nvSpPr>
              <p:spPr bwMode="auto">
                <a:xfrm>
                  <a:off x="1493" y="2168"/>
                  <a:ext cx="35" cy="58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100" name="Rectangl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1572" y="2226"/>
                  <a:ext cx="35" cy="58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</p:grpSp>
          <p:grpSp>
            <p:nvGrpSpPr>
              <p:cNvPr id="101" name="Group 40"/>
              <p:cNvGrpSpPr>
                <a:grpSpLocks noChangeAspect="1"/>
              </p:cNvGrpSpPr>
              <p:nvPr/>
            </p:nvGrpSpPr>
            <p:grpSpPr bwMode="auto">
              <a:xfrm rot="10800000" flipV="1">
                <a:off x="4607229" y="1469016"/>
                <a:ext cx="74613" cy="438150"/>
                <a:chOff x="2790" y="3240"/>
                <a:chExt cx="56" cy="332"/>
              </a:xfrm>
            </p:grpSpPr>
            <p:sp>
              <p:nvSpPr>
                <p:cNvPr id="102" name="AutoShape 41"/>
                <p:cNvSpPr>
                  <a:spLocks noChangeAspect="1" noChangeArrowheads="1"/>
                </p:cNvSpPr>
                <p:nvPr/>
              </p:nvSpPr>
              <p:spPr bwMode="auto">
                <a:xfrm>
                  <a:off x="2790" y="3240"/>
                  <a:ext cx="56" cy="1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29 w 21600"/>
                    <a:gd name="T13" fmla="*/ 4582 h 21600"/>
                    <a:gd name="T14" fmla="*/ 16971 w 21600"/>
                    <a:gd name="T15" fmla="*/ 171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3" name="AutoShape 4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790" y="3440"/>
                  <a:ext cx="56" cy="1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29 w 21600"/>
                    <a:gd name="T13" fmla="*/ 4582 h 21600"/>
                    <a:gd name="T14" fmla="*/ 16971 w 21600"/>
                    <a:gd name="T15" fmla="*/ 171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04" name="Group 43"/>
              <p:cNvGrpSpPr>
                <a:grpSpLocks noChangeAspect="1"/>
              </p:cNvGrpSpPr>
              <p:nvPr/>
            </p:nvGrpSpPr>
            <p:grpSpPr bwMode="auto">
              <a:xfrm rot="10800000" flipV="1">
                <a:off x="4797729" y="1469016"/>
                <a:ext cx="74613" cy="438150"/>
                <a:chOff x="2790" y="3240"/>
                <a:chExt cx="56" cy="332"/>
              </a:xfrm>
            </p:grpSpPr>
            <p:sp>
              <p:nvSpPr>
                <p:cNvPr id="105" name="AutoShape 44"/>
                <p:cNvSpPr>
                  <a:spLocks noChangeAspect="1" noChangeArrowheads="1"/>
                </p:cNvSpPr>
                <p:nvPr/>
              </p:nvSpPr>
              <p:spPr bwMode="auto">
                <a:xfrm>
                  <a:off x="2790" y="3240"/>
                  <a:ext cx="56" cy="1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29 w 21600"/>
                    <a:gd name="T13" fmla="*/ 4582 h 21600"/>
                    <a:gd name="T14" fmla="*/ 16971 w 21600"/>
                    <a:gd name="T15" fmla="*/ 171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6" name="AutoShape 45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790" y="3440"/>
                  <a:ext cx="56" cy="1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29 w 21600"/>
                    <a:gd name="T13" fmla="*/ 4582 h 21600"/>
                    <a:gd name="T14" fmla="*/ 16971 w 21600"/>
                    <a:gd name="T15" fmla="*/ 171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07" name="Group 52"/>
              <p:cNvGrpSpPr>
                <a:grpSpLocks/>
              </p:cNvGrpSpPr>
              <p:nvPr/>
            </p:nvGrpSpPr>
            <p:grpSpPr bwMode="auto">
              <a:xfrm rot="10800000" flipH="1">
                <a:off x="2097392" y="1565854"/>
                <a:ext cx="676275" cy="230187"/>
                <a:chOff x="1656" y="2172"/>
                <a:chExt cx="639" cy="169"/>
              </a:xfrm>
            </p:grpSpPr>
            <p:sp>
              <p:nvSpPr>
                <p:cNvPr id="108" name="AutoShape 53"/>
                <p:cNvSpPr>
                  <a:spLocks noChangeAspect="1" noChangeArrowheads="1"/>
                </p:cNvSpPr>
                <p:nvPr/>
              </p:nvSpPr>
              <p:spPr bwMode="auto">
                <a:xfrm>
                  <a:off x="1656" y="2172"/>
                  <a:ext cx="639" cy="16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109" name="Rectangle 54"/>
                <p:cNvSpPr>
                  <a:spLocks noChangeAspect="1" noChangeArrowheads="1"/>
                </p:cNvSpPr>
                <p:nvPr/>
              </p:nvSpPr>
              <p:spPr bwMode="auto">
                <a:xfrm>
                  <a:off x="1708" y="2226"/>
                  <a:ext cx="258" cy="55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110" name="Rectangle 55"/>
                <p:cNvSpPr>
                  <a:spLocks noChangeAspect="1" noChangeArrowheads="1"/>
                </p:cNvSpPr>
                <p:nvPr/>
              </p:nvSpPr>
              <p:spPr bwMode="auto">
                <a:xfrm>
                  <a:off x="1986" y="2226"/>
                  <a:ext cx="258" cy="55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</p:grpSp>
          <p:grpSp>
            <p:nvGrpSpPr>
              <p:cNvPr id="111" name="Group 56"/>
              <p:cNvGrpSpPr>
                <a:grpSpLocks/>
              </p:cNvGrpSpPr>
              <p:nvPr/>
            </p:nvGrpSpPr>
            <p:grpSpPr bwMode="auto">
              <a:xfrm rot="10800000" flipH="1">
                <a:off x="636892" y="1559504"/>
                <a:ext cx="342900" cy="220662"/>
                <a:chOff x="624" y="1929"/>
                <a:chExt cx="221" cy="139"/>
              </a:xfrm>
            </p:grpSpPr>
            <p:sp>
              <p:nvSpPr>
                <p:cNvPr id="112" name="AutoShape 57"/>
                <p:cNvSpPr>
                  <a:spLocks noChangeAspect="1" noChangeArrowheads="1"/>
                </p:cNvSpPr>
                <p:nvPr/>
              </p:nvSpPr>
              <p:spPr bwMode="auto">
                <a:xfrm>
                  <a:off x="624" y="1929"/>
                  <a:ext cx="221" cy="13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113" name="Rectangle 58"/>
                <p:cNvSpPr>
                  <a:spLocks noChangeAspect="1" noChangeArrowheads="1"/>
                </p:cNvSpPr>
                <p:nvPr/>
              </p:nvSpPr>
              <p:spPr bwMode="auto">
                <a:xfrm>
                  <a:off x="642" y="1973"/>
                  <a:ext cx="186" cy="46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</p:grpSp>
          <p:sp>
            <p:nvSpPr>
              <p:cNvPr id="114" name="AutoShape 59"/>
              <p:cNvSpPr>
                <a:spLocks noChangeArrowheads="1"/>
              </p:cNvSpPr>
              <p:nvPr/>
            </p:nvSpPr>
            <p:spPr bwMode="auto">
              <a:xfrm rot="10800000" flipH="1">
                <a:off x="206113" y="1361066"/>
                <a:ext cx="276225" cy="150813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grpSp>
            <p:nvGrpSpPr>
              <p:cNvPr id="115" name="Group 126"/>
              <p:cNvGrpSpPr>
                <a:grpSpLocks/>
              </p:cNvGrpSpPr>
              <p:nvPr/>
            </p:nvGrpSpPr>
            <p:grpSpPr bwMode="auto">
              <a:xfrm rot="10800000" flipH="1">
                <a:off x="3310242" y="1549979"/>
                <a:ext cx="1244600" cy="230187"/>
                <a:chOff x="2091" y="3104"/>
                <a:chExt cx="765" cy="145"/>
              </a:xfrm>
            </p:grpSpPr>
            <p:sp>
              <p:nvSpPr>
                <p:cNvPr id="116" name="AutoShape 127"/>
                <p:cNvSpPr>
                  <a:spLocks noChangeAspect="1" noChangeArrowheads="1"/>
                </p:cNvSpPr>
                <p:nvPr/>
              </p:nvSpPr>
              <p:spPr bwMode="auto">
                <a:xfrm>
                  <a:off x="2091" y="3104"/>
                  <a:ext cx="765" cy="14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117" name="Rectangle 128"/>
                <p:cNvSpPr>
                  <a:spLocks noChangeAspect="1" noChangeArrowheads="1"/>
                </p:cNvSpPr>
                <p:nvPr/>
              </p:nvSpPr>
              <p:spPr bwMode="auto">
                <a:xfrm>
                  <a:off x="2123" y="3152"/>
                  <a:ext cx="168" cy="48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118" name="Rectangle 129"/>
                <p:cNvSpPr>
                  <a:spLocks noChangeAspect="1" noChangeArrowheads="1"/>
                </p:cNvSpPr>
                <p:nvPr/>
              </p:nvSpPr>
              <p:spPr bwMode="auto">
                <a:xfrm>
                  <a:off x="2304" y="3152"/>
                  <a:ext cx="168" cy="48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119" name="Rectangle 130"/>
                <p:cNvSpPr>
                  <a:spLocks noChangeAspect="1" noChangeArrowheads="1"/>
                </p:cNvSpPr>
                <p:nvPr/>
              </p:nvSpPr>
              <p:spPr bwMode="auto">
                <a:xfrm>
                  <a:off x="2486" y="3152"/>
                  <a:ext cx="167" cy="48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120" name="Rectangle 131"/>
                <p:cNvSpPr>
                  <a:spLocks noChangeAspect="1" noChangeArrowheads="1"/>
                </p:cNvSpPr>
                <p:nvPr/>
              </p:nvSpPr>
              <p:spPr bwMode="auto">
                <a:xfrm>
                  <a:off x="2667" y="3153"/>
                  <a:ext cx="167" cy="48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</p:grpSp>
          <p:grpSp>
            <p:nvGrpSpPr>
              <p:cNvPr id="121" name="Group 132"/>
              <p:cNvGrpSpPr>
                <a:grpSpLocks/>
              </p:cNvGrpSpPr>
              <p:nvPr/>
            </p:nvGrpSpPr>
            <p:grpSpPr bwMode="auto">
              <a:xfrm rot="10800000" flipH="1">
                <a:off x="990904" y="1559504"/>
                <a:ext cx="222250" cy="220662"/>
                <a:chOff x="868" y="2922"/>
                <a:chExt cx="137" cy="139"/>
              </a:xfrm>
            </p:grpSpPr>
            <p:sp>
              <p:nvSpPr>
                <p:cNvPr id="122" name="AutoShape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868" y="2922"/>
                  <a:ext cx="137" cy="13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99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123" name="Rectangle 134"/>
                <p:cNvSpPr>
                  <a:spLocks noChangeArrowheads="1"/>
                </p:cNvSpPr>
                <p:nvPr/>
              </p:nvSpPr>
              <p:spPr bwMode="auto">
                <a:xfrm flipH="1">
                  <a:off x="899" y="2960"/>
                  <a:ext cx="68" cy="57"/>
                </a:xfrm>
                <a:prstGeom prst="rect">
                  <a:avLst/>
                </a:prstGeom>
                <a:solidFill>
                  <a:srgbClr val="CCFFFF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</p:grpSp>
          <p:sp>
            <p:nvSpPr>
              <p:cNvPr id="124" name="Freeform 39"/>
              <p:cNvSpPr>
                <a:spLocks/>
              </p:cNvSpPr>
              <p:nvPr/>
            </p:nvSpPr>
            <p:spPr bwMode="auto">
              <a:xfrm rot="10800000" flipH="1">
                <a:off x="4891392" y="1580141"/>
                <a:ext cx="95250" cy="206375"/>
              </a:xfrm>
              <a:custGeom>
                <a:avLst/>
                <a:gdLst>
                  <a:gd name="T0" fmla="*/ 0 w 143"/>
                  <a:gd name="T1" fmla="*/ 0 h 130"/>
                  <a:gd name="T2" fmla="*/ 0 w 143"/>
                  <a:gd name="T3" fmla="*/ 2147483647 h 130"/>
                  <a:gd name="T4" fmla="*/ 0 w 143"/>
                  <a:gd name="T5" fmla="*/ 2147483647 h 130"/>
                  <a:gd name="T6" fmla="*/ 0 w 143"/>
                  <a:gd name="T7" fmla="*/ 2147483647 h 130"/>
                  <a:gd name="T8" fmla="*/ 0 w 143"/>
                  <a:gd name="T9" fmla="*/ 0 h 130"/>
                  <a:gd name="T10" fmla="*/ 0 w 143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30"/>
                  <a:gd name="T20" fmla="*/ 143 w 143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78" y="130"/>
                    </a:lnTo>
                    <a:lnTo>
                      <a:pt x="142" y="72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/>
              <a:lstStyle/>
              <a:p>
                <a:endParaRPr lang="de-DE"/>
              </a:p>
            </p:txBody>
          </p:sp>
          <p:grpSp>
            <p:nvGrpSpPr>
              <p:cNvPr id="125" name="Group 236"/>
              <p:cNvGrpSpPr>
                <a:grpSpLocks/>
              </p:cNvGrpSpPr>
              <p:nvPr/>
            </p:nvGrpSpPr>
            <p:grpSpPr bwMode="auto">
              <a:xfrm flipV="1">
                <a:off x="4702479" y="1600779"/>
                <a:ext cx="312738" cy="606425"/>
                <a:chOff x="2992" y="1626"/>
                <a:chExt cx="197" cy="375"/>
              </a:xfrm>
            </p:grpSpPr>
            <p:sp>
              <p:nvSpPr>
                <p:cNvPr id="126" name="Line 13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3029" y="1626"/>
                  <a:ext cx="160" cy="28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27" name="Freeform 38"/>
                <p:cNvSpPr>
                  <a:spLocks/>
                </p:cNvSpPr>
                <p:nvPr/>
              </p:nvSpPr>
              <p:spPr bwMode="auto">
                <a:xfrm rot="10800000" flipH="1">
                  <a:off x="2992" y="1871"/>
                  <a:ext cx="60" cy="130"/>
                </a:xfrm>
                <a:custGeom>
                  <a:avLst/>
                  <a:gdLst>
                    <a:gd name="T0" fmla="*/ 0 w 143"/>
                    <a:gd name="T1" fmla="*/ 0 h 130"/>
                    <a:gd name="T2" fmla="*/ 0 w 143"/>
                    <a:gd name="T3" fmla="*/ 2147459600 h 130"/>
                    <a:gd name="T4" fmla="*/ 0 w 143"/>
                    <a:gd name="T5" fmla="*/ 2147459600 h 130"/>
                    <a:gd name="T6" fmla="*/ 0 w 143"/>
                    <a:gd name="T7" fmla="*/ 2147459600 h 130"/>
                    <a:gd name="T8" fmla="*/ 0 w 143"/>
                    <a:gd name="T9" fmla="*/ 0 h 130"/>
                    <a:gd name="T10" fmla="*/ 0 w 143"/>
                    <a:gd name="T11" fmla="*/ 0 h 1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3"/>
                    <a:gd name="T19" fmla="*/ 0 h 130"/>
                    <a:gd name="T20" fmla="*/ 143 w 143"/>
                    <a:gd name="T21" fmla="*/ 130 h 1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3" h="130">
                      <a:moveTo>
                        <a:pt x="0" y="0"/>
                      </a:moveTo>
                      <a:lnTo>
                        <a:pt x="0" y="130"/>
                      </a:lnTo>
                      <a:lnTo>
                        <a:pt x="78" y="130"/>
                      </a:lnTo>
                      <a:lnTo>
                        <a:pt x="142" y="72"/>
                      </a:lnTo>
                      <a:lnTo>
                        <a:pt x="14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rot="10800000"/>
                <a:lstStyle/>
                <a:p>
                  <a:endParaRPr lang="de-DE"/>
                </a:p>
              </p:txBody>
            </p:sp>
          </p:grpSp>
          <p:sp>
            <p:nvSpPr>
              <p:cNvPr id="132" name="Line 32"/>
              <p:cNvSpPr>
                <a:spLocks noChangeShapeType="1"/>
              </p:cNvSpPr>
              <p:nvPr/>
            </p:nvSpPr>
            <p:spPr bwMode="auto">
              <a:xfrm rot="10800000" flipH="1" flipV="1">
                <a:off x="5012042" y="2207204"/>
                <a:ext cx="2989262" cy="9144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" name="Rectangle 61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088367" y="2435804"/>
                <a:ext cx="44450" cy="74612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34" name="Rectangle 62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131229" y="2450091"/>
                <a:ext cx="44450" cy="74613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35" name="Rectangle 63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174092" y="2462791"/>
                <a:ext cx="44450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36" name="Rectangle 64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216954" y="2475491"/>
                <a:ext cx="44450" cy="74613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37" name="Rectangle 65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301092" y="2502479"/>
                <a:ext cx="44450" cy="7461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38" name="Rectangle 66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258229" y="2488191"/>
                <a:ext cx="44450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39" name="Rectangle 67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342367" y="2515179"/>
                <a:ext cx="46037" cy="74612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40" name="Rectangle 68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386817" y="2527879"/>
                <a:ext cx="42862" cy="7461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41" name="Rectangle 69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426504" y="2540579"/>
                <a:ext cx="46038" cy="74612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42" name="Rectangle 70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470954" y="2554866"/>
                <a:ext cx="42863" cy="74613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43" name="Rectangle 71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051854" y="2556454"/>
                <a:ext cx="44450" cy="7461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44" name="Rectangle 72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094717" y="2569154"/>
                <a:ext cx="44450" cy="74612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45" name="Rectangle 73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137579" y="2581854"/>
                <a:ext cx="44450" cy="7461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46" name="Rectangle 74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178854" y="2596141"/>
                <a:ext cx="44450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47" name="Rectangle 75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264579" y="2621541"/>
                <a:ext cx="44450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48" name="Rectangle 76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221717" y="2608841"/>
                <a:ext cx="44450" cy="74613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49" name="Rectangle 77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305854" y="2634241"/>
                <a:ext cx="46038" cy="74613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50" name="Rectangle 78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348717" y="2648529"/>
                <a:ext cx="42862" cy="74612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51" name="Rectangle 79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389992" y="2661229"/>
                <a:ext cx="46037" cy="7461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52" name="Rectangle 80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434442" y="2673929"/>
                <a:ext cx="42862" cy="74612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53" name="Rectangle 81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475717" y="2686629"/>
                <a:ext cx="46037" cy="7461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54" name="Rectangle 82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512229" y="2567566"/>
                <a:ext cx="46038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grpSp>
            <p:nvGrpSpPr>
              <p:cNvPr id="155" name="Group 83"/>
              <p:cNvGrpSpPr>
                <a:grpSpLocks/>
              </p:cNvGrpSpPr>
              <p:nvPr/>
            </p:nvGrpSpPr>
            <p:grpSpPr bwMode="auto">
              <a:xfrm rot="-9770717">
                <a:off x="6024867" y="2421516"/>
                <a:ext cx="44450" cy="200025"/>
                <a:chOff x="1359" y="3335"/>
                <a:chExt cx="31" cy="126"/>
              </a:xfrm>
            </p:grpSpPr>
            <p:sp>
              <p:nvSpPr>
                <p:cNvPr id="156" name="Rectangle 84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359" y="3414"/>
                  <a:ext cx="31" cy="47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157" name="Rectangle 85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359" y="3335"/>
                  <a:ext cx="31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</p:grpSp>
          <p:sp>
            <p:nvSpPr>
              <p:cNvPr id="158" name="Rectangle 61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529692" y="2572329"/>
                <a:ext cx="44450" cy="74612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59" name="Rectangle 62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572554" y="2585029"/>
                <a:ext cx="44450" cy="7461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60" name="Rectangle 63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615417" y="2599316"/>
                <a:ext cx="44450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61" name="Rectangle 64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658279" y="2612016"/>
                <a:ext cx="44450" cy="74613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62" name="Rectangle 65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742417" y="2637416"/>
                <a:ext cx="44450" cy="74613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63" name="Rectangle 66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699554" y="2624716"/>
                <a:ext cx="44450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64" name="Rectangle 67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783692" y="2651704"/>
                <a:ext cx="46037" cy="74612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65" name="Rectangle 68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828142" y="2664404"/>
                <a:ext cx="42862" cy="7461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66" name="Rectangle 69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867829" y="2677104"/>
                <a:ext cx="46038" cy="74612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67" name="Rectangle 70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912279" y="2689804"/>
                <a:ext cx="42863" cy="7461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68" name="Rectangle 71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493179" y="2692979"/>
                <a:ext cx="44450" cy="7461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69" name="Rectangle 72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536042" y="2705679"/>
                <a:ext cx="44450" cy="74612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70" name="Rectangle 73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578904" y="2718379"/>
                <a:ext cx="44450" cy="7461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71" name="Rectangle 74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620179" y="2731079"/>
                <a:ext cx="44450" cy="74612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72" name="Rectangle 75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705904" y="2758066"/>
                <a:ext cx="44450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73" name="Rectangle 76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663042" y="2745366"/>
                <a:ext cx="44450" cy="74613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74" name="Rectangle 77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747179" y="2770766"/>
                <a:ext cx="46038" cy="74613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75" name="Rectangle 78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790042" y="2783466"/>
                <a:ext cx="42862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76" name="Rectangle 79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831317" y="2797754"/>
                <a:ext cx="46037" cy="7461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77" name="Rectangle 80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875767" y="2810454"/>
                <a:ext cx="42862" cy="74612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78" name="Rectangle 81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917042" y="2823154"/>
                <a:ext cx="46037" cy="74612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sp>
            <p:nvSpPr>
              <p:cNvPr id="179" name="Rectangle 82"/>
              <p:cNvSpPr>
                <a:spLocks noChangeAspect="1" noChangeArrowheads="1"/>
              </p:cNvSpPr>
              <p:nvPr/>
            </p:nvSpPr>
            <p:spPr bwMode="auto">
              <a:xfrm rot="11829283" flipH="1" flipV="1">
                <a:off x="6953554" y="2704091"/>
                <a:ext cx="46038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de-DE" sz="2000">
                  <a:sym typeface="Wingdings" pitchFamily="2" charset="2"/>
                </a:endParaRPr>
              </a:p>
            </p:txBody>
          </p:sp>
          <p:grpSp>
            <p:nvGrpSpPr>
              <p:cNvPr id="180" name="Group 365"/>
              <p:cNvGrpSpPr>
                <a:grpSpLocks/>
              </p:cNvGrpSpPr>
              <p:nvPr/>
            </p:nvGrpSpPr>
            <p:grpSpPr bwMode="auto">
              <a:xfrm rot="-9808589" flipH="1" flipV="1">
                <a:off x="7515529" y="2996191"/>
                <a:ext cx="747713" cy="173038"/>
                <a:chOff x="7885113" y="5084776"/>
                <a:chExt cx="725487" cy="173038"/>
              </a:xfrm>
            </p:grpSpPr>
            <p:sp>
              <p:nvSpPr>
                <p:cNvPr id="181" name="Rectangle 112"/>
                <p:cNvSpPr>
                  <a:spLocks noChangeAspect="1" noChangeArrowheads="1"/>
                </p:cNvSpPr>
                <p:nvPr/>
              </p:nvSpPr>
              <p:spPr bwMode="auto">
                <a:xfrm>
                  <a:off x="7958138" y="5122876"/>
                  <a:ext cx="363537" cy="93663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grpSp>
              <p:nvGrpSpPr>
                <p:cNvPr id="182" name="Group 113"/>
                <p:cNvGrpSpPr>
                  <a:grpSpLocks/>
                </p:cNvGrpSpPr>
                <p:nvPr/>
              </p:nvGrpSpPr>
              <p:grpSpPr bwMode="auto">
                <a:xfrm>
                  <a:off x="7885113" y="5084776"/>
                  <a:ext cx="725487" cy="173038"/>
                  <a:chOff x="5088" y="2045"/>
                  <a:chExt cx="478" cy="109"/>
                </a:xfrm>
              </p:grpSpPr>
              <p:sp>
                <p:nvSpPr>
                  <p:cNvPr id="183" name="Freeform 114"/>
                  <p:cNvSpPr>
                    <a:spLocks noChangeAspect="1"/>
                  </p:cNvSpPr>
                  <p:nvPr/>
                </p:nvSpPr>
                <p:spPr bwMode="auto">
                  <a:xfrm flipH="1" flipV="1">
                    <a:off x="5321" y="2045"/>
                    <a:ext cx="245" cy="109"/>
                  </a:xfrm>
                  <a:custGeom>
                    <a:avLst/>
                    <a:gdLst>
                      <a:gd name="T0" fmla="*/ 0 w 654"/>
                      <a:gd name="T1" fmla="*/ 0 h 268"/>
                      <a:gd name="T2" fmla="*/ 0 w 654"/>
                      <a:gd name="T3" fmla="*/ 0 h 268"/>
                      <a:gd name="T4" fmla="*/ 0 w 654"/>
                      <a:gd name="T5" fmla="*/ 0 h 268"/>
                      <a:gd name="T6" fmla="*/ 0 w 654"/>
                      <a:gd name="T7" fmla="*/ 0 h 268"/>
                      <a:gd name="T8" fmla="*/ 0 w 654"/>
                      <a:gd name="T9" fmla="*/ 0 h 268"/>
                      <a:gd name="T10" fmla="*/ 0 w 654"/>
                      <a:gd name="T11" fmla="*/ 0 h 268"/>
                      <a:gd name="T12" fmla="*/ 0 w 654"/>
                      <a:gd name="T13" fmla="*/ 0 h 268"/>
                      <a:gd name="T14" fmla="*/ 0 w 654"/>
                      <a:gd name="T15" fmla="*/ 0 h 268"/>
                      <a:gd name="T16" fmla="*/ 0 w 654"/>
                      <a:gd name="T17" fmla="*/ 0 h 26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654"/>
                      <a:gd name="T28" fmla="*/ 0 h 268"/>
                      <a:gd name="T29" fmla="*/ 654 w 654"/>
                      <a:gd name="T30" fmla="*/ 268 h 26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654" h="268">
                        <a:moveTo>
                          <a:pt x="0" y="159"/>
                        </a:moveTo>
                        <a:cubicBezTo>
                          <a:pt x="28" y="81"/>
                          <a:pt x="57" y="3"/>
                          <a:pt x="84" y="21"/>
                        </a:cubicBezTo>
                        <a:cubicBezTo>
                          <a:pt x="111" y="39"/>
                          <a:pt x="134" y="266"/>
                          <a:pt x="162" y="267"/>
                        </a:cubicBezTo>
                        <a:cubicBezTo>
                          <a:pt x="190" y="268"/>
                          <a:pt x="225" y="27"/>
                          <a:pt x="252" y="27"/>
                        </a:cubicBezTo>
                        <a:cubicBezTo>
                          <a:pt x="279" y="27"/>
                          <a:pt x="298" y="268"/>
                          <a:pt x="324" y="267"/>
                        </a:cubicBezTo>
                        <a:cubicBezTo>
                          <a:pt x="350" y="266"/>
                          <a:pt x="381" y="21"/>
                          <a:pt x="408" y="21"/>
                        </a:cubicBezTo>
                        <a:cubicBezTo>
                          <a:pt x="435" y="21"/>
                          <a:pt x="459" y="268"/>
                          <a:pt x="486" y="267"/>
                        </a:cubicBezTo>
                        <a:cubicBezTo>
                          <a:pt x="513" y="266"/>
                          <a:pt x="542" y="30"/>
                          <a:pt x="570" y="15"/>
                        </a:cubicBezTo>
                        <a:cubicBezTo>
                          <a:pt x="598" y="0"/>
                          <a:pt x="642" y="150"/>
                          <a:pt x="654" y="177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84" name="Freeform 115"/>
                  <p:cNvSpPr>
                    <a:spLocks noChangeAspect="1"/>
                  </p:cNvSpPr>
                  <p:nvPr/>
                </p:nvSpPr>
                <p:spPr bwMode="auto">
                  <a:xfrm>
                    <a:off x="5088" y="2045"/>
                    <a:ext cx="245" cy="109"/>
                  </a:xfrm>
                  <a:custGeom>
                    <a:avLst/>
                    <a:gdLst>
                      <a:gd name="T0" fmla="*/ 0 w 654"/>
                      <a:gd name="T1" fmla="*/ 0 h 268"/>
                      <a:gd name="T2" fmla="*/ 0 w 654"/>
                      <a:gd name="T3" fmla="*/ 0 h 268"/>
                      <a:gd name="T4" fmla="*/ 0 w 654"/>
                      <a:gd name="T5" fmla="*/ 0 h 268"/>
                      <a:gd name="T6" fmla="*/ 0 w 654"/>
                      <a:gd name="T7" fmla="*/ 0 h 268"/>
                      <a:gd name="T8" fmla="*/ 0 w 654"/>
                      <a:gd name="T9" fmla="*/ 0 h 268"/>
                      <a:gd name="T10" fmla="*/ 0 w 654"/>
                      <a:gd name="T11" fmla="*/ 0 h 268"/>
                      <a:gd name="T12" fmla="*/ 0 w 654"/>
                      <a:gd name="T13" fmla="*/ 0 h 268"/>
                      <a:gd name="T14" fmla="*/ 0 w 654"/>
                      <a:gd name="T15" fmla="*/ 0 h 268"/>
                      <a:gd name="T16" fmla="*/ 0 w 654"/>
                      <a:gd name="T17" fmla="*/ 0 h 26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654"/>
                      <a:gd name="T28" fmla="*/ 0 h 268"/>
                      <a:gd name="T29" fmla="*/ 654 w 654"/>
                      <a:gd name="T30" fmla="*/ 268 h 26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654" h="268">
                        <a:moveTo>
                          <a:pt x="0" y="159"/>
                        </a:moveTo>
                        <a:cubicBezTo>
                          <a:pt x="28" y="81"/>
                          <a:pt x="57" y="3"/>
                          <a:pt x="84" y="21"/>
                        </a:cubicBezTo>
                        <a:cubicBezTo>
                          <a:pt x="111" y="39"/>
                          <a:pt x="134" y="266"/>
                          <a:pt x="162" y="267"/>
                        </a:cubicBezTo>
                        <a:cubicBezTo>
                          <a:pt x="190" y="268"/>
                          <a:pt x="225" y="27"/>
                          <a:pt x="252" y="27"/>
                        </a:cubicBezTo>
                        <a:cubicBezTo>
                          <a:pt x="279" y="27"/>
                          <a:pt x="298" y="268"/>
                          <a:pt x="324" y="267"/>
                        </a:cubicBezTo>
                        <a:cubicBezTo>
                          <a:pt x="350" y="266"/>
                          <a:pt x="381" y="21"/>
                          <a:pt x="408" y="21"/>
                        </a:cubicBezTo>
                        <a:cubicBezTo>
                          <a:pt x="435" y="21"/>
                          <a:pt x="459" y="268"/>
                          <a:pt x="486" y="267"/>
                        </a:cubicBezTo>
                        <a:cubicBezTo>
                          <a:pt x="513" y="266"/>
                          <a:pt x="542" y="30"/>
                          <a:pt x="570" y="15"/>
                        </a:cubicBezTo>
                        <a:cubicBezTo>
                          <a:pt x="598" y="0"/>
                          <a:pt x="642" y="150"/>
                          <a:pt x="654" y="177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10800000" wrap="none" anchor="ctr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192" name="Group 238"/>
              <p:cNvGrpSpPr>
                <a:grpSpLocks/>
              </p:cNvGrpSpPr>
              <p:nvPr/>
            </p:nvGrpSpPr>
            <p:grpSpPr bwMode="auto">
              <a:xfrm flipV="1">
                <a:off x="7198029" y="2840616"/>
                <a:ext cx="501650" cy="428625"/>
                <a:chOff x="3840" y="2780"/>
                <a:chExt cx="316" cy="248"/>
              </a:xfrm>
            </p:grpSpPr>
            <p:sp>
              <p:nvSpPr>
                <p:cNvPr id="193" name="Rectangle 35"/>
                <p:cNvSpPr>
                  <a:spLocks noChangeAspect="1" noChangeArrowheads="1"/>
                </p:cNvSpPr>
                <p:nvPr/>
              </p:nvSpPr>
              <p:spPr bwMode="auto">
                <a:xfrm rot="8353958" flipV="1">
                  <a:off x="3983" y="2793"/>
                  <a:ext cx="173" cy="77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194" name="Line 34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3886" y="2780"/>
                  <a:ext cx="230" cy="22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5" name="Freeform 36"/>
                <p:cNvSpPr>
                  <a:spLocks/>
                </p:cNvSpPr>
                <p:nvPr/>
              </p:nvSpPr>
              <p:spPr bwMode="auto">
                <a:xfrm rot="-5400000">
                  <a:off x="3865" y="2936"/>
                  <a:ext cx="67" cy="118"/>
                </a:xfrm>
                <a:custGeom>
                  <a:avLst/>
                  <a:gdLst>
                    <a:gd name="T0" fmla="*/ 0 w 143"/>
                    <a:gd name="T1" fmla="*/ 0 h 130"/>
                    <a:gd name="T2" fmla="*/ 0 w 143"/>
                    <a:gd name="T3" fmla="*/ 149411312 h 130"/>
                    <a:gd name="T4" fmla="*/ 0 w 143"/>
                    <a:gd name="T5" fmla="*/ 149411312 h 130"/>
                    <a:gd name="T6" fmla="*/ 0 w 143"/>
                    <a:gd name="T7" fmla="*/ 149411312 h 130"/>
                    <a:gd name="T8" fmla="*/ 0 w 143"/>
                    <a:gd name="T9" fmla="*/ 0 h 130"/>
                    <a:gd name="T10" fmla="*/ 0 w 143"/>
                    <a:gd name="T11" fmla="*/ 0 h 1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3"/>
                    <a:gd name="T19" fmla="*/ 0 h 130"/>
                    <a:gd name="T20" fmla="*/ 143 w 143"/>
                    <a:gd name="T21" fmla="*/ 130 h 1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3" h="130">
                      <a:moveTo>
                        <a:pt x="0" y="0"/>
                      </a:moveTo>
                      <a:lnTo>
                        <a:pt x="0" y="130"/>
                      </a:lnTo>
                      <a:lnTo>
                        <a:pt x="78" y="130"/>
                      </a:lnTo>
                      <a:lnTo>
                        <a:pt x="142" y="72"/>
                      </a:lnTo>
                      <a:lnTo>
                        <a:pt x="14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rot="10800000" vert="eaVert"/>
                <a:lstStyle/>
                <a:p>
                  <a:endParaRPr lang="de-DE"/>
                </a:p>
              </p:txBody>
            </p:sp>
          </p:grpSp>
          <p:sp>
            <p:nvSpPr>
              <p:cNvPr id="196" name="Freeform 116"/>
              <p:cNvSpPr>
                <a:spLocks/>
              </p:cNvSpPr>
              <p:nvPr/>
            </p:nvSpPr>
            <p:spPr bwMode="auto">
              <a:xfrm rot="10800000">
                <a:off x="4948542" y="2088141"/>
                <a:ext cx="95250" cy="206375"/>
              </a:xfrm>
              <a:custGeom>
                <a:avLst/>
                <a:gdLst>
                  <a:gd name="T0" fmla="*/ 0 w 143"/>
                  <a:gd name="T1" fmla="*/ 0 h 130"/>
                  <a:gd name="T2" fmla="*/ 0 w 143"/>
                  <a:gd name="T3" fmla="*/ 2147483647 h 130"/>
                  <a:gd name="T4" fmla="*/ 0 w 143"/>
                  <a:gd name="T5" fmla="*/ 2147483647 h 130"/>
                  <a:gd name="T6" fmla="*/ 0 w 143"/>
                  <a:gd name="T7" fmla="*/ 2147483647 h 130"/>
                  <a:gd name="T8" fmla="*/ 0 w 143"/>
                  <a:gd name="T9" fmla="*/ 0 h 130"/>
                  <a:gd name="T10" fmla="*/ 0 w 143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30"/>
                  <a:gd name="T20" fmla="*/ 143 w 143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78" y="130"/>
                    </a:lnTo>
                    <a:lnTo>
                      <a:pt x="142" y="72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7" name="Text Box 124"/>
              <p:cNvSpPr txBox="1">
                <a:spLocks noChangeArrowheads="1"/>
              </p:cNvSpPr>
              <p:nvPr/>
            </p:nvSpPr>
            <p:spPr bwMode="auto">
              <a:xfrm>
                <a:off x="7995161" y="2681499"/>
                <a:ext cx="1027113" cy="287337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b="1" dirty="0" smtClean="0">
                    <a:solidFill>
                      <a:srgbClr val="FF0000"/>
                    </a:solidFill>
                    <a:latin typeface="Helvetica" pitchFamily="34" charset="0"/>
                    <a:sym typeface="Wingdings" pitchFamily="2" charset="2"/>
                  </a:rPr>
                  <a:t>FLASH2</a:t>
                </a:r>
                <a:endParaRPr lang="en-US" sz="1200" b="1" dirty="0">
                  <a:solidFill>
                    <a:srgbClr val="FF0000"/>
                  </a:solidFill>
                  <a:latin typeface="Helvetica" pitchFamily="34" charset="0"/>
                  <a:sym typeface="Wingdings" pitchFamily="2" charset="2"/>
                </a:endParaRPr>
              </a:p>
            </p:txBody>
          </p:sp>
          <p:grpSp>
            <p:nvGrpSpPr>
              <p:cNvPr id="205" name="Group 24"/>
              <p:cNvGrpSpPr>
                <a:grpSpLocks/>
              </p:cNvGrpSpPr>
              <p:nvPr/>
            </p:nvGrpSpPr>
            <p:grpSpPr bwMode="auto">
              <a:xfrm rot="1034355" flipH="1">
                <a:off x="5432729" y="2246891"/>
                <a:ext cx="390525" cy="184150"/>
                <a:chOff x="1337" y="2168"/>
                <a:chExt cx="270" cy="116"/>
              </a:xfrm>
            </p:grpSpPr>
            <p:sp>
              <p:nvSpPr>
                <p:cNvPr id="206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1357" y="2198"/>
                  <a:ext cx="75" cy="5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7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421" y="2208"/>
                  <a:ext cx="1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8" name="Line 27"/>
                <p:cNvSpPr>
                  <a:spLocks noChangeShapeType="1"/>
                </p:cNvSpPr>
                <p:nvPr/>
              </p:nvSpPr>
              <p:spPr bwMode="auto">
                <a:xfrm>
                  <a:off x="1516" y="2203"/>
                  <a:ext cx="74" cy="5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9" name="Rectangl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1337" y="2226"/>
                  <a:ext cx="35" cy="58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210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1415" y="2168"/>
                  <a:ext cx="35" cy="58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211" name="Rectangle 30"/>
                <p:cNvSpPr>
                  <a:spLocks noChangeAspect="1" noChangeArrowheads="1"/>
                </p:cNvSpPr>
                <p:nvPr/>
              </p:nvSpPr>
              <p:spPr bwMode="auto">
                <a:xfrm>
                  <a:off x="1493" y="2168"/>
                  <a:ext cx="35" cy="58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212" name="Rectangl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1572" y="2226"/>
                  <a:ext cx="35" cy="58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</p:grpSp>
          <p:sp>
            <p:nvSpPr>
              <p:cNvPr id="214" name="Text Box 124"/>
              <p:cNvSpPr txBox="1">
                <a:spLocks noChangeArrowheads="1"/>
              </p:cNvSpPr>
              <p:nvPr/>
            </p:nvSpPr>
            <p:spPr bwMode="auto">
              <a:xfrm>
                <a:off x="7965007" y="1844064"/>
                <a:ext cx="1027113" cy="287337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b="1" dirty="0" smtClean="0">
                    <a:solidFill>
                      <a:srgbClr val="FF0000"/>
                    </a:solidFill>
                    <a:latin typeface="Helvetica" pitchFamily="34" charset="0"/>
                    <a:sym typeface="Wingdings" pitchFamily="2" charset="2"/>
                  </a:rPr>
                  <a:t>FLASH1</a:t>
                </a:r>
                <a:endParaRPr lang="en-US" sz="1200" b="1" dirty="0">
                  <a:solidFill>
                    <a:srgbClr val="FF0000"/>
                  </a:solidFill>
                  <a:latin typeface="Helvetica" pitchFamily="34" charset="0"/>
                  <a:sym typeface="Wingdings" pitchFamily="2" charset="2"/>
                </a:endParaRPr>
              </a:p>
            </p:txBody>
          </p:sp>
          <p:grpSp>
            <p:nvGrpSpPr>
              <p:cNvPr id="298" name="Group 238"/>
              <p:cNvGrpSpPr>
                <a:grpSpLocks/>
              </p:cNvGrpSpPr>
              <p:nvPr/>
            </p:nvGrpSpPr>
            <p:grpSpPr bwMode="auto">
              <a:xfrm flipV="1">
                <a:off x="504323" y="1649976"/>
                <a:ext cx="223838" cy="224682"/>
                <a:chOff x="3882" y="2874"/>
                <a:chExt cx="141" cy="130"/>
              </a:xfrm>
            </p:grpSpPr>
            <p:sp>
              <p:nvSpPr>
                <p:cNvPr id="299" name="Rectangle 35"/>
                <p:cNvSpPr>
                  <a:spLocks noChangeAspect="1" noChangeArrowheads="1"/>
                </p:cNvSpPr>
                <p:nvPr/>
              </p:nvSpPr>
              <p:spPr bwMode="auto">
                <a:xfrm rot="7923321" flipV="1">
                  <a:off x="3971" y="2873"/>
                  <a:ext cx="52" cy="53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>
                    <a:spcBef>
                      <a:spcPct val="20000"/>
                    </a:spcBef>
                  </a:pPr>
                  <a:endParaRPr lang="de-DE" sz="2000">
                    <a:sym typeface="Wingdings" pitchFamily="2" charset="2"/>
                  </a:endParaRPr>
                </a:p>
              </p:txBody>
            </p:sp>
            <p:sp>
              <p:nvSpPr>
                <p:cNvPr id="300" name="Line 34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3886" y="2883"/>
                  <a:ext cx="133" cy="12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01" name="Freeform 36"/>
                <p:cNvSpPr>
                  <a:spLocks/>
                </p:cNvSpPr>
                <p:nvPr/>
              </p:nvSpPr>
              <p:spPr bwMode="auto">
                <a:xfrm rot="16200000">
                  <a:off x="3899" y="2945"/>
                  <a:ext cx="42" cy="75"/>
                </a:xfrm>
                <a:custGeom>
                  <a:avLst/>
                  <a:gdLst>
                    <a:gd name="T0" fmla="*/ 0 w 143"/>
                    <a:gd name="T1" fmla="*/ 0 h 130"/>
                    <a:gd name="T2" fmla="*/ 0 w 143"/>
                    <a:gd name="T3" fmla="*/ 149411312 h 130"/>
                    <a:gd name="T4" fmla="*/ 0 w 143"/>
                    <a:gd name="T5" fmla="*/ 149411312 h 130"/>
                    <a:gd name="T6" fmla="*/ 0 w 143"/>
                    <a:gd name="T7" fmla="*/ 149411312 h 130"/>
                    <a:gd name="T8" fmla="*/ 0 w 143"/>
                    <a:gd name="T9" fmla="*/ 0 h 130"/>
                    <a:gd name="T10" fmla="*/ 0 w 143"/>
                    <a:gd name="T11" fmla="*/ 0 h 1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3"/>
                    <a:gd name="T19" fmla="*/ 0 h 130"/>
                    <a:gd name="T20" fmla="*/ 143 w 143"/>
                    <a:gd name="T21" fmla="*/ 130 h 1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3" h="130">
                      <a:moveTo>
                        <a:pt x="0" y="0"/>
                      </a:moveTo>
                      <a:lnTo>
                        <a:pt x="0" y="130"/>
                      </a:lnTo>
                      <a:lnTo>
                        <a:pt x="78" y="130"/>
                      </a:lnTo>
                      <a:lnTo>
                        <a:pt x="142" y="72"/>
                      </a:lnTo>
                      <a:lnTo>
                        <a:pt x="14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rot="10800000" vert="eaVert"/>
                <a:lstStyle/>
                <a:p>
                  <a:endParaRPr lang="de-DE"/>
                </a:p>
              </p:txBody>
            </p:sp>
          </p:grpSp>
        </p:grpSp>
        <p:sp>
          <p:nvSpPr>
            <p:cNvPr id="314" name="Oval 313"/>
            <p:cNvSpPr/>
            <p:nvPr/>
          </p:nvSpPr>
          <p:spPr>
            <a:xfrm>
              <a:off x="181440" y="1030963"/>
              <a:ext cx="749793" cy="758949"/>
            </a:xfrm>
            <a:prstGeom prst="ellipse">
              <a:avLst/>
            </a:prstGeom>
            <a:noFill/>
            <a:ln w="38100" cmpd="sng">
              <a:solidFill>
                <a:srgbClr val="EBE3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/>
            <p:cNvSpPr/>
            <p:nvPr/>
          </p:nvSpPr>
          <p:spPr>
            <a:xfrm>
              <a:off x="944148" y="1081006"/>
              <a:ext cx="3995216" cy="758949"/>
            </a:xfrm>
            <a:prstGeom prst="ellipse">
              <a:avLst/>
            </a:prstGeom>
            <a:noFill/>
            <a:ln w="38100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/>
            <p:cNvSpPr/>
            <p:nvPr/>
          </p:nvSpPr>
          <p:spPr>
            <a:xfrm>
              <a:off x="4827604" y="944151"/>
              <a:ext cx="3069937" cy="758949"/>
            </a:xfrm>
            <a:prstGeom prst="ellipse">
              <a:avLst/>
            </a:prstGeom>
            <a:noFill/>
            <a:ln w="38100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/>
            <p:cNvSpPr/>
            <p:nvPr/>
          </p:nvSpPr>
          <p:spPr>
            <a:xfrm rot="978054">
              <a:off x="4748599" y="1845979"/>
              <a:ext cx="3083283" cy="853247"/>
            </a:xfrm>
            <a:prstGeom prst="ellipse">
              <a:avLst/>
            </a:prstGeom>
            <a:noFill/>
            <a:ln w="38100" cmpd="sng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179456" y="4528356"/>
            <a:ext cx="7780099" cy="1860837"/>
            <a:chOff x="100003" y="4319128"/>
            <a:chExt cx="8989734" cy="2150156"/>
          </a:xfrm>
        </p:grpSpPr>
        <p:grpSp>
          <p:nvGrpSpPr>
            <p:cNvPr id="297" name="Group 296"/>
            <p:cNvGrpSpPr/>
            <p:nvPr/>
          </p:nvGrpSpPr>
          <p:grpSpPr>
            <a:xfrm>
              <a:off x="205619" y="4319128"/>
              <a:ext cx="8760022" cy="2150156"/>
              <a:chOff x="688711" y="3901810"/>
              <a:chExt cx="7530672" cy="1848411"/>
            </a:xfrm>
          </p:grpSpPr>
          <p:cxnSp>
            <p:nvCxnSpPr>
              <p:cNvPr id="216" name="Straight Connector 215"/>
              <p:cNvCxnSpPr>
                <a:endCxn id="252" idx="0"/>
              </p:cNvCxnSpPr>
              <p:nvPr/>
            </p:nvCxnSpPr>
            <p:spPr>
              <a:xfrm rot="5400000" flipH="1" flipV="1">
                <a:off x="2929096" y="4585608"/>
                <a:ext cx="324109" cy="216730"/>
              </a:xfrm>
              <a:prstGeom prst="line">
                <a:avLst/>
              </a:prstGeom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5400000" flipH="1" flipV="1">
                <a:off x="1317879" y="4853507"/>
                <a:ext cx="383316" cy="344157"/>
              </a:xfrm>
              <a:prstGeom prst="line">
                <a:avLst/>
              </a:prstGeom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>
                <a:off x="1812340" y="4842723"/>
                <a:ext cx="473217" cy="3846"/>
              </a:xfrm>
              <a:prstGeom prst="line">
                <a:avLst/>
              </a:prstGeom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>
                <a:off x="2720273" y="4842723"/>
                <a:ext cx="783937" cy="4839"/>
              </a:xfrm>
              <a:prstGeom prst="line">
                <a:avLst/>
              </a:prstGeom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>
                <a:off x="3938925" y="4842720"/>
                <a:ext cx="2611850" cy="4839"/>
              </a:xfrm>
              <a:prstGeom prst="line">
                <a:avLst/>
              </a:prstGeom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>
                <a:endCxn id="238" idx="0"/>
              </p:cNvCxnSpPr>
              <p:nvPr/>
            </p:nvCxnSpPr>
            <p:spPr>
              <a:xfrm rot="5400000" flipH="1" flipV="1">
                <a:off x="6449682" y="4593348"/>
                <a:ext cx="278950" cy="169057"/>
              </a:xfrm>
              <a:prstGeom prst="line">
                <a:avLst/>
              </a:prstGeom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 flipV="1">
                <a:off x="6550776" y="4649133"/>
                <a:ext cx="322644" cy="179753"/>
              </a:xfrm>
              <a:prstGeom prst="line">
                <a:avLst/>
              </a:prstGeom>
              <a:ln w="3810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>
                <a:off x="6873423" y="4649133"/>
                <a:ext cx="473223" cy="3846"/>
              </a:xfrm>
              <a:prstGeom prst="line">
                <a:avLst/>
              </a:prstGeom>
              <a:ln w="3810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flipV="1">
                <a:off x="7346642" y="4426339"/>
                <a:ext cx="408687" cy="222794"/>
              </a:xfrm>
              <a:prstGeom prst="line">
                <a:avLst/>
              </a:prstGeom>
              <a:ln w="3810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>
                <a:off x="7755329" y="4426339"/>
                <a:ext cx="408687" cy="3846"/>
              </a:xfrm>
              <a:prstGeom prst="line">
                <a:avLst/>
              </a:prstGeom>
              <a:ln w="3810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>
                <a:off x="6543082" y="4846569"/>
                <a:ext cx="795867" cy="3846"/>
              </a:xfrm>
              <a:prstGeom prst="line">
                <a:avLst/>
              </a:prstGeom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>
                <a:off x="7346646" y="4850415"/>
                <a:ext cx="408683" cy="178166"/>
              </a:xfrm>
              <a:prstGeom prst="line">
                <a:avLst/>
              </a:prstGeom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7755329" y="5028582"/>
                <a:ext cx="408687" cy="3846"/>
              </a:xfrm>
              <a:prstGeom prst="line">
                <a:avLst/>
              </a:prstGeom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9" name="Group 64"/>
              <p:cNvGrpSpPr/>
              <p:nvPr/>
            </p:nvGrpSpPr>
            <p:grpSpPr>
              <a:xfrm>
                <a:off x="2285557" y="4678352"/>
                <a:ext cx="434716" cy="179756"/>
                <a:chOff x="1642967" y="1654961"/>
                <a:chExt cx="238994" cy="68659"/>
              </a:xfrm>
            </p:grpSpPr>
            <p:cxnSp>
              <p:nvCxnSpPr>
                <p:cNvPr id="230" name="Straight Connector 229"/>
                <p:cNvCxnSpPr/>
                <p:nvPr/>
              </p:nvCxnSpPr>
              <p:spPr>
                <a:xfrm flipV="1">
                  <a:off x="1642967" y="1654961"/>
                  <a:ext cx="68358" cy="67865"/>
                </a:xfrm>
                <a:prstGeom prst="line">
                  <a:avLst/>
                </a:prstGeom>
                <a:ln w="12700" cap="flat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/>
              </p:nvCxnSpPr>
              <p:spPr>
                <a:xfrm rot="16200000" flipV="1">
                  <a:off x="1817876" y="1659536"/>
                  <a:ext cx="68659" cy="59510"/>
                </a:xfrm>
                <a:prstGeom prst="line">
                  <a:avLst/>
                </a:prstGeom>
                <a:ln w="12700" cap="flat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/>
                <p:cNvCxnSpPr/>
                <p:nvPr/>
              </p:nvCxnSpPr>
              <p:spPr>
                <a:xfrm rot="10800000">
                  <a:off x="1711328" y="1654961"/>
                  <a:ext cx="111123" cy="1588"/>
                </a:xfrm>
                <a:prstGeom prst="line">
                  <a:avLst/>
                </a:prstGeom>
                <a:ln w="12700" cap="flat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3" name="Group 65"/>
              <p:cNvGrpSpPr/>
              <p:nvPr/>
            </p:nvGrpSpPr>
            <p:grpSpPr>
              <a:xfrm>
                <a:off x="3504213" y="4684117"/>
                <a:ext cx="434716" cy="173990"/>
                <a:chOff x="2062236" y="1657342"/>
                <a:chExt cx="238994" cy="68659"/>
              </a:xfrm>
            </p:grpSpPr>
            <p:cxnSp>
              <p:nvCxnSpPr>
                <p:cNvPr id="234" name="Straight Connector 233"/>
                <p:cNvCxnSpPr/>
                <p:nvPr/>
              </p:nvCxnSpPr>
              <p:spPr>
                <a:xfrm flipV="1">
                  <a:off x="2062236" y="1657342"/>
                  <a:ext cx="68358" cy="67865"/>
                </a:xfrm>
                <a:prstGeom prst="line">
                  <a:avLst/>
                </a:prstGeom>
                <a:ln w="12700" cap="flat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/>
                <p:cNvCxnSpPr/>
                <p:nvPr/>
              </p:nvCxnSpPr>
              <p:spPr>
                <a:xfrm rot="16200000" flipV="1">
                  <a:off x="2237145" y="1661917"/>
                  <a:ext cx="68659" cy="59510"/>
                </a:xfrm>
                <a:prstGeom prst="line">
                  <a:avLst/>
                </a:prstGeom>
                <a:ln w="12700" cap="flat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Straight Connector 235"/>
                <p:cNvCxnSpPr/>
                <p:nvPr/>
              </p:nvCxnSpPr>
              <p:spPr>
                <a:xfrm rot="10800000">
                  <a:off x="2130597" y="1657342"/>
                  <a:ext cx="111123" cy="1588"/>
                </a:xfrm>
                <a:prstGeom prst="line">
                  <a:avLst/>
                </a:prstGeom>
                <a:ln w="12700" cap="flat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7" name="Straight Connector 236"/>
              <p:cNvCxnSpPr>
                <a:endCxn id="241" idx="0"/>
              </p:cNvCxnSpPr>
              <p:nvPr/>
            </p:nvCxnSpPr>
            <p:spPr>
              <a:xfrm rot="5400000" flipH="1" flipV="1">
                <a:off x="4432354" y="4568462"/>
                <a:ext cx="324109" cy="216730"/>
              </a:xfrm>
              <a:prstGeom prst="line">
                <a:avLst/>
              </a:prstGeom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8" name="Rectangle 237"/>
              <p:cNvSpPr/>
              <p:nvPr/>
            </p:nvSpPr>
            <p:spPr>
              <a:xfrm>
                <a:off x="6618319" y="4538402"/>
                <a:ext cx="110734" cy="110734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8108649" y="4980909"/>
                <a:ext cx="110734" cy="110734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8108649" y="4374817"/>
                <a:ext cx="110734" cy="110734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4647405" y="4514771"/>
                <a:ext cx="110734" cy="110734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Rounded Rectangle 241"/>
              <p:cNvSpPr/>
              <p:nvPr/>
            </p:nvSpPr>
            <p:spPr>
              <a:xfrm>
                <a:off x="3175740" y="4691254"/>
                <a:ext cx="262989" cy="314471"/>
              </a:xfrm>
              <a:prstGeom prst="roundRect">
                <a:avLst/>
              </a:prstGeom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Rounded Rectangle 242"/>
              <p:cNvSpPr/>
              <p:nvPr/>
            </p:nvSpPr>
            <p:spPr>
              <a:xfrm>
                <a:off x="1918635" y="4697086"/>
                <a:ext cx="262989" cy="314471"/>
              </a:xfrm>
              <a:prstGeom prst="roundRect">
                <a:avLst/>
              </a:prstGeom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4" name="Straight Connector 243"/>
              <p:cNvCxnSpPr/>
              <p:nvPr/>
            </p:nvCxnSpPr>
            <p:spPr>
              <a:xfrm>
                <a:off x="688711" y="4455561"/>
                <a:ext cx="623787" cy="3846"/>
              </a:xfrm>
              <a:prstGeom prst="line">
                <a:avLst/>
              </a:prstGeom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 rot="16200000" flipH="1">
                <a:off x="1292917" y="4478985"/>
                <a:ext cx="383316" cy="344157"/>
              </a:xfrm>
              <a:prstGeom prst="line">
                <a:avLst/>
              </a:prstGeom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" name="Rectangle 245"/>
              <p:cNvSpPr/>
              <p:nvPr/>
            </p:nvSpPr>
            <p:spPr>
              <a:xfrm>
                <a:off x="1515162" y="4319450"/>
                <a:ext cx="110734" cy="110734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Rounded Rectangle 246"/>
              <p:cNvSpPr/>
              <p:nvPr/>
            </p:nvSpPr>
            <p:spPr>
              <a:xfrm>
                <a:off x="944198" y="4298324"/>
                <a:ext cx="209508" cy="314471"/>
              </a:xfrm>
              <a:prstGeom prst="roundRect">
                <a:avLst/>
              </a:prstGeom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Rounded Rectangle 247"/>
              <p:cNvSpPr/>
              <p:nvPr/>
            </p:nvSpPr>
            <p:spPr>
              <a:xfrm>
                <a:off x="4702769" y="4687963"/>
                <a:ext cx="1048401" cy="314471"/>
              </a:xfrm>
              <a:prstGeom prst="roundRect">
                <a:avLst/>
              </a:prstGeom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9" name="Straight Connector 248"/>
              <p:cNvCxnSpPr/>
              <p:nvPr/>
            </p:nvCxnSpPr>
            <p:spPr>
              <a:xfrm>
                <a:off x="713673" y="5221087"/>
                <a:ext cx="623787" cy="3846"/>
              </a:xfrm>
              <a:prstGeom prst="line">
                <a:avLst/>
              </a:prstGeom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0" name="Rectangle 249"/>
              <p:cNvSpPr/>
              <p:nvPr/>
            </p:nvSpPr>
            <p:spPr>
              <a:xfrm flipV="1">
                <a:off x="1545920" y="5248003"/>
                <a:ext cx="110734" cy="11073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ounded Rectangle 250"/>
              <p:cNvSpPr/>
              <p:nvPr/>
            </p:nvSpPr>
            <p:spPr>
              <a:xfrm flipV="1">
                <a:off x="969161" y="5063853"/>
                <a:ext cx="209508" cy="314471"/>
              </a:xfrm>
              <a:prstGeom prst="roundRect">
                <a:avLst/>
              </a:prstGeom>
              <a:ln w="12700" cap="flat" cmpd="sng" algn="ctr">
                <a:solidFill>
                  <a:srgbClr val="008000"/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3144147" y="4531917"/>
                <a:ext cx="110734" cy="110734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3" name="Straight Connector 252"/>
              <p:cNvCxnSpPr>
                <a:endCxn id="246" idx="1"/>
              </p:cNvCxnSpPr>
              <p:nvPr/>
            </p:nvCxnSpPr>
            <p:spPr>
              <a:xfrm flipV="1">
                <a:off x="1312498" y="4374817"/>
                <a:ext cx="202664" cy="76895"/>
              </a:xfrm>
              <a:prstGeom prst="line">
                <a:avLst/>
              </a:prstGeom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>
                <a:endCxn id="250" idx="1"/>
              </p:cNvCxnSpPr>
              <p:nvPr/>
            </p:nvCxnSpPr>
            <p:spPr>
              <a:xfrm>
                <a:off x="1337457" y="5224935"/>
                <a:ext cx="208463" cy="78434"/>
              </a:xfrm>
              <a:prstGeom prst="line">
                <a:avLst/>
              </a:prstGeom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 flipV="1">
                <a:off x="688711" y="4455561"/>
                <a:ext cx="255487" cy="1731"/>
              </a:xfrm>
              <a:prstGeom prst="line">
                <a:avLst/>
              </a:prstGeom>
              <a:ln w="38100" cap="flat" cmpd="sng" algn="ctr">
                <a:solidFill>
                  <a:srgbClr val="66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>
                <a:stCxn id="247" idx="1"/>
              </p:cNvCxnSpPr>
              <p:nvPr/>
            </p:nvCxnSpPr>
            <p:spPr>
              <a:xfrm rot="10800000" flipH="1" flipV="1">
                <a:off x="944197" y="4455560"/>
                <a:ext cx="368299" cy="1732"/>
              </a:xfrm>
              <a:prstGeom prst="line">
                <a:avLst/>
              </a:prstGeom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>
                <a:endCxn id="246" idx="1"/>
              </p:cNvCxnSpPr>
              <p:nvPr/>
            </p:nvCxnSpPr>
            <p:spPr>
              <a:xfrm flipV="1">
                <a:off x="1312495" y="4374817"/>
                <a:ext cx="202667" cy="82475"/>
              </a:xfrm>
              <a:prstGeom prst="line">
                <a:avLst/>
              </a:prstGeom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>
                <a:stCxn id="247" idx="1"/>
              </p:cNvCxnSpPr>
              <p:nvPr/>
            </p:nvCxnSpPr>
            <p:spPr>
              <a:xfrm rot="10800000" flipH="1" flipV="1">
                <a:off x="944197" y="4455560"/>
                <a:ext cx="368299" cy="61896"/>
              </a:xfrm>
              <a:prstGeom prst="line">
                <a:avLst/>
              </a:prstGeom>
              <a:ln w="3810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>
                <a:off x="1312504" y="4513616"/>
                <a:ext cx="344154" cy="342411"/>
              </a:xfrm>
              <a:prstGeom prst="line">
                <a:avLst/>
              </a:prstGeom>
              <a:ln w="3810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>
                <a:off x="1656654" y="4858110"/>
                <a:ext cx="1326129" cy="4837"/>
              </a:xfrm>
              <a:prstGeom prst="line">
                <a:avLst/>
              </a:prstGeom>
              <a:ln w="38100" cap="flat" cmpd="sng" algn="ctr">
                <a:solidFill>
                  <a:srgbClr val="66CC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rot="5400000">
                <a:off x="2255430" y="4708479"/>
                <a:ext cx="184598" cy="12434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rot="16200000" flipH="1">
                <a:off x="2573850" y="4716527"/>
                <a:ext cx="184598" cy="108245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rot="10800000">
                <a:off x="2409897" y="4669366"/>
                <a:ext cx="202131" cy="4839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 rot="5400000">
                <a:off x="3474085" y="4714248"/>
                <a:ext cx="184598" cy="12434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 rot="16200000" flipH="1">
                <a:off x="3792506" y="4722295"/>
                <a:ext cx="184598" cy="108245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>
              <a:xfrm rot="10800000">
                <a:off x="3628553" y="4675135"/>
                <a:ext cx="202131" cy="4839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>
                <a:stCxn id="252" idx="1"/>
              </p:cNvCxnSpPr>
              <p:nvPr/>
            </p:nvCxnSpPr>
            <p:spPr>
              <a:xfrm rot="10800000" flipV="1">
                <a:off x="2982793" y="4587284"/>
                <a:ext cx="161357" cy="268742"/>
              </a:xfrm>
              <a:prstGeom prst="line">
                <a:avLst/>
              </a:prstGeom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>
              <a:xfrm flipV="1">
                <a:off x="2982784" y="4856027"/>
                <a:ext cx="1503259" cy="6923"/>
              </a:xfrm>
              <a:prstGeom prst="line">
                <a:avLst/>
              </a:prstGeom>
              <a:ln w="38100" cap="flat" cmpd="sng" algn="ctr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>
                <a:endCxn id="241" idx="1"/>
              </p:cNvCxnSpPr>
              <p:nvPr/>
            </p:nvCxnSpPr>
            <p:spPr>
              <a:xfrm rot="5400000" flipH="1" flipV="1">
                <a:off x="4423779" y="4632404"/>
                <a:ext cx="285889" cy="161363"/>
              </a:xfrm>
              <a:prstGeom prst="line">
                <a:avLst/>
              </a:prstGeom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>
                <a:off x="4486042" y="4862950"/>
                <a:ext cx="2057040" cy="5768"/>
              </a:xfrm>
              <a:prstGeom prst="line">
                <a:avLst/>
              </a:prstGeom>
              <a:ln w="38100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flipV="1">
                <a:off x="6484809" y="4582830"/>
                <a:ext cx="181184" cy="285888"/>
              </a:xfrm>
              <a:prstGeom prst="line">
                <a:avLst/>
              </a:prstGeom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>
                <a:off x="7755333" y="5032428"/>
                <a:ext cx="464050" cy="215575"/>
              </a:xfrm>
              <a:prstGeom prst="line">
                <a:avLst/>
              </a:prstGeom>
              <a:ln w="12700" cap="flat" cmpd="sng" algn="ctr">
                <a:solidFill>
                  <a:srgbClr val="FF8000"/>
                </a:solidFill>
                <a:prstDash val="lgDash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>
                <a:off x="7329170" y="4852330"/>
                <a:ext cx="890213" cy="1588"/>
              </a:xfrm>
              <a:prstGeom prst="line">
                <a:avLst/>
              </a:prstGeom>
              <a:ln w="12700" cap="flat" cmpd="sng" algn="ctr">
                <a:solidFill>
                  <a:srgbClr val="FF8000"/>
                </a:solidFill>
                <a:prstDash val="lgDash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>
                <a:off x="7346646" y="4647213"/>
                <a:ext cx="872737" cy="1588"/>
              </a:xfrm>
              <a:prstGeom prst="line">
                <a:avLst/>
              </a:prstGeom>
              <a:ln w="12700" cap="flat" cmpd="sng" algn="ctr">
                <a:solidFill>
                  <a:srgbClr val="FF8000"/>
                </a:solidFill>
                <a:prstDash val="lgDash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 flipV="1">
                <a:off x="7755333" y="4195121"/>
                <a:ext cx="464050" cy="222794"/>
              </a:xfrm>
              <a:prstGeom prst="line">
                <a:avLst/>
              </a:prstGeom>
              <a:ln w="12700" cap="flat" cmpd="sng" algn="ctr">
                <a:solidFill>
                  <a:srgbClr val="FF8000"/>
                </a:solidFill>
                <a:prstDash val="lgDash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 flipV="1">
                <a:off x="6873423" y="3901810"/>
                <a:ext cx="1345960" cy="745404"/>
              </a:xfrm>
              <a:prstGeom prst="line">
                <a:avLst/>
              </a:prstGeom>
              <a:ln w="12700" cap="flat" cmpd="sng" algn="ctr">
                <a:solidFill>
                  <a:srgbClr val="FF8000"/>
                </a:solidFill>
                <a:prstDash val="lgDash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 flipV="1">
                <a:off x="6543082" y="4852330"/>
                <a:ext cx="803564" cy="16388"/>
              </a:xfrm>
              <a:prstGeom prst="line">
                <a:avLst/>
              </a:prstGeom>
              <a:ln w="381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>
                <a:off x="7346646" y="4852330"/>
                <a:ext cx="408687" cy="176251"/>
              </a:xfrm>
              <a:prstGeom prst="line">
                <a:avLst/>
              </a:prstGeom>
              <a:ln w="381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>
                <a:endCxn id="239" idx="1"/>
              </p:cNvCxnSpPr>
              <p:nvPr/>
            </p:nvCxnSpPr>
            <p:spPr>
              <a:xfrm>
                <a:off x="7755333" y="5036276"/>
                <a:ext cx="353316" cy="1588"/>
              </a:xfrm>
              <a:prstGeom prst="line">
                <a:avLst/>
              </a:prstGeom>
              <a:ln w="381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0" name="TextBox 279"/>
              <p:cNvSpPr txBox="1"/>
              <p:nvPr/>
            </p:nvSpPr>
            <p:spPr>
              <a:xfrm>
                <a:off x="5057980" y="5011557"/>
                <a:ext cx="39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L3</a:t>
                </a:r>
                <a:endParaRPr lang="en-US" dirty="0"/>
              </a:p>
            </p:txBody>
          </p:sp>
          <p:sp>
            <p:nvSpPr>
              <p:cNvPr id="281" name="TextBox 280"/>
              <p:cNvSpPr txBox="1"/>
              <p:nvPr/>
            </p:nvSpPr>
            <p:spPr>
              <a:xfrm>
                <a:off x="3105506" y="5005725"/>
                <a:ext cx="39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L2</a:t>
                </a:r>
                <a:endParaRPr lang="en-US" dirty="0"/>
              </a:p>
            </p:txBody>
          </p:sp>
          <p:sp>
            <p:nvSpPr>
              <p:cNvPr id="282" name="TextBox 281"/>
              <p:cNvSpPr txBox="1"/>
              <p:nvPr/>
            </p:nvSpPr>
            <p:spPr>
              <a:xfrm>
                <a:off x="1858130" y="4999893"/>
                <a:ext cx="39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L1</a:t>
                </a:r>
                <a:endParaRPr lang="en-US" dirty="0"/>
              </a:p>
            </p:txBody>
          </p:sp>
          <p:sp>
            <p:nvSpPr>
              <p:cNvPr id="283" name="TextBox 282"/>
              <p:cNvSpPr txBox="1"/>
              <p:nvPr/>
            </p:nvSpPr>
            <p:spPr>
              <a:xfrm>
                <a:off x="819346" y="4570141"/>
                <a:ext cx="3598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I1</a:t>
                </a:r>
                <a:endParaRPr lang="en-US" dirty="0"/>
              </a:p>
            </p:txBody>
          </p:sp>
          <p:sp>
            <p:nvSpPr>
              <p:cNvPr id="284" name="TextBox 283"/>
              <p:cNvSpPr txBox="1"/>
              <p:nvPr/>
            </p:nvSpPr>
            <p:spPr>
              <a:xfrm>
                <a:off x="819346" y="5380889"/>
                <a:ext cx="3598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I2</a:t>
                </a: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grpSp>
            <p:nvGrpSpPr>
              <p:cNvPr id="285" name="Group 284"/>
              <p:cNvGrpSpPr/>
              <p:nvPr/>
            </p:nvGrpSpPr>
            <p:grpSpPr>
              <a:xfrm>
                <a:off x="1656654" y="4773860"/>
                <a:ext cx="195331" cy="86983"/>
                <a:chOff x="2437957" y="4821766"/>
                <a:chExt cx="434716" cy="193583"/>
              </a:xfrm>
            </p:grpSpPr>
            <p:grpSp>
              <p:nvGrpSpPr>
                <p:cNvPr id="286" name="Group 64"/>
                <p:cNvGrpSpPr/>
                <p:nvPr/>
              </p:nvGrpSpPr>
              <p:grpSpPr>
                <a:xfrm>
                  <a:off x="2437957" y="4830752"/>
                  <a:ext cx="434716" cy="179756"/>
                  <a:chOff x="1642967" y="1654961"/>
                  <a:chExt cx="238994" cy="68659"/>
                </a:xfrm>
              </p:grpSpPr>
              <p:cxnSp>
                <p:nvCxnSpPr>
                  <p:cNvPr id="290" name="Straight Connector 289"/>
                  <p:cNvCxnSpPr/>
                  <p:nvPr/>
                </p:nvCxnSpPr>
                <p:spPr>
                  <a:xfrm flipV="1">
                    <a:off x="1642967" y="1654961"/>
                    <a:ext cx="68358" cy="67865"/>
                  </a:xfrm>
                  <a:prstGeom prst="line">
                    <a:avLst/>
                  </a:prstGeom>
                  <a:ln w="12700" cap="flat" cmpd="sng" algn="ctr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/>
                  <p:cNvCxnSpPr/>
                  <p:nvPr/>
                </p:nvCxnSpPr>
                <p:spPr>
                  <a:xfrm rot="16200000" flipV="1">
                    <a:off x="1817876" y="1659536"/>
                    <a:ext cx="68659" cy="59510"/>
                  </a:xfrm>
                  <a:prstGeom prst="line">
                    <a:avLst/>
                  </a:prstGeom>
                  <a:ln w="12700" cap="flat" cmpd="sng" algn="ctr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Connector 291"/>
                  <p:cNvCxnSpPr/>
                  <p:nvPr/>
                </p:nvCxnSpPr>
                <p:spPr>
                  <a:xfrm rot="10800000">
                    <a:off x="1711328" y="1654961"/>
                    <a:ext cx="111123" cy="1588"/>
                  </a:xfrm>
                  <a:prstGeom prst="line">
                    <a:avLst/>
                  </a:prstGeom>
                  <a:ln w="12700" cap="flat" cmpd="sng" algn="ctr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7" name="Straight Connector 286"/>
                <p:cNvCxnSpPr/>
                <p:nvPr/>
              </p:nvCxnSpPr>
              <p:spPr>
                <a:xfrm rot="5400000">
                  <a:off x="2407830" y="4860879"/>
                  <a:ext cx="184598" cy="12434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/>
              </p:nvCxnSpPr>
              <p:spPr>
                <a:xfrm rot="16200000" flipH="1">
                  <a:off x="2726250" y="4868927"/>
                  <a:ext cx="184598" cy="108245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Straight Connector 288"/>
                <p:cNvCxnSpPr/>
                <p:nvPr/>
              </p:nvCxnSpPr>
              <p:spPr>
                <a:xfrm rot="10800000">
                  <a:off x="2562297" y="4821766"/>
                  <a:ext cx="202131" cy="4839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3" name="TextBox 292"/>
              <p:cNvSpPr txBox="1"/>
              <p:nvPr/>
            </p:nvSpPr>
            <p:spPr>
              <a:xfrm>
                <a:off x="1520268" y="4828886"/>
                <a:ext cx="4651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BC 0</a:t>
                </a:r>
                <a:endParaRPr lang="en-US" sz="1200" b="1" dirty="0"/>
              </a:p>
            </p:txBody>
          </p:sp>
          <p:sp>
            <p:nvSpPr>
              <p:cNvPr id="294" name="TextBox 293"/>
              <p:cNvSpPr txBox="1"/>
              <p:nvPr/>
            </p:nvSpPr>
            <p:spPr>
              <a:xfrm>
                <a:off x="2285557" y="4817361"/>
                <a:ext cx="4651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BC 1</a:t>
                </a:r>
                <a:endParaRPr lang="en-US" sz="1200" b="1" dirty="0"/>
              </a:p>
            </p:txBody>
          </p:sp>
          <p:sp>
            <p:nvSpPr>
              <p:cNvPr id="295" name="TextBox 294"/>
              <p:cNvSpPr txBox="1"/>
              <p:nvPr/>
            </p:nvSpPr>
            <p:spPr>
              <a:xfrm>
                <a:off x="3468740" y="4805836"/>
                <a:ext cx="4651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BC 2</a:t>
                </a:r>
                <a:endParaRPr lang="en-US" sz="1200" b="1" dirty="0"/>
              </a:p>
            </p:txBody>
          </p:sp>
          <p:sp>
            <p:nvSpPr>
              <p:cNvPr id="296" name="TextBox 295"/>
              <p:cNvSpPr txBox="1"/>
              <p:nvPr/>
            </p:nvSpPr>
            <p:spPr>
              <a:xfrm>
                <a:off x="6653848" y="4828886"/>
                <a:ext cx="60936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SASE 1</a:t>
                </a:r>
                <a:endParaRPr lang="en-US" sz="1200" b="1" dirty="0"/>
              </a:p>
            </p:txBody>
          </p:sp>
          <p:sp>
            <p:nvSpPr>
              <p:cNvPr id="302" name="TextBox 301"/>
              <p:cNvSpPr txBox="1"/>
              <p:nvPr/>
            </p:nvSpPr>
            <p:spPr>
              <a:xfrm rot="19850547">
                <a:off x="6506953" y="4609017"/>
                <a:ext cx="464342" cy="2116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SASE 2</a:t>
                </a:r>
                <a:endParaRPr lang="en-US" sz="1000" b="1" dirty="0"/>
              </a:p>
            </p:txBody>
          </p:sp>
          <p:sp>
            <p:nvSpPr>
              <p:cNvPr id="303" name="TextBox 302"/>
              <p:cNvSpPr txBox="1"/>
              <p:nvPr/>
            </p:nvSpPr>
            <p:spPr>
              <a:xfrm>
                <a:off x="6923738" y="4547145"/>
                <a:ext cx="467433" cy="2116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SASE </a:t>
                </a:r>
                <a:r>
                  <a:rPr lang="en-US" sz="1000" b="1" dirty="0"/>
                  <a:t>4</a:t>
                </a:r>
              </a:p>
            </p:txBody>
          </p:sp>
          <p:sp>
            <p:nvSpPr>
              <p:cNvPr id="304" name="TextBox 303"/>
              <p:cNvSpPr txBox="1"/>
              <p:nvPr/>
            </p:nvSpPr>
            <p:spPr>
              <a:xfrm rot="1387476">
                <a:off x="7307656" y="4888014"/>
                <a:ext cx="467433" cy="2116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SASE 3</a:t>
                </a:r>
                <a:endParaRPr lang="en-US" sz="1000" b="1" dirty="0"/>
              </a:p>
            </p:txBody>
          </p:sp>
          <p:sp>
            <p:nvSpPr>
              <p:cNvPr id="305" name="TextBox 304"/>
              <p:cNvSpPr txBox="1"/>
              <p:nvPr/>
            </p:nvSpPr>
            <p:spPr>
              <a:xfrm rot="19881156">
                <a:off x="7308313" y="4407783"/>
                <a:ext cx="467433" cy="2116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/>
                  <a:t>SASE 5</a:t>
                </a:r>
                <a:endParaRPr lang="en-US" sz="1000" b="1" dirty="0"/>
              </a:p>
            </p:txBody>
          </p:sp>
        </p:grpSp>
        <p:sp>
          <p:nvSpPr>
            <p:cNvPr id="307" name="Text Box 124"/>
            <p:cNvSpPr txBox="1">
              <a:spLocks noChangeArrowheads="1"/>
            </p:cNvSpPr>
            <p:nvPr/>
          </p:nvSpPr>
          <p:spPr bwMode="auto">
            <a:xfrm>
              <a:off x="4109291" y="6043603"/>
              <a:ext cx="1027113" cy="307777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 dirty="0" smtClean="0">
                  <a:solidFill>
                    <a:srgbClr val="FF0000"/>
                  </a:solidFill>
                  <a:latin typeface="Helvetica" pitchFamily="34" charset="0"/>
                  <a:sym typeface="Wingdings" pitchFamily="2" charset="2"/>
                </a:rPr>
                <a:t>XFEL</a:t>
              </a:r>
              <a:endParaRPr lang="en-US" sz="1400" b="1" dirty="0">
                <a:solidFill>
                  <a:srgbClr val="FF0000"/>
                </a:solidFill>
                <a:latin typeface="Helvetica" pitchFamily="34" charset="0"/>
                <a:sym typeface="Wingdings" pitchFamily="2" charset="2"/>
              </a:endParaRPr>
            </a:p>
          </p:txBody>
        </p:sp>
        <p:sp>
          <p:nvSpPr>
            <p:cNvPr id="313" name="Oval 312"/>
            <p:cNvSpPr/>
            <p:nvPr/>
          </p:nvSpPr>
          <p:spPr>
            <a:xfrm>
              <a:off x="100003" y="4660321"/>
              <a:ext cx="1402211" cy="758949"/>
            </a:xfrm>
            <a:prstGeom prst="ellipse">
              <a:avLst/>
            </a:prstGeom>
            <a:noFill/>
            <a:ln w="38100" cmpd="sng">
              <a:solidFill>
                <a:srgbClr val="EBE3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/>
            <p:cNvSpPr/>
            <p:nvPr/>
          </p:nvSpPr>
          <p:spPr>
            <a:xfrm>
              <a:off x="100003" y="5497385"/>
              <a:ext cx="1402211" cy="758949"/>
            </a:xfrm>
            <a:prstGeom prst="ellipse">
              <a:avLst/>
            </a:prstGeom>
            <a:noFill/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/>
            <p:cNvSpPr/>
            <p:nvPr/>
          </p:nvSpPr>
          <p:spPr>
            <a:xfrm>
              <a:off x="1236590" y="4869352"/>
              <a:ext cx="5615655" cy="1144540"/>
            </a:xfrm>
            <a:prstGeom prst="ellipse">
              <a:avLst/>
            </a:prstGeom>
            <a:noFill/>
            <a:ln w="38100" cmpd="sng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/>
            <p:cNvSpPr/>
            <p:nvPr/>
          </p:nvSpPr>
          <p:spPr>
            <a:xfrm>
              <a:off x="6957630" y="5340406"/>
              <a:ext cx="2132107" cy="544675"/>
            </a:xfrm>
            <a:prstGeom prst="ellipse">
              <a:avLst/>
            </a:prstGeom>
            <a:noFill/>
            <a:ln w="38100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/>
            <p:cNvSpPr/>
            <p:nvPr/>
          </p:nvSpPr>
          <p:spPr>
            <a:xfrm rot="20874341">
              <a:off x="7166135" y="4741134"/>
              <a:ext cx="1843611" cy="544675"/>
            </a:xfrm>
            <a:prstGeom prst="ellipse">
              <a:avLst/>
            </a:prstGeom>
            <a:noFill/>
            <a:ln w="38100" cmpd="sng">
              <a:solidFill>
                <a:srgbClr val="558ED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/>
            <p:cNvSpPr/>
            <p:nvPr/>
          </p:nvSpPr>
          <p:spPr>
            <a:xfrm rot="19324681">
              <a:off x="6704410" y="5034936"/>
              <a:ext cx="656991" cy="384671"/>
            </a:xfrm>
            <a:prstGeom prst="ellipse">
              <a:avLst/>
            </a:prstGeom>
            <a:noFill/>
            <a:ln w="381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3" name="Straight Arrow Connector 322"/>
          <p:cNvCxnSpPr>
            <a:endCxn id="314" idx="4"/>
          </p:cNvCxnSpPr>
          <p:nvPr/>
        </p:nvCxnSpPr>
        <p:spPr>
          <a:xfrm flipH="1" flipV="1">
            <a:off x="602331" y="1622362"/>
            <a:ext cx="22372" cy="1921447"/>
          </a:xfrm>
          <a:prstGeom prst="straightConnector1">
            <a:avLst/>
          </a:prstGeom>
          <a:ln w="19050" cmpd="sng">
            <a:solidFill>
              <a:srgbClr val="CFAE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Arrow Connector 323"/>
          <p:cNvCxnSpPr>
            <a:endCxn id="313" idx="0"/>
          </p:cNvCxnSpPr>
          <p:nvPr/>
        </p:nvCxnSpPr>
        <p:spPr>
          <a:xfrm>
            <a:off x="635222" y="3850281"/>
            <a:ext cx="151001" cy="973358"/>
          </a:xfrm>
          <a:prstGeom prst="straightConnector1">
            <a:avLst/>
          </a:prstGeom>
          <a:ln w="19050" cmpd="sng">
            <a:solidFill>
              <a:srgbClr val="CFAE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Arrow Connector 326"/>
          <p:cNvCxnSpPr/>
          <p:nvPr/>
        </p:nvCxnSpPr>
        <p:spPr>
          <a:xfrm flipH="1">
            <a:off x="1060030" y="3850281"/>
            <a:ext cx="406315" cy="1724104"/>
          </a:xfrm>
          <a:prstGeom prst="straightConnector1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/>
          <p:cNvCxnSpPr>
            <a:endCxn id="316" idx="4"/>
          </p:cNvCxnSpPr>
          <p:nvPr/>
        </p:nvCxnSpPr>
        <p:spPr>
          <a:xfrm flipV="1">
            <a:off x="2346735" y="1663618"/>
            <a:ext cx="222160" cy="1884193"/>
          </a:xfrm>
          <a:prstGeom prst="straightConnector1">
            <a:avLst/>
          </a:prstGeom>
          <a:ln w="127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/>
          <p:cNvCxnSpPr>
            <a:endCxn id="318" idx="3"/>
          </p:cNvCxnSpPr>
          <p:nvPr/>
        </p:nvCxnSpPr>
        <p:spPr>
          <a:xfrm flipV="1">
            <a:off x="4102994" y="1459164"/>
            <a:ext cx="391253" cy="2103687"/>
          </a:xfrm>
          <a:prstGeom prst="straightConnector1">
            <a:avLst/>
          </a:prstGeom>
          <a:ln w="12700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Arrow Connector 332"/>
          <p:cNvCxnSpPr>
            <a:endCxn id="320" idx="4"/>
          </p:cNvCxnSpPr>
          <p:nvPr/>
        </p:nvCxnSpPr>
        <p:spPr>
          <a:xfrm flipV="1">
            <a:off x="5000080" y="2357870"/>
            <a:ext cx="230621" cy="1204981"/>
          </a:xfrm>
          <a:prstGeom prst="straightConnector1">
            <a:avLst/>
          </a:prstGeom>
          <a:ln w="127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Arrow Connector 335"/>
          <p:cNvCxnSpPr>
            <a:endCxn id="317" idx="0"/>
          </p:cNvCxnSpPr>
          <p:nvPr/>
        </p:nvCxnSpPr>
        <p:spPr>
          <a:xfrm>
            <a:off x="2346735" y="3850281"/>
            <a:ext cx="1246386" cy="1154262"/>
          </a:xfrm>
          <a:prstGeom prst="straightConnector1">
            <a:avLst/>
          </a:prstGeom>
          <a:ln w="127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Arrow Connector 338"/>
          <p:cNvCxnSpPr>
            <a:endCxn id="319" idx="3"/>
          </p:cNvCxnSpPr>
          <p:nvPr/>
        </p:nvCxnSpPr>
        <p:spPr>
          <a:xfrm>
            <a:off x="4131747" y="3850281"/>
            <a:ext cx="2252818" cy="1964285"/>
          </a:xfrm>
          <a:prstGeom prst="straightConnector1">
            <a:avLst/>
          </a:prstGeom>
          <a:ln w="12700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Arrow Connector 341"/>
          <p:cNvCxnSpPr>
            <a:endCxn id="321" idx="1"/>
          </p:cNvCxnSpPr>
          <p:nvPr/>
        </p:nvCxnSpPr>
        <p:spPr>
          <a:xfrm>
            <a:off x="5000080" y="3850281"/>
            <a:ext cx="1505971" cy="1234222"/>
          </a:xfrm>
          <a:prstGeom prst="straightConnector1">
            <a:avLst/>
          </a:prstGeom>
          <a:ln w="127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46" name="Table 3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149905"/>
              </p:ext>
            </p:extLst>
          </p:nvPr>
        </p:nvGraphicFramePr>
        <p:xfrm>
          <a:off x="7415076" y="2583212"/>
          <a:ext cx="1513876" cy="148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5429"/>
                <a:gridCol w="109844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571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Single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</a:t>
                      </a:r>
                      <a:endParaRPr lang="en-US" sz="1400" dirty="0"/>
                    </a:p>
                  </a:txBody>
                  <a:tcPr>
                    <a:lnL w="571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&lt;=</a:t>
                      </a:r>
                      <a:r>
                        <a:rPr lang="en-US" sz="1400" baseline="0" dirty="0" smtClean="0"/>
                        <a:t> 30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</a:t>
                      </a:r>
                      <a:endParaRPr lang="en-US" sz="1400" dirty="0"/>
                    </a:p>
                  </a:txBody>
                  <a:tcPr>
                    <a:lnL w="571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&lt;= 300 / 500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</a:t>
                      </a:r>
                      <a:endParaRPr lang="en-US" sz="1400" dirty="0"/>
                    </a:p>
                  </a:txBody>
                  <a:tcPr>
                    <a:lnL w="571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Full</a:t>
                      </a:r>
                      <a:endParaRPr lang="en-US" sz="1400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06" name="Group 305"/>
          <p:cNvGrpSpPr/>
          <p:nvPr/>
        </p:nvGrpSpPr>
        <p:grpSpPr>
          <a:xfrm>
            <a:off x="115459" y="3905497"/>
            <a:ext cx="7078226" cy="230832"/>
            <a:chOff x="1095614" y="3951156"/>
            <a:chExt cx="6048589" cy="230832"/>
          </a:xfrm>
        </p:grpSpPr>
        <p:sp>
          <p:nvSpPr>
            <p:cNvPr id="312" name="TextBox 311"/>
            <p:cNvSpPr txBox="1"/>
            <p:nvPr/>
          </p:nvSpPr>
          <p:spPr>
            <a:xfrm>
              <a:off x="6955960" y="3951156"/>
              <a:ext cx="18824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0</a:t>
              </a:r>
              <a:endParaRPr lang="en-US" sz="900" dirty="0"/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6770878" y="3951156"/>
              <a:ext cx="18824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1</a:t>
              </a:r>
              <a:endParaRPr lang="en-US" sz="900" dirty="0"/>
            </a:p>
          </p:txBody>
        </p:sp>
        <p:sp>
          <p:nvSpPr>
            <p:cNvPr id="325" name="TextBox 324"/>
            <p:cNvSpPr txBox="1"/>
            <p:nvPr/>
          </p:nvSpPr>
          <p:spPr>
            <a:xfrm>
              <a:off x="6585796" y="3951156"/>
              <a:ext cx="18824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2</a:t>
              </a:r>
              <a:endParaRPr lang="en-US" sz="900" dirty="0"/>
            </a:p>
          </p:txBody>
        </p:sp>
        <p:sp>
          <p:nvSpPr>
            <p:cNvPr id="326" name="TextBox 325"/>
            <p:cNvSpPr txBox="1"/>
            <p:nvPr/>
          </p:nvSpPr>
          <p:spPr>
            <a:xfrm>
              <a:off x="6400714" y="3951156"/>
              <a:ext cx="18824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3</a:t>
              </a:r>
              <a:endParaRPr lang="en-US" sz="900" dirty="0"/>
            </a:p>
          </p:txBody>
        </p:sp>
        <p:sp>
          <p:nvSpPr>
            <p:cNvPr id="328" name="TextBox 327"/>
            <p:cNvSpPr txBox="1"/>
            <p:nvPr/>
          </p:nvSpPr>
          <p:spPr>
            <a:xfrm>
              <a:off x="6215632" y="3951156"/>
              <a:ext cx="18824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4</a:t>
              </a:r>
              <a:endParaRPr lang="en-US" sz="900" dirty="0"/>
            </a:p>
          </p:txBody>
        </p:sp>
        <p:sp>
          <p:nvSpPr>
            <p:cNvPr id="330" name="TextBox 329"/>
            <p:cNvSpPr txBox="1"/>
            <p:nvPr/>
          </p:nvSpPr>
          <p:spPr>
            <a:xfrm>
              <a:off x="6022720" y="3951156"/>
              <a:ext cx="203903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5</a:t>
              </a:r>
              <a:endParaRPr lang="en-US" sz="900" dirty="0"/>
            </a:p>
          </p:txBody>
        </p:sp>
        <p:sp>
          <p:nvSpPr>
            <p:cNvPr id="332" name="TextBox 331"/>
            <p:cNvSpPr txBox="1"/>
            <p:nvPr/>
          </p:nvSpPr>
          <p:spPr>
            <a:xfrm>
              <a:off x="5837638" y="3951156"/>
              <a:ext cx="203903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6</a:t>
              </a:r>
              <a:endParaRPr lang="en-US" sz="900" dirty="0"/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5652556" y="3951156"/>
              <a:ext cx="203903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7</a:t>
              </a:r>
              <a:endParaRPr lang="en-US" sz="900" dirty="0"/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5461124" y="3951156"/>
              <a:ext cx="203903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/>
                <a:t>8</a:t>
              </a:r>
            </a:p>
          </p:txBody>
        </p:sp>
        <p:sp>
          <p:nvSpPr>
            <p:cNvPr id="337" name="TextBox 336"/>
            <p:cNvSpPr txBox="1"/>
            <p:nvPr/>
          </p:nvSpPr>
          <p:spPr>
            <a:xfrm>
              <a:off x="5269692" y="3951156"/>
              <a:ext cx="203903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9</a:t>
              </a:r>
              <a:endParaRPr lang="en-US" sz="900" dirty="0"/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5043388" y="3951156"/>
              <a:ext cx="273646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10</a:t>
              </a:r>
              <a:endParaRPr lang="en-US" sz="900" dirty="0"/>
            </a:p>
          </p:txBody>
        </p:sp>
        <p:sp>
          <p:nvSpPr>
            <p:cNvPr id="340" name="TextBox 339"/>
            <p:cNvSpPr txBox="1"/>
            <p:nvPr/>
          </p:nvSpPr>
          <p:spPr>
            <a:xfrm>
              <a:off x="4860754" y="3951156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11</a:t>
              </a:r>
              <a:endParaRPr lang="en-US" sz="900" dirty="0"/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4666874" y="3951156"/>
              <a:ext cx="273646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12</a:t>
              </a:r>
              <a:endParaRPr lang="en-US" sz="900" dirty="0"/>
            </a:p>
          </p:txBody>
        </p:sp>
        <p:sp>
          <p:nvSpPr>
            <p:cNvPr id="343" name="TextBox 342"/>
            <p:cNvSpPr txBox="1"/>
            <p:nvPr/>
          </p:nvSpPr>
          <p:spPr>
            <a:xfrm>
              <a:off x="4484240" y="3951156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13</a:t>
              </a:r>
              <a:endParaRPr lang="en-US" sz="900" dirty="0"/>
            </a:p>
          </p:txBody>
        </p:sp>
        <p:sp>
          <p:nvSpPr>
            <p:cNvPr id="344" name="TextBox 343"/>
            <p:cNvSpPr txBox="1"/>
            <p:nvPr/>
          </p:nvSpPr>
          <p:spPr>
            <a:xfrm>
              <a:off x="4290360" y="3951156"/>
              <a:ext cx="273646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14</a:t>
              </a:r>
              <a:endParaRPr lang="en-US" sz="900" dirty="0"/>
            </a:p>
          </p:txBody>
        </p:sp>
        <p:sp>
          <p:nvSpPr>
            <p:cNvPr id="345" name="TextBox 344"/>
            <p:cNvSpPr txBox="1"/>
            <p:nvPr/>
          </p:nvSpPr>
          <p:spPr>
            <a:xfrm>
              <a:off x="4107726" y="3951156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15</a:t>
              </a:r>
              <a:endParaRPr lang="en-US" sz="900" dirty="0"/>
            </a:p>
          </p:txBody>
        </p:sp>
        <p:sp>
          <p:nvSpPr>
            <p:cNvPr id="349" name="TextBox 348"/>
            <p:cNvSpPr txBox="1"/>
            <p:nvPr/>
          </p:nvSpPr>
          <p:spPr>
            <a:xfrm>
              <a:off x="3919469" y="3951156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16</a:t>
              </a:r>
              <a:endParaRPr lang="en-US" sz="900" dirty="0"/>
            </a:p>
          </p:txBody>
        </p:sp>
        <p:sp>
          <p:nvSpPr>
            <p:cNvPr id="350" name="TextBox 349"/>
            <p:cNvSpPr txBox="1"/>
            <p:nvPr/>
          </p:nvSpPr>
          <p:spPr>
            <a:xfrm>
              <a:off x="3731212" y="3951156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17</a:t>
              </a:r>
              <a:endParaRPr lang="en-US" sz="900" dirty="0"/>
            </a:p>
          </p:txBody>
        </p:sp>
        <p:sp>
          <p:nvSpPr>
            <p:cNvPr id="351" name="TextBox 350"/>
            <p:cNvSpPr txBox="1"/>
            <p:nvPr/>
          </p:nvSpPr>
          <p:spPr>
            <a:xfrm>
              <a:off x="3542955" y="3951156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18</a:t>
              </a:r>
              <a:endParaRPr lang="en-US" sz="900" dirty="0"/>
            </a:p>
          </p:txBody>
        </p:sp>
        <p:sp>
          <p:nvSpPr>
            <p:cNvPr id="352" name="TextBox 351"/>
            <p:cNvSpPr txBox="1"/>
            <p:nvPr/>
          </p:nvSpPr>
          <p:spPr>
            <a:xfrm>
              <a:off x="3354698" y="3951156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19</a:t>
              </a:r>
              <a:endParaRPr lang="en-US" sz="900" dirty="0"/>
            </a:p>
          </p:txBody>
        </p:sp>
        <p:sp>
          <p:nvSpPr>
            <p:cNvPr id="353" name="TextBox 352"/>
            <p:cNvSpPr txBox="1"/>
            <p:nvPr/>
          </p:nvSpPr>
          <p:spPr>
            <a:xfrm>
              <a:off x="3160818" y="3951156"/>
              <a:ext cx="273646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20</a:t>
              </a:r>
              <a:endParaRPr lang="en-US" sz="900" dirty="0"/>
            </a:p>
          </p:txBody>
        </p:sp>
        <p:sp>
          <p:nvSpPr>
            <p:cNvPr id="354" name="TextBox 353"/>
            <p:cNvSpPr txBox="1"/>
            <p:nvPr/>
          </p:nvSpPr>
          <p:spPr>
            <a:xfrm>
              <a:off x="2978184" y="3951156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21</a:t>
              </a:r>
              <a:endParaRPr lang="en-US" sz="900" dirty="0"/>
            </a:p>
          </p:txBody>
        </p:sp>
        <p:sp>
          <p:nvSpPr>
            <p:cNvPr id="355" name="TextBox 354"/>
            <p:cNvSpPr txBox="1"/>
            <p:nvPr/>
          </p:nvSpPr>
          <p:spPr>
            <a:xfrm>
              <a:off x="2784304" y="3951156"/>
              <a:ext cx="273646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22</a:t>
              </a:r>
              <a:endParaRPr lang="en-US" sz="900" dirty="0"/>
            </a:p>
          </p:txBody>
        </p:sp>
        <p:sp>
          <p:nvSpPr>
            <p:cNvPr id="356" name="TextBox 355"/>
            <p:cNvSpPr txBox="1"/>
            <p:nvPr/>
          </p:nvSpPr>
          <p:spPr>
            <a:xfrm>
              <a:off x="2601670" y="3951156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23</a:t>
              </a:r>
              <a:endParaRPr lang="en-US" sz="900" dirty="0"/>
            </a:p>
          </p:txBody>
        </p:sp>
        <p:sp>
          <p:nvSpPr>
            <p:cNvPr id="357" name="TextBox 356"/>
            <p:cNvSpPr txBox="1"/>
            <p:nvPr/>
          </p:nvSpPr>
          <p:spPr>
            <a:xfrm>
              <a:off x="2407790" y="3951156"/>
              <a:ext cx="273646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24</a:t>
              </a:r>
              <a:endParaRPr lang="en-US" sz="900" dirty="0"/>
            </a:p>
          </p:txBody>
        </p:sp>
        <p:sp>
          <p:nvSpPr>
            <p:cNvPr id="358" name="TextBox 357"/>
            <p:cNvSpPr txBox="1"/>
            <p:nvPr/>
          </p:nvSpPr>
          <p:spPr>
            <a:xfrm>
              <a:off x="2225156" y="3951156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25</a:t>
              </a:r>
              <a:endParaRPr lang="en-US" sz="900" dirty="0"/>
            </a:p>
          </p:txBody>
        </p:sp>
        <p:sp>
          <p:nvSpPr>
            <p:cNvPr id="359" name="TextBox 358"/>
            <p:cNvSpPr txBox="1"/>
            <p:nvPr/>
          </p:nvSpPr>
          <p:spPr>
            <a:xfrm>
              <a:off x="2036899" y="3951156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26</a:t>
              </a:r>
              <a:endParaRPr lang="en-US" sz="900" dirty="0"/>
            </a:p>
          </p:txBody>
        </p:sp>
        <p:sp>
          <p:nvSpPr>
            <p:cNvPr id="360" name="TextBox 359"/>
            <p:cNvSpPr txBox="1"/>
            <p:nvPr/>
          </p:nvSpPr>
          <p:spPr>
            <a:xfrm>
              <a:off x="1848642" y="3951156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27</a:t>
              </a:r>
              <a:endParaRPr lang="en-US" sz="900" dirty="0"/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1660385" y="3951156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28</a:t>
              </a:r>
              <a:endParaRPr lang="en-US" sz="900" dirty="0"/>
            </a:p>
          </p:txBody>
        </p:sp>
        <p:sp>
          <p:nvSpPr>
            <p:cNvPr id="362" name="TextBox 361"/>
            <p:cNvSpPr txBox="1"/>
            <p:nvPr/>
          </p:nvSpPr>
          <p:spPr>
            <a:xfrm>
              <a:off x="1472128" y="3951156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29</a:t>
              </a:r>
              <a:endParaRPr lang="en-US" sz="900" dirty="0"/>
            </a:p>
          </p:txBody>
        </p:sp>
        <p:sp>
          <p:nvSpPr>
            <p:cNvPr id="363" name="TextBox 362"/>
            <p:cNvSpPr txBox="1"/>
            <p:nvPr/>
          </p:nvSpPr>
          <p:spPr>
            <a:xfrm>
              <a:off x="1278248" y="3951156"/>
              <a:ext cx="273646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30</a:t>
              </a:r>
              <a:endParaRPr lang="en-US" sz="900" dirty="0"/>
            </a:p>
          </p:txBody>
        </p:sp>
        <p:sp>
          <p:nvSpPr>
            <p:cNvPr id="364" name="TextBox 363"/>
            <p:cNvSpPr txBox="1"/>
            <p:nvPr/>
          </p:nvSpPr>
          <p:spPr>
            <a:xfrm>
              <a:off x="1095614" y="3951156"/>
              <a:ext cx="262400" cy="230832"/>
            </a:xfrm>
            <a:prstGeom prst="rect">
              <a:avLst/>
            </a:prstGeom>
            <a:noFill/>
          </p:spPr>
          <p:txBody>
            <a:bodyPr wrap="none" lIns="72000" rIns="72000" rtlCol="0">
              <a:spAutoFit/>
            </a:bodyPr>
            <a:lstStyle/>
            <a:p>
              <a:pPr algn="ctr"/>
              <a:r>
                <a:rPr lang="en-US" sz="900" dirty="0" smtClean="0"/>
                <a:t>31</a:t>
              </a:r>
              <a:endParaRPr lang="en-US" sz="900" dirty="0"/>
            </a:p>
          </p:txBody>
        </p:sp>
      </p:grpSp>
      <p:cxnSp>
        <p:nvCxnSpPr>
          <p:cNvPr id="371" name="Straight Arrow Connector 370"/>
          <p:cNvCxnSpPr>
            <a:endCxn id="370" idx="0"/>
          </p:cNvCxnSpPr>
          <p:nvPr/>
        </p:nvCxnSpPr>
        <p:spPr>
          <a:xfrm>
            <a:off x="3286473" y="3850281"/>
            <a:ext cx="2790710" cy="1332713"/>
          </a:xfrm>
          <a:prstGeom prst="straightConnector1">
            <a:avLst/>
          </a:prstGeom>
          <a:ln w="127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924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1864</Words>
  <Application>Microsoft Macintosh PowerPoint</Application>
  <PresentationFormat>On-screen Show (4:3)</PresentationFormat>
  <Paragraphs>908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The New XFEL and FLASH Timing System</vt:lpstr>
      <vt:lpstr>Timing and Data Acquisition Concept</vt:lpstr>
      <vt:lpstr>FLASH2  --  XFEL</vt:lpstr>
      <vt:lpstr>Bunches in XFEL</vt:lpstr>
      <vt:lpstr>New Timing System for XFEL and FLASH</vt:lpstr>
      <vt:lpstr>Trigger Distribution</vt:lpstr>
      <vt:lpstr>32 Bit Bunch Pattern Defines Every Bunch</vt:lpstr>
      <vt:lpstr>Section Pattern for XFEL and FLASH (MPS)</vt:lpstr>
      <vt:lpstr>Beam Modes: max. # of Bunches in Section, 32 bit Word (MPS)</vt:lpstr>
      <vt:lpstr>Timing System With Restrictions by MPS</vt:lpstr>
      <vt:lpstr>Example: 4 Bunches in FLASH1, 2 in FLASH2</vt:lpstr>
      <vt:lpstr>The New Timing System for FLASH</vt:lpstr>
      <vt:lpstr>Features of the New Timing</vt:lpstr>
      <vt:lpstr>New Timing Module</vt:lpstr>
      <vt:lpstr>Timing AMC Block Diagram</vt:lpstr>
      <vt:lpstr>FPGA Handles Triggers and Tables</vt:lpstr>
      <vt:lpstr>Timing: One Channel (out of 22) Block Diagram</vt:lpstr>
      <vt:lpstr>Controlling the Injector Laser</vt:lpstr>
      <vt:lpstr>Example: Timing Connections within a MicroTCA Crate</vt:lpstr>
      <vt:lpstr>LLRF with different Settings FLASH 1 / 2 / 3</vt:lpstr>
      <vt:lpstr>Gun Control Panel</vt:lpstr>
      <vt:lpstr>New Software for MicroTCA</vt:lpstr>
      <vt:lpstr>Toroid Front-end Software</vt:lpstr>
      <vt:lpstr>Main Timing Server</vt:lpstr>
      <vt:lpstr>Vielen Dank!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 Rehlich</dc:creator>
  <cp:lastModifiedBy>Kay Rehlich</cp:lastModifiedBy>
  <cp:revision>122</cp:revision>
  <cp:lastPrinted>2012-10-01T10:35:25Z</cp:lastPrinted>
  <dcterms:created xsi:type="dcterms:W3CDTF">2013-03-17T13:48:22Z</dcterms:created>
  <dcterms:modified xsi:type="dcterms:W3CDTF">2013-03-19T12:23:27Z</dcterms:modified>
</cp:coreProperties>
</file>