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27" r:id="rId2"/>
    <p:sldId id="509" r:id="rId3"/>
    <p:sldId id="519" r:id="rId4"/>
    <p:sldId id="524" r:id="rId5"/>
    <p:sldId id="522" r:id="rId6"/>
    <p:sldId id="520" r:id="rId7"/>
    <p:sldId id="526" r:id="rId8"/>
    <p:sldId id="525" r:id="rId9"/>
    <p:sldId id="521" r:id="rId1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F2E"/>
    <a:srgbClr val="261748"/>
    <a:srgbClr val="231455"/>
    <a:srgbClr val="FD930A"/>
    <a:srgbClr val="E0E0E0"/>
    <a:srgbClr val="251555"/>
    <a:srgbClr val="62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59" autoAdjust="0"/>
    <p:restoredTop sz="95752" autoAdjust="0"/>
  </p:normalViewPr>
  <p:slideViewPr>
    <p:cSldViewPr snapToGrid="0">
      <p:cViewPr varScale="1">
        <p:scale>
          <a:sx n="72" d="100"/>
          <a:sy n="72" d="100"/>
        </p:scale>
        <p:origin x="-102" y="-432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468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280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F035CA18-3BB8-4B0E-90A0-E53A41CDF4A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364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518E81-CA98-483E-BA30-586BB5DF922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Click</a:t>
            </a:r>
            <a:r>
              <a:rPr lang="en-US" dirty="0" smtClean="0"/>
              <a:t>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560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17DB07-F910-4CAF-9890-D556C9E9502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721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A67E70-BF59-4BB7-B294-AE2BA67D4E8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56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19C896-DA6A-4400-8C14-50907EB4EF5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37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01219B-1E0C-4AD5-9BA5-31ADD49287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44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53F5AD-B768-4BD1-BFC6-9F80796D57F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795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72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BA1EBF86-6A8F-4A06-BB51-46337A5CF2A5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baseline="0" dirty="0" smtClean="0">
                <a:solidFill>
                  <a:schemeClr val="bg1"/>
                </a:solidFill>
              </a:rPr>
              <a:t>European XFEL - </a:t>
            </a:r>
            <a:r>
              <a:rPr lang="en-GB" sz="1000" baseline="0" dirty="0" err="1" smtClean="0">
                <a:solidFill>
                  <a:schemeClr val="bg1"/>
                </a:solidFill>
              </a:rPr>
              <a:t>Operateursqualifikation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title: </a:t>
            </a:r>
            <a:r>
              <a:rPr lang="de-DE" noProof="0" dirty="0" err="1" smtClean="0"/>
              <a:t>Don’t</a:t>
            </a:r>
            <a:r>
              <a:rPr lang="en-GB" dirty="0" smtClean="0"/>
              <a:t>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20" name="Text Box 123"/>
          <p:cNvSpPr txBox="1">
            <a:spLocks noChangeArrowheads="1"/>
          </p:cNvSpPr>
          <p:nvPr/>
        </p:nvSpPr>
        <p:spPr bwMode="auto">
          <a:xfrm>
            <a:off x="82762" y="6385251"/>
            <a:ext cx="3263339" cy="458443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1000" baseline="0" noProof="0" dirty="0" err="1" smtClean="0">
                <a:solidFill>
                  <a:schemeClr val="tx1"/>
                </a:solidFill>
              </a:rPr>
              <a:t>Beschleungierbetriebsseminar</a:t>
            </a:r>
            <a:r>
              <a:rPr lang="de-DE" sz="1000" baseline="0" noProof="0" dirty="0" smtClean="0">
                <a:solidFill>
                  <a:schemeClr val="tx1"/>
                </a:solidFill>
              </a:rPr>
              <a:t>, </a:t>
            </a:r>
            <a:r>
              <a:rPr lang="de-DE" sz="1000" baseline="0" noProof="0" dirty="0" err="1" smtClean="0">
                <a:solidFill>
                  <a:schemeClr val="tx1"/>
                </a:solidFill>
              </a:rPr>
              <a:t>Grömitz</a:t>
            </a:r>
            <a:r>
              <a:rPr lang="de-DE" sz="1000" baseline="0" noProof="0" dirty="0" smtClean="0">
                <a:solidFill>
                  <a:schemeClr val="tx1"/>
                </a:solidFill>
              </a:rPr>
              <a:t> 21.03.2013 Winfried Decking, DESY</a:t>
            </a:r>
            <a:endParaRPr lang="de-DE" sz="1000" noProof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95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Gedanken zur </a:t>
            </a:r>
            <a:r>
              <a:rPr lang="de-DE" dirty="0" err="1" smtClean="0"/>
              <a:t>Operateursqualifikation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92" y="1046823"/>
            <a:ext cx="7111550" cy="541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33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eam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156103"/>
            <a:ext cx="8998226" cy="5186594"/>
          </a:xfrm>
          <a:ln>
            <a:noFill/>
          </a:ln>
        </p:spPr>
        <p:txBody>
          <a:bodyPr/>
          <a:lstStyle/>
          <a:p>
            <a:pPr marL="423863" indent="-342900">
              <a:spcBef>
                <a:spcPts val="0"/>
              </a:spcBef>
            </a:pPr>
            <a:r>
              <a:rPr lang="de-DE" dirty="0" smtClean="0"/>
              <a:t>Koordination (Koordination, Planung, Nutzerkontakt, ….)</a:t>
            </a:r>
          </a:p>
          <a:p>
            <a:pPr marL="423863" indent="-342900">
              <a:spcBef>
                <a:spcPts val="0"/>
              </a:spcBef>
            </a:pPr>
            <a:r>
              <a:rPr lang="de-DE" dirty="0" smtClean="0"/>
              <a:t>Beschleunigerphysiker (Berechnungen, Messschichten, Schichtbetrieb)</a:t>
            </a:r>
          </a:p>
          <a:p>
            <a:pPr marL="423863" indent="-342900">
              <a:spcBef>
                <a:spcPts val="0"/>
              </a:spcBef>
            </a:pPr>
            <a:r>
              <a:rPr lang="de-DE" dirty="0" smtClean="0"/>
              <a:t>Operateure (Schichtbetrieb, Panel- und Prozedurentwicklung)</a:t>
            </a:r>
          </a:p>
          <a:p>
            <a:pPr marL="423863" indent="-342900">
              <a:spcBef>
                <a:spcPts val="0"/>
              </a:spcBef>
            </a:pPr>
            <a:r>
              <a:rPr lang="de-DE" dirty="0" smtClean="0"/>
              <a:t>Systemverantwortliche (aus den M- und XFEL-Gruppen)</a:t>
            </a:r>
          </a:p>
          <a:p>
            <a:pPr marL="787400" lvl="1" indent="-342900">
              <a:spcBef>
                <a:spcPts val="0"/>
              </a:spcBef>
            </a:pPr>
            <a:r>
              <a:rPr lang="de-DE" dirty="0" smtClean="0"/>
              <a:t>Rufbereitschaften</a:t>
            </a:r>
          </a:p>
          <a:p>
            <a:pPr marL="787400" lvl="1" indent="-342900">
              <a:spcBef>
                <a:spcPts val="0"/>
              </a:spcBef>
            </a:pPr>
            <a:r>
              <a:rPr lang="de-DE" dirty="0" smtClean="0"/>
              <a:t>Evtl. Vollschicht zumindest einiger Gruppen (LLRF, Diagnose, Photonensysteme) in der heißen Phase</a:t>
            </a:r>
          </a:p>
          <a:p>
            <a:pPr marL="787400" lvl="1" indent="-342900">
              <a:spcBef>
                <a:spcPts val="0"/>
              </a:spcBef>
            </a:pPr>
            <a:r>
              <a:rPr lang="en-US" dirty="0" smtClean="0"/>
              <a:t>Mess-/</a:t>
            </a:r>
            <a:r>
              <a:rPr lang="de-DE" dirty="0" smtClean="0"/>
              <a:t>Entwicklungsschichten</a:t>
            </a:r>
          </a:p>
          <a:p>
            <a:pPr marL="423863" indent="-342900">
              <a:spcBef>
                <a:spcPts val="0"/>
              </a:spcBef>
            </a:pPr>
            <a:r>
              <a:rPr lang="de-DE" dirty="0" smtClean="0"/>
              <a:t>Photonensysteme: Wissenschaftler/Operateure</a:t>
            </a:r>
          </a:p>
          <a:p>
            <a:pPr marL="444500" lvl="1" indent="0">
              <a:spcBef>
                <a:spcPts val="0"/>
              </a:spcBef>
              <a:buNone/>
            </a:pP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150579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Team</a:t>
            </a:r>
            <a:endParaRPr lang="de-DE" dirty="0"/>
          </a:p>
        </p:txBody>
      </p:sp>
      <p:sp>
        <p:nvSpPr>
          <p:cNvPr id="4" name="Oval 3"/>
          <p:cNvSpPr/>
          <p:nvPr/>
        </p:nvSpPr>
        <p:spPr bwMode="auto">
          <a:xfrm>
            <a:off x="525304" y="1264609"/>
            <a:ext cx="3443592" cy="2354094"/>
          </a:xfrm>
          <a:prstGeom prst="ellips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399500" y="1300277"/>
            <a:ext cx="3443592" cy="2318426"/>
          </a:xfrm>
          <a:prstGeom prst="ellips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514283" y="2159554"/>
            <a:ext cx="3443592" cy="2409217"/>
          </a:xfrm>
          <a:prstGeom prst="ellips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3895" y="3632896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Operateure</a:t>
            </a:r>
            <a:endParaRPr lang="de-D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134" y="1766141"/>
            <a:ext cx="2447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Beschleuniger-physiker</a:t>
            </a:r>
            <a:endParaRPr lang="de-D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4651" y="1744055"/>
            <a:ext cx="1905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2400" dirty="0" smtClean="0"/>
              <a:t>System- </a:t>
            </a:r>
            <a:r>
              <a:rPr lang="de-DE" sz="2400" dirty="0" err="1" smtClean="0"/>
              <a:t>spezialisten</a:t>
            </a:r>
            <a:endParaRPr lang="de-DE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78124" y="2485880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2400" dirty="0" smtClean="0"/>
              <a:t>Koordination</a:t>
            </a:r>
            <a:endParaRPr lang="de-DE" sz="2400" dirty="0"/>
          </a:p>
        </p:txBody>
      </p:sp>
      <p:sp>
        <p:nvSpPr>
          <p:cNvPr id="12" name="Oval 11"/>
          <p:cNvSpPr/>
          <p:nvPr/>
        </p:nvSpPr>
        <p:spPr bwMode="auto">
          <a:xfrm>
            <a:off x="6128436" y="1300278"/>
            <a:ext cx="1756607" cy="3268494"/>
          </a:xfrm>
          <a:prstGeom prst="ellips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47517" y="2075828"/>
            <a:ext cx="1905767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2400" dirty="0" smtClean="0"/>
              <a:t>DESY &amp;</a:t>
            </a:r>
          </a:p>
          <a:p>
            <a:pPr>
              <a:buNone/>
            </a:pPr>
            <a:r>
              <a:rPr lang="de-DE" sz="2400" dirty="0" smtClean="0"/>
              <a:t>XFEL.EU</a:t>
            </a:r>
            <a:endParaRPr lang="de-DE" sz="2400" dirty="0"/>
          </a:p>
          <a:p>
            <a:pPr>
              <a:buNone/>
            </a:pPr>
            <a:r>
              <a:rPr lang="de-DE" sz="2400" dirty="0" smtClean="0"/>
              <a:t>Betriebs-gruppen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982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38540" y="1156103"/>
            <a:ext cx="8661904" cy="5186594"/>
          </a:xfrm>
          <a:ln>
            <a:noFill/>
          </a:ln>
        </p:spPr>
        <p:txBody>
          <a:bodyPr/>
          <a:lstStyle/>
          <a:p>
            <a:pPr marL="80963" indent="0">
              <a:spcBef>
                <a:spcPts val="0"/>
              </a:spcBef>
              <a:buNone/>
            </a:pPr>
            <a:endParaRPr lang="de-DE" dirty="0" smtClean="0"/>
          </a:p>
          <a:p>
            <a:pPr marL="80963" indent="0">
              <a:spcBef>
                <a:spcPts val="0"/>
              </a:spcBef>
              <a:buNone/>
            </a:pPr>
            <a:r>
              <a:rPr lang="de-DE" dirty="0" smtClean="0"/>
              <a:t>Im Kontrollraum</a:t>
            </a:r>
          </a:p>
          <a:p>
            <a:pPr marL="423863" indent="-342900">
              <a:spcBef>
                <a:spcPts val="0"/>
              </a:spcBef>
            </a:pPr>
            <a:r>
              <a:rPr lang="de-DE" dirty="0" smtClean="0"/>
              <a:t>F,S,N 	Operateur, </a:t>
            </a:r>
            <a:r>
              <a:rPr lang="de-DE" smtClean="0"/>
              <a:t>Wissenschaftlicher Operateurr</a:t>
            </a:r>
            <a:endParaRPr lang="de-DE" dirty="0" smtClean="0"/>
          </a:p>
          <a:p>
            <a:pPr marL="423863" indent="-342900">
              <a:spcBef>
                <a:spcPts val="0"/>
              </a:spcBef>
            </a:pPr>
            <a:r>
              <a:rPr lang="de-DE" dirty="0" smtClean="0"/>
              <a:t>F,S		Spezialisten/Systemverantwortliche aus der Koordinations- bzw. den technischen Gruppen</a:t>
            </a:r>
          </a:p>
          <a:p>
            <a:pPr marL="4445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5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Qualifikation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109249"/>
            <a:ext cx="8880751" cy="4787969"/>
          </a:xfrm>
        </p:spPr>
        <p:txBody>
          <a:bodyPr/>
          <a:lstStyle/>
          <a:p>
            <a:r>
              <a:rPr lang="de-DE" dirty="0" smtClean="0"/>
              <a:t>XFEL ist eine neue Maschine, d.h. wir alle müssen die Bedienung erst </a:t>
            </a:r>
            <a:r>
              <a:rPr lang="de-DE" dirty="0" smtClean="0"/>
              <a:t>lernen</a:t>
            </a:r>
          </a:p>
          <a:p>
            <a:r>
              <a:rPr lang="de-DE" dirty="0" smtClean="0"/>
              <a:t>Vor </a:t>
            </a:r>
            <a:r>
              <a:rPr lang="de-DE" dirty="0" smtClean="0"/>
              <a:t>Inbetriebnahme vertraut machen mit:</a:t>
            </a:r>
          </a:p>
          <a:p>
            <a:pPr lvl="1"/>
            <a:r>
              <a:rPr lang="de-DE" dirty="0" smtClean="0"/>
              <a:t>Layout und Funktion des Beschleunigers</a:t>
            </a:r>
          </a:p>
          <a:p>
            <a:pPr lvl="1"/>
            <a:r>
              <a:rPr lang="de-DE" dirty="0" smtClean="0"/>
              <a:t>Betriebskonzepten</a:t>
            </a:r>
          </a:p>
          <a:p>
            <a:pPr lvl="1"/>
            <a:r>
              <a:rPr lang="de-DE" dirty="0" smtClean="0"/>
              <a:t>Funktion der Subsysteme</a:t>
            </a:r>
          </a:p>
          <a:p>
            <a:pPr lvl="1"/>
            <a:r>
              <a:rPr lang="de-DE" dirty="0" smtClean="0"/>
              <a:t>Funktion des Kontrollsystems</a:t>
            </a:r>
          </a:p>
          <a:p>
            <a:pPr lvl="1"/>
            <a:r>
              <a:rPr lang="de-DE" dirty="0" smtClean="0"/>
              <a:t>Bedienung von Beschleunigeranlagen</a:t>
            </a:r>
          </a:p>
          <a:p>
            <a:r>
              <a:rPr lang="de-DE" dirty="0" err="1" smtClean="0"/>
              <a:t>WiOp</a:t>
            </a:r>
            <a:r>
              <a:rPr lang="de-DE" dirty="0" smtClean="0"/>
              <a:t> wird dabei die </a:t>
            </a:r>
            <a:r>
              <a:rPr lang="de-DE" dirty="0" err="1" smtClean="0"/>
              <a:t>beschleungierphysikalischen</a:t>
            </a:r>
            <a:r>
              <a:rPr lang="de-DE" dirty="0" smtClean="0"/>
              <a:t> Aspekte in den Vordergrund stellen, während </a:t>
            </a:r>
            <a:r>
              <a:rPr lang="de-DE" dirty="0" err="1" smtClean="0"/>
              <a:t>Op</a:t>
            </a:r>
            <a:r>
              <a:rPr lang="de-DE" dirty="0"/>
              <a:t> </a:t>
            </a:r>
            <a:r>
              <a:rPr lang="de-DE" dirty="0" smtClean="0"/>
              <a:t>eher die technische Bedienung übernimmt</a:t>
            </a:r>
          </a:p>
        </p:txBody>
      </p:sp>
    </p:spTree>
    <p:extLst>
      <p:ext uri="{BB962C8B-B14F-4D97-AF65-F5344CB8AC3E}">
        <p14:creationId xmlns:p14="http://schemas.microsoft.com/office/powerpoint/2010/main" val="23363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Qualifikation</a:t>
            </a:r>
            <a:r>
              <a:rPr lang="de-DE" dirty="0" smtClean="0"/>
              <a:t>smöglichkeiten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230" y="1122501"/>
            <a:ext cx="8840995" cy="4946995"/>
          </a:xfrm>
        </p:spPr>
        <p:txBody>
          <a:bodyPr/>
          <a:lstStyle/>
          <a:p>
            <a:r>
              <a:rPr lang="de-DE" dirty="0" smtClean="0"/>
              <a:t>Frühzeitige Einbindung in das Betriebsteam führt zur Auseinandersetzung mit den zukünftigen Aufgaben</a:t>
            </a:r>
          </a:p>
          <a:p>
            <a:r>
              <a:rPr lang="de-DE" dirty="0" smtClean="0"/>
              <a:t>Individuelle Wünsche und Anforderungen an die Ausbildung, nachfolgend einige Möglichkeiten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14318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Ausbildungsmöglichkeiten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230" y="1122501"/>
            <a:ext cx="8840995" cy="4946995"/>
          </a:xfrm>
        </p:spPr>
        <p:txBody>
          <a:bodyPr/>
          <a:lstStyle/>
          <a:p>
            <a:r>
              <a:rPr lang="de-DE" dirty="0" smtClean="0"/>
              <a:t>Teilnahme an Koordinationsmeetings und Seminaren</a:t>
            </a:r>
          </a:p>
          <a:p>
            <a:r>
              <a:rPr lang="de-DE" dirty="0" smtClean="0"/>
              <a:t>Dedizierte Vorträge bzw. Seminare zu spezifischen Themen (teilweise Maschinenspezifisch)</a:t>
            </a:r>
          </a:p>
          <a:p>
            <a:pPr lvl="1"/>
            <a:r>
              <a:rPr lang="de-DE" dirty="0" smtClean="0"/>
              <a:t>Beschleunigerlayout und physikalische Grundlagen</a:t>
            </a:r>
          </a:p>
          <a:p>
            <a:pPr lvl="1"/>
            <a:r>
              <a:rPr lang="de-DE" dirty="0" smtClean="0"/>
              <a:t>Sicherheitsaspekte</a:t>
            </a:r>
          </a:p>
          <a:p>
            <a:pPr lvl="1"/>
            <a:r>
              <a:rPr lang="de-DE" dirty="0" smtClean="0"/>
              <a:t>Dokumentation, Filesystem</a:t>
            </a:r>
          </a:p>
          <a:p>
            <a:pPr lvl="1"/>
            <a:r>
              <a:rPr lang="de-DE" dirty="0" smtClean="0"/>
              <a:t>Panelkonfiguration (</a:t>
            </a:r>
            <a:r>
              <a:rPr lang="de-DE" dirty="0" err="1" smtClean="0"/>
              <a:t>jDDD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Subsysteme</a:t>
            </a:r>
          </a:p>
          <a:p>
            <a:pPr lvl="1"/>
            <a:r>
              <a:rPr lang="de-DE" dirty="0" smtClean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28562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Qualifikationsmöglichkeiten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230" y="1122501"/>
            <a:ext cx="8840995" cy="4946995"/>
          </a:xfrm>
        </p:spPr>
        <p:txBody>
          <a:bodyPr/>
          <a:lstStyle/>
          <a:p>
            <a:r>
              <a:rPr lang="de-DE" dirty="0" smtClean="0"/>
              <a:t>Teilnahme am Schichtbetrieb (Hamburg und Zeuthen)</a:t>
            </a:r>
          </a:p>
          <a:p>
            <a:r>
              <a:rPr lang="de-DE" dirty="0" smtClean="0"/>
              <a:t>Besuch anderer Labore</a:t>
            </a:r>
          </a:p>
          <a:p>
            <a:r>
              <a:rPr lang="de-DE" dirty="0" smtClean="0"/>
              <a:t>Besuch von externen Kursen, Beschleunigerschulen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16292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Qualifikationsmöglichkeiten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5510"/>
            <a:ext cx="8880751" cy="496024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Übernahme von (Teil) Aufgaben zur Vorbereitung des Betriebes im Rahmen der pers. Fähigkeiten und Verfügbarkeit</a:t>
            </a:r>
          </a:p>
          <a:p>
            <a:r>
              <a:rPr lang="de-DE" dirty="0" smtClean="0"/>
              <a:t>Vorträge zum eigenen Fachthema oder über neue Themen </a:t>
            </a:r>
          </a:p>
          <a:p>
            <a:r>
              <a:rPr lang="de-DE" dirty="0" smtClean="0"/>
              <a:t>Aufbau eines Systems zur Fehlerverfolgung (Ticketsystems)</a:t>
            </a:r>
          </a:p>
          <a:p>
            <a:r>
              <a:rPr lang="de-DE" dirty="0" smtClean="0"/>
              <a:t>Aufbau/Strukturierung des Dokumentationssystems (Wiki ?, Logbuch ?, ...)</a:t>
            </a:r>
          </a:p>
          <a:p>
            <a:r>
              <a:rPr lang="de-DE" dirty="0" smtClean="0"/>
              <a:t>Dokumentation</a:t>
            </a:r>
          </a:p>
          <a:p>
            <a:r>
              <a:rPr lang="de-DE" dirty="0" smtClean="0"/>
              <a:t>Aufbau des Systems zur Erfassung der Betriebsstatistik</a:t>
            </a:r>
          </a:p>
          <a:p>
            <a:r>
              <a:rPr lang="de-DE" dirty="0" smtClean="0"/>
              <a:t>Konfiguration von Bedienoberflächen</a:t>
            </a:r>
          </a:p>
          <a:p>
            <a:r>
              <a:rPr lang="de-DE" dirty="0" smtClean="0"/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29372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XFEL_DESY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sz="2000" dirty="0"/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XFEL_DESY</Template>
  <TotalTime>0</TotalTime>
  <Words>260</Words>
  <Application>Microsoft Office PowerPoint</Application>
  <PresentationFormat>On-screen Show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XFEL_DESY</vt:lpstr>
      <vt:lpstr>Gedanken zur Operateursqualifikation</vt:lpstr>
      <vt:lpstr>Team</vt:lpstr>
      <vt:lpstr>Team</vt:lpstr>
      <vt:lpstr>Team</vt:lpstr>
      <vt:lpstr>Qualifikation</vt:lpstr>
      <vt:lpstr>Qualifikationsmöglichkeiten</vt:lpstr>
      <vt:lpstr>Ausbildungsmöglichkeiten</vt:lpstr>
      <vt:lpstr>Qualifikationsmöglichkeiten</vt:lpstr>
      <vt:lpstr>Qualifikationsmöglichkeiten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XFEL Status and Perspective</dc:title>
  <dc:creator>Decking, Winfried</dc:creator>
  <cp:lastModifiedBy>Decking, Winfried</cp:lastModifiedBy>
  <cp:revision>64</cp:revision>
  <cp:lastPrinted>2008-09-01T15:04:16Z</cp:lastPrinted>
  <dcterms:created xsi:type="dcterms:W3CDTF">2013-03-16T10:36:56Z</dcterms:created>
  <dcterms:modified xsi:type="dcterms:W3CDTF">2013-03-20T20:20:49Z</dcterms:modified>
</cp:coreProperties>
</file>