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49" r:id="rId2"/>
    <p:sldMasterId id="2147483703" r:id="rId3"/>
  </p:sldMasterIdLst>
  <p:notesMasterIdLst>
    <p:notesMasterId r:id="rId21"/>
  </p:notesMasterIdLst>
  <p:handoutMasterIdLst>
    <p:handoutMasterId r:id="rId22"/>
  </p:handoutMasterIdLst>
  <p:sldIdLst>
    <p:sldId id="730" r:id="rId4"/>
    <p:sldId id="736" r:id="rId5"/>
    <p:sldId id="737" r:id="rId6"/>
    <p:sldId id="738" r:id="rId7"/>
    <p:sldId id="739" r:id="rId8"/>
    <p:sldId id="750" r:id="rId9"/>
    <p:sldId id="740" r:id="rId10"/>
    <p:sldId id="741" r:id="rId11"/>
    <p:sldId id="742" r:id="rId12"/>
    <p:sldId id="743" r:id="rId13"/>
    <p:sldId id="744" r:id="rId14"/>
    <p:sldId id="749" r:id="rId15"/>
    <p:sldId id="745" r:id="rId16"/>
    <p:sldId id="747" r:id="rId17"/>
    <p:sldId id="746" r:id="rId18"/>
    <p:sldId id="748" r:id="rId19"/>
    <p:sldId id="751" r:id="rId20"/>
  </p:sldIdLst>
  <p:sldSz cx="9144000" cy="6858000" type="screen4x3"/>
  <p:notesSz cx="9931400" cy="679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3333FF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3333FF"/>
    <a:srgbClr val="AC8300"/>
    <a:srgbClr val="6A5F56"/>
    <a:srgbClr val="66FF33"/>
    <a:srgbClr val="DEF1F2"/>
    <a:srgbClr val="FF0000"/>
    <a:srgbClr val="A50021"/>
    <a:srgbClr val="008000"/>
    <a:srgbClr val="FF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7" autoAdjust="0"/>
  </p:normalViewPr>
  <p:slideViewPr>
    <p:cSldViewPr>
      <p:cViewPr>
        <p:scale>
          <a:sx n="80" d="100"/>
          <a:sy n="80" d="100"/>
        </p:scale>
        <p:origin x="-86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656" y="-78"/>
      </p:cViewPr>
      <p:guideLst>
        <p:guide orient="horz" pos="2140"/>
        <p:guide pos="312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7D818E-740E-45D5-AD68-BC3B8A93E8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20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278" y="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97" y="3227044"/>
            <a:ext cx="7946008" cy="30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278" y="6454090"/>
            <a:ext cx="4303903" cy="33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3" rIns="93127" bIns="46563" numCol="1" anchor="b" anchorCtr="0" compatLnSpc="1">
            <a:prstTxWarp prst="textNoShape">
              <a:avLst/>
            </a:prstTxWarp>
          </a:bodyPr>
          <a:lstStyle>
            <a:lvl1pPr algn="r" defTabSz="931321">
              <a:defRPr sz="13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F6ACD-A46F-4CBF-AE2A-7249D7051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03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69E3-766E-4F6F-A918-DA5FEE3C9E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0EA0-D25F-4EAC-B5B8-A3AD5AC35E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9100"/>
            <a:ext cx="2057400" cy="5707063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9100"/>
            <a:ext cx="6019800" cy="5707063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CACA-BB62-4348-9BB5-7B74F1D62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5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BCAC-64C7-4228-90D1-7DABA2271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37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5299-4EA1-4025-A70D-519A305CD9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7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A277D-34EE-4806-8544-C96A3403B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55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0A5E-67EF-43F7-98B3-AF2FC822B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2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ABD-0A3F-4D48-A2C6-C7528C639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8ED7C-0C41-46B6-B0D9-6E27CCCD5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2CFF-7BE6-4DF6-AE9A-A1B622769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85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5BAC-3A56-4A79-BB10-35DDA55B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5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28.09.2011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Betrieb</a:t>
            </a:r>
            <a:r>
              <a:rPr lang="en-GB" dirty="0"/>
              <a:t> 2011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CEB68-6AB6-4A1F-883D-D0863077B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33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7F8B-9D62-4343-82E8-D547FA137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0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C76B-A9FF-49E2-907F-D113DCEFD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36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1A73-0FCF-4114-8A0B-DD95A50D4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93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EE73-C833-43E3-9DB1-F043D4E08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42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9258-2F20-4541-921E-A29E8CB95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40A5-0F79-477B-BC29-9DB7CAC64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88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49D9B-460A-44B6-90D7-3928B1FB6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14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8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09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88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A25B-074D-4857-9F43-5200B442F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3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2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6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>
                    <a:tint val="75000"/>
                  </a:srgbClr>
                </a:solidFill>
              </a:rPr>
              <a:t>M. Bieler | 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From HEP to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</a:rPr>
              <a:t>Synchr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Rad.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B3E3-AF1A-442F-85E0-FF03345AB208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6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5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8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1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82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88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10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8346E-416E-4F7D-9A5F-8DD7FE437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3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02A2-84BC-4F67-87FB-B91CCE529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5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E4670-D259-4556-BF85-8D440659D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22.03.2010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PETRA III Inbetriebnahme                         M. Bieler - MBB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5A724-045D-4AF1-82FC-176BEC43E21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53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AC5B-5877-49BE-B03D-FE4A194DE1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5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FBD7-3DC0-4DCE-9B7D-64A79EBB6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338" y="6526213"/>
            <a:ext cx="11509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11925"/>
            <a:ext cx="576103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GB" dirty="0"/>
              <a:t>PETRA III </a:t>
            </a:r>
            <a:r>
              <a:rPr lang="en-GB" dirty="0" err="1"/>
              <a:t>Inbetriebnahme</a:t>
            </a:r>
            <a:r>
              <a:rPr lang="en-GB" dirty="0"/>
              <a:t>                         M. Bieler - MBB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9863"/>
            <a:ext cx="514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245A724-045D-4AF1-82FC-176BEC43E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desy-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6675"/>
            <a:ext cx="703262" cy="700088"/>
          </a:xfrm>
          <a:prstGeom prst="rect">
            <a:avLst/>
          </a:prstGeom>
          <a:solidFill>
            <a:srgbClr val="00E1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65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/>
            </a:lvl1pPr>
          </a:lstStyle>
          <a:p>
            <a:pPr>
              <a:defRPr/>
            </a:pPr>
            <a:r>
              <a:rPr lang="en-US"/>
              <a:t>22.03.2010</a:t>
            </a:r>
            <a:endParaRPr lang="en-GB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/>
            </a:lvl1pPr>
          </a:lstStyle>
          <a:p>
            <a:pPr>
              <a:defRPr/>
            </a:pPr>
            <a:r>
              <a:rPr lang="en-GB"/>
              <a:t>PETRA III Inbetriebnahme                         M. Bieler - MBB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03B8D2D7-4F8C-450B-9E34-DDEC8C226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de-DE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/>
            <a:r>
              <a:rPr lang="en-GB" sz="900" dirty="0" smtClean="0">
                <a:solidFill>
                  <a:srgbClr val="808080"/>
                </a:solidFill>
                <a:ea typeface="+mn-ea"/>
              </a:rPr>
              <a:t>M. Bieler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US" sz="900" b="0" dirty="0" smtClean="0">
                <a:solidFill>
                  <a:srgbClr val="808080"/>
                </a:solidFill>
                <a:ea typeface="+mn-ea"/>
              </a:rPr>
              <a:t>BKR </a:t>
            </a:r>
            <a:r>
              <a:rPr lang="en-US" sz="900" b="0" baseline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US" sz="900" b="0" baseline="0" dirty="0" err="1" smtClean="0">
                <a:solidFill>
                  <a:srgbClr val="808080"/>
                </a:solidFill>
                <a:ea typeface="+mn-ea"/>
              </a:rPr>
              <a:t>Konzept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b="0" dirty="0" smtClean="0">
                <a:solidFill>
                  <a:srgbClr val="808080"/>
                </a:solidFill>
                <a:ea typeface="+mn-ea"/>
              </a:rPr>
              <a:t>21.3.2013  </a:t>
            </a:r>
            <a:r>
              <a:rPr lang="en-GB" sz="900" b="0" dirty="0">
                <a:solidFill>
                  <a:srgbClr val="808080"/>
                </a:solidFill>
                <a:ea typeface="+mn-ea"/>
              </a:rPr>
              <a:t>|  </a:t>
            </a:r>
            <a:r>
              <a:rPr lang="en-GB" sz="900" dirty="0">
                <a:solidFill>
                  <a:srgbClr val="808080"/>
                </a:solidFill>
                <a:ea typeface="+mn-ea"/>
              </a:rPr>
              <a:t>Page </a:t>
            </a:r>
            <a:fld id="{ABA098E9-E6EE-44BF-9612-6777A6DF1330}" type="slidenum">
              <a:rPr lang="en-GB" sz="900">
                <a:solidFill>
                  <a:srgbClr val="808080"/>
                </a:solidFill>
                <a:ea typeface="+mn-ea"/>
              </a:rPr>
              <a:pPr algn="r"/>
              <a:t>‹#›</a:t>
            </a:fld>
            <a:endParaRPr lang="en-GB" sz="900" dirty="0">
              <a:solidFill>
                <a:srgbClr val="808080"/>
              </a:solidFill>
              <a:ea typeface="+mn-ea"/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01670" y="6315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r>
              <a:rPr lang="de-DE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M. Bieler | 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From HEP to </a:t>
            </a:r>
            <a:r>
              <a:rPr lang="en-US" b="0" dirty="0" err="1" smtClean="0">
                <a:solidFill>
                  <a:srgbClr val="000000">
                    <a:tint val="75000"/>
                  </a:srgbClr>
                </a:solidFill>
                <a:ea typeface="+mn-ea"/>
              </a:rPr>
              <a:t>Synchr</a:t>
            </a:r>
            <a:r>
              <a:rPr lang="en-US" b="0" dirty="0" smtClean="0">
                <a:solidFill>
                  <a:srgbClr val="000000">
                    <a:tint val="75000"/>
                  </a:srgbClr>
                </a:solidFill>
                <a:ea typeface="+mn-ea"/>
              </a:rPr>
              <a:t>. Rad.</a:t>
            </a:r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8C17B3E3-AF1A-442F-85E0-FF03345AB208}" type="slidenum">
              <a:rPr lang="de-DE" b="0" smtClean="0">
                <a:solidFill>
                  <a:srgbClr val="000000">
                    <a:tint val="75000"/>
                  </a:srgbClr>
                </a:solidFill>
                <a:ea typeface="+mn-ea"/>
              </a:rPr>
              <a:pPr eaLnBrk="0" hangingPunct="0"/>
              <a:t>‹#›</a:t>
            </a:fld>
            <a:endParaRPr lang="de-DE" b="0" dirty="0">
              <a:solidFill>
                <a:srgbClr val="000000">
                  <a:tint val="75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47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Konzept für den Beschleunigerbetrieb</a:t>
            </a:r>
            <a:r>
              <a:rPr lang="de-DE" dirty="0" smtClean="0">
                <a:solidFill>
                  <a:schemeClr val="accent2"/>
                </a:solidFill>
              </a:rPr>
              <a:t>.</a:t>
            </a:r>
            <a:endParaRPr lang="de-D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02070" y="5719022"/>
            <a:ext cx="3624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33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000" dirty="0" smtClean="0"/>
              <a:t>M</a:t>
            </a:r>
            <a:r>
              <a:rPr lang="en-US" sz="2000" dirty="0"/>
              <a:t>. Bieler</a:t>
            </a:r>
            <a:r>
              <a:rPr lang="en-US" sz="2000" dirty="0" smtClean="0"/>
              <a:t>, </a:t>
            </a:r>
            <a:r>
              <a:rPr lang="en-US" sz="2000" dirty="0" err="1" smtClean="0"/>
              <a:t>Grömitz</a:t>
            </a:r>
            <a:r>
              <a:rPr lang="en-US" sz="2000" dirty="0" smtClean="0"/>
              <a:t>, 21.3.2013</a:t>
            </a:r>
            <a:endParaRPr lang="en-GB" sz="2000" dirty="0"/>
          </a:p>
        </p:txBody>
      </p:sp>
      <p:pic>
        <p:nvPicPr>
          <p:cNvPr id="9233" name="Picture 17" descr="C:\Documents and Settings\bieler\Bilder\WAO2012SLAC\RIMG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908720"/>
            <a:ext cx="6255695" cy="46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800" dirty="0"/>
              <a:t>Schichtbesatzung: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1 Schichtleiter (m/w)</a:t>
            </a:r>
          </a:p>
          <a:p>
            <a:r>
              <a:rPr lang="de-DE" sz="2000" dirty="0"/>
              <a:t>1</a:t>
            </a:r>
            <a:r>
              <a:rPr lang="de-DE" sz="2000" dirty="0" smtClean="0"/>
              <a:t> Bediener</a:t>
            </a:r>
            <a:r>
              <a:rPr lang="de-DE" sz="2000" dirty="0"/>
              <a:t> PIII Komplex (LINAC II, DESY II, PETRA III)</a:t>
            </a:r>
          </a:p>
          <a:p>
            <a:pPr eaLnBrk="1" hangingPunct="1"/>
            <a:r>
              <a:rPr lang="de-DE" sz="2000" dirty="0" smtClean="0"/>
              <a:t>2 Bediener FLASH I und FLASH II</a:t>
            </a:r>
          </a:p>
          <a:p>
            <a:pPr eaLnBrk="1" hangingPunct="1"/>
            <a:r>
              <a:rPr lang="de-DE" sz="2000" dirty="0" smtClean="0"/>
              <a:t>2 Bediener XFEL, davon anfangs 1 ‚Wissenschaftler‘</a:t>
            </a:r>
          </a:p>
          <a:p>
            <a:pPr eaLnBrk="1" hangingPunct="1"/>
            <a:endParaRPr lang="de-DE" sz="2000" dirty="0"/>
          </a:p>
          <a:p>
            <a:pPr algn="ctr" eaLnBrk="1" hangingPunct="1"/>
            <a:r>
              <a:rPr lang="de-DE" sz="2000" u="sng" dirty="0" smtClean="0"/>
              <a:t>Diese Rollen sollen langfristig durchlässig bleiben!</a:t>
            </a:r>
          </a:p>
          <a:p>
            <a:pPr algn="ctr"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Der Schichtleiter hilft beim PIII-Komplex aus.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Einzelne </a:t>
            </a:r>
            <a:r>
              <a:rPr lang="de-DE" sz="2000" dirty="0" err="1" smtClean="0"/>
              <a:t>Schichtgänger</a:t>
            </a:r>
            <a:r>
              <a:rPr lang="de-DE" sz="2000" dirty="0" smtClean="0"/>
              <a:t> werden sich </a:t>
            </a:r>
            <a:r>
              <a:rPr lang="de-DE" sz="2000" dirty="0"/>
              <a:t>über die Schicht (30%) hinaus bis zu 100% um den Betrieb </a:t>
            </a:r>
            <a:r>
              <a:rPr lang="de-DE" sz="2000" dirty="0" smtClean="0"/>
              <a:t>kümmern.</a:t>
            </a:r>
            <a:endParaRPr lang="de-DE" sz="2000" dirty="0"/>
          </a:p>
          <a:p>
            <a:pPr eaLnBrk="1" hangingPunct="1"/>
            <a:r>
              <a:rPr lang="de-DE" sz="2000" dirty="0"/>
              <a:t>Das Optimum muss für jeden individuell gefunden werden!</a:t>
            </a:r>
          </a:p>
          <a:p>
            <a:pPr algn="ctr" eaLnBrk="1" hangingPunct="1"/>
            <a:endParaRPr lang="de-DE" sz="2000" b="0" dirty="0"/>
          </a:p>
          <a:p>
            <a:pPr algn="ctr" eaLnBrk="1" hangingPunct="1"/>
            <a:r>
              <a:rPr lang="de-DE" sz="2000" dirty="0"/>
              <a:t>Hier </a:t>
            </a:r>
            <a:r>
              <a:rPr lang="de-DE" sz="2000" dirty="0" smtClean="0"/>
              <a:t>bilden sich </a:t>
            </a:r>
            <a:r>
              <a:rPr lang="de-DE" sz="2000" dirty="0"/>
              <a:t>“</a:t>
            </a:r>
            <a:r>
              <a:rPr lang="de-DE" sz="2000" dirty="0" smtClean="0"/>
              <a:t>Betriebs-Kernteams”.</a:t>
            </a:r>
            <a:endParaRPr lang="de-DE" sz="2000" dirty="0"/>
          </a:p>
          <a:p>
            <a:pPr algn="ctr" eaLnBrk="1" hangingPunct="1"/>
            <a:endParaRPr lang="de-DE" sz="2000" b="0" dirty="0"/>
          </a:p>
          <a:p>
            <a:pPr eaLnBrk="1" hangingPunct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226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800" dirty="0" smtClean="0"/>
              <a:t>Betriebs-Kernteams:</a:t>
            </a:r>
            <a:endParaRPr lang="de-DE" sz="2800" dirty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Für jede Maschine bildet sich ein Kernteam:</a:t>
            </a:r>
            <a:endParaRPr lang="de-DE" sz="2000" dirty="0"/>
          </a:p>
          <a:p>
            <a:pPr eaLnBrk="1" hangingPunct="1"/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Prozeduren entwickeln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Ausbildung organisieren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Funktionalitäten implementieren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innerhalb der Schicht besondere Verantwortung für den Betrieb</a:t>
            </a:r>
          </a:p>
          <a:p>
            <a:pPr marL="342900" indent="-342900" eaLnBrk="1" hangingPunct="1">
              <a:buFontTx/>
              <a:buChar char="-"/>
            </a:pPr>
            <a:endParaRPr lang="de-DE" sz="2000" dirty="0"/>
          </a:p>
          <a:p>
            <a:pPr eaLnBrk="1" hangingPunct="1"/>
            <a:r>
              <a:rPr lang="de-DE" sz="2000" dirty="0"/>
              <a:t>Der Kontakt der Koordinatoren zur Schicht ist begrenzt.</a:t>
            </a:r>
          </a:p>
          <a:p>
            <a:pPr eaLnBrk="1" hangingPunct="1"/>
            <a:r>
              <a:rPr lang="de-DE" sz="2000" dirty="0"/>
              <a:t>Das Kernteam ist häufiger mit der Schicht in Kontakt und soll Ideen und Konzepte in beide Richtungen weitergeben.</a:t>
            </a:r>
          </a:p>
          <a:p>
            <a:pPr eaLnBrk="1" hangingPunct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633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800" dirty="0" smtClean="0"/>
              <a:t>AGTs:</a:t>
            </a:r>
            <a:endParaRPr lang="de-DE" sz="2800" dirty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Die Schicht unterstützt SAVE bei Einsätzen unter Atemschutz: </a:t>
            </a:r>
            <a:r>
              <a:rPr lang="de-DE" sz="2000" dirty="0"/>
              <a:t>2</a:t>
            </a:r>
            <a:r>
              <a:rPr lang="de-DE" sz="2000" dirty="0" smtClean="0"/>
              <a:t> Atemschutzgeräteträger (AGTs)</a:t>
            </a:r>
          </a:p>
          <a:p>
            <a:pPr eaLnBrk="1" hangingPunct="1"/>
            <a:r>
              <a:rPr lang="de-DE" sz="2000" dirty="0" smtClean="0"/>
              <a:t>aus dem BKR begleiten jeden AGT-Einsatz von SAVE</a:t>
            </a:r>
          </a:p>
          <a:p>
            <a:pPr eaLnBrk="1" hangingPunct="1"/>
            <a:r>
              <a:rPr lang="de-DE" sz="2000" dirty="0" smtClean="0"/>
              <a:t>(ca. 2 Einsätze pro Woche).</a:t>
            </a:r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Einspruch der XFEL-Koordination:</a:t>
            </a:r>
          </a:p>
          <a:p>
            <a:pPr eaLnBrk="1" hangingPunct="1"/>
            <a:r>
              <a:rPr lang="de-DE" sz="2000" dirty="0" smtClean="0"/>
              <a:t>Die Bedienung von XFEL darf nicht durch einen AGT-</a:t>
            </a:r>
          </a:p>
          <a:p>
            <a:pPr eaLnBrk="1" hangingPunct="1"/>
            <a:r>
              <a:rPr lang="de-DE" sz="2000" dirty="0" smtClean="0"/>
              <a:t>Einsatz zum Erliegen kommen.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Lösung:</a:t>
            </a:r>
          </a:p>
          <a:p>
            <a:pPr eaLnBrk="1" hangingPunct="1"/>
            <a:r>
              <a:rPr lang="de-DE" sz="2000" dirty="0" smtClean="0"/>
              <a:t>Auf Dauer 2 Bediener beim XFEL, nur einer darf als </a:t>
            </a:r>
          </a:p>
          <a:p>
            <a:pPr eaLnBrk="1" hangingPunct="1"/>
            <a:r>
              <a:rPr lang="de-DE" sz="2000" dirty="0" smtClean="0"/>
              <a:t>AGT ausrücken.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12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 smtClean="0"/>
              <a:t>Aufteilung der </a:t>
            </a:r>
            <a:r>
              <a:rPr lang="de-DE" sz="2400" dirty="0" err="1" smtClean="0"/>
              <a:t>Schichtgänger</a:t>
            </a:r>
            <a:r>
              <a:rPr lang="de-DE" sz="2400" dirty="0" smtClean="0"/>
              <a:t> auf die Rollen:</a:t>
            </a:r>
            <a:endParaRPr lang="de-DE" sz="2400" dirty="0"/>
          </a:p>
          <a:p>
            <a:pPr eaLnBrk="1" hangingPunct="1"/>
            <a:endParaRPr lang="de-DE" sz="18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Wunschliste der Koordinatoren</a:t>
            </a:r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Wunschliste jedes </a:t>
            </a:r>
            <a:r>
              <a:rPr lang="de-DE" sz="2000" dirty="0" err="1" smtClean="0"/>
              <a:t>Schichtgängers</a:t>
            </a:r>
            <a:endParaRPr lang="de-DE" sz="2000" dirty="0"/>
          </a:p>
          <a:p>
            <a:pPr marL="285750" indent="-285750" eaLnBrk="1" hangingPunct="1">
              <a:buFont typeface="Wingdings" pitchFamily="2" charset="2"/>
              <a:buChar char="è"/>
            </a:pPr>
            <a:r>
              <a:rPr lang="de-DE" sz="2000" dirty="0" smtClean="0">
                <a:sym typeface="Wingdings" pitchFamily="2" charset="2"/>
              </a:rPr>
              <a:t> Weitgehende Übereinstimmung, wenig ‚Härten‘</a:t>
            </a:r>
          </a:p>
          <a:p>
            <a:pPr marL="285750" indent="-285750" eaLnBrk="1" hangingPunct="1">
              <a:buFont typeface="Wingdings" pitchFamily="2" charset="2"/>
              <a:buChar char="è"/>
            </a:pPr>
            <a:endParaRPr lang="de-DE" sz="2000" dirty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ym typeface="Wingdings" pitchFamily="2" charset="2"/>
              </a:rPr>
              <a:t>Lücken werden durch neue </a:t>
            </a:r>
            <a:r>
              <a:rPr lang="de-DE" sz="2000" dirty="0" err="1" smtClean="0">
                <a:sym typeface="Wingdings" pitchFamily="2" charset="2"/>
              </a:rPr>
              <a:t>Schichtgänger</a:t>
            </a:r>
            <a:r>
              <a:rPr lang="de-DE" sz="2000" dirty="0" smtClean="0">
                <a:sym typeface="Wingdings" pitchFamily="2" charset="2"/>
              </a:rPr>
              <a:t> gefüllt.</a:t>
            </a:r>
          </a:p>
          <a:p>
            <a:pPr eaLnBrk="1" hangingPunct="1"/>
            <a:r>
              <a:rPr lang="de-DE" sz="2000" dirty="0" smtClean="0">
                <a:sym typeface="Wingdings" pitchFamily="2" charset="2"/>
              </a:rPr>
              <a:t>Kandidaten machen bereits Probeschichten. </a:t>
            </a:r>
          </a:p>
          <a:p>
            <a:pPr marL="285750" indent="-285750" eaLnBrk="1" hangingPunct="1">
              <a:buFont typeface="Wingdings" pitchFamily="2" charset="2"/>
              <a:buChar char="è"/>
            </a:pPr>
            <a:endParaRPr lang="de-DE" sz="2000" dirty="0">
              <a:sym typeface="Wingdings" pitchFamily="2" charset="2"/>
            </a:endParaRPr>
          </a:p>
          <a:p>
            <a:pPr eaLnBrk="1" hangingPunct="1"/>
            <a:r>
              <a:rPr lang="de-DE" sz="2000" dirty="0" smtClean="0"/>
              <a:t>Die </a:t>
            </a:r>
            <a:r>
              <a:rPr lang="de-DE" sz="2000" dirty="0"/>
              <a:t>Koordinatoren organisieren </a:t>
            </a:r>
            <a:r>
              <a:rPr lang="de-DE" sz="2000" dirty="0" smtClean="0"/>
              <a:t>zur Zeit die Kernteams</a:t>
            </a:r>
          </a:p>
          <a:p>
            <a:pPr eaLnBrk="1" hangingPunct="1"/>
            <a:r>
              <a:rPr lang="de-DE" sz="2000" dirty="0" smtClean="0"/>
              <a:t>(in Abstimmung mit den Gruppenleitern).</a:t>
            </a:r>
            <a:endParaRPr lang="de-DE" sz="2000" dirty="0"/>
          </a:p>
          <a:p>
            <a:pPr eaLnBrk="1" hangingPunct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829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 smtClean="0"/>
              <a:t>Bedienbarkeit:</a:t>
            </a:r>
            <a:endParaRPr lang="de-DE" sz="2400" dirty="0"/>
          </a:p>
          <a:p>
            <a:pPr eaLnBrk="1" hangingPunct="1"/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2000" dirty="0" smtClean="0"/>
              <a:t>Der PIII </a:t>
            </a:r>
            <a:r>
              <a:rPr lang="de-DE" sz="2000" dirty="0"/>
              <a:t>Komplex </a:t>
            </a:r>
            <a:r>
              <a:rPr lang="de-DE" sz="2000" dirty="0" smtClean="0"/>
              <a:t>muss von </a:t>
            </a:r>
            <a:r>
              <a:rPr lang="de-DE" sz="2000" dirty="0"/>
              <a:t>einer Person bedienbar sein</a:t>
            </a:r>
            <a:r>
              <a:rPr lang="de-DE" sz="2000" dirty="0" smtClean="0"/>
              <a:t>!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 smtClean="0"/>
              <a:t>Konzept: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- Ein zentraler Bedienplatz zur Übersicht über den Komplex</a:t>
            </a:r>
          </a:p>
          <a:p>
            <a:pPr eaLnBrk="1" hangingPunct="1"/>
            <a:r>
              <a:rPr lang="de-DE" sz="2000" dirty="0" smtClean="0"/>
              <a:t>(neue Konsolprogramme mit viel Info auf wenig Raum).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- Weiterhin dedizierte Konsolen für jeden Beschleuniger zur Bedienung und Fehlersuche.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1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/>
              <a:t>Ausbildung:</a:t>
            </a:r>
          </a:p>
          <a:p>
            <a:pPr eaLnBrk="1" hangingPunct="1"/>
            <a:endParaRPr lang="de-DE" sz="1800" dirty="0"/>
          </a:p>
          <a:p>
            <a:pPr marL="342900" indent="-342900" eaLnBrk="1" hangingPunct="1">
              <a:buFontTx/>
              <a:buChar char="-"/>
            </a:pPr>
            <a:r>
              <a:rPr lang="de-DE" sz="1800" dirty="0"/>
              <a:t>jetzt beginnen (Konkurrenz zur Arbeit in den Gruppen beachten!)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/>
              <a:t>nicht alle für alles ausbilden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/>
              <a:t>muss zum Anlauf XFEL abgeschlossen sein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/>
              <a:t>Selbstausbildung (Operateure für Operateure)</a:t>
            </a:r>
          </a:p>
          <a:p>
            <a:pPr eaLnBrk="1" hangingPunct="1"/>
            <a:endParaRPr lang="de-DE" sz="1800" dirty="0" smtClean="0"/>
          </a:p>
          <a:p>
            <a:pPr eaLnBrk="1" hangingPunct="1"/>
            <a:r>
              <a:rPr lang="de-DE" sz="1800" dirty="0" smtClean="0"/>
              <a:t>Die </a:t>
            </a:r>
            <a:r>
              <a:rPr lang="de-DE" sz="1800" dirty="0"/>
              <a:t>Koordinatoren organisieren die Ausbildung.</a:t>
            </a:r>
          </a:p>
          <a:p>
            <a:pPr eaLnBrk="1" hangingPunct="1"/>
            <a:endParaRPr lang="de-DE" sz="1800" dirty="0"/>
          </a:p>
          <a:p>
            <a:pPr eaLnBrk="1" hangingPunct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637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 smtClean="0"/>
              <a:t>Komponenten der Ausbildung</a:t>
            </a:r>
            <a:r>
              <a:rPr lang="de-DE" sz="2400" dirty="0"/>
              <a:t>:</a:t>
            </a:r>
          </a:p>
          <a:p>
            <a:pPr eaLnBrk="1" hangingPunct="1"/>
            <a:endParaRPr lang="de-DE" sz="1800" dirty="0"/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Frontalausbildung</a:t>
            </a:r>
            <a:endParaRPr lang="de-DE" sz="1800" dirty="0"/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Ausbildung an den Maschinen (Juli 2013)</a:t>
            </a:r>
            <a:endParaRPr lang="de-DE" sz="1800" dirty="0"/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Ausbildung im Tunnel (Absuche etc.)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Kurse (Englisch, Programmieren, Beschl. Vorlesungen,…)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Selbstausbildung mit Dokumentation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>
                <a:solidFill>
                  <a:srgbClr val="FF0000"/>
                </a:solidFill>
              </a:rPr>
              <a:t>Selbst-</a:t>
            </a:r>
            <a:r>
              <a:rPr lang="de-DE" sz="1800" dirty="0" smtClean="0"/>
              <a:t>Tests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CERN-Schulen?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Besuche in anderen Labors</a:t>
            </a:r>
          </a:p>
          <a:p>
            <a:pPr marL="342900" indent="-342900" eaLnBrk="1" hangingPunct="1">
              <a:buFontTx/>
              <a:buChar char="-"/>
            </a:pPr>
            <a:r>
              <a:rPr lang="de-DE" sz="1800" dirty="0" smtClean="0"/>
              <a:t>…</a:t>
            </a:r>
          </a:p>
          <a:p>
            <a:pPr marL="342900" indent="-342900" eaLnBrk="1" hangingPunct="1">
              <a:buFontTx/>
              <a:buChar char="-"/>
            </a:pPr>
            <a:endParaRPr lang="de-DE" sz="1800" dirty="0"/>
          </a:p>
          <a:p>
            <a:pPr eaLnBrk="1" hangingPunct="1"/>
            <a:endParaRPr lang="de-DE" sz="1800" dirty="0"/>
          </a:p>
          <a:p>
            <a:pPr eaLnBrk="1" hangingPunct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67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Umsetzung: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 smtClean="0"/>
              <a:t>Zeitplan:</a:t>
            </a:r>
            <a:endParaRPr lang="de-DE" sz="2400" dirty="0"/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Aufteilung der Operateure auf die Rollen: Abgeschlossen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Suche nach neuen </a:t>
            </a:r>
            <a:r>
              <a:rPr lang="de-DE" sz="1800" dirty="0" err="1" smtClean="0"/>
              <a:t>Schichtgängern</a:t>
            </a:r>
            <a:r>
              <a:rPr lang="de-DE" sz="1800" dirty="0" smtClean="0"/>
              <a:t>: Bis heute ~ 7 Freiwillige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Ausbildung ab sofort (Koordinatoren)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Bedienbarkeit (MCS und Koordinatoren): Mitte 2014 fertig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Ab Mitte 2014 (Betrieb PETRA III und XFEL-Injektor)</a:t>
            </a:r>
          </a:p>
          <a:p>
            <a:pPr eaLnBrk="1" hangingPunct="1"/>
            <a:r>
              <a:rPr lang="de-DE" sz="1800" dirty="0" smtClean="0"/>
              <a:t>wird das neue Konzept gelebt.</a:t>
            </a:r>
            <a:endParaRPr lang="de-DE" sz="1800" dirty="0"/>
          </a:p>
          <a:p>
            <a:pPr eaLnBrk="1" hangingPunct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536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48292" y="998730"/>
            <a:ext cx="4068713" cy="45259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 dirty="0" smtClean="0"/>
              <a:t>Motivation</a:t>
            </a:r>
          </a:p>
          <a:p>
            <a:r>
              <a:rPr lang="de-DE" sz="1800" dirty="0" smtClean="0"/>
              <a:t>Konzept</a:t>
            </a:r>
          </a:p>
          <a:p>
            <a:r>
              <a:rPr lang="de-DE" sz="1800" dirty="0" smtClean="0"/>
              <a:t>Umsetzung</a:t>
            </a:r>
          </a:p>
        </p:txBody>
      </p:sp>
    </p:spTree>
    <p:extLst>
      <p:ext uri="{BB962C8B-B14F-4D97-AF65-F5344CB8AC3E}">
        <p14:creationId xmlns:p14="http://schemas.microsoft.com/office/powerpoint/2010/main" val="427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XFEL Betriebsbeginn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72367" y="816923"/>
            <a:ext cx="8520113" cy="51863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3863" indent="-342900" defTabSz="968375">
              <a:spcAft>
                <a:spcPts val="600"/>
              </a:spcAft>
              <a:tabLst>
                <a:tab pos="6369050" algn="l"/>
              </a:tabLst>
              <a:defRPr/>
            </a:pPr>
            <a:r>
              <a:rPr lang="de-DE" sz="1400" b="1" smtClean="0">
                <a:latin typeface="+mj-lt"/>
              </a:rPr>
              <a:t>Beginn der Injektor Inbetriebnahme mit Strahl		Mitte 2014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Erreichen aller XFEL Betriebsparameter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Etablierung des Injektor Routinebetriebes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Inbetriebnahme von Unterkomponenten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‘Teambuilding’ </a:t>
            </a:r>
          </a:p>
          <a:p>
            <a:pPr marL="423863" indent="-342900">
              <a:spcAft>
                <a:spcPts val="600"/>
              </a:spcAft>
              <a:defRPr/>
            </a:pPr>
            <a:r>
              <a:rPr lang="de-DE" sz="1400" b="1" smtClean="0">
                <a:latin typeface="+mj-lt"/>
              </a:rPr>
              <a:t>Beginn der Gesamtinbetriebnahme mit Strahl			Mitte 2015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Inbetriebnahme des LINACS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Etablierung eines moderaten Arbeitspunktes</a:t>
            </a:r>
          </a:p>
          <a:p>
            <a:pPr marL="787400" lvl="1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400" smtClean="0">
                <a:latin typeface="+mj-lt"/>
              </a:rPr>
              <a:t>Möglichst schnell auch SASE-Photonen für die Inbetriebnahme von Photonenstrahlwegen und Experimenten</a:t>
            </a:r>
          </a:p>
          <a:p>
            <a:pPr marL="423863" indent="-342900">
              <a:spcAft>
                <a:spcPts val="600"/>
              </a:spcAft>
              <a:defRPr/>
            </a:pPr>
            <a:r>
              <a:rPr lang="de-DE" sz="1400" b="1" smtClean="0">
                <a:latin typeface="+mj-lt"/>
              </a:rPr>
              <a:t>Erster Nutzerbetrieb					Frühjahr 2016</a:t>
            </a:r>
          </a:p>
          <a:p>
            <a:pPr marL="787400" lvl="1" indent="-342900">
              <a:spcAft>
                <a:spcPts val="600"/>
              </a:spcAft>
              <a:defRPr/>
            </a:pPr>
            <a:r>
              <a:rPr lang="de-DE" sz="1400" smtClean="0">
                <a:latin typeface="+mj-lt"/>
              </a:rPr>
              <a:t>Ca. 1000 Nutzerstunden in 2016 </a:t>
            </a:r>
          </a:p>
          <a:p>
            <a:pPr marL="423863" indent="-342900">
              <a:spcAft>
                <a:spcPts val="600"/>
              </a:spcAft>
              <a:defRPr/>
            </a:pPr>
            <a:r>
              <a:rPr lang="de-DE" sz="1400" b="1" smtClean="0">
                <a:latin typeface="+mj-lt"/>
              </a:rPr>
              <a:t>Weiterentwicklung des XFEL parallel zum Nutzerbetrieb 		bis Ende 2017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400" smtClean="0">
                <a:latin typeface="+mj-lt"/>
              </a:rPr>
              <a:t>Etablierung zusätzlicher Arbeitspunkte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400" smtClean="0">
                <a:latin typeface="+mj-lt"/>
              </a:rPr>
              <a:t>Flexibilisierung und Erfüllung von ‘Kunden-’wünschen</a:t>
            </a:r>
          </a:p>
          <a:p>
            <a:pPr lvl="1">
              <a:spcAft>
                <a:spcPts val="600"/>
              </a:spcAft>
              <a:defRPr/>
            </a:pPr>
            <a:r>
              <a:rPr lang="de-DE" sz="1400" smtClean="0">
                <a:latin typeface="+mj-lt"/>
              </a:rPr>
              <a:t>Sukzessive Erhöhung der Nutzerstunden</a:t>
            </a:r>
          </a:p>
          <a:p>
            <a:pPr>
              <a:spcAft>
                <a:spcPts val="600"/>
              </a:spcAft>
              <a:defRPr/>
            </a:pPr>
            <a:r>
              <a:rPr lang="de-DE" sz="1400" b="1" smtClean="0">
                <a:latin typeface="+mj-lt"/>
              </a:rPr>
              <a:t>Nutzerbetrieb</a:t>
            </a:r>
          </a:p>
          <a:p>
            <a:pPr marL="820737" lvl="1" indent="-457200">
              <a:spcAft>
                <a:spcPts val="600"/>
              </a:spcAft>
              <a:defRPr/>
            </a:pPr>
            <a:r>
              <a:rPr lang="de-DE" sz="1400" smtClean="0">
                <a:latin typeface="+mj-lt"/>
              </a:rPr>
              <a:t>Ca. 4000-5000 Stunden Nutzerbetrieb, ca. 1000-2000 Stunden für Weiterentwicklung</a:t>
            </a:r>
          </a:p>
          <a:p>
            <a:pPr marL="787400" lvl="1" indent="-34290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3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XFEL Betriebsbeginn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60350" y="838200"/>
            <a:ext cx="8520113" cy="51863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3863" indent="-342900">
              <a:defRPr/>
            </a:pPr>
            <a:r>
              <a:rPr lang="de-DE" sz="1400" smtClean="0"/>
              <a:t>Koordinationsgruppe (Koordination, Planung, Nutzerkontakt, ….)</a:t>
            </a:r>
          </a:p>
          <a:p>
            <a:pPr marL="423863" indent="-342900">
              <a:defRPr/>
            </a:pPr>
            <a:r>
              <a:rPr lang="de-DE" sz="1400" smtClean="0"/>
              <a:t>Beschleunigerphysiker (Berechnungen, Messschichten, Schichtbetrieb)</a:t>
            </a:r>
          </a:p>
          <a:p>
            <a:pPr marL="423863" indent="-342900">
              <a:defRPr/>
            </a:pPr>
            <a:r>
              <a:rPr lang="de-DE" sz="1400" smtClean="0"/>
              <a:t>Operateure (Schichtbetrieb, Panel- und Prozedurentwicklung)</a:t>
            </a:r>
          </a:p>
          <a:p>
            <a:pPr marL="423863" indent="-342900">
              <a:defRPr/>
            </a:pPr>
            <a:r>
              <a:rPr lang="de-DE" sz="1400" smtClean="0"/>
              <a:t>Systemverantwortliche (aus den M- und XFEL-Gruppen)</a:t>
            </a:r>
          </a:p>
          <a:p>
            <a:pPr marL="787400" lvl="1" indent="-342900">
              <a:defRPr/>
            </a:pPr>
            <a:r>
              <a:rPr lang="de-DE" sz="1400" smtClean="0"/>
              <a:t>Rufbereitschaften</a:t>
            </a:r>
          </a:p>
          <a:p>
            <a:pPr marL="787400" lvl="1" indent="-342900">
              <a:defRPr/>
            </a:pPr>
            <a:r>
              <a:rPr lang="de-DE" sz="1400" smtClean="0"/>
              <a:t>Evtl. Vollschicht zumindest einiger Gruppen (LLRF, Diagnose, Photonensysteme) in der heißen Phase</a:t>
            </a:r>
          </a:p>
          <a:p>
            <a:pPr marL="787400" lvl="1" indent="-342900">
              <a:defRPr/>
            </a:pPr>
            <a:r>
              <a:rPr lang="en-US" sz="1400" smtClean="0"/>
              <a:t>Mess-/</a:t>
            </a:r>
            <a:r>
              <a:rPr lang="de-DE" sz="1400" smtClean="0"/>
              <a:t>Entwicklungsschichten</a:t>
            </a:r>
          </a:p>
          <a:p>
            <a:pPr marL="423863" indent="-342900">
              <a:defRPr/>
            </a:pPr>
            <a:r>
              <a:rPr lang="de-DE" sz="1400" smtClean="0"/>
              <a:t>Photonensysteme Wissenschaftler/Operateure</a:t>
            </a:r>
          </a:p>
          <a:p>
            <a:pPr marL="444500" lvl="1" indent="0">
              <a:buFont typeface="Wingdings" pitchFamily="2" charset="2"/>
              <a:buNone/>
              <a:defRPr/>
            </a:pPr>
            <a:endParaRPr lang="de-DE" sz="1400" smtClean="0"/>
          </a:p>
          <a:p>
            <a:pPr marL="80963" indent="0">
              <a:buFont typeface="Arial Black" pitchFamily="34" charset="0"/>
              <a:buNone/>
              <a:defRPr/>
            </a:pPr>
            <a:r>
              <a:rPr lang="de-DE" sz="1400" smtClean="0"/>
              <a:t>Im Kontrollraum</a:t>
            </a:r>
          </a:p>
          <a:p>
            <a:pPr marL="423863" indent="-342900">
              <a:defRPr/>
            </a:pPr>
            <a:r>
              <a:rPr lang="de-DE" sz="1400" smtClean="0"/>
              <a:t>F,S,N 	Operateur, Beschleunigerphysiker</a:t>
            </a:r>
          </a:p>
          <a:p>
            <a:pPr marL="423863" indent="-342900">
              <a:defRPr/>
            </a:pPr>
            <a:r>
              <a:rPr lang="de-DE" sz="1400" smtClean="0"/>
              <a:t>F,S		Spezialisten/Systemverantwortliche aus der Koordinations- bzw. den 				technischen Gruppen</a:t>
            </a:r>
          </a:p>
          <a:p>
            <a:pPr marL="444500" lvl="1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8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Motivation: XFEL Betriebsbeginn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1559" y="1088740"/>
            <a:ext cx="77858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000" dirty="0"/>
              <a:t>Neue</a:t>
            </a:r>
            <a:r>
              <a:rPr lang="en-US" sz="2000" dirty="0"/>
              <a:t> </a:t>
            </a:r>
            <a:r>
              <a:rPr lang="de-DE" sz="2000" dirty="0"/>
              <a:t>Herausforderungen für die Schichtbesatzung: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/>
              <a:t>“Die Bedienung eines FELs erfordert ein sehr hohes Maß </a:t>
            </a:r>
          </a:p>
          <a:p>
            <a:pPr eaLnBrk="1" hangingPunct="1"/>
            <a:r>
              <a:rPr lang="de-DE" sz="2000" dirty="0"/>
              <a:t>an Fachkenntnis und Qualifikation”</a:t>
            </a:r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 smtClean="0"/>
          </a:p>
          <a:p>
            <a:r>
              <a:rPr lang="de-DE" sz="2000" dirty="0"/>
              <a:t>Neue</a:t>
            </a:r>
            <a:r>
              <a:rPr lang="en-US" sz="2000" dirty="0"/>
              <a:t> </a:t>
            </a:r>
            <a:r>
              <a:rPr lang="de-DE" sz="2000" dirty="0"/>
              <a:t>Herausforderungen für die </a:t>
            </a:r>
            <a:r>
              <a:rPr lang="de-DE" sz="2000" dirty="0" smtClean="0"/>
              <a:t>Schichtorganisation:</a:t>
            </a:r>
            <a:endParaRPr lang="de-DE" sz="2000" dirty="0"/>
          </a:p>
          <a:p>
            <a:pPr eaLnBrk="1" hangingPunct="1"/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Kenntnis- </a:t>
            </a:r>
            <a:r>
              <a:rPr lang="de-DE" sz="2000" dirty="0"/>
              <a:t>und Ausbildungsstand </a:t>
            </a:r>
            <a:r>
              <a:rPr lang="de-DE" sz="2000" dirty="0" smtClean="0"/>
              <a:t>erhöhen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Spezialisierung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Teambildung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um jede Maschine herum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innerhalb einer Schichtcrew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065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Ansatz für ein neues Betriebskonzept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11559" y="1088740"/>
            <a:ext cx="7785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die </a:t>
            </a:r>
            <a:r>
              <a:rPr lang="de-DE" sz="2000" dirty="0"/>
              <a:t>Aufgabe "Betrieb" bzw. "Beschleunigerbedienung" soll gestärkt werden </a:t>
            </a:r>
            <a:r>
              <a:rPr lang="de-DE" dirty="0"/>
              <a:t>(Änderung der Ausrichtung des M-Bereichs nach XFEL-Aufbauphase stärker auf den Betrieb</a:t>
            </a:r>
            <a:r>
              <a:rPr lang="de-DE" dirty="0" smtClean="0"/>
              <a:t>...).</a:t>
            </a:r>
          </a:p>
          <a:p>
            <a:pPr marL="342900" indent="-342900" eaLnBrk="1" hangingPunct="1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sz="2000" dirty="0" smtClean="0"/>
              <a:t>das bisherige Teilschichtkonzept bleibt unverändert.</a:t>
            </a:r>
          </a:p>
          <a:p>
            <a:pPr marL="285750" indent="-285750">
              <a:buFontTx/>
              <a:buChar char="-"/>
            </a:pPr>
            <a:endParaRPr lang="de-DE" sz="2000" dirty="0" smtClean="0"/>
          </a:p>
          <a:p>
            <a:pPr marL="285750" indent="-285750">
              <a:buFontTx/>
              <a:buChar char="-"/>
            </a:pPr>
            <a:r>
              <a:rPr lang="de-DE" sz="2000" dirty="0" smtClean="0"/>
              <a:t>die </a:t>
            </a:r>
            <a:r>
              <a:rPr lang="de-DE" sz="2000" dirty="0"/>
              <a:t>nichtwissenschaftliche Schicht soll selbstständig den Routinebetrieb leisten können </a:t>
            </a:r>
            <a:r>
              <a:rPr lang="de-DE" dirty="0"/>
              <a:t>(Auswirkungen auf Qualifikation und Arbeitsbedingungen).</a:t>
            </a:r>
          </a:p>
        </p:txBody>
      </p:sp>
    </p:spTree>
    <p:extLst>
      <p:ext uri="{BB962C8B-B14F-4D97-AF65-F5344CB8AC3E}">
        <p14:creationId xmlns:p14="http://schemas.microsoft.com/office/powerpoint/2010/main" val="11082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96525" y="1088740"/>
            <a:ext cx="69307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800" dirty="0"/>
              <a:t>Bedienung:</a:t>
            </a:r>
          </a:p>
          <a:p>
            <a:pPr eaLnBrk="1" hangingPunct="1"/>
            <a:endParaRPr lang="de-DE" sz="28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Schwerpunkt der Mannschaft: Bedienung</a:t>
            </a:r>
          </a:p>
          <a:p>
            <a:pPr lvl="1" eaLnBrk="1" hangingPunct="1"/>
            <a:r>
              <a:rPr lang="de-DE" sz="2000" dirty="0"/>
              <a:t>Daneben: Prozeduren entwickeln und pflegen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Programmierer wichtiger Prozeduren sollen Schicht gehen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Ein Teil der Schichtbesatzung soll sich über die Schicht hinaus mit dem Betrieb beschäftigen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Rufbereitschaften für alle wichtigen Gewerke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Vertretung wichtiger Gewerke in der Schicht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Die Schicht diagnostiziert Ausfälle, Reparatur durch Experten</a:t>
            </a:r>
          </a:p>
        </p:txBody>
      </p:sp>
    </p:spTree>
    <p:extLst>
      <p:ext uri="{BB962C8B-B14F-4D97-AF65-F5344CB8AC3E}">
        <p14:creationId xmlns:p14="http://schemas.microsoft.com/office/powerpoint/2010/main" val="1977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17114" y="998730"/>
            <a:ext cx="7745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400" dirty="0" err="1"/>
              <a:t>Schichtgänger</a:t>
            </a:r>
            <a:r>
              <a:rPr lang="de-DE" sz="2400" dirty="0"/>
              <a:t>:</a:t>
            </a:r>
          </a:p>
          <a:p>
            <a:pPr eaLnBrk="1" hangingPunct="1"/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Bedienung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Schnelle Fehlerdiagnose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Optimierung der Betriebsabläufe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Entwicklung von Prozeduren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Weiterbildung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400" dirty="0"/>
              <a:t>Schichtleiter:</a:t>
            </a:r>
          </a:p>
          <a:p>
            <a:pPr eaLnBrk="1" hangingPunct="1"/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Verantwortung (Strahlenschutz und Vertretung der Koordinatoren)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Informationsknotenpunkt</a:t>
            </a:r>
          </a:p>
          <a:p>
            <a:pPr eaLnBrk="1" hangingPunct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14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Konzept: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71500" y="6003286"/>
            <a:ext cx="1656184" cy="936104"/>
            <a:chOff x="179512" y="44624"/>
            <a:chExt cx="1656184" cy="936104"/>
          </a:xfrm>
        </p:grpSpPr>
        <p:sp>
          <p:nvSpPr>
            <p:cNvPr id="7" name="Rectangle 6"/>
            <p:cNvSpPr/>
            <p:nvPr/>
          </p:nvSpPr>
          <p:spPr bwMode="auto">
            <a:xfrm>
              <a:off x="179512" y="44624"/>
              <a:ext cx="922684" cy="936104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1" i="0" u="none" strike="noStrike" cap="none" normalizeH="0" baseline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08" y="116632"/>
              <a:ext cx="1525588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32842" y="1043735"/>
            <a:ext cx="7459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de-DE" sz="2000" dirty="0" smtClean="0"/>
              <a:t>Es kümmern sich zukünftig um jede Maschine:</a:t>
            </a:r>
          </a:p>
          <a:p>
            <a:pPr eaLnBrk="1" hangingPunct="1"/>
            <a:endParaRPr lang="de-DE" sz="2000" dirty="0" smtClean="0"/>
          </a:p>
          <a:p>
            <a:pPr marL="342900" indent="-342900" eaLnBrk="1" hangingPunct="1">
              <a:buFontTx/>
              <a:buChar char="-"/>
            </a:pPr>
            <a:r>
              <a:rPr lang="de-DE" sz="2000" dirty="0" smtClean="0"/>
              <a:t>Koordinatoren</a:t>
            </a:r>
            <a:endParaRPr lang="de-DE" sz="2000" dirty="0"/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wissenschaftliches Kernteam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technisches Koordinationsteam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Schichtbesatzung</a:t>
            </a:r>
          </a:p>
          <a:p>
            <a:pPr marL="342900" indent="-342900" eaLnBrk="1" hangingPunct="1">
              <a:buFontTx/>
              <a:buChar char="-"/>
            </a:pPr>
            <a:r>
              <a:rPr lang="de-DE" sz="2000" dirty="0"/>
              <a:t>Rufbereitschaften</a:t>
            </a:r>
          </a:p>
          <a:p>
            <a:pPr eaLnBrk="1" hangingPunct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530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1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On-screen Show (4:3)</PresentationFormat>
  <Paragraphs>206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Standarddesign1</vt:lpstr>
      <vt:lpstr>Custom Design</vt:lpstr>
      <vt:lpstr>PPT-Vorlage_en</vt:lpstr>
      <vt:lpstr>Neues Konzept für den Beschleunigerbetrieb.</vt:lpstr>
      <vt:lpstr>Inhalt</vt:lpstr>
      <vt:lpstr>Motivation: XFEL Betriebsbeginn</vt:lpstr>
      <vt:lpstr>Motivation: XFEL Betriebsbeginn</vt:lpstr>
      <vt:lpstr>Motivation: XFEL Betriebsbeginn</vt:lpstr>
      <vt:lpstr>Ansatz für ein neues Betriebskonzept</vt:lpstr>
      <vt:lpstr>Konzept:</vt:lpstr>
      <vt:lpstr>Konzept:</vt:lpstr>
      <vt:lpstr>Konzept:</vt:lpstr>
      <vt:lpstr>Konzept:</vt:lpstr>
      <vt:lpstr>Konzept:</vt:lpstr>
      <vt:lpstr>Konzept:</vt:lpstr>
      <vt:lpstr>Umsetzung:</vt:lpstr>
      <vt:lpstr>Umsetzung:</vt:lpstr>
      <vt:lpstr>Umsetzung:</vt:lpstr>
      <vt:lpstr>Umsetzung:</vt:lpstr>
      <vt:lpstr>Umsetzung:</vt:lpstr>
    </vt:vector>
  </TitlesOfParts>
  <Manager/>
  <Company>DESY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weckert</dc:creator>
  <cp:keywords/>
  <dc:description/>
  <cp:lastModifiedBy>Bieler, Michael</cp:lastModifiedBy>
  <cp:revision>1523</cp:revision>
  <cp:lastPrinted>2012-11-07T14:05:41Z</cp:lastPrinted>
  <dcterms:created xsi:type="dcterms:W3CDTF">2008-02-26T06:53:26Z</dcterms:created>
  <dcterms:modified xsi:type="dcterms:W3CDTF">2013-03-15T16:50:24Z</dcterms:modified>
  <cp:category/>
</cp:coreProperties>
</file>