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3" r:id="rId2"/>
    <p:sldId id="266" r:id="rId3"/>
    <p:sldId id="267" r:id="rId4"/>
    <p:sldId id="277" r:id="rId5"/>
    <p:sldId id="278" r:id="rId6"/>
    <p:sldId id="294" r:id="rId7"/>
    <p:sldId id="269" r:id="rId8"/>
    <p:sldId id="292" r:id="rId9"/>
    <p:sldId id="293" r:id="rId10"/>
    <p:sldId id="270" r:id="rId11"/>
    <p:sldId id="273" r:id="rId12"/>
    <p:sldId id="291" r:id="rId13"/>
    <p:sldId id="308" r:id="rId14"/>
    <p:sldId id="304" r:id="rId15"/>
    <p:sldId id="305" r:id="rId16"/>
    <p:sldId id="306" r:id="rId17"/>
    <p:sldId id="279" r:id="rId18"/>
    <p:sldId id="281" r:id="rId19"/>
    <p:sldId id="289" r:id="rId20"/>
    <p:sldId id="286" r:id="rId21"/>
    <p:sldId id="296" r:id="rId22"/>
    <p:sldId id="282" r:id="rId23"/>
    <p:sldId id="283" r:id="rId24"/>
    <p:sldId id="280" r:id="rId25"/>
    <p:sldId id="302" r:id="rId26"/>
    <p:sldId id="303" r:id="rId27"/>
    <p:sldId id="299" r:id="rId28"/>
    <p:sldId id="300" r:id="rId29"/>
    <p:sldId id="301" r:id="rId30"/>
    <p:sldId id="307" r:id="rId3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822" autoAdjust="0"/>
  </p:normalViewPr>
  <p:slideViewPr>
    <p:cSldViewPr>
      <p:cViewPr varScale="1">
        <p:scale>
          <a:sx n="74" d="100"/>
          <a:sy n="74" d="100"/>
        </p:scale>
        <p:origin x="-1314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56"/>
    </p:cViewPr>
  </p:sorterViewPr>
  <p:notesViewPr>
    <p:cSldViewPr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Matthias Gross </a:t>
            </a:r>
            <a:r>
              <a:rPr lang="en-GB" sz="900" dirty="0" smtClean="0">
                <a:solidFill>
                  <a:schemeClr val="bg2"/>
                </a:solidFill>
              </a:rPr>
              <a:t> |  </a:t>
            </a:r>
            <a:r>
              <a:rPr lang="en-GB" sz="900" dirty="0" err="1" smtClean="0">
                <a:solidFill>
                  <a:schemeClr val="bg2"/>
                </a:solidFill>
              </a:rPr>
              <a:t>Beschleunigerbetriebsseminar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21. </a:t>
            </a:r>
            <a:r>
              <a:rPr lang="en-GB" sz="900" dirty="0" smtClean="0">
                <a:solidFill>
                  <a:schemeClr val="bg2"/>
                </a:solidFill>
              </a:rPr>
              <a:t>March 2013  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Studies for Particle Driven Plasma </a:t>
            </a:r>
            <a:r>
              <a:rPr lang="en-US" dirty="0" smtClean="0"/>
              <a:t>Acceleration at PITZ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 smtClean="0"/>
              <a:t>Experiments planned utilizing </a:t>
            </a:r>
            <a:r>
              <a:rPr lang="en-US" dirty="0"/>
              <a:t>PITZ (Photo Injector Test facility at DESY, Zeuthen </a:t>
            </a:r>
            <a:r>
              <a:rPr lang="en-US" dirty="0" smtClean="0"/>
              <a:t>site)</a:t>
            </a:r>
            <a:endParaRPr 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A5EB"/>
                </a:solidFill>
              </a:rPr>
              <a:t>Matthias Gross</a:t>
            </a:r>
            <a:endParaRPr lang="en-US" dirty="0" smtClean="0"/>
          </a:p>
          <a:p>
            <a:r>
              <a:rPr lang="en-US" dirty="0" err="1" smtClean="0"/>
              <a:t>Grömitz</a:t>
            </a:r>
            <a:r>
              <a:rPr lang="en-US" dirty="0" smtClean="0"/>
              <a:t>,</a:t>
            </a:r>
          </a:p>
          <a:p>
            <a:r>
              <a:rPr lang="en-US" dirty="0" smtClean="0"/>
              <a:t>21. </a:t>
            </a:r>
            <a:r>
              <a:rPr lang="en-US" dirty="0" smtClean="0"/>
              <a:t>March 2013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750738"/>
            <a:ext cx="980901" cy="918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Topic: Ionization of Plasma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Three approaches: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sz="1800" dirty="0" smtClean="0"/>
              <a:t>Plasma discharge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sz="1800" dirty="0" smtClean="0"/>
              <a:t>RF wave (helicon wave)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Laser ionization</a:t>
            </a:r>
          </a:p>
          <a:p>
            <a:pPr marL="1395413" lvl="2" indent="-342900">
              <a:buFont typeface="Arial" pitchFamily="34" charset="0"/>
              <a:buChar char="•"/>
            </a:pPr>
            <a:r>
              <a:rPr lang="en-US" sz="1600" dirty="0" smtClean="0"/>
              <a:t>Single photon ionization</a:t>
            </a:r>
          </a:p>
          <a:p>
            <a:pPr marL="1803400" lvl="3" indent="-342900">
              <a:buFont typeface="Arial" pitchFamily="34" charset="0"/>
              <a:buChar char="•"/>
            </a:pPr>
            <a:r>
              <a:rPr lang="en-US" sz="1600" dirty="0" smtClean="0"/>
              <a:t>Linear process</a:t>
            </a:r>
          </a:p>
          <a:p>
            <a:pPr marL="1803400" lvl="3" indent="-342900">
              <a:buFont typeface="Arial" pitchFamily="34" charset="0"/>
              <a:buChar char="•"/>
            </a:pPr>
            <a:r>
              <a:rPr lang="en-US" sz="1600" dirty="0" smtClean="0"/>
              <a:t>Need UV light (&lt; 230nm), e.g. </a:t>
            </a:r>
            <a:r>
              <a:rPr lang="en-US" sz="1600" dirty="0" err="1" smtClean="0"/>
              <a:t>ArF</a:t>
            </a:r>
            <a:r>
              <a:rPr lang="en-US" sz="1600" dirty="0" smtClean="0"/>
              <a:t> laser</a:t>
            </a:r>
          </a:p>
          <a:p>
            <a:pPr marL="1803400" lvl="3" indent="-342900">
              <a:buFont typeface="Arial" pitchFamily="34" charset="0"/>
              <a:buChar char="•"/>
            </a:pPr>
            <a:r>
              <a:rPr lang="en-US" sz="1600" dirty="0" smtClean="0"/>
              <a:t>Normally partial ionization </a:t>
            </a:r>
            <a:r>
              <a:rPr lang="en-US" sz="1600" dirty="0" smtClean="0">
                <a:sym typeface="Symbol"/>
              </a:rPr>
              <a:t> percentage is function of local laser intensity (saturation curve)</a:t>
            </a:r>
            <a:endParaRPr lang="en-US" sz="1600" dirty="0" smtClean="0"/>
          </a:p>
          <a:p>
            <a:pPr marL="1395413" lvl="2" indent="-342900">
              <a:buFont typeface="Arial" pitchFamily="34" charset="0"/>
              <a:buChar char="•"/>
            </a:pPr>
            <a:r>
              <a:rPr lang="en-US" sz="1600" dirty="0" smtClean="0"/>
              <a:t>Field ionization</a:t>
            </a:r>
          </a:p>
          <a:p>
            <a:pPr marL="1803400" lvl="3" indent="-342900">
              <a:buFont typeface="Arial" pitchFamily="34" charset="0"/>
              <a:buChar char="•"/>
            </a:pPr>
            <a:r>
              <a:rPr lang="en-US" sz="1600" dirty="0" smtClean="0"/>
              <a:t>Nonlinear process</a:t>
            </a:r>
          </a:p>
          <a:p>
            <a:pPr marL="1803400" lvl="3" indent="-342900">
              <a:buFont typeface="Arial" pitchFamily="34" charset="0"/>
              <a:buChar char="•"/>
            </a:pPr>
            <a:r>
              <a:rPr lang="en-US" sz="1600" dirty="0" smtClean="0"/>
              <a:t>Laser wavelength not important, e.g. </a:t>
            </a:r>
            <a:r>
              <a:rPr lang="en-US" sz="1600" dirty="0" err="1" smtClean="0"/>
              <a:t>Ti:Sapphire</a:t>
            </a:r>
            <a:r>
              <a:rPr lang="en-US" sz="1600" dirty="0" smtClean="0"/>
              <a:t> or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laser</a:t>
            </a:r>
          </a:p>
          <a:p>
            <a:pPr marL="1803400" lvl="3" indent="-342900">
              <a:buFont typeface="Arial" pitchFamily="34" charset="0"/>
              <a:buChar char="•"/>
            </a:pPr>
            <a:r>
              <a:rPr lang="en-US" sz="1600" dirty="0" smtClean="0"/>
              <a:t>Threshold process </a:t>
            </a:r>
            <a:r>
              <a:rPr lang="en-US" sz="1600" dirty="0" smtClean="0">
                <a:sym typeface="Symbol"/>
              </a:rPr>
              <a:t> Complete ionization in well defined volume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22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Plasma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3713361" cy="4792663"/>
          </a:xfrm>
        </p:spPr>
        <p:txBody>
          <a:bodyPr/>
          <a:lstStyle/>
          <a:p>
            <a:r>
              <a:rPr lang="en-US" dirty="0" smtClean="0"/>
              <a:t>Principle:</a:t>
            </a:r>
          </a:p>
          <a:p>
            <a:pPr lvl="1"/>
            <a:r>
              <a:rPr lang="en-US" dirty="0" smtClean="0"/>
              <a:t>Evaporate Lithium in central pipe (700°C)</a:t>
            </a:r>
          </a:p>
          <a:p>
            <a:pPr lvl="1"/>
            <a:r>
              <a:rPr lang="en-US" dirty="0" smtClean="0"/>
              <a:t>Define beginning and end of Lithium zone with steep temperature gradient and Helium buffer gas</a:t>
            </a:r>
          </a:p>
          <a:p>
            <a:pPr lvl="1"/>
            <a:r>
              <a:rPr lang="en-US" dirty="0" smtClean="0"/>
              <a:t>Once pressure regions have stabilized: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Ionize Lithium gas with laser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Inject particle beam for PWA experiment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0" y="1412776"/>
            <a:ext cx="4928873" cy="30963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553236"/>
            <a:ext cx="828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from: P. </a:t>
            </a:r>
            <a:r>
              <a:rPr lang="en-US" sz="1400" dirty="0" err="1" smtClean="0"/>
              <a:t>Muggli</a:t>
            </a:r>
            <a:r>
              <a:rPr lang="en-US" sz="1400" dirty="0" smtClean="0"/>
              <a:t> et al. “Photo-Ionized Lithium Source for Plasma Accelerator Applications”, </a:t>
            </a:r>
            <a:r>
              <a:rPr lang="en-US" sz="1400" i="1" dirty="0" smtClean="0"/>
              <a:t>IEEE Trans. Plasma Science</a:t>
            </a:r>
            <a:r>
              <a:rPr lang="en-US" sz="1400" dirty="0" smtClean="0"/>
              <a:t> </a:t>
            </a:r>
            <a:r>
              <a:rPr lang="en-US" sz="1400" b="1" dirty="0" smtClean="0"/>
              <a:t>27</a:t>
            </a:r>
            <a:r>
              <a:rPr lang="en-US" sz="1400" dirty="0" smtClean="0"/>
              <a:t> (1999), pp. 791-799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84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for Laser Plasma Generation – Axial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3713361" cy="4792663"/>
          </a:xfrm>
        </p:spPr>
        <p:txBody>
          <a:bodyPr/>
          <a:lstStyle/>
          <a:p>
            <a:r>
              <a:rPr lang="en-US" dirty="0" err="1" smtClean="0"/>
              <a:t>Axicon</a:t>
            </a:r>
            <a:r>
              <a:rPr lang="en-US" dirty="0" smtClean="0"/>
              <a:t> for homogeneous ionization profile</a:t>
            </a:r>
          </a:p>
          <a:p>
            <a:pPr lvl="1"/>
            <a:r>
              <a:rPr lang="en-US" dirty="0" smtClean="0"/>
              <a:t>Adjustable aperture to define length of plasma channel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Simple focusing mirror</a:t>
            </a:r>
          </a:p>
          <a:p>
            <a:pPr lvl="1"/>
            <a:r>
              <a:rPr lang="en-US" dirty="0" smtClean="0"/>
              <a:t>Length of plasma channel defined by Li gas volume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563247" y="1196752"/>
            <a:ext cx="1872208" cy="97210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953730" y="1628800"/>
            <a:ext cx="1193693" cy="1080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216007" y="1429035"/>
            <a:ext cx="3454888" cy="4877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321110" y="1299638"/>
            <a:ext cx="3272216" cy="4371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4727044" y="1628800"/>
            <a:ext cx="3871843" cy="475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4703674" y="2060848"/>
            <a:ext cx="23369" cy="12236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655035" y="1196752"/>
            <a:ext cx="720080" cy="9721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/>
          <p:cNvSpPr/>
          <p:nvPr/>
        </p:nvSpPr>
        <p:spPr bwMode="auto">
          <a:xfrm>
            <a:off x="4807760" y="1614467"/>
            <a:ext cx="1492752" cy="1480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4547023" y="168280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4254997" y="142903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beam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5321112" y="1304764"/>
            <a:ext cx="37747" cy="122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2801149" y="321297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Aperture</a:t>
            </a:r>
            <a:endParaRPr lang="en-US" sz="1400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3275856" y="3049215"/>
            <a:ext cx="108012" cy="221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6563247" y="4096817"/>
            <a:ext cx="1872208" cy="97210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563248" y="4528865"/>
            <a:ext cx="1872208" cy="1080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flipV="1">
            <a:off x="4655035" y="4096817"/>
            <a:ext cx="720080" cy="9721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tangle 82"/>
          <p:cNvSpPr/>
          <p:nvPr/>
        </p:nvSpPr>
        <p:spPr bwMode="auto">
          <a:xfrm>
            <a:off x="4807760" y="4514532"/>
            <a:ext cx="1628772" cy="1480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4547023" y="4582871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Box 102"/>
          <p:cNvSpPr txBox="1"/>
          <p:nvPr/>
        </p:nvSpPr>
        <p:spPr>
          <a:xfrm>
            <a:off x="4254997" y="4325872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beam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976156" y="3049215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Plasma channel</a:t>
            </a:r>
            <a:endParaRPr lang="en-US" sz="1400" dirty="0"/>
          </a:p>
        </p:txBody>
      </p:sp>
      <p:cxnSp>
        <p:nvCxnSpPr>
          <p:cNvPr id="106" name="Straight Arrow Connector 105"/>
          <p:cNvCxnSpPr/>
          <p:nvPr/>
        </p:nvCxnSpPr>
        <p:spPr bwMode="auto">
          <a:xfrm flipV="1">
            <a:off x="6876256" y="1688489"/>
            <a:ext cx="506789" cy="13607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6984268" y="3400422"/>
            <a:ext cx="429315" cy="11766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Box 107"/>
          <p:cNvSpPr txBox="1"/>
          <p:nvPr/>
        </p:nvSpPr>
        <p:spPr>
          <a:xfrm>
            <a:off x="7776356" y="119675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Li gas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776356" y="409681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Li gas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3455876" y="2801764"/>
            <a:ext cx="0" cy="1980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Down Arrow 112"/>
          <p:cNvSpPr/>
          <p:nvPr/>
        </p:nvSpPr>
        <p:spPr bwMode="auto">
          <a:xfrm rot="5400000" flipV="1">
            <a:off x="2747413" y="2757630"/>
            <a:ext cx="263055" cy="286289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5195095" y="1682806"/>
            <a:ext cx="35533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5195095" y="4577041"/>
            <a:ext cx="35533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3660872" y="3270354"/>
            <a:ext cx="10551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3563892" y="2646785"/>
            <a:ext cx="0" cy="5515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5222101" y="1427395"/>
            <a:ext cx="38253" cy="12193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4807760" y="1953262"/>
            <a:ext cx="31359" cy="12964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Arc 46"/>
          <p:cNvSpPr/>
          <p:nvPr/>
        </p:nvSpPr>
        <p:spPr bwMode="auto">
          <a:xfrm>
            <a:off x="4808052" y="2834688"/>
            <a:ext cx="5524588" cy="1692189"/>
          </a:xfrm>
          <a:prstGeom prst="arc">
            <a:avLst>
              <a:gd name="adj1" fmla="val 2057654"/>
              <a:gd name="adj2" fmla="val 10056708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Arc 47"/>
          <p:cNvSpPr/>
          <p:nvPr/>
        </p:nvSpPr>
        <p:spPr bwMode="auto">
          <a:xfrm flipV="1">
            <a:off x="4139952" y="4635374"/>
            <a:ext cx="6696744" cy="1692189"/>
          </a:xfrm>
          <a:prstGeom prst="arc">
            <a:avLst>
              <a:gd name="adj1" fmla="val 1852055"/>
              <a:gd name="adj2" fmla="val 1020705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4807760" y="1448780"/>
            <a:ext cx="3868696" cy="5040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3660872" y="3198346"/>
            <a:ext cx="11631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3660872" y="2646784"/>
            <a:ext cx="15994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3660872" y="2420888"/>
            <a:ext cx="17142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Down Arrow 93"/>
          <p:cNvSpPr/>
          <p:nvPr/>
        </p:nvSpPr>
        <p:spPr bwMode="auto">
          <a:xfrm rot="5400000" flipV="1">
            <a:off x="2747413" y="5782620"/>
            <a:ext cx="263055" cy="286289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 flipH="1">
            <a:off x="3223957" y="6084662"/>
            <a:ext cx="159948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3236524" y="5769260"/>
            <a:ext cx="20348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reeform 79"/>
          <p:cNvSpPr/>
          <p:nvPr/>
        </p:nvSpPr>
        <p:spPr bwMode="auto">
          <a:xfrm>
            <a:off x="4725619" y="5010913"/>
            <a:ext cx="87783" cy="1082649"/>
          </a:xfrm>
          <a:custGeom>
            <a:avLst/>
            <a:gdLst>
              <a:gd name="connsiteX0" fmla="*/ 65837 w 65837"/>
              <a:gd name="connsiteY0" fmla="*/ 1097280 h 1097280"/>
              <a:gd name="connsiteX1" fmla="*/ 43891 w 65837"/>
              <a:gd name="connsiteY1" fmla="*/ 314553 h 1097280"/>
              <a:gd name="connsiteX2" fmla="*/ 0 w 65837"/>
              <a:gd name="connsiteY2" fmla="*/ 0 h 1097280"/>
              <a:gd name="connsiteX0" fmla="*/ 65837 w 65837"/>
              <a:gd name="connsiteY0" fmla="*/ 1097280 h 1097280"/>
              <a:gd name="connsiteX1" fmla="*/ 43891 w 65837"/>
              <a:gd name="connsiteY1" fmla="*/ 490118 h 1097280"/>
              <a:gd name="connsiteX2" fmla="*/ 0 w 65837"/>
              <a:gd name="connsiteY2" fmla="*/ 0 h 1097280"/>
              <a:gd name="connsiteX0" fmla="*/ 87783 w 87783"/>
              <a:gd name="connsiteY0" fmla="*/ 1082649 h 1082649"/>
              <a:gd name="connsiteX1" fmla="*/ 65837 w 87783"/>
              <a:gd name="connsiteY1" fmla="*/ 475487 h 1082649"/>
              <a:gd name="connsiteX2" fmla="*/ 0 w 87783"/>
              <a:gd name="connsiteY2" fmla="*/ 0 h 108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83" h="1082649">
                <a:moveTo>
                  <a:pt x="87783" y="1082649"/>
                </a:moveTo>
                <a:cubicBezTo>
                  <a:pt x="82296" y="782725"/>
                  <a:pt x="80467" y="655928"/>
                  <a:pt x="65837" y="475487"/>
                </a:cubicBezTo>
                <a:cubicBezTo>
                  <a:pt x="51207" y="295046"/>
                  <a:pt x="16459" y="65836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 flipH="1">
            <a:off x="5251175" y="4199703"/>
            <a:ext cx="77454" cy="1572590"/>
          </a:xfrm>
          <a:custGeom>
            <a:avLst/>
            <a:gdLst>
              <a:gd name="connsiteX0" fmla="*/ 65837 w 65837"/>
              <a:gd name="connsiteY0" fmla="*/ 1097280 h 1097280"/>
              <a:gd name="connsiteX1" fmla="*/ 43891 w 65837"/>
              <a:gd name="connsiteY1" fmla="*/ 314553 h 1097280"/>
              <a:gd name="connsiteX2" fmla="*/ 0 w 65837"/>
              <a:gd name="connsiteY2" fmla="*/ 0 h 1097280"/>
              <a:gd name="connsiteX0" fmla="*/ 65837 w 65837"/>
              <a:gd name="connsiteY0" fmla="*/ 1097280 h 1097280"/>
              <a:gd name="connsiteX1" fmla="*/ 43891 w 65837"/>
              <a:gd name="connsiteY1" fmla="*/ 490118 h 1097280"/>
              <a:gd name="connsiteX2" fmla="*/ 0 w 65837"/>
              <a:gd name="connsiteY2" fmla="*/ 0 h 1097280"/>
              <a:gd name="connsiteX0" fmla="*/ 34190 w 44885"/>
              <a:gd name="connsiteY0" fmla="*/ 1092200 h 1092200"/>
              <a:gd name="connsiteX1" fmla="*/ 43891 w 44885"/>
              <a:gd name="connsiteY1" fmla="*/ 490118 h 1092200"/>
              <a:gd name="connsiteX2" fmla="*/ 0 w 44885"/>
              <a:gd name="connsiteY2" fmla="*/ 0 h 1092200"/>
              <a:gd name="connsiteX0" fmla="*/ 34190 w 47869"/>
              <a:gd name="connsiteY0" fmla="*/ 1092200 h 1092200"/>
              <a:gd name="connsiteX1" fmla="*/ 43891 w 47869"/>
              <a:gd name="connsiteY1" fmla="*/ 490118 h 1092200"/>
              <a:gd name="connsiteX2" fmla="*/ 0 w 47869"/>
              <a:gd name="connsiteY2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69" h="1092200">
                <a:moveTo>
                  <a:pt x="34190" y="1092200"/>
                </a:moveTo>
                <a:cubicBezTo>
                  <a:pt x="51308" y="792276"/>
                  <a:pt x="49589" y="672151"/>
                  <a:pt x="43891" y="490118"/>
                </a:cubicBezTo>
                <a:cubicBezTo>
                  <a:pt x="38193" y="308085"/>
                  <a:pt x="16459" y="65836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Arc 71"/>
          <p:cNvSpPr/>
          <p:nvPr/>
        </p:nvSpPr>
        <p:spPr bwMode="auto">
          <a:xfrm>
            <a:off x="3455876" y="3000082"/>
            <a:ext cx="2232248" cy="3129218"/>
          </a:xfrm>
          <a:prstGeom prst="arc">
            <a:avLst>
              <a:gd name="adj1" fmla="val 3169286"/>
              <a:gd name="adj2" fmla="val 515794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4666206" y="2348880"/>
            <a:ext cx="949910" cy="1103790"/>
            <a:chOff x="4666206" y="2348880"/>
            <a:chExt cx="949910" cy="1103790"/>
          </a:xfrm>
        </p:grpSpPr>
        <p:sp>
          <p:nvSpPr>
            <p:cNvPr id="31" name="Freeform 30"/>
            <p:cNvSpPr/>
            <p:nvPr/>
          </p:nvSpPr>
          <p:spPr bwMode="auto">
            <a:xfrm>
              <a:off x="4666206" y="2348880"/>
              <a:ext cx="949910" cy="1103790"/>
            </a:xfrm>
            <a:custGeom>
              <a:avLst/>
              <a:gdLst>
                <a:gd name="connsiteX0" fmla="*/ 0 w 949910"/>
                <a:gd name="connsiteY0" fmla="*/ 949910 h 1103790"/>
                <a:gd name="connsiteX1" fmla="*/ 488271 w 949910"/>
                <a:gd name="connsiteY1" fmla="*/ 550415 h 1103790"/>
                <a:gd name="connsiteX2" fmla="*/ 707254 w 949910"/>
                <a:gd name="connsiteY2" fmla="*/ 0 h 1103790"/>
                <a:gd name="connsiteX3" fmla="*/ 949910 w 949910"/>
                <a:gd name="connsiteY3" fmla="*/ 159798 h 1103790"/>
                <a:gd name="connsiteX4" fmla="*/ 242656 w 949910"/>
                <a:gd name="connsiteY4" fmla="*/ 1103790 h 1103790"/>
                <a:gd name="connsiteX5" fmla="*/ 0 w 949910"/>
                <a:gd name="connsiteY5" fmla="*/ 949910 h 110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9910" h="1103790">
                  <a:moveTo>
                    <a:pt x="0" y="949910"/>
                  </a:moveTo>
                  <a:lnTo>
                    <a:pt x="488271" y="550415"/>
                  </a:lnTo>
                  <a:lnTo>
                    <a:pt x="707254" y="0"/>
                  </a:lnTo>
                  <a:lnTo>
                    <a:pt x="949910" y="159798"/>
                  </a:lnTo>
                  <a:lnTo>
                    <a:pt x="242656" y="1103790"/>
                  </a:lnTo>
                  <a:lnTo>
                    <a:pt x="0" y="94991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0" name="Straight Connector 109"/>
            <p:cNvCxnSpPr>
              <a:stCxn id="31" idx="0"/>
              <a:endCxn id="31" idx="1"/>
            </p:cNvCxnSpPr>
            <p:nvPr/>
          </p:nvCxnSpPr>
          <p:spPr bwMode="auto">
            <a:xfrm flipV="1">
              <a:off x="4666206" y="2899295"/>
              <a:ext cx="488271" cy="3994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/>
            <p:cNvCxnSpPr>
              <a:stCxn id="31" idx="1"/>
              <a:endCxn id="31" idx="2"/>
            </p:cNvCxnSpPr>
            <p:nvPr/>
          </p:nvCxnSpPr>
          <p:spPr bwMode="auto">
            <a:xfrm flipV="1">
              <a:off x="5154477" y="2348880"/>
              <a:ext cx="218983" cy="5504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230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959932" y="3701003"/>
            <a:ext cx="3168352" cy="612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183385" y="3938512"/>
            <a:ext cx="697577" cy="12752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Ionization –Side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2454889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Independent optimization of electron and laser paths possible</a:t>
            </a:r>
            <a:endParaRPr lang="en-US" dirty="0" smtClean="0"/>
          </a:p>
          <a:p>
            <a:r>
              <a:rPr lang="en-US" dirty="0" smtClean="0"/>
              <a:t>Setup: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3508" y="3701003"/>
            <a:ext cx="882098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3508" y="4313071"/>
            <a:ext cx="88209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959932" y="3917027"/>
            <a:ext cx="0" cy="1800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C9E9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959932" y="370100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3959932" y="4097047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7121810" y="3917027"/>
            <a:ext cx="0" cy="1800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C9E9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7121810" y="370100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7121810" y="4097047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3167844" y="4423398"/>
            <a:ext cx="147187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Ionized region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4553998" y="4066036"/>
            <a:ext cx="608157" cy="430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Down Arrow 16"/>
          <p:cNvSpPr/>
          <p:nvPr/>
        </p:nvSpPr>
        <p:spPr bwMode="auto">
          <a:xfrm>
            <a:off x="4919636" y="2096852"/>
            <a:ext cx="358688" cy="41059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323528" y="3997512"/>
            <a:ext cx="8280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520224" y="372748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5399409" y="5393221"/>
            <a:ext cx="1008112" cy="2374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60990" y="5328151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Dump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1115616" y="3997512"/>
            <a:ext cx="77520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/>
          <p:cNvSpPr txBox="1"/>
          <p:nvPr/>
        </p:nvSpPr>
        <p:spPr>
          <a:xfrm>
            <a:off x="5956828" y="4262549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018032" y="3340963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624228" y="3340963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39369" y="3140815"/>
            <a:ext cx="962031" cy="674834"/>
            <a:chOff x="4932040" y="3760479"/>
            <a:chExt cx="1080120" cy="524942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932040" y="3760479"/>
              <a:ext cx="1080120" cy="4391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939532" y="4149080"/>
              <a:ext cx="1064071" cy="1363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V="1">
            <a:off x="5039370" y="4202427"/>
            <a:ext cx="962030" cy="728802"/>
            <a:chOff x="4932040" y="3760479"/>
            <a:chExt cx="1080120" cy="524948"/>
          </a:xfrm>
        </p:grpSpPr>
        <p:sp>
          <p:nvSpPr>
            <p:cNvPr id="51" name="Rectangle 50"/>
            <p:cNvSpPr/>
            <p:nvPr/>
          </p:nvSpPr>
          <p:spPr bwMode="auto">
            <a:xfrm>
              <a:off x="4932040" y="3760479"/>
              <a:ext cx="1080120" cy="4391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939532" y="4149086"/>
              <a:ext cx="1064071" cy="1363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 bwMode="auto">
          <a:xfrm>
            <a:off x="5298040" y="2987834"/>
            <a:ext cx="7044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5043227" y="5032386"/>
            <a:ext cx="704745" cy="5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4499992" y="3690096"/>
            <a:ext cx="0" cy="612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6588224" y="3690096"/>
            <a:ext cx="0" cy="612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5046043" y="3398453"/>
            <a:ext cx="9564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5046043" y="4622589"/>
            <a:ext cx="9564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5111377" y="2602598"/>
            <a:ext cx="116169" cy="24297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5219389" y="2606365"/>
            <a:ext cx="116169" cy="24297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5219389" y="2985170"/>
            <a:ext cx="100496" cy="20509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5327401" y="2985170"/>
            <a:ext cx="94878" cy="2050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H="1" flipV="1">
            <a:off x="5321485" y="2985455"/>
            <a:ext cx="94878" cy="2050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5423973" y="2981930"/>
            <a:ext cx="94878" cy="2050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5408336" y="2985170"/>
            <a:ext cx="100496" cy="20509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5516348" y="2985170"/>
            <a:ext cx="94878" cy="2050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H="1" flipV="1">
            <a:off x="5510432" y="2985455"/>
            <a:ext cx="94878" cy="2050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 flipV="1">
            <a:off x="5612920" y="2981930"/>
            <a:ext cx="94878" cy="2050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5603199" y="2985170"/>
            <a:ext cx="100496" cy="20509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5711211" y="2985170"/>
            <a:ext cx="94878" cy="2050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 flipV="1">
            <a:off x="5705295" y="2985455"/>
            <a:ext cx="126559" cy="24119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H="1" flipV="1">
            <a:off x="5807783" y="2981930"/>
            <a:ext cx="128846" cy="24154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Box 95"/>
          <p:cNvSpPr txBox="1"/>
          <p:nvPr/>
        </p:nvSpPr>
        <p:spPr>
          <a:xfrm>
            <a:off x="4644008" y="3095903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644008" y="4586585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32340" y="2534357"/>
            <a:ext cx="827318" cy="864096"/>
            <a:chOff x="7632340" y="3032956"/>
            <a:chExt cx="827318" cy="864096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>
              <a:off x="7704348" y="3825044"/>
              <a:ext cx="57143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7704348" y="3279804"/>
              <a:ext cx="0" cy="5452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TextBox 76"/>
            <p:cNvSpPr txBox="1"/>
            <p:nvPr/>
          </p:nvSpPr>
          <p:spPr>
            <a:xfrm>
              <a:off x="8172400" y="355849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z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32340" y="303295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87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WA\LAOLA\PlasmacellDesign\Plasmazelle_2-Quads_Schni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800708"/>
            <a:ext cx="6480175" cy="5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Plasma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: Sketch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8028384" y="325072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Electron</a:t>
            </a:r>
          </a:p>
          <a:p>
            <a:r>
              <a:rPr lang="en-US" sz="1800" dirty="0" smtClean="0"/>
              <a:t>Beam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057224" y="4368637"/>
            <a:ext cx="442768" cy="11703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Down Arrow 21"/>
          <p:cNvSpPr/>
          <p:nvPr/>
        </p:nvSpPr>
        <p:spPr bwMode="auto">
          <a:xfrm rot="4877481">
            <a:off x="8255685" y="3312901"/>
            <a:ext cx="179524" cy="124645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9289" y="753044"/>
            <a:ext cx="14542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Design:</a:t>
            </a:r>
          </a:p>
          <a:p>
            <a:r>
              <a:rPr lang="en-US" sz="1800" dirty="0" smtClean="0"/>
              <a:t>Gerald Koss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2999983" y="626273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Plasma cell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 rot="20774871">
            <a:off x="1272393" y="2097752"/>
            <a:ext cx="217245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Preliminary Version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2863964" y="1052736"/>
            <a:ext cx="142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Turbo pump</a:t>
            </a:r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7308304" y="4953787"/>
            <a:ext cx="414589" cy="5422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742384" y="5129847"/>
            <a:ext cx="797491" cy="1302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200292" y="545657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Quadru</a:t>
            </a:r>
            <a:r>
              <a:rPr lang="en-US" sz="1800" dirty="0" smtClean="0"/>
              <a:t>-</a:t>
            </a:r>
          </a:p>
          <a:p>
            <a:r>
              <a:rPr lang="en-US" sz="1800" dirty="0" smtClean="0"/>
              <a:t>poles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5400092" y="569899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Ionization</a:t>
            </a:r>
          </a:p>
          <a:p>
            <a:r>
              <a:rPr lang="en-US" sz="1800" dirty="0" smtClean="0"/>
              <a:t>laser</a:t>
            </a:r>
          </a:p>
        </p:txBody>
      </p:sp>
      <p:sp>
        <p:nvSpPr>
          <p:cNvPr id="32" name="Down Arrow 31"/>
          <p:cNvSpPr/>
          <p:nvPr/>
        </p:nvSpPr>
        <p:spPr bwMode="auto">
          <a:xfrm rot="9504422">
            <a:off x="5280034" y="5659996"/>
            <a:ext cx="148863" cy="74559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844" y="501317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</a:t>
            </a:r>
          </a:p>
          <a:p>
            <a:r>
              <a:rPr lang="en-US" sz="1800" dirty="0" smtClean="0"/>
              <a:t>diagnostics</a:t>
            </a:r>
            <a:endParaRPr lang="en-US" sz="18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3404510" y="4953787"/>
            <a:ext cx="555422" cy="13915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Pipe Oven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7901"/>
            <a:ext cx="8460940" cy="1741762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Inner glass tube; outer copper tube with spiral groove to hold heating wire (</a:t>
            </a:r>
            <a:r>
              <a:rPr lang="en-US" dirty="0" err="1" smtClean="0"/>
              <a:t>Thermocoax</a:t>
            </a:r>
            <a:r>
              <a:rPr lang="en-US" dirty="0" smtClean="0"/>
              <a:t> TET; 1.5mm diameter; 5.5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/m)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Length of heating region: 30cm</a:t>
            </a:r>
            <a:endParaRPr lang="en-US" dirty="0"/>
          </a:p>
        </p:txBody>
      </p:sp>
      <p:pic>
        <p:nvPicPr>
          <p:cNvPr id="2050" name="Picture 2" descr="H:\PWA\LAOLA\pictures\Plasma cell Dec201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2420888"/>
            <a:ext cx="4464496" cy="33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PWA\LAOLA\pictures\Plasma cell Dec201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420888"/>
            <a:ext cx="4464496" cy="33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have started with Plasma Cell Prototype</a:t>
            </a:r>
            <a:endParaRPr lang="en-US" dirty="0"/>
          </a:p>
        </p:txBody>
      </p:sp>
      <p:pic>
        <p:nvPicPr>
          <p:cNvPr id="1026" name="Picture 2" descr="H:\PWA\LAOLA\pictures\Plasma cell setup Nov 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588732" cy="492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517232"/>
            <a:ext cx="3653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 probe with measurement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619672" y="4869160"/>
            <a:ext cx="504056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3167845" y="4221088"/>
            <a:ext cx="59296" cy="1296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79914" y="2550386"/>
            <a:ext cx="235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 supply for heater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9123" y="3744325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Plasma cell with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heat insulation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7901"/>
            <a:ext cx="4505449" cy="758911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First: Measurement of temperature     profile with air in plasma cell tube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91907" y="3573016"/>
            <a:ext cx="2175891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dirty="0" smtClean="0"/>
              <a:t>Copper tube helps to homogenize temperature distribution: </a:t>
            </a:r>
            <a:r>
              <a:rPr lang="en-US" sz="1600" dirty="0" smtClean="0">
                <a:sym typeface="Symbol"/>
              </a:rPr>
              <a:t>2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°C (&lt;1%) over 10cm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Arial"/>
                <a:cs typeface="Arial"/>
                <a:sym typeface="Symbol"/>
              </a:rPr>
              <a:t>Temperature is high enough: need 650°C in PITZ experiment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935038"/>
            <a:ext cx="4459795" cy="247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944724"/>
            <a:ext cx="4511848" cy="24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Bunches: High Transformer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36712"/>
            <a:ext cx="8520113" cy="402133"/>
          </a:xfrm>
        </p:spPr>
        <p:txBody>
          <a:bodyPr/>
          <a:lstStyle/>
          <a:p>
            <a:r>
              <a:rPr lang="en-US" sz="1800" dirty="0"/>
              <a:t>Plasma Acceleration:  e.g. 5 </a:t>
            </a:r>
            <a:r>
              <a:rPr lang="en-US" sz="1800" dirty="0" err="1"/>
              <a:t>bunchlets</a:t>
            </a:r>
            <a:r>
              <a:rPr lang="en-US" sz="1800" dirty="0"/>
              <a:t> within bunch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transformer ratio &gt;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en-GB" sz="1800" dirty="0">
              <a:solidFill>
                <a:srgbClr val="FF00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3695" y="4283429"/>
            <a:ext cx="3429000" cy="2286000"/>
            <a:chOff x="0" y="1248"/>
            <a:chExt cx="2160" cy="1440"/>
          </a:xfrm>
        </p:grpSpPr>
        <p:pic>
          <p:nvPicPr>
            <p:cNvPr id="5" name="Picture 12" descr="PWA-100000-0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8" t="53084"/>
            <a:stretch>
              <a:fillRect/>
            </a:stretch>
          </p:blipFill>
          <p:spPr bwMode="auto">
            <a:xfrm rot="5400000">
              <a:off x="335" y="1008"/>
              <a:ext cx="1345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92" y="1248"/>
              <a:ext cx="196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fr-FR" sz="1100" b="1"/>
                <a:t>Longitudinal laser profile at the cathode</a:t>
              </a: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92" y="2112"/>
              <a:ext cx="1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000" b="1">
                  <a:solidFill>
                    <a:srgbClr val="FF0000"/>
                  </a:solidFill>
                </a:rPr>
                <a:t>10pC     30pC    50pC      70pC       10pC</a:t>
              </a:r>
            </a:p>
          </p:txBody>
        </p:sp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63903" y="1760869"/>
            <a:ext cx="4777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smtClean="0">
                <a:solidFill>
                  <a:srgbClr val="FF6600"/>
                </a:solidFill>
              </a:rPr>
              <a:t>ASTRA simulations</a:t>
            </a:r>
            <a:r>
              <a:rPr lang="en-US" sz="1400" b="1" smtClean="0">
                <a:solidFill>
                  <a:srgbClr val="FF0000"/>
                </a:solidFill>
              </a:rPr>
              <a:t> </a:t>
            </a:r>
            <a:r>
              <a:rPr lang="en-US" sz="1400" smtClean="0"/>
              <a:t>through gun and booster up to z=5m</a:t>
            </a:r>
            <a:endParaRPr lang="en-US" sz="140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07039" y="1238845"/>
            <a:ext cx="65531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smtClean="0"/>
              <a:t>Setup:</a:t>
            </a:r>
            <a:r>
              <a:rPr lang="en-US" sz="1400" smtClean="0"/>
              <a:t> - use PITZ2 beamline with gun, booster, and matching quads up to z=7m</a:t>
            </a:r>
          </a:p>
          <a:p>
            <a:pPr lvl="1" eaLnBrk="1" hangingPunct="1"/>
            <a:r>
              <a:rPr lang="en-US" sz="1400" smtClean="0"/>
              <a:t>   - install a short bunch compressor (dogleg)</a:t>
            </a:r>
            <a:endParaRPr lang="en-US" sz="14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804895" y="1774517"/>
            <a:ext cx="2749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smtClean="0"/>
              <a:t>use </a:t>
            </a:r>
            <a:r>
              <a:rPr lang="en-US" sz="1400" b="1" smtClean="0">
                <a:solidFill>
                  <a:srgbClr val="FF6600"/>
                </a:solidFill>
              </a:rPr>
              <a:t>Elegant</a:t>
            </a:r>
            <a:r>
              <a:rPr lang="en-US" sz="1400" smtClean="0">
                <a:solidFill>
                  <a:srgbClr val="FF0000"/>
                </a:solidFill>
              </a:rPr>
              <a:t> </a:t>
            </a:r>
            <a:r>
              <a:rPr lang="en-US" sz="1400" smtClean="0"/>
              <a:t>for matching </a:t>
            </a:r>
          </a:p>
          <a:p>
            <a:pPr eaLnBrk="1" hangingPunct="1"/>
            <a:r>
              <a:rPr lang="en-US" sz="1400" smtClean="0"/>
              <a:t>and the dogleg design (ongoing)</a:t>
            </a:r>
            <a:endParaRPr lang="en-US" sz="1400"/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3061695" y="1997429"/>
            <a:ext cx="2743200" cy="4572000"/>
            <a:chOff x="1920" y="1152"/>
            <a:chExt cx="1805" cy="3024"/>
          </a:xfrm>
        </p:grpSpPr>
        <p:pic>
          <p:nvPicPr>
            <p:cNvPr id="12" name="Picture 19" descr="PWA-100000-5m-l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7" t="54048"/>
            <a:stretch>
              <a:fillRect/>
            </a:stretch>
          </p:blipFill>
          <p:spPr bwMode="auto">
            <a:xfrm rot="5400000">
              <a:off x="1311" y="1761"/>
              <a:ext cx="3024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064" y="2556"/>
              <a:ext cx="1614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100" b="1" dirty="0"/>
                <a:t>Longitudinal phase </a:t>
              </a:r>
              <a:r>
                <a:rPr lang="fr-FR" sz="1100" b="1" dirty="0" err="1"/>
                <a:t>space</a:t>
              </a:r>
              <a:r>
                <a:rPr lang="fr-FR" sz="1100" b="1" dirty="0"/>
                <a:t> </a:t>
              </a:r>
              <a:r>
                <a:rPr lang="fr-FR" sz="1100" b="1" dirty="0" err="1"/>
                <a:t>at</a:t>
              </a:r>
              <a:r>
                <a:rPr lang="fr-FR" sz="1100" b="1" dirty="0"/>
                <a:t> z=5m</a:t>
              </a:r>
            </a:p>
          </p:txBody>
        </p:sp>
      </p:grp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32795" y="2454629"/>
            <a:ext cx="199231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400" b="1"/>
              <a:t>Parameters:</a:t>
            </a:r>
          </a:p>
          <a:p>
            <a:pPr eaLnBrk="1" hangingPunct="1"/>
            <a:r>
              <a:rPr lang="fr-FR" sz="1400"/>
              <a:t>Q = 170 pC in 5 pulses</a:t>
            </a:r>
          </a:p>
          <a:p>
            <a:pPr eaLnBrk="1" hangingPunct="1"/>
            <a:r>
              <a:rPr lang="fr-FR" sz="1400"/>
              <a:t>100 000 particles</a:t>
            </a:r>
          </a:p>
          <a:p>
            <a:pPr eaLnBrk="1" hangingPunct="1"/>
            <a:r>
              <a:rPr lang="fr-FR" sz="1400"/>
              <a:t>Gun phase: 10 deg</a:t>
            </a:r>
          </a:p>
          <a:p>
            <a:pPr eaLnBrk="1" hangingPunct="1"/>
            <a:r>
              <a:rPr lang="fr-FR" sz="1400"/>
              <a:t>Booster phase: 40 deg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881095" y="2384117"/>
            <a:ext cx="2452687" cy="11652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400" b="1"/>
              <a:t>BC layout:</a:t>
            </a:r>
          </a:p>
          <a:p>
            <a:pPr eaLnBrk="1" hangingPunct="1"/>
            <a:r>
              <a:rPr lang="fr-FR" sz="1400"/>
              <a:t>compression factor C = 4</a:t>
            </a:r>
          </a:p>
          <a:p>
            <a:pPr eaLnBrk="1" hangingPunct="1"/>
            <a:r>
              <a:rPr lang="fr-FR" sz="1400">
                <a:solidFill>
                  <a:srgbClr val="FF6600"/>
                </a:solidFill>
              </a:rPr>
              <a:t>R</a:t>
            </a:r>
            <a:r>
              <a:rPr lang="fr-FR" sz="1400" baseline="-25000">
                <a:solidFill>
                  <a:srgbClr val="FF6600"/>
                </a:solidFill>
              </a:rPr>
              <a:t>56</a:t>
            </a:r>
            <a:r>
              <a:rPr lang="fr-FR" sz="1400">
                <a:solidFill>
                  <a:srgbClr val="FF6600"/>
                </a:solidFill>
              </a:rPr>
              <a:t> = 0.15</a:t>
            </a:r>
          </a:p>
          <a:p>
            <a:pPr eaLnBrk="1" hangingPunct="1"/>
            <a:r>
              <a:rPr lang="fr-FR" sz="1400"/>
              <a:t>Total length l = 1m</a:t>
            </a:r>
          </a:p>
          <a:p>
            <a:pPr eaLnBrk="1" hangingPunct="1"/>
            <a:r>
              <a:rPr lang="fr-FR" sz="1400"/>
              <a:t>dipoles: r = 0.6m, </a:t>
            </a:r>
            <a:r>
              <a:rPr lang="el-GR" sz="1400">
                <a:cs typeface="Arial" charset="0"/>
              </a:rPr>
              <a:t>α</a:t>
            </a:r>
            <a:r>
              <a:rPr lang="en-US" sz="1400">
                <a:cs typeface="Arial" charset="0"/>
              </a:rPr>
              <a:t> = </a:t>
            </a:r>
            <a:r>
              <a:rPr lang="fr-FR" sz="1400"/>
              <a:t>60 deg</a:t>
            </a: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5804895" y="3679517"/>
            <a:ext cx="3200400" cy="1851025"/>
            <a:chOff x="3744" y="3120"/>
            <a:chExt cx="2016" cy="1166"/>
          </a:xfrm>
        </p:grpSpPr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3914" y="3774"/>
              <a:ext cx="423" cy="392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 rot="20025281" flipH="1">
              <a:off x="4488" y="3611"/>
              <a:ext cx="61" cy="39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6"/>
            <p:cNvSpPr>
              <a:spLocks noChangeArrowheads="1"/>
            </p:cNvSpPr>
            <p:nvPr/>
          </p:nvSpPr>
          <p:spPr bwMode="auto">
            <a:xfrm rot="20025281" flipH="1">
              <a:off x="5093" y="3284"/>
              <a:ext cx="61" cy="39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 rot="20025281" flipH="1">
              <a:off x="4791" y="3447"/>
              <a:ext cx="61" cy="39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5275" y="3120"/>
              <a:ext cx="424" cy="392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3744" y="4003"/>
              <a:ext cx="17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V="1">
              <a:off x="4337" y="3382"/>
              <a:ext cx="938" cy="52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3914" y="3905"/>
              <a:ext cx="423" cy="98"/>
            </a:xfrm>
            <a:custGeom>
              <a:avLst/>
              <a:gdLst>
                <a:gd name="T0" fmla="*/ 0 w 635"/>
                <a:gd name="T1" fmla="*/ 227 h 227"/>
                <a:gd name="T2" fmla="*/ 409 w 635"/>
                <a:gd name="T3" fmla="*/ 182 h 227"/>
                <a:gd name="T4" fmla="*/ 635 w 635"/>
                <a:gd name="T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227">
                  <a:moveTo>
                    <a:pt x="0" y="227"/>
                  </a:moveTo>
                  <a:cubicBezTo>
                    <a:pt x="151" y="223"/>
                    <a:pt x="303" y="220"/>
                    <a:pt x="409" y="182"/>
                  </a:cubicBezTo>
                  <a:cubicBezTo>
                    <a:pt x="515" y="144"/>
                    <a:pt x="598" y="30"/>
                    <a:pt x="635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 flipV="1">
              <a:off x="5275" y="3284"/>
              <a:ext cx="485" cy="96"/>
            </a:xfrm>
            <a:custGeom>
              <a:avLst/>
              <a:gdLst>
                <a:gd name="T0" fmla="*/ 0 w 635"/>
                <a:gd name="T1" fmla="*/ 227 h 227"/>
                <a:gd name="T2" fmla="*/ 409 w 635"/>
                <a:gd name="T3" fmla="*/ 182 h 227"/>
                <a:gd name="T4" fmla="*/ 635 w 635"/>
                <a:gd name="T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227">
                  <a:moveTo>
                    <a:pt x="0" y="227"/>
                  </a:moveTo>
                  <a:cubicBezTo>
                    <a:pt x="151" y="223"/>
                    <a:pt x="303" y="220"/>
                    <a:pt x="409" y="182"/>
                  </a:cubicBezTo>
                  <a:cubicBezTo>
                    <a:pt x="515" y="144"/>
                    <a:pt x="598" y="30"/>
                    <a:pt x="635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 rot="-1615898">
              <a:off x="4549" y="3611"/>
              <a:ext cx="30" cy="32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 rot="-1615898">
              <a:off x="5063" y="3348"/>
              <a:ext cx="30" cy="32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4128" y="4032"/>
              <a:ext cx="2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/>
                <a:t>D1</a:t>
              </a: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5472" y="3360"/>
              <a:ext cx="2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/>
                <a:t>D2</a:t>
              </a:r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4512" y="3936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rgbClr val="FF6600"/>
                  </a:solidFill>
                </a:rPr>
                <a:t>Q1</a:t>
              </a: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4800" y="3792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chemeClr val="folHlink"/>
                  </a:solidFill>
                </a:rPr>
                <a:t>Q2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5139" y="3600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rgbClr val="FF6600"/>
                  </a:solidFill>
                </a:rPr>
                <a:t>Q3</a:t>
              </a: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4368" y="3456"/>
              <a:ext cx="2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rgbClr val="FFCC00"/>
                  </a:solidFill>
                </a:rPr>
                <a:t>S1</a:t>
              </a:r>
            </a:p>
          </p:txBody>
        </p: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4800" y="3216"/>
              <a:ext cx="2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400" b="1">
                  <a:solidFill>
                    <a:srgbClr val="FFCC00"/>
                  </a:solidFill>
                </a:rPr>
                <a:t>S2</a:t>
              </a: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744" y="427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5126" y="405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1800"/>
                <a:t>l=1m</a:t>
              </a:r>
            </a:p>
          </p:txBody>
        </p:sp>
      </p:grp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5733465" y="5753047"/>
            <a:ext cx="3410535" cy="6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Design with 2 doglegs (↑↓) on the way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0" y="12388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215516" y="6550223"/>
            <a:ext cx="2295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 by Anne </a:t>
            </a:r>
            <a:r>
              <a:rPr lang="en-US" sz="1400" dirty="0" err="1" smtClean="0"/>
              <a:t>Oppelt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35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</a:t>
            </a:r>
            <a:r>
              <a:rPr lang="en-US" dirty="0" smtClean="0"/>
              <a:t>Preliminary Results</a:t>
            </a:r>
            <a:r>
              <a:rPr lang="en-US" dirty="0"/>
              <a:t>: Needs </a:t>
            </a:r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36035" r="10788"/>
          <a:stretch>
            <a:fillRect/>
          </a:stretch>
        </p:blipFill>
        <p:spPr bwMode="auto">
          <a:xfrm>
            <a:off x="4751388" y="3028950"/>
            <a:ext cx="40005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2083" b="65822"/>
          <a:stretch>
            <a:fillRect/>
          </a:stretch>
        </p:blipFill>
        <p:spPr bwMode="auto">
          <a:xfrm>
            <a:off x="0" y="739775"/>
            <a:ext cx="459898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35735" r="8636"/>
          <a:stretch>
            <a:fillRect/>
          </a:stretch>
        </p:blipFill>
        <p:spPr bwMode="auto">
          <a:xfrm>
            <a:off x="198438" y="3019425"/>
            <a:ext cx="40989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627313" y="1981200"/>
            <a:ext cx="987425" cy="63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2998788" y="2044700"/>
            <a:ext cx="242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300">
                <a:latin typeface="Gill Sans" charset="0"/>
                <a:sym typeface="Gill Sans" charset="0"/>
              </a:rPr>
              <a:t>~λ</a:t>
            </a:r>
            <a:r>
              <a:rPr lang="en-US" sz="1300" baseline="-6000">
                <a:latin typeface="Gill Sans" charset="0"/>
                <a:sym typeface="Gill Sans" charset="0"/>
              </a:rPr>
              <a:t>p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252788" y="1423988"/>
            <a:ext cx="717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Driver bunch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613150" y="1576388"/>
            <a:ext cx="22225" cy="12223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2282825" y="1428750"/>
            <a:ext cx="828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Witness bunch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736850" y="1576388"/>
            <a:ext cx="15875" cy="12065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val 11"/>
          <p:cNvSpPr>
            <a:spLocks/>
          </p:cNvSpPr>
          <p:nvPr/>
        </p:nvSpPr>
        <p:spPr bwMode="auto">
          <a:xfrm rot="699510">
            <a:off x="5751513" y="5056188"/>
            <a:ext cx="588962" cy="857250"/>
          </a:xfrm>
          <a:prstGeom prst="ellipse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6845300" y="5349875"/>
            <a:ext cx="12160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700">
                <a:latin typeface="Gill Sans" charset="0"/>
                <a:sym typeface="Gill Sans" charset="0"/>
              </a:rPr>
              <a:t>Energy gain!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1057275" y="2765425"/>
            <a:ext cx="264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>
                <a:sym typeface="Gill Sans" charset="0"/>
              </a:rPr>
              <a:t>Bunches at the beginning: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5386388" y="2755900"/>
            <a:ext cx="307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>
                <a:sym typeface="Gill Sans" charset="0"/>
              </a:rPr>
              <a:t>Bunches after 1 cm in plasma: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4637088" y="873125"/>
            <a:ext cx="4381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>
                <a:sym typeface="Gill Sans" charset="0"/>
              </a:rPr>
              <a:t>The witness bunch falls in the region where</a:t>
            </a:r>
            <a:br>
              <a:rPr lang="en-US" sz="1800">
                <a:sym typeface="Gill Sans" charset="0"/>
              </a:rPr>
            </a:br>
            <a:r>
              <a:rPr lang="en-US" sz="1800">
                <a:sym typeface="Gill Sans" charset="0"/>
              </a:rPr>
              <a:t>the wakefield is maximum.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10800000" flipH="1">
            <a:off x="6465888" y="5500688"/>
            <a:ext cx="342900" cy="0"/>
          </a:xfrm>
          <a:prstGeom prst="line">
            <a:avLst/>
          </a:prstGeom>
          <a:noFill/>
          <a:ln w="127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4692650" y="1592263"/>
            <a:ext cx="4379913" cy="852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 b="1">
                <a:sym typeface="Gill Sans" charset="0"/>
              </a:rPr>
              <a:t>In approx. 1 cm of propagation in the</a:t>
            </a:r>
            <a:br>
              <a:rPr lang="en-US" sz="1800" b="1">
                <a:sym typeface="Gill Sans" charset="0"/>
              </a:rPr>
            </a:br>
            <a:r>
              <a:rPr lang="en-US" sz="1800" b="1">
                <a:sym typeface="Gill Sans" charset="0"/>
              </a:rPr>
              <a:t>plasma, a fraction of the electrons in </a:t>
            </a:r>
            <a:br>
              <a:rPr lang="en-US" sz="1800" b="1">
                <a:sym typeface="Gill Sans" charset="0"/>
              </a:rPr>
            </a:br>
            <a:r>
              <a:rPr lang="en-US" sz="1800" b="1">
                <a:sym typeface="Gill Sans" charset="0"/>
              </a:rPr>
              <a:t>the witness bunch double their energy.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622675" y="674688"/>
            <a:ext cx="436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/n</a:t>
            </a:r>
            <a:r>
              <a:rPr lang="de-DE" sz="900" b="1"/>
              <a:t>0</a:t>
            </a:r>
            <a:endParaRPr lang="en-GB" sz="900" b="1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3175000" y="3217863"/>
            <a:ext cx="717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Driver bunch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3178175" y="3386138"/>
            <a:ext cx="349250" cy="177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1590675" y="3236913"/>
            <a:ext cx="828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Witness bunch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1566863" y="3387725"/>
            <a:ext cx="476250" cy="2032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73960" y="6550223"/>
            <a:ext cx="3509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 by Alberto Martinez de la Ossa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48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2013: First experiments with plasma </a:t>
            </a:r>
            <a:r>
              <a:rPr lang="en-US" dirty="0" smtClean="0"/>
              <a:t>cell in laboratory</a:t>
            </a:r>
            <a:endParaRPr lang="en-US" dirty="0" smtClean="0"/>
          </a:p>
          <a:p>
            <a:r>
              <a:rPr lang="en-US" dirty="0" smtClean="0"/>
              <a:t>2014: Characterization of energy modulation of electron beam in plasma</a:t>
            </a:r>
          </a:p>
          <a:p>
            <a:r>
              <a:rPr lang="en-US" dirty="0" smtClean="0"/>
              <a:t>Then: Insertion of bunch compressor – experiments with high transformer ratio etc.</a:t>
            </a:r>
          </a:p>
          <a:p>
            <a:r>
              <a:rPr lang="en-US" dirty="0" smtClean="0"/>
              <a:t>Cooperation with SLAC, CERN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495641" y="830015"/>
            <a:ext cx="8532100" cy="5505450"/>
            <a:chOff x="45257" y="1309441"/>
            <a:chExt cx="8532100" cy="550545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7" y="1309441"/>
              <a:ext cx="7286625" cy="5505450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331882" y="2147357"/>
              <a:ext cx="1245475" cy="646331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/>
                <a:t>Courtesy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of</a:t>
              </a:r>
              <a:r>
                <a:rPr lang="de-DE" sz="1200" dirty="0" smtClean="0"/>
                <a:t> Carl Schröder, LBNL</a:t>
              </a:r>
              <a:endParaRPr lang="de-DE" sz="1200" dirty="0"/>
            </a:p>
          </p:txBody>
        </p:sp>
      </p:grpSp>
      <p:sp>
        <p:nvSpPr>
          <p:cNvPr id="7" name="Rectangular Callout 6"/>
          <p:cNvSpPr/>
          <p:nvPr/>
        </p:nvSpPr>
        <p:spPr bwMode="auto">
          <a:xfrm>
            <a:off x="7426681" y="4549071"/>
            <a:ext cx="1628346" cy="1044240"/>
          </a:xfrm>
          <a:prstGeom prst="wedgeRectCallout">
            <a:avLst>
              <a:gd name="adj1" fmla="val -60865"/>
              <a:gd name="adj2" fmla="val 97875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Does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this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work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de-DE" sz="1200" b="1" dirty="0" err="1" smtClean="0">
                <a:solidFill>
                  <a:srgbClr val="FF0000"/>
                </a:solidFill>
              </a:rPr>
              <a:t>Dephasing</a:t>
            </a:r>
            <a:r>
              <a:rPr lang="de-DE" sz="1200" b="1" dirty="0" smtClean="0">
                <a:solidFill>
                  <a:srgbClr val="FF0000"/>
                </a:solidFill>
              </a:rPr>
              <a:t> 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sym typeface="Wingdings" pitchFamily="2" charset="2"/>
              </a:rPr>
              <a:t>Hose </a:t>
            </a: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sym typeface="Wingdings" pitchFamily="2" charset="2"/>
              </a:rPr>
              <a:t>instability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sym typeface="Wingdings" pitchFamily="2" charset="2"/>
              </a:rPr>
              <a:t> ?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7511" y="764704"/>
            <a:ext cx="1794934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Background: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PWA Experiments are planned at PITZ</a:t>
            </a:r>
          </a:p>
          <a:p>
            <a:pPr lvl="1"/>
            <a:r>
              <a:rPr lang="en-US" dirty="0" smtClean="0"/>
              <a:t>Now: Characterization of electron beam self modulation</a:t>
            </a:r>
          </a:p>
          <a:p>
            <a:pPr lvl="1"/>
            <a:r>
              <a:rPr lang="en-US" dirty="0" smtClean="0"/>
              <a:t>Later: High transformer ratio</a:t>
            </a:r>
          </a:p>
          <a:p>
            <a:r>
              <a:rPr lang="en-US" dirty="0" smtClean="0"/>
              <a:t>Utilization of good diagnostics and unique laser system</a:t>
            </a:r>
          </a:p>
          <a:p>
            <a:r>
              <a:rPr lang="en-US" dirty="0" smtClean="0"/>
              <a:t>Simulations show promising results</a:t>
            </a:r>
          </a:p>
          <a:p>
            <a:pPr lvl="1"/>
            <a:r>
              <a:rPr lang="en-US" dirty="0" smtClean="0"/>
              <a:t>Electron sub bunching and energy modulation with current setup</a:t>
            </a:r>
          </a:p>
          <a:p>
            <a:pPr lvl="1"/>
            <a:r>
              <a:rPr lang="en-US" dirty="0" smtClean="0"/>
              <a:t>Energy gain with bunch compressor</a:t>
            </a:r>
          </a:p>
          <a:p>
            <a:r>
              <a:rPr lang="en-US" dirty="0" smtClean="0"/>
              <a:t>First experiments with plasma cell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 Ratio (TR)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797531"/>
            <a:ext cx="8352420" cy="543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5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the Transformer Ratio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" y="806560"/>
            <a:ext cx="8172400" cy="595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</a:t>
            </a:r>
            <a:r>
              <a:rPr lang="en-US" dirty="0" smtClean="0"/>
              <a:t>Beam-driven Plasma </a:t>
            </a:r>
            <a:r>
              <a:rPr lang="en-US" dirty="0" err="1" smtClean="0"/>
              <a:t>Wakefields</a:t>
            </a:r>
            <a:endParaRPr lang="en-US" dirty="0"/>
          </a:p>
        </p:txBody>
      </p:sp>
      <p:sp>
        <p:nvSpPr>
          <p:cNvPr id="4" name="Rectangle 14"/>
          <p:cNvSpPr>
            <a:spLocks/>
          </p:cNvSpPr>
          <p:nvPr/>
        </p:nvSpPr>
        <p:spPr bwMode="auto">
          <a:xfrm>
            <a:off x="4773613" y="5230813"/>
            <a:ext cx="4191000" cy="852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 b="1">
                <a:sym typeface="Gill Sans" charset="0"/>
              </a:rPr>
              <a:t>The driver bunch enables </a:t>
            </a:r>
            <a:br>
              <a:rPr lang="en-US" sz="1800" b="1">
                <a:sym typeface="Gill Sans" charset="0"/>
              </a:rPr>
            </a:br>
            <a:r>
              <a:rPr lang="en-US" sz="1800" b="1">
                <a:sym typeface="Gill Sans" charset="0"/>
              </a:rPr>
              <a:t>a longitudinal wakefield of 4.3 GeV/m</a:t>
            </a:r>
            <a:br>
              <a:rPr lang="en-US" sz="1800" b="1">
                <a:sym typeface="Gill Sans" charset="0"/>
              </a:rPr>
            </a:br>
            <a:r>
              <a:rPr lang="en-US" sz="1800" b="1">
                <a:sym typeface="Gill Sans" charset="0"/>
              </a:rPr>
              <a:t>approx. λ</a:t>
            </a:r>
            <a:r>
              <a:rPr lang="en-US" sz="1800" b="1" baseline="-6000">
                <a:sym typeface="Gill Sans" charset="0"/>
              </a:rPr>
              <a:t>p</a:t>
            </a:r>
            <a:r>
              <a:rPr lang="en-US" sz="1800" b="1">
                <a:sym typeface="Gill Sans" charset="0"/>
              </a:rPr>
              <a:t> behind the beam’s front.</a:t>
            </a: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5205413" y="4062413"/>
            <a:ext cx="3241675" cy="992187"/>
          </a:xfrm>
          <a:prstGeom prst="roundRect">
            <a:avLst>
              <a:gd name="adj" fmla="val 13509"/>
            </a:avLst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4856163" y="3876675"/>
            <a:ext cx="1160462" cy="403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5197475" y="4038600"/>
            <a:ext cx="34194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38" eaLnBrk="1" hangingPunct="1"/>
            <a:r>
              <a:rPr lang="en-US">
                <a:sym typeface="Gill Sans" charset="0"/>
              </a:rPr>
              <a:t>n</a:t>
            </a:r>
            <a:r>
              <a:rPr lang="en-US" baseline="-6000">
                <a:sym typeface="Gill Sans" charset="0"/>
              </a:rPr>
              <a:t>0 </a:t>
            </a:r>
            <a:r>
              <a:rPr lang="en-US">
                <a:sym typeface="Gill Sans" charset="0"/>
              </a:rPr>
              <a:t>= 2×10</a:t>
            </a:r>
            <a:r>
              <a:rPr lang="en-US" baseline="32000">
                <a:sym typeface="Gill Sans" charset="0"/>
              </a:rPr>
              <a:t>15</a:t>
            </a:r>
            <a:r>
              <a:rPr lang="en-US">
                <a:sym typeface="Gill Sans" charset="0"/>
              </a:rPr>
              <a:t> e/cm</a:t>
            </a:r>
            <a:r>
              <a:rPr lang="en-US" baseline="32000">
                <a:sym typeface="Gill Sans" charset="0"/>
              </a:rPr>
              <a:t>3</a:t>
            </a:r>
          </a:p>
          <a:p>
            <a:pPr algn="ctr" defTabSz="642938" eaLnBrk="1" hangingPunct="1"/>
            <a:r>
              <a:rPr lang="en-US">
                <a:sym typeface="Gill Sans" charset="0"/>
              </a:rPr>
              <a:t>ω</a:t>
            </a:r>
            <a:r>
              <a:rPr lang="en-US" baseline="-6000">
                <a:sym typeface="Gill Sans" charset="0"/>
              </a:rPr>
              <a:t>p </a:t>
            </a:r>
            <a:r>
              <a:rPr lang="en-US">
                <a:sym typeface="Gill Sans" charset="0"/>
              </a:rPr>
              <a:t>= (4πn</a:t>
            </a:r>
            <a:r>
              <a:rPr lang="en-US" baseline="-6000">
                <a:sym typeface="Gill Sans" charset="0"/>
              </a:rPr>
              <a:t>0</a:t>
            </a:r>
            <a:r>
              <a:rPr lang="en-US">
                <a:sym typeface="Gill Sans" charset="0"/>
              </a:rPr>
              <a:t>e</a:t>
            </a:r>
            <a:r>
              <a:rPr lang="en-US" baseline="32000">
                <a:sym typeface="Gill Sans" charset="0"/>
              </a:rPr>
              <a:t>2</a:t>
            </a:r>
            <a:r>
              <a:rPr lang="en-US">
                <a:sym typeface="Gill Sans" charset="0"/>
              </a:rPr>
              <a:t>/m)</a:t>
            </a:r>
            <a:r>
              <a:rPr lang="en-US" baseline="32000">
                <a:sym typeface="Gill Sans" charset="0"/>
              </a:rPr>
              <a:t>1/2 </a:t>
            </a:r>
            <a:r>
              <a:rPr lang="en-US">
                <a:sym typeface="Gill Sans" charset="0"/>
              </a:rPr>
              <a:t>= 2.5×10</a:t>
            </a:r>
            <a:r>
              <a:rPr lang="en-US" baseline="32000">
                <a:sym typeface="Gill Sans" charset="0"/>
              </a:rPr>
              <a:t>-3 </a:t>
            </a:r>
            <a:r>
              <a:rPr lang="en-US">
                <a:sym typeface="Gill Sans" charset="0"/>
              </a:rPr>
              <a:t>fs</a:t>
            </a:r>
            <a:r>
              <a:rPr lang="en-US" baseline="32000">
                <a:sym typeface="Gill Sans" charset="0"/>
              </a:rPr>
              <a:t>-1</a:t>
            </a:r>
          </a:p>
          <a:p>
            <a:pPr algn="ctr" defTabSz="642938" eaLnBrk="1" hangingPunct="1"/>
            <a:r>
              <a:rPr lang="en-US">
                <a:sym typeface="Gill Sans" charset="0"/>
              </a:rPr>
              <a:t>λ</a:t>
            </a:r>
            <a:r>
              <a:rPr lang="en-US" baseline="-6000">
                <a:sym typeface="Gill Sans" charset="0"/>
              </a:rPr>
              <a:t>p </a:t>
            </a:r>
            <a:r>
              <a:rPr lang="en-US">
                <a:sym typeface="Gill Sans" charset="0"/>
              </a:rPr>
              <a:t>= 2πc/ω</a:t>
            </a:r>
            <a:r>
              <a:rPr lang="en-US" baseline="-6000">
                <a:sym typeface="Gill Sans" charset="0"/>
              </a:rPr>
              <a:t>p </a:t>
            </a:r>
            <a:r>
              <a:rPr lang="en-US">
                <a:sym typeface="Gill Sans" charset="0"/>
              </a:rPr>
              <a:t>= 750 μm</a:t>
            </a:r>
          </a:p>
          <a:p>
            <a:pPr algn="ctr" defTabSz="642938" eaLnBrk="1" hangingPunct="1"/>
            <a:r>
              <a:rPr lang="en-US">
                <a:sym typeface="Gill Sans" charset="0"/>
              </a:rPr>
              <a:t>E</a:t>
            </a:r>
            <a:r>
              <a:rPr lang="en-US" baseline="-6000">
                <a:sym typeface="Gill Sans" charset="0"/>
              </a:rPr>
              <a:t>0</a:t>
            </a:r>
            <a:r>
              <a:rPr lang="en-US">
                <a:sym typeface="Gill Sans" charset="0"/>
              </a:rPr>
              <a:t> = mcω</a:t>
            </a:r>
            <a:r>
              <a:rPr lang="en-US" baseline="-6000">
                <a:sym typeface="Gill Sans" charset="0"/>
              </a:rPr>
              <a:t>p</a:t>
            </a:r>
            <a:r>
              <a:rPr lang="en-US">
                <a:sym typeface="Gill Sans" charset="0"/>
              </a:rPr>
              <a:t>/e = 4.3 GeV/m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730250"/>
            <a:ext cx="4703762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4941888" y="944563"/>
            <a:ext cx="371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>
                <a:sym typeface="Gill Sans" charset="0"/>
              </a:rPr>
              <a:t>PITZ’s beam layout after the BC (0.034T)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5657850" y="1301750"/>
            <a:ext cx="2284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>
                <a:sym typeface="Gill Sans" charset="0"/>
              </a:rPr>
              <a:t>2-heads shape</a:t>
            </a:r>
            <a:br>
              <a:rPr lang="en-US" sz="1800">
                <a:sym typeface="Gill Sans" charset="0"/>
              </a:rPr>
            </a:br>
            <a:r>
              <a:rPr lang="en-US" sz="1800">
                <a:sym typeface="Gill Sans" charset="0"/>
              </a:rPr>
              <a:t>separated by ~ 550μm</a:t>
            </a: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5853113" y="2122488"/>
            <a:ext cx="18970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200">
                <a:sym typeface="Gill Sans" charset="0"/>
              </a:rPr>
              <a:t>1. Driver bunch</a:t>
            </a: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4984750" y="2500313"/>
            <a:ext cx="363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>
                <a:sym typeface="Gill Sans" charset="0"/>
              </a:rPr>
              <a:t>Q=526 pC,  σ</a:t>
            </a:r>
            <a:r>
              <a:rPr lang="en-US" sz="1800" baseline="-6000">
                <a:sym typeface="Gill Sans" charset="0"/>
              </a:rPr>
              <a:t>z</a:t>
            </a:r>
            <a:r>
              <a:rPr lang="en-US" sz="1800">
                <a:sym typeface="Gill Sans" charset="0"/>
              </a:rPr>
              <a:t>=15μm, &lt;E&gt;=13 MeV</a:t>
            </a:r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5730875" y="3024188"/>
            <a:ext cx="21447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200">
                <a:sym typeface="Gill Sans" charset="0"/>
              </a:rPr>
              <a:t>2. Witness bunch</a:t>
            </a: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4984750" y="3376613"/>
            <a:ext cx="363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800">
                <a:sym typeface="Gill Sans" charset="0"/>
              </a:rPr>
              <a:t>Q=158 pC,  σ</a:t>
            </a:r>
            <a:r>
              <a:rPr lang="en-US" sz="1800" baseline="-6000">
                <a:sym typeface="Gill Sans" charset="0"/>
              </a:rPr>
              <a:t>z</a:t>
            </a:r>
            <a:r>
              <a:rPr lang="en-US" sz="1800">
                <a:sym typeface="Gill Sans" charset="0"/>
              </a:rPr>
              <a:t>=10μm, &lt;E&gt;=12 MeV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627313" y="1966913"/>
            <a:ext cx="987425" cy="63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2960688" y="1995488"/>
            <a:ext cx="3206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300">
                <a:latin typeface="Gill Sans" charset="0"/>
                <a:sym typeface="Gill Sans" charset="0"/>
              </a:rPr>
              <a:t>~λ</a:t>
            </a:r>
            <a:r>
              <a:rPr lang="en-US" sz="1300" baseline="-6000">
                <a:latin typeface="Gill Sans" charset="0"/>
                <a:sym typeface="Gill Sans" charset="0"/>
              </a:rPr>
              <a:t>p</a:t>
            </a:r>
          </a:p>
        </p:txBody>
      </p:sp>
      <p:sp>
        <p:nvSpPr>
          <p:cNvPr id="17" name="Oval 18"/>
          <p:cNvSpPr>
            <a:spLocks/>
          </p:cNvSpPr>
          <p:nvPr/>
        </p:nvSpPr>
        <p:spPr bwMode="auto">
          <a:xfrm>
            <a:off x="2490788" y="3537012"/>
            <a:ext cx="652462" cy="401638"/>
          </a:xfrm>
          <a:prstGeom prst="ellipse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642938" eaLnBrk="1" hangingPunct="1"/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2336800" y="3254375"/>
            <a:ext cx="962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accelerating field </a:t>
            </a:r>
          </a:p>
        </p:txBody>
      </p:sp>
      <p:sp>
        <p:nvSpPr>
          <p:cNvPr id="19" name="Oval 20"/>
          <p:cNvSpPr>
            <a:spLocks/>
          </p:cNvSpPr>
          <p:nvPr/>
        </p:nvSpPr>
        <p:spPr bwMode="auto">
          <a:xfrm>
            <a:off x="2589213" y="5583646"/>
            <a:ext cx="947737" cy="401638"/>
          </a:xfrm>
          <a:prstGeom prst="ellipse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642938" eaLnBrk="1" hangingPunct="1"/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74938" y="5259388"/>
            <a:ext cx="7715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focusing field </a:t>
            </a: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3235325" y="1379538"/>
            <a:ext cx="7524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1000">
                <a:latin typeface="Gill Sans" charset="0"/>
                <a:sym typeface="Gill Sans" charset="0"/>
              </a:rPr>
              <a:t>Driver bunch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3613150" y="1562100"/>
            <a:ext cx="22225" cy="122238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4913313" y="3875088"/>
            <a:ext cx="1017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38" eaLnBrk="1" hangingPunct="1"/>
            <a:r>
              <a:rPr lang="en-US" sz="2400">
                <a:latin typeface="Gill Sans" charset="0"/>
                <a:sym typeface="Gill Sans" charset="0"/>
              </a:rPr>
              <a:t>Plasma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694113" y="674688"/>
            <a:ext cx="436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/n</a:t>
            </a:r>
            <a:r>
              <a:rPr lang="de-DE" sz="900" b="1"/>
              <a:t>0</a:t>
            </a:r>
            <a:endParaRPr lang="en-GB" sz="900" b="1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763963" y="2722563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/E</a:t>
            </a:r>
            <a:r>
              <a:rPr lang="de-DE" sz="900" b="1"/>
              <a:t>0</a:t>
            </a:r>
            <a:endParaRPr lang="en-GB" sz="900" b="1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743325" y="47593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/E</a:t>
            </a:r>
            <a:r>
              <a:rPr lang="de-DE" sz="900" b="1"/>
              <a:t>0</a:t>
            </a:r>
            <a:endParaRPr lang="en-GB" sz="900" b="1"/>
          </a:p>
        </p:txBody>
      </p:sp>
      <p:sp>
        <p:nvSpPr>
          <p:cNvPr id="27" name="TextBox 26"/>
          <p:cNvSpPr txBox="1"/>
          <p:nvPr/>
        </p:nvSpPr>
        <p:spPr>
          <a:xfrm>
            <a:off x="4473960" y="6550223"/>
            <a:ext cx="3509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 by Alberto Martinez de la Ossa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91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Processes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5596" y="1232756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(Multi) photon</a:t>
            </a:r>
          </a:p>
          <a:p>
            <a:r>
              <a:rPr lang="en-US" dirty="0" smtClean="0"/>
              <a:t>    absorption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7836" y="1232756"/>
            <a:ext cx="130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Tunneling</a:t>
            </a:r>
          </a:p>
          <a:p>
            <a:r>
              <a:rPr lang="en-US" dirty="0"/>
              <a:t> </a:t>
            </a:r>
            <a:r>
              <a:rPr lang="en-US" dirty="0" smtClean="0"/>
              <a:t>   ionization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0212" y="1232756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Barrier suppressed</a:t>
            </a:r>
          </a:p>
          <a:p>
            <a:r>
              <a:rPr lang="en-US" dirty="0" smtClean="0"/>
              <a:t>    ionization (BSI)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9512" y="2852936"/>
            <a:ext cx="3060340" cy="3492388"/>
            <a:chOff x="935596" y="2744924"/>
            <a:chExt cx="3060340" cy="3492388"/>
          </a:xfrm>
        </p:grpSpPr>
        <p:sp>
          <p:nvSpPr>
            <p:cNvPr id="7" name="Arc 6"/>
            <p:cNvSpPr/>
            <p:nvPr/>
          </p:nvSpPr>
          <p:spPr bwMode="auto">
            <a:xfrm>
              <a:off x="935596" y="2744924"/>
              <a:ext cx="1404156" cy="3492388"/>
            </a:xfrm>
            <a:prstGeom prst="arc">
              <a:avLst>
                <a:gd name="adj1" fmla="val 16336014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Arc 7"/>
            <p:cNvSpPr/>
            <p:nvPr/>
          </p:nvSpPr>
          <p:spPr bwMode="auto">
            <a:xfrm flipH="1">
              <a:off x="2591780" y="2744924"/>
              <a:ext cx="1404156" cy="3492388"/>
            </a:xfrm>
            <a:prstGeom prst="arc">
              <a:avLst>
                <a:gd name="adj1" fmla="val 16336014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1223628" y="3573016"/>
            <a:ext cx="991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31540" y="2708920"/>
            <a:ext cx="24482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511660" y="3284984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511660" y="3032956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511660" y="2780928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511660" y="2528900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19572" y="5193196"/>
            <a:ext cx="1967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1800" baseline="30000" dirty="0" smtClean="0">
                <a:latin typeface="+mn-lt"/>
                <a:cs typeface="Times New Roman" pitchFamily="18" charset="0"/>
              </a:rPr>
              <a:t>(4)</a:t>
            </a:r>
            <a:r>
              <a:rPr lang="en-US" sz="1800" dirty="0" smtClean="0">
                <a:latin typeface="+mn-lt"/>
                <a:cs typeface="Times New Roman" pitchFamily="18" charset="0"/>
              </a:rPr>
              <a:t> – process for</a:t>
            </a:r>
          </a:p>
          <a:p>
            <a:r>
              <a:rPr lang="en-US" sz="1800" dirty="0" smtClean="0">
                <a:latin typeface="+mn-lt"/>
                <a:cs typeface="Times New Roman" pitchFamily="18" charset="0"/>
              </a:rPr>
              <a:t>Li and </a:t>
            </a:r>
            <a:r>
              <a:rPr lang="en-US" sz="1800" dirty="0" err="1" smtClean="0">
                <a:latin typeface="+mn-lt"/>
                <a:cs typeface="Times New Roman" pitchFamily="18" charset="0"/>
              </a:rPr>
              <a:t>Ti:Sa</a:t>
            </a:r>
            <a:r>
              <a:rPr lang="en-US" sz="1800" dirty="0" smtClean="0">
                <a:latin typeface="+mn-lt"/>
                <a:cs typeface="Times New Roman" pitchFamily="18" charset="0"/>
              </a:rPr>
              <a:t> laser</a:t>
            </a:r>
          </a:p>
          <a:p>
            <a:r>
              <a:rPr lang="en-US" sz="1800" dirty="0" smtClean="0">
                <a:latin typeface="+mn-lt"/>
                <a:cs typeface="Times New Roman" pitchFamily="18" charset="0"/>
              </a:rPr>
              <a:t>(Low probability)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2915816" y="2528900"/>
            <a:ext cx="1404156" cy="3816424"/>
          </a:xfrm>
          <a:prstGeom prst="arc">
            <a:avLst>
              <a:gd name="adj1" fmla="val 16336014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flipH="1">
            <a:off x="4572000" y="3176972"/>
            <a:ext cx="1404156" cy="3168352"/>
          </a:xfrm>
          <a:prstGeom prst="arc">
            <a:avLst>
              <a:gd name="adj1" fmla="val 15960037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347864" y="2240868"/>
            <a:ext cx="2628292" cy="10441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076436" y="3783893"/>
            <a:ext cx="9911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678245" y="3501008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4678245" y="3248980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678245" y="3248980"/>
            <a:ext cx="129791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3671900" y="5193196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cs typeface="Times New Roman" pitchFamily="18" charset="0"/>
              </a:rPr>
              <a:t>Described by</a:t>
            </a:r>
          </a:p>
          <a:p>
            <a:r>
              <a:rPr lang="en-US" sz="1800" dirty="0" smtClean="0">
                <a:latin typeface="+mn-lt"/>
                <a:cs typeface="Times New Roman" pitchFamily="18" charset="0"/>
              </a:rPr>
              <a:t>ADK theory</a:t>
            </a:r>
          </a:p>
          <a:p>
            <a:r>
              <a:rPr lang="en-US" sz="1800" dirty="0" smtClean="0">
                <a:latin typeface="+mn-lt"/>
                <a:cs typeface="Times New Roman" pitchFamily="18" charset="0"/>
              </a:rPr>
              <a:t>(Exponential law)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4248" y="519319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cs typeface="Times New Roman" pitchFamily="18" charset="0"/>
              </a:rPr>
              <a:t>Full ionization</a:t>
            </a:r>
          </a:p>
          <a:p>
            <a:r>
              <a:rPr lang="en-US" sz="1800" dirty="0" smtClean="0">
                <a:latin typeface="+mn-lt"/>
                <a:cs typeface="Times New Roman" pitchFamily="18" charset="0"/>
              </a:rPr>
              <a:t>possible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rc 36"/>
          <p:cNvSpPr/>
          <p:nvPr/>
        </p:nvSpPr>
        <p:spPr bwMode="auto">
          <a:xfrm>
            <a:off x="5717379" y="2168860"/>
            <a:ext cx="1404156" cy="4176464"/>
          </a:xfrm>
          <a:prstGeom prst="arc">
            <a:avLst>
              <a:gd name="adj1" fmla="val 16494607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Arc 37"/>
          <p:cNvSpPr/>
          <p:nvPr/>
        </p:nvSpPr>
        <p:spPr bwMode="auto">
          <a:xfrm flipH="1">
            <a:off x="7373563" y="3789040"/>
            <a:ext cx="1404156" cy="2556284"/>
          </a:xfrm>
          <a:prstGeom prst="arc">
            <a:avLst>
              <a:gd name="adj1" fmla="val 15390273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6967209" y="3717032"/>
            <a:ext cx="167324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516216" y="1984276"/>
            <a:ext cx="2261503" cy="2128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215048" y="2437728"/>
            <a:ext cx="828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Vacuum</a:t>
            </a:r>
          </a:p>
          <a:p>
            <a:r>
              <a:rPr lang="en-US" sz="1400" dirty="0" smtClean="0"/>
              <a:t>level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95903" y="3284984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Electronic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level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943708" y="2528900"/>
            <a:ext cx="0" cy="10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1203310" y="2149115"/>
            <a:ext cx="59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Ti:Sa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19192" y="214911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030A0"/>
                </a:solidFill>
              </a:rPr>
              <a:t>ArF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23628" y="836712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01660" y="836712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12260" y="836712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Highest field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</a:t>
            </a:r>
            <a:r>
              <a:rPr lang="en-US" dirty="0" err="1" smtClean="0"/>
              <a:t>Ti:Sa</a:t>
            </a:r>
            <a:r>
              <a:rPr lang="en-US" dirty="0" smtClean="0"/>
              <a:t> Laser Peak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 power needed for ideal case (uniform power density over lateral and longitudinal channel dimensions and DC case):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id</a:t>
            </a:r>
            <a:r>
              <a:rPr lang="en-US" dirty="0" smtClean="0"/>
              <a:t>=</a:t>
            </a:r>
            <a:r>
              <a:rPr lang="en-US" dirty="0" err="1" smtClean="0"/>
              <a:t>I</a:t>
            </a:r>
            <a:r>
              <a:rPr lang="en-US" baseline="-25000" dirty="0" err="1" smtClean="0"/>
              <a:t>th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Channel radius: r</a:t>
            </a:r>
            <a:r>
              <a:rPr lang="en-US" baseline="-25000" dirty="0" smtClean="0"/>
              <a:t>0</a:t>
            </a:r>
            <a:r>
              <a:rPr lang="en-US" dirty="0" smtClean="0"/>
              <a:t> ; BSI Ionization threshold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th</a:t>
            </a:r>
            <a:r>
              <a:rPr lang="en-US" dirty="0" smtClean="0"/>
              <a:t> (3.4*10</a:t>
            </a:r>
            <a:r>
              <a:rPr lang="en-US" baseline="30000" dirty="0" smtClean="0"/>
              <a:t>12</a:t>
            </a:r>
            <a:r>
              <a:rPr lang="en-US" dirty="0" smtClean="0"/>
              <a:t> W/cm</a:t>
            </a:r>
            <a:r>
              <a:rPr lang="en-US" baseline="30000" dirty="0" smtClean="0"/>
              <a:t>2</a:t>
            </a:r>
            <a:r>
              <a:rPr lang="en-US" dirty="0" smtClean="0"/>
              <a:t> for Li)</a:t>
            </a:r>
          </a:p>
          <a:p>
            <a:r>
              <a:rPr lang="en-US" dirty="0" smtClean="0"/>
              <a:t>Power increased by </a:t>
            </a:r>
            <a:r>
              <a:rPr lang="en-US" dirty="0" smtClean="0">
                <a:sym typeface="Symbol"/>
              </a:rPr>
              <a:t>24</a:t>
            </a:r>
            <a:endParaRPr lang="en-US" dirty="0" smtClean="0"/>
          </a:p>
          <a:p>
            <a:pPr lvl="1"/>
            <a:r>
              <a:rPr lang="en-US" dirty="0" smtClean="0"/>
              <a:t>Lateral distribution: factor </a:t>
            </a:r>
            <a:r>
              <a:rPr lang="en-US" dirty="0" smtClean="0">
                <a:sym typeface="Symbol"/>
              </a:rPr>
              <a:t>2</a:t>
            </a:r>
          </a:p>
          <a:p>
            <a:pPr lvl="1"/>
            <a:r>
              <a:rPr lang="en-US" dirty="0" smtClean="0">
                <a:sym typeface="Symbol"/>
              </a:rPr>
              <a:t>Longitudinal: </a:t>
            </a:r>
            <a:r>
              <a:rPr lang="en-US" dirty="0"/>
              <a:t>factor </a:t>
            </a:r>
            <a:r>
              <a:rPr lang="en-US" dirty="0">
                <a:sym typeface="Symbol"/>
              </a:rPr>
              <a:t></a:t>
            </a:r>
            <a:r>
              <a:rPr lang="en-US" dirty="0" smtClean="0">
                <a:sym typeface="Symbol"/>
              </a:rPr>
              <a:t>2</a:t>
            </a:r>
          </a:p>
          <a:p>
            <a:pPr lvl="1"/>
            <a:r>
              <a:rPr lang="en-US" dirty="0" smtClean="0"/>
              <a:t>Short pulse</a:t>
            </a:r>
            <a:r>
              <a:rPr lang="en-US" dirty="0"/>
              <a:t>: factor </a:t>
            </a:r>
            <a:r>
              <a:rPr lang="en-US" dirty="0" smtClean="0">
                <a:sym typeface="Symbol"/>
              </a:rPr>
              <a:t>3</a:t>
            </a:r>
          </a:p>
          <a:p>
            <a:pPr lvl="1"/>
            <a:r>
              <a:rPr lang="en-US" dirty="0" smtClean="0">
                <a:sym typeface="Symbol"/>
              </a:rPr>
              <a:t>Transport loss etc.: </a:t>
            </a:r>
            <a:r>
              <a:rPr lang="en-US" dirty="0" smtClean="0"/>
              <a:t>factor </a:t>
            </a:r>
            <a:r>
              <a:rPr lang="en-US" dirty="0">
                <a:sym typeface="Symbol"/>
              </a:rPr>
              <a:t>2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1068"/>
            <a:ext cx="3884860" cy="23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314686" y="4797152"/>
            <a:ext cx="0" cy="10081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879247" y="4329100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DC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threshold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29765" y="3562350"/>
            <a:ext cx="541785" cy="733425"/>
          </a:xfrm>
          <a:custGeom>
            <a:avLst/>
            <a:gdLst>
              <a:gd name="connsiteX0" fmla="*/ 541785 w 541785"/>
              <a:gd name="connsiteY0" fmla="*/ 0 h 733425"/>
              <a:gd name="connsiteX1" fmla="*/ 8385 w 541785"/>
              <a:gd name="connsiteY1" fmla="*/ 371475 h 733425"/>
              <a:gd name="connsiteX2" fmla="*/ 265560 w 541785"/>
              <a:gd name="connsiteY2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785" h="733425">
                <a:moveTo>
                  <a:pt x="541785" y="0"/>
                </a:moveTo>
                <a:cubicBezTo>
                  <a:pt x="298103" y="124619"/>
                  <a:pt x="54422" y="249238"/>
                  <a:pt x="8385" y="371475"/>
                </a:cubicBezTo>
                <a:cubicBezTo>
                  <a:pt x="-37652" y="493712"/>
                  <a:pt x="113954" y="613568"/>
                  <a:pt x="265560" y="73342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6408280"/>
            <a:ext cx="3319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from: Tong et al., </a:t>
            </a:r>
            <a:r>
              <a:rPr lang="en-US" sz="1200" i="1" dirty="0" smtClean="0"/>
              <a:t>J. Phys. B</a:t>
            </a:r>
            <a:r>
              <a:rPr lang="en-US" sz="1200" dirty="0" smtClean="0"/>
              <a:t> </a:t>
            </a:r>
            <a:r>
              <a:rPr lang="en-US" sz="1200" b="1" dirty="0" smtClean="0"/>
              <a:t>38</a:t>
            </a:r>
            <a:r>
              <a:rPr lang="en-US" sz="1200" dirty="0" smtClean="0"/>
              <a:t> (2005) p. 2593</a:t>
            </a:r>
            <a:endParaRPr lang="en-US" sz="1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5040052" y="2161956"/>
            <a:ext cx="3241928" cy="1893630"/>
            <a:chOff x="5040052" y="2161956"/>
            <a:chExt cx="3241928" cy="189363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040052" y="3789040"/>
              <a:ext cx="306034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6552220" y="2348880"/>
              <a:ext cx="0" cy="15925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Freeform 13"/>
            <p:cNvSpPr/>
            <p:nvPr/>
          </p:nvSpPr>
          <p:spPr bwMode="auto">
            <a:xfrm>
              <a:off x="5489054" y="2562410"/>
              <a:ext cx="2124236" cy="1190626"/>
            </a:xfrm>
            <a:custGeom>
              <a:avLst/>
              <a:gdLst>
                <a:gd name="connsiteX0" fmla="*/ 0 w 2324100"/>
                <a:gd name="connsiteY0" fmla="*/ 1190692 h 1371060"/>
                <a:gd name="connsiteX1" fmla="*/ 504825 w 2324100"/>
                <a:gd name="connsiteY1" fmla="*/ 1190692 h 1371060"/>
                <a:gd name="connsiteX2" fmla="*/ 1162050 w 2324100"/>
                <a:gd name="connsiteY2" fmla="*/ 67 h 1371060"/>
                <a:gd name="connsiteX3" fmla="*/ 1847850 w 2324100"/>
                <a:gd name="connsiteY3" fmla="*/ 1247842 h 1371060"/>
                <a:gd name="connsiteX4" fmla="*/ 2324100 w 2324100"/>
                <a:gd name="connsiteY4" fmla="*/ 1257367 h 1371060"/>
                <a:gd name="connsiteX0" fmla="*/ 0 w 2324100"/>
                <a:gd name="connsiteY0" fmla="*/ 1190682 h 1371050"/>
                <a:gd name="connsiteX1" fmla="*/ 504825 w 2324100"/>
                <a:gd name="connsiteY1" fmla="*/ 1190682 h 1371050"/>
                <a:gd name="connsiteX2" fmla="*/ 1162050 w 2324100"/>
                <a:gd name="connsiteY2" fmla="*/ 57 h 1371050"/>
                <a:gd name="connsiteX3" fmla="*/ 1847850 w 2324100"/>
                <a:gd name="connsiteY3" fmla="*/ 1247832 h 1371050"/>
                <a:gd name="connsiteX4" fmla="*/ 2324100 w 2324100"/>
                <a:gd name="connsiteY4" fmla="*/ 1257357 h 1371050"/>
                <a:gd name="connsiteX0" fmla="*/ 0 w 2324100"/>
                <a:gd name="connsiteY0" fmla="*/ 1190682 h 1371050"/>
                <a:gd name="connsiteX1" fmla="*/ 504825 w 2324100"/>
                <a:gd name="connsiteY1" fmla="*/ 1190682 h 1371050"/>
                <a:gd name="connsiteX2" fmla="*/ 1162050 w 2324100"/>
                <a:gd name="connsiteY2" fmla="*/ 57 h 1371050"/>
                <a:gd name="connsiteX3" fmla="*/ 1847850 w 2324100"/>
                <a:gd name="connsiteY3" fmla="*/ 1247832 h 1371050"/>
                <a:gd name="connsiteX4" fmla="*/ 2324100 w 2324100"/>
                <a:gd name="connsiteY4" fmla="*/ 1257357 h 1371050"/>
                <a:gd name="connsiteX0" fmla="*/ 0 w 1819275"/>
                <a:gd name="connsiteY0" fmla="*/ 1190682 h 1371050"/>
                <a:gd name="connsiteX1" fmla="*/ 657225 w 1819275"/>
                <a:gd name="connsiteY1" fmla="*/ 57 h 1371050"/>
                <a:gd name="connsiteX2" fmla="*/ 1343025 w 1819275"/>
                <a:gd name="connsiteY2" fmla="*/ 1247832 h 1371050"/>
                <a:gd name="connsiteX3" fmla="*/ 1819275 w 1819275"/>
                <a:gd name="connsiteY3" fmla="*/ 1257357 h 1371050"/>
                <a:gd name="connsiteX0" fmla="*/ 0 w 1819275"/>
                <a:gd name="connsiteY0" fmla="*/ 1190625 h 1340221"/>
                <a:gd name="connsiteX1" fmla="*/ 657225 w 1819275"/>
                <a:gd name="connsiteY1" fmla="*/ 0 h 1340221"/>
                <a:gd name="connsiteX2" fmla="*/ 1343025 w 1819275"/>
                <a:gd name="connsiteY2" fmla="*/ 1190625 h 1340221"/>
                <a:gd name="connsiteX3" fmla="*/ 1819275 w 1819275"/>
                <a:gd name="connsiteY3" fmla="*/ 1257300 h 1340221"/>
                <a:gd name="connsiteX0" fmla="*/ 0 w 1819275"/>
                <a:gd name="connsiteY0" fmla="*/ 1190625 h 1289256"/>
                <a:gd name="connsiteX1" fmla="*/ 657225 w 1819275"/>
                <a:gd name="connsiteY1" fmla="*/ 0 h 1289256"/>
                <a:gd name="connsiteX2" fmla="*/ 1343025 w 1819275"/>
                <a:gd name="connsiteY2" fmla="*/ 1190625 h 1289256"/>
                <a:gd name="connsiteX3" fmla="*/ 1819275 w 1819275"/>
                <a:gd name="connsiteY3" fmla="*/ 1257300 h 1289256"/>
                <a:gd name="connsiteX0" fmla="*/ 0 w 1343025"/>
                <a:gd name="connsiteY0" fmla="*/ 1190625 h 1190626"/>
                <a:gd name="connsiteX1" fmla="*/ 657225 w 1343025"/>
                <a:gd name="connsiteY1" fmla="*/ 0 h 1190626"/>
                <a:gd name="connsiteX2" fmla="*/ 1343025 w 1343025"/>
                <a:gd name="connsiteY2" fmla="*/ 1190625 h 1190626"/>
                <a:gd name="connsiteX0" fmla="*/ 0 w 1343025"/>
                <a:gd name="connsiteY0" fmla="*/ 1190625 h 1190626"/>
                <a:gd name="connsiteX1" fmla="*/ 669269 w 1343025"/>
                <a:gd name="connsiteY1" fmla="*/ 0 h 1190626"/>
                <a:gd name="connsiteX2" fmla="*/ 1343025 w 1343025"/>
                <a:gd name="connsiteY2" fmla="*/ 1190625 h 119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25" h="1190626">
                  <a:moveTo>
                    <a:pt x="0" y="1190625"/>
                  </a:moveTo>
                  <a:cubicBezTo>
                    <a:pt x="279400" y="1192212"/>
                    <a:pt x="445432" y="0"/>
                    <a:pt x="669269" y="0"/>
                  </a:cubicBezTo>
                  <a:cubicBezTo>
                    <a:pt x="893106" y="0"/>
                    <a:pt x="1120775" y="1190625"/>
                    <a:pt x="1343025" y="119062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45850" y="2161956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6552220" y="2564904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7344308" y="2384884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baseline="-25000" dirty="0" err="1" smtClean="0"/>
                <a:t>peak</a:t>
              </a:r>
              <a:endParaRPr lang="en-US" baseline="-25000" dirty="0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048164" y="3157723"/>
              <a:ext cx="13681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048164" y="3157723"/>
              <a:ext cx="0" cy="6313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92280" y="3157723"/>
              <a:ext cx="0" cy="6313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7380312" y="2988446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baseline="-25000" dirty="0" err="1" smtClean="0"/>
                <a:t>th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43364" y="3717032"/>
              <a:ext cx="328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o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28384" y="360902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baseline="-25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4733" y="4026550"/>
            <a:ext cx="4017449" cy="2138754"/>
            <a:chOff x="4574733" y="4026550"/>
            <a:chExt cx="4017449" cy="2138754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8986052"/>
                </p:ext>
              </p:extLst>
            </p:nvPr>
          </p:nvGraphicFramePr>
          <p:xfrm>
            <a:off x="4752020" y="4165024"/>
            <a:ext cx="3840162" cy="1964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Graph" r:id="rId4" imgW="3840480" imgH="2926080" progId="Origin50.Graph">
                    <p:embed/>
                  </p:oleObj>
                </mc:Choice>
                <mc:Fallback>
                  <p:oleObj name="Graph" r:id="rId4" imgW="3840480" imgH="292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020" y="4165024"/>
                          <a:ext cx="3840162" cy="1964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 bwMode="auto">
            <a:xfrm flipV="1">
              <a:off x="5445621" y="4243375"/>
              <a:ext cx="0" cy="15925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5246680" y="4026550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5445621" y="5822404"/>
              <a:ext cx="306034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35"/>
            <p:cNvSpPr txBox="1"/>
            <p:nvPr/>
          </p:nvSpPr>
          <p:spPr>
            <a:xfrm>
              <a:off x="8280412" y="5516617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en-US" baseline="-25000" dirty="0"/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4932040" y="4602914"/>
              <a:ext cx="15349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4574733" y="4473116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baseline="-25000" dirty="0" err="1" smtClean="0"/>
                <a:t>peak</a:t>
              </a:r>
              <a:endParaRPr lang="en-US" baseline="-25000" dirty="0"/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32040" y="5210397"/>
              <a:ext cx="15349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4719868" y="5080599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baseline="-25000" dirty="0" err="1" smtClean="0"/>
                <a:t>th</a:t>
              </a:r>
              <a:endParaRPr lang="en-US" baseline="-25000" dirty="0"/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5747163" y="5223854"/>
              <a:ext cx="0" cy="6313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228263" y="5223854"/>
              <a:ext cx="0" cy="6313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5590814" y="5826750"/>
              <a:ext cx="362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56276" y="5826750"/>
              <a:ext cx="362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>
            <a:off x="3635896" y="2723438"/>
            <a:ext cx="2317518" cy="2650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032626" y="3127590"/>
            <a:ext cx="2079434" cy="13455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31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Energies: Single Photon and Field Ionization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717917" cy="4792663"/>
          </a:xfrm>
        </p:spPr>
        <p:txBody>
          <a:bodyPr/>
          <a:lstStyle/>
          <a:p>
            <a:r>
              <a:rPr lang="en-US" dirty="0" smtClean="0"/>
              <a:t>From Z. </a:t>
            </a:r>
            <a:r>
              <a:rPr lang="en-US" dirty="0" err="1" smtClean="0"/>
              <a:t>Najmudin’s</a:t>
            </a:r>
            <a:r>
              <a:rPr lang="en-US" dirty="0" smtClean="0"/>
              <a:t> talk at PDPWA workshop (Munich, Dec 1</a:t>
            </a:r>
            <a:r>
              <a:rPr lang="en-US" baseline="30000" dirty="0" smtClean="0"/>
              <a:t>st</a:t>
            </a:r>
            <a:r>
              <a:rPr lang="en-US" dirty="0" smtClean="0"/>
              <a:t> 2011)</a:t>
            </a:r>
          </a:p>
          <a:p>
            <a:pPr lvl="1"/>
            <a:r>
              <a:rPr lang="en-US" dirty="0" smtClean="0"/>
              <a:t>Energy required to completely </a:t>
            </a:r>
            <a:r>
              <a:rPr lang="en-US" dirty="0"/>
              <a:t>ionize </a:t>
            </a:r>
            <a:r>
              <a:rPr lang="en-US" dirty="0" smtClean="0"/>
              <a:t>a 1m long, 1mm</a:t>
            </a:r>
            <a:r>
              <a:rPr lang="en-US" baseline="30000" dirty="0" smtClean="0"/>
              <a:t>2 </a:t>
            </a:r>
            <a:r>
              <a:rPr lang="en-US" dirty="0" smtClean="0"/>
              <a:t>plasma channel (Single Photon)</a:t>
            </a:r>
          </a:p>
          <a:p>
            <a:pPr lvl="1"/>
            <a:r>
              <a:rPr lang="en-US" dirty="0" smtClean="0"/>
              <a:t>BSI Intensity: Threshold intensity for complete ionization (Field Ionization)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15516" y="2291596"/>
            <a:ext cx="8676964" cy="3765696"/>
            <a:chOff x="359532" y="2240868"/>
            <a:chExt cx="8676964" cy="37656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32" y="2240868"/>
              <a:ext cx="6618161" cy="3765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561" y="2261688"/>
              <a:ext cx="2056935" cy="3738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Ti:Sa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Measurement of density fluctuation in a plasma for PWA at PITZ</a:t>
            </a:r>
          </a:p>
          <a:p>
            <a:r>
              <a:rPr lang="en-US" dirty="0" smtClean="0"/>
              <a:t>Facts</a:t>
            </a:r>
          </a:p>
          <a:p>
            <a:pPr lvl="1"/>
            <a:r>
              <a:rPr lang="en-US" dirty="0" smtClean="0"/>
              <a:t>Alkali metal vapor (e.g. </a:t>
            </a:r>
            <a:r>
              <a:rPr lang="en-US" dirty="0" err="1" smtClean="0"/>
              <a:t>Rb</a:t>
            </a:r>
            <a:r>
              <a:rPr lang="en-US" dirty="0" smtClean="0"/>
              <a:t>) with density of about 10</a:t>
            </a:r>
            <a:r>
              <a:rPr lang="en-US" baseline="30000" dirty="0" smtClean="0"/>
              <a:t>15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Basic Idea from Markus Drescher: Focus laser within gas to ionize small volume, then collect ions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Ti:Sa</a:t>
            </a:r>
            <a:r>
              <a:rPr lang="en-US" dirty="0" smtClean="0"/>
              <a:t> laser for this measurement and ionization for PWA: gas density = plasma density</a:t>
            </a:r>
          </a:p>
          <a:p>
            <a:pPr lvl="1"/>
            <a:r>
              <a:rPr lang="en-US" dirty="0" smtClean="0"/>
              <a:t>Focus laser coaxially into gas volume so that field ionization threshold is exceeded only in small volume around beam waist – scan this focus around plasma cell</a:t>
            </a:r>
          </a:p>
          <a:p>
            <a:pPr lvl="1"/>
            <a:r>
              <a:rPr lang="en-US" dirty="0" smtClean="0"/>
              <a:t>Pick up ions with big electrodes, e.g. plates or wires: the electrodes do not need high resolution since that is done by the laser focus – no need for local detector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wn Arrow 35"/>
          <p:cNvSpPr/>
          <p:nvPr/>
        </p:nvSpPr>
        <p:spPr bwMode="auto">
          <a:xfrm>
            <a:off x="5004048" y="800708"/>
            <a:ext cx="432048" cy="1251139"/>
          </a:xfrm>
          <a:prstGeom prst="downArrow">
            <a:avLst/>
          </a:prstGeom>
          <a:solidFill>
            <a:srgbClr val="FD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835696" y="1808820"/>
            <a:ext cx="1260140" cy="756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Details / Back of the envelope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3681028"/>
            <a:ext cx="8520113" cy="2736304"/>
          </a:xfrm>
        </p:spPr>
        <p:txBody>
          <a:bodyPr/>
          <a:lstStyle/>
          <a:p>
            <a:r>
              <a:rPr lang="en-US" dirty="0" smtClean="0"/>
              <a:t>Assume: Gaussian beam</a:t>
            </a:r>
          </a:p>
          <a:p>
            <a:pPr lvl="1"/>
            <a:r>
              <a:rPr lang="en-US" dirty="0" err="1" smtClean="0"/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 = (300+100+200+100+100)mm = 800mm</a:t>
            </a:r>
          </a:p>
          <a:p>
            <a:pPr lvl="1"/>
            <a:r>
              <a:rPr lang="en-US" dirty="0" smtClean="0"/>
              <a:t>r = 5mm (half diameter of vacuum window – worst case: put at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ym typeface="Symbol"/>
              </a:rPr>
              <a:t> </a:t>
            </a:r>
            <a:r>
              <a:rPr lang="en-US" baseline="-25000" dirty="0" smtClean="0">
                <a:sym typeface="Symbol"/>
              </a:rPr>
              <a:t>max</a:t>
            </a:r>
            <a:r>
              <a:rPr lang="en-US" dirty="0" smtClean="0">
                <a:sym typeface="Symbol"/>
              </a:rPr>
              <a:t> = 6 </a:t>
            </a:r>
            <a:r>
              <a:rPr lang="en-US" dirty="0" err="1" smtClean="0">
                <a:sym typeface="Symbol"/>
              </a:rPr>
              <a:t>mrad</a:t>
            </a:r>
            <a:endParaRPr lang="en-US" dirty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Lateral resolution: 2w</a:t>
            </a:r>
            <a:r>
              <a:rPr lang="en-US" baseline="-25000" dirty="0" smtClean="0">
                <a:sym typeface="Symbol"/>
              </a:rPr>
              <a:t>0,max</a:t>
            </a:r>
            <a:r>
              <a:rPr lang="en-US" dirty="0" smtClean="0">
                <a:sym typeface="Symbol"/>
              </a:rPr>
              <a:t> = 2/  80m</a:t>
            </a:r>
          </a:p>
          <a:p>
            <a:pPr lvl="1"/>
            <a:r>
              <a:rPr lang="en-US" dirty="0" smtClean="0"/>
              <a:t>Calculation of axial resolution also leads to value &lt;10</a:t>
            </a:r>
            <a:r>
              <a:rPr lang="en-US" dirty="0" smtClean="0">
                <a:sym typeface="Symbol"/>
              </a:rPr>
              <a:t>0</a:t>
            </a:r>
            <a:r>
              <a:rPr lang="en-US" dirty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m</a:t>
            </a:r>
          </a:p>
          <a:p>
            <a:r>
              <a:rPr lang="en-US" dirty="0" smtClean="0">
                <a:sym typeface="Symbol"/>
              </a:rPr>
              <a:t>High resolution measurement possible, could be evaluated at PITZ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43608" y="1916832"/>
            <a:ext cx="38524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043608" y="2456892"/>
            <a:ext cx="51125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544108" y="1916832"/>
            <a:ext cx="6120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427984" y="1916832"/>
            <a:ext cx="0" cy="135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427984" y="2321877"/>
            <a:ext cx="0" cy="135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5040052" y="1984339"/>
            <a:ext cx="360040" cy="405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 bwMode="auto">
          <a:xfrm>
            <a:off x="4945748" y="1628800"/>
            <a:ext cx="548647" cy="89234"/>
          </a:xfrm>
          <a:custGeom>
            <a:avLst/>
            <a:gdLst>
              <a:gd name="connsiteX0" fmla="*/ 0 w 548640"/>
              <a:gd name="connsiteY0" fmla="*/ 261292 h 513849"/>
              <a:gd name="connsiteX1" fmla="*/ 287382 w 548640"/>
              <a:gd name="connsiteY1" fmla="*/ 513840 h 513849"/>
              <a:gd name="connsiteX2" fmla="*/ 548640 w 548640"/>
              <a:gd name="connsiteY2" fmla="*/ 270000 h 513849"/>
              <a:gd name="connsiteX3" fmla="*/ 287382 w 548640"/>
              <a:gd name="connsiteY3" fmla="*/ 34 h 513849"/>
              <a:gd name="connsiteX4" fmla="*/ 0 w 548640"/>
              <a:gd name="connsiteY4" fmla="*/ 261292 h 513849"/>
              <a:gd name="connsiteX0" fmla="*/ 31 w 548671"/>
              <a:gd name="connsiteY0" fmla="*/ 261292 h 513849"/>
              <a:gd name="connsiteX1" fmla="*/ 287413 w 548671"/>
              <a:gd name="connsiteY1" fmla="*/ 513840 h 513849"/>
              <a:gd name="connsiteX2" fmla="*/ 548671 w 548671"/>
              <a:gd name="connsiteY2" fmla="*/ 270000 h 513849"/>
              <a:gd name="connsiteX3" fmla="*/ 270744 w 548671"/>
              <a:gd name="connsiteY3" fmla="*/ 34 h 513849"/>
              <a:gd name="connsiteX4" fmla="*/ 31 w 548671"/>
              <a:gd name="connsiteY4" fmla="*/ 261292 h 513849"/>
              <a:gd name="connsiteX0" fmla="*/ 31 w 548671"/>
              <a:gd name="connsiteY0" fmla="*/ 261260 h 513817"/>
              <a:gd name="connsiteX1" fmla="*/ 287413 w 548671"/>
              <a:gd name="connsiteY1" fmla="*/ 513808 h 513817"/>
              <a:gd name="connsiteX2" fmla="*/ 548671 w 548671"/>
              <a:gd name="connsiteY2" fmla="*/ 269968 h 513817"/>
              <a:gd name="connsiteX3" fmla="*/ 270744 w 548671"/>
              <a:gd name="connsiteY3" fmla="*/ 2 h 513817"/>
              <a:gd name="connsiteX4" fmla="*/ 31 w 548671"/>
              <a:gd name="connsiteY4" fmla="*/ 261260 h 513817"/>
              <a:gd name="connsiteX0" fmla="*/ 7 w 548647"/>
              <a:gd name="connsiteY0" fmla="*/ 261260 h 504293"/>
              <a:gd name="connsiteX1" fmla="*/ 263577 w 548647"/>
              <a:gd name="connsiteY1" fmla="*/ 504283 h 504293"/>
              <a:gd name="connsiteX2" fmla="*/ 548647 w 548647"/>
              <a:gd name="connsiteY2" fmla="*/ 269968 h 504293"/>
              <a:gd name="connsiteX3" fmla="*/ 270720 w 548647"/>
              <a:gd name="connsiteY3" fmla="*/ 2 h 504293"/>
              <a:gd name="connsiteX4" fmla="*/ 7 w 548647"/>
              <a:gd name="connsiteY4" fmla="*/ 261260 h 504293"/>
              <a:gd name="connsiteX0" fmla="*/ 7 w 548647"/>
              <a:gd name="connsiteY0" fmla="*/ 261260 h 504293"/>
              <a:gd name="connsiteX1" fmla="*/ 263577 w 548647"/>
              <a:gd name="connsiteY1" fmla="*/ 504283 h 504293"/>
              <a:gd name="connsiteX2" fmla="*/ 548647 w 548647"/>
              <a:gd name="connsiteY2" fmla="*/ 269968 h 504293"/>
              <a:gd name="connsiteX3" fmla="*/ 270720 w 548647"/>
              <a:gd name="connsiteY3" fmla="*/ 2 h 504293"/>
              <a:gd name="connsiteX4" fmla="*/ 7 w 548647"/>
              <a:gd name="connsiteY4" fmla="*/ 261260 h 5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7" h="504293">
                <a:moveTo>
                  <a:pt x="7" y="261260"/>
                </a:moveTo>
                <a:cubicBezTo>
                  <a:pt x="-1183" y="345307"/>
                  <a:pt x="172137" y="502832"/>
                  <a:pt x="263577" y="504283"/>
                </a:cubicBezTo>
                <a:cubicBezTo>
                  <a:pt x="355017" y="505734"/>
                  <a:pt x="548647" y="355602"/>
                  <a:pt x="548647" y="269968"/>
                </a:cubicBezTo>
                <a:cubicBezTo>
                  <a:pt x="548647" y="184334"/>
                  <a:pt x="363090" y="524"/>
                  <a:pt x="270720" y="2"/>
                </a:cubicBezTo>
                <a:cubicBezTo>
                  <a:pt x="178350" y="-520"/>
                  <a:pt x="1197" y="177213"/>
                  <a:pt x="7" y="26126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945748" y="980728"/>
            <a:ext cx="548647" cy="89234"/>
          </a:xfrm>
          <a:custGeom>
            <a:avLst/>
            <a:gdLst>
              <a:gd name="connsiteX0" fmla="*/ 0 w 548640"/>
              <a:gd name="connsiteY0" fmla="*/ 261292 h 513849"/>
              <a:gd name="connsiteX1" fmla="*/ 287382 w 548640"/>
              <a:gd name="connsiteY1" fmla="*/ 513840 h 513849"/>
              <a:gd name="connsiteX2" fmla="*/ 548640 w 548640"/>
              <a:gd name="connsiteY2" fmla="*/ 270000 h 513849"/>
              <a:gd name="connsiteX3" fmla="*/ 287382 w 548640"/>
              <a:gd name="connsiteY3" fmla="*/ 34 h 513849"/>
              <a:gd name="connsiteX4" fmla="*/ 0 w 548640"/>
              <a:gd name="connsiteY4" fmla="*/ 261292 h 513849"/>
              <a:gd name="connsiteX0" fmla="*/ 31 w 548671"/>
              <a:gd name="connsiteY0" fmla="*/ 261292 h 513849"/>
              <a:gd name="connsiteX1" fmla="*/ 287413 w 548671"/>
              <a:gd name="connsiteY1" fmla="*/ 513840 h 513849"/>
              <a:gd name="connsiteX2" fmla="*/ 548671 w 548671"/>
              <a:gd name="connsiteY2" fmla="*/ 270000 h 513849"/>
              <a:gd name="connsiteX3" fmla="*/ 270744 w 548671"/>
              <a:gd name="connsiteY3" fmla="*/ 34 h 513849"/>
              <a:gd name="connsiteX4" fmla="*/ 31 w 548671"/>
              <a:gd name="connsiteY4" fmla="*/ 261292 h 513849"/>
              <a:gd name="connsiteX0" fmla="*/ 31 w 548671"/>
              <a:gd name="connsiteY0" fmla="*/ 261260 h 513817"/>
              <a:gd name="connsiteX1" fmla="*/ 287413 w 548671"/>
              <a:gd name="connsiteY1" fmla="*/ 513808 h 513817"/>
              <a:gd name="connsiteX2" fmla="*/ 548671 w 548671"/>
              <a:gd name="connsiteY2" fmla="*/ 269968 h 513817"/>
              <a:gd name="connsiteX3" fmla="*/ 270744 w 548671"/>
              <a:gd name="connsiteY3" fmla="*/ 2 h 513817"/>
              <a:gd name="connsiteX4" fmla="*/ 31 w 548671"/>
              <a:gd name="connsiteY4" fmla="*/ 261260 h 513817"/>
              <a:gd name="connsiteX0" fmla="*/ 7 w 548647"/>
              <a:gd name="connsiteY0" fmla="*/ 261260 h 504293"/>
              <a:gd name="connsiteX1" fmla="*/ 263577 w 548647"/>
              <a:gd name="connsiteY1" fmla="*/ 504283 h 504293"/>
              <a:gd name="connsiteX2" fmla="*/ 548647 w 548647"/>
              <a:gd name="connsiteY2" fmla="*/ 269968 h 504293"/>
              <a:gd name="connsiteX3" fmla="*/ 270720 w 548647"/>
              <a:gd name="connsiteY3" fmla="*/ 2 h 504293"/>
              <a:gd name="connsiteX4" fmla="*/ 7 w 548647"/>
              <a:gd name="connsiteY4" fmla="*/ 261260 h 504293"/>
              <a:gd name="connsiteX0" fmla="*/ 7 w 548647"/>
              <a:gd name="connsiteY0" fmla="*/ 261260 h 504293"/>
              <a:gd name="connsiteX1" fmla="*/ 263577 w 548647"/>
              <a:gd name="connsiteY1" fmla="*/ 504283 h 504293"/>
              <a:gd name="connsiteX2" fmla="*/ 548647 w 548647"/>
              <a:gd name="connsiteY2" fmla="*/ 269968 h 504293"/>
              <a:gd name="connsiteX3" fmla="*/ 270720 w 548647"/>
              <a:gd name="connsiteY3" fmla="*/ 2 h 504293"/>
              <a:gd name="connsiteX4" fmla="*/ 7 w 548647"/>
              <a:gd name="connsiteY4" fmla="*/ 261260 h 50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7" h="504293">
                <a:moveTo>
                  <a:pt x="7" y="261260"/>
                </a:moveTo>
                <a:cubicBezTo>
                  <a:pt x="-1183" y="345307"/>
                  <a:pt x="172137" y="502832"/>
                  <a:pt x="263577" y="504283"/>
                </a:cubicBezTo>
                <a:cubicBezTo>
                  <a:pt x="355017" y="505734"/>
                  <a:pt x="548647" y="355602"/>
                  <a:pt x="548647" y="269968"/>
                </a:cubicBezTo>
                <a:cubicBezTo>
                  <a:pt x="548647" y="184334"/>
                  <a:pt x="363090" y="524"/>
                  <a:pt x="270720" y="2"/>
                </a:cubicBezTo>
                <a:cubicBezTo>
                  <a:pt x="178350" y="-520"/>
                  <a:pt x="1197" y="177213"/>
                  <a:pt x="7" y="26126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220071" y="1124744"/>
            <a:ext cx="1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220071" y="2051847"/>
            <a:ext cx="1" cy="2700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5652120" y="1052736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scan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52120" y="1984339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Lateral scan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0" idx="1"/>
          </p:cNvCxnSpPr>
          <p:nvPr/>
        </p:nvCxnSpPr>
        <p:spPr bwMode="auto">
          <a:xfrm flipH="1">
            <a:off x="5292080" y="1222013"/>
            <a:ext cx="360040" cy="118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31" idx="1"/>
          </p:cNvCxnSpPr>
          <p:nvPr/>
        </p:nvCxnSpPr>
        <p:spPr bwMode="auto">
          <a:xfrm flipH="1">
            <a:off x="5292080" y="2153616"/>
            <a:ext cx="360040" cy="332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Down Arrow 36"/>
          <p:cNvSpPr/>
          <p:nvPr/>
        </p:nvSpPr>
        <p:spPr bwMode="auto">
          <a:xfrm rot="5400000">
            <a:off x="3963905" y="1313240"/>
            <a:ext cx="432048" cy="1747246"/>
          </a:xfrm>
          <a:prstGeom prst="downArrow">
            <a:avLst/>
          </a:prstGeom>
          <a:solidFill>
            <a:srgbClr val="FD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43708" y="1970838"/>
            <a:ext cx="10261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943708" y="2402887"/>
            <a:ext cx="10261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2456765" y="1673417"/>
            <a:ext cx="0" cy="297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2447764" y="2411499"/>
            <a:ext cx="0" cy="297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Group 45"/>
          <p:cNvGrpSpPr/>
          <p:nvPr/>
        </p:nvGrpSpPr>
        <p:grpSpPr>
          <a:xfrm>
            <a:off x="1902498" y="2096289"/>
            <a:ext cx="294538" cy="180583"/>
            <a:chOff x="1902498" y="1405719"/>
            <a:chExt cx="294538" cy="180583"/>
          </a:xfrm>
        </p:grpSpPr>
        <p:sp>
          <p:nvSpPr>
            <p:cNvPr id="44" name="Freeform 43"/>
            <p:cNvSpPr/>
            <p:nvPr/>
          </p:nvSpPr>
          <p:spPr bwMode="auto">
            <a:xfrm>
              <a:off x="1902498" y="1405719"/>
              <a:ext cx="289332" cy="65514"/>
            </a:xfrm>
            <a:custGeom>
              <a:avLst/>
              <a:gdLst>
                <a:gd name="connsiteX0" fmla="*/ 0 w 289332"/>
                <a:gd name="connsiteY0" fmla="*/ 0 h 65514"/>
                <a:gd name="connsiteX1" fmla="*/ 141937 w 289332"/>
                <a:gd name="connsiteY1" fmla="*/ 65510 h 65514"/>
                <a:gd name="connsiteX2" fmla="*/ 289332 w 289332"/>
                <a:gd name="connsiteY2" fmla="*/ 2730 h 6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332" h="65514">
                  <a:moveTo>
                    <a:pt x="0" y="0"/>
                  </a:moveTo>
                  <a:cubicBezTo>
                    <a:pt x="46857" y="32527"/>
                    <a:pt x="93715" y="65055"/>
                    <a:pt x="141937" y="65510"/>
                  </a:cubicBezTo>
                  <a:cubicBezTo>
                    <a:pt x="190159" y="65965"/>
                    <a:pt x="239745" y="34347"/>
                    <a:pt x="289332" y="273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 flipV="1">
              <a:off x="1907704" y="1520788"/>
              <a:ext cx="289332" cy="65514"/>
            </a:xfrm>
            <a:custGeom>
              <a:avLst/>
              <a:gdLst>
                <a:gd name="connsiteX0" fmla="*/ 0 w 289332"/>
                <a:gd name="connsiteY0" fmla="*/ 0 h 65514"/>
                <a:gd name="connsiteX1" fmla="*/ 141937 w 289332"/>
                <a:gd name="connsiteY1" fmla="*/ 65510 h 65514"/>
                <a:gd name="connsiteX2" fmla="*/ 289332 w 289332"/>
                <a:gd name="connsiteY2" fmla="*/ 2730 h 6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332" h="65514">
                  <a:moveTo>
                    <a:pt x="0" y="0"/>
                  </a:moveTo>
                  <a:cubicBezTo>
                    <a:pt x="46857" y="32527"/>
                    <a:pt x="93715" y="65055"/>
                    <a:pt x="141937" y="65510"/>
                  </a:cubicBezTo>
                  <a:cubicBezTo>
                    <a:pt x="190159" y="65965"/>
                    <a:pt x="239745" y="34347"/>
                    <a:pt x="289332" y="273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729290" y="2096852"/>
            <a:ext cx="294538" cy="180583"/>
            <a:chOff x="1902498" y="1405719"/>
            <a:chExt cx="294538" cy="180583"/>
          </a:xfrm>
        </p:grpSpPr>
        <p:sp>
          <p:nvSpPr>
            <p:cNvPr id="48" name="Freeform 47"/>
            <p:cNvSpPr/>
            <p:nvPr/>
          </p:nvSpPr>
          <p:spPr bwMode="auto">
            <a:xfrm>
              <a:off x="1902498" y="1405719"/>
              <a:ext cx="289332" cy="65514"/>
            </a:xfrm>
            <a:custGeom>
              <a:avLst/>
              <a:gdLst>
                <a:gd name="connsiteX0" fmla="*/ 0 w 289332"/>
                <a:gd name="connsiteY0" fmla="*/ 0 h 65514"/>
                <a:gd name="connsiteX1" fmla="*/ 141937 w 289332"/>
                <a:gd name="connsiteY1" fmla="*/ 65510 h 65514"/>
                <a:gd name="connsiteX2" fmla="*/ 289332 w 289332"/>
                <a:gd name="connsiteY2" fmla="*/ 2730 h 6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332" h="65514">
                  <a:moveTo>
                    <a:pt x="0" y="0"/>
                  </a:moveTo>
                  <a:cubicBezTo>
                    <a:pt x="46857" y="32527"/>
                    <a:pt x="93715" y="65055"/>
                    <a:pt x="141937" y="65510"/>
                  </a:cubicBezTo>
                  <a:cubicBezTo>
                    <a:pt x="190159" y="65965"/>
                    <a:pt x="239745" y="34347"/>
                    <a:pt x="289332" y="273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 flipV="1">
              <a:off x="1907704" y="1520788"/>
              <a:ext cx="289332" cy="65514"/>
            </a:xfrm>
            <a:custGeom>
              <a:avLst/>
              <a:gdLst>
                <a:gd name="connsiteX0" fmla="*/ 0 w 289332"/>
                <a:gd name="connsiteY0" fmla="*/ 0 h 65514"/>
                <a:gd name="connsiteX1" fmla="*/ 141937 w 289332"/>
                <a:gd name="connsiteY1" fmla="*/ 65510 h 65514"/>
                <a:gd name="connsiteX2" fmla="*/ 289332 w 289332"/>
                <a:gd name="connsiteY2" fmla="*/ 2730 h 6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332" h="65514">
                  <a:moveTo>
                    <a:pt x="0" y="0"/>
                  </a:moveTo>
                  <a:cubicBezTo>
                    <a:pt x="46857" y="32527"/>
                    <a:pt x="93715" y="65055"/>
                    <a:pt x="141937" y="65510"/>
                  </a:cubicBezTo>
                  <a:cubicBezTo>
                    <a:pt x="190159" y="65965"/>
                    <a:pt x="239745" y="34347"/>
                    <a:pt x="289332" y="273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067944" y="1484784"/>
            <a:ext cx="73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Vacuum</a:t>
            </a:r>
          </a:p>
          <a:p>
            <a:r>
              <a:rPr lang="en-US" sz="1200" dirty="0" smtClean="0"/>
              <a:t>window</a:t>
            </a:r>
            <a:endParaRPr lang="en-US" sz="12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109796" y="2313801"/>
            <a:ext cx="45719" cy="45719"/>
            <a:chOff x="2087724" y="1556792"/>
            <a:chExt cx="45719" cy="45719"/>
          </a:xfrm>
        </p:grpSpPr>
        <p:sp>
          <p:nvSpPr>
            <p:cNvPr id="53" name="Oval 52"/>
            <p:cNvSpPr/>
            <p:nvPr/>
          </p:nvSpPr>
          <p:spPr bwMode="auto">
            <a:xfrm>
              <a:off x="2087724" y="1556792"/>
              <a:ext cx="45719" cy="45719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2094793" y="1582068"/>
              <a:ext cx="360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042005" y="2073992"/>
            <a:ext cx="45719" cy="45719"/>
            <a:chOff x="1974854" y="1533932"/>
            <a:chExt cx="45719" cy="45719"/>
          </a:xfrm>
        </p:grpSpPr>
        <p:sp>
          <p:nvSpPr>
            <p:cNvPr id="57" name="Oval 56"/>
            <p:cNvSpPr/>
            <p:nvPr/>
          </p:nvSpPr>
          <p:spPr bwMode="auto">
            <a:xfrm>
              <a:off x="1974854" y="1533932"/>
              <a:ext cx="45719" cy="45719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979712" y="1538018"/>
              <a:ext cx="36004" cy="36004"/>
              <a:chOff x="1979712" y="1538018"/>
              <a:chExt cx="36004" cy="36004"/>
            </a:xfrm>
            <a:solidFill>
              <a:srgbClr val="FFFF00"/>
            </a:solidFill>
          </p:grpSpPr>
          <p:cxnSp>
            <p:nvCxnSpPr>
              <p:cNvPr id="52" name="Straight Connector 51"/>
              <p:cNvCxnSpPr/>
              <p:nvPr/>
            </p:nvCxnSpPr>
            <p:spPr bwMode="auto">
              <a:xfrm>
                <a:off x="1979712" y="1556792"/>
                <a:ext cx="36004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rot="16200000">
                <a:off x="1979712" y="1556020"/>
                <a:ext cx="36004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0" name="Group 59"/>
          <p:cNvGrpSpPr/>
          <p:nvPr/>
        </p:nvGrpSpPr>
        <p:grpSpPr>
          <a:xfrm>
            <a:off x="2029510" y="2254012"/>
            <a:ext cx="45719" cy="45719"/>
            <a:chOff x="2087724" y="1556792"/>
            <a:chExt cx="45719" cy="45719"/>
          </a:xfrm>
        </p:grpSpPr>
        <p:sp>
          <p:nvSpPr>
            <p:cNvPr id="61" name="Oval 60"/>
            <p:cNvSpPr/>
            <p:nvPr/>
          </p:nvSpPr>
          <p:spPr bwMode="auto">
            <a:xfrm>
              <a:off x="2087724" y="1556792"/>
              <a:ext cx="45719" cy="45719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2094793" y="1582068"/>
              <a:ext cx="360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3" name="Group 62"/>
          <p:cNvGrpSpPr/>
          <p:nvPr/>
        </p:nvGrpSpPr>
        <p:grpSpPr>
          <a:xfrm>
            <a:off x="2110583" y="2021286"/>
            <a:ext cx="45719" cy="45719"/>
            <a:chOff x="1974854" y="1533932"/>
            <a:chExt cx="45719" cy="45719"/>
          </a:xfrm>
        </p:grpSpPr>
        <p:sp>
          <p:nvSpPr>
            <p:cNvPr id="64" name="Oval 63"/>
            <p:cNvSpPr/>
            <p:nvPr/>
          </p:nvSpPr>
          <p:spPr bwMode="auto">
            <a:xfrm>
              <a:off x="1974854" y="1533932"/>
              <a:ext cx="45719" cy="45719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979712" y="1538018"/>
              <a:ext cx="36004" cy="36004"/>
              <a:chOff x="1979712" y="1538018"/>
              <a:chExt cx="36004" cy="36004"/>
            </a:xfrm>
            <a:solidFill>
              <a:srgbClr val="FFFF00"/>
            </a:solidFill>
          </p:grpSpPr>
          <p:cxnSp>
            <p:nvCxnSpPr>
              <p:cNvPr id="66" name="Straight Connector 65"/>
              <p:cNvCxnSpPr/>
              <p:nvPr/>
            </p:nvCxnSpPr>
            <p:spPr bwMode="auto">
              <a:xfrm>
                <a:off x="1979712" y="1556792"/>
                <a:ext cx="36004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rot="16200000">
                <a:off x="1979712" y="1556020"/>
                <a:ext cx="36004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8" name="Group 67"/>
          <p:cNvGrpSpPr/>
          <p:nvPr/>
        </p:nvGrpSpPr>
        <p:grpSpPr>
          <a:xfrm>
            <a:off x="2783902" y="2313140"/>
            <a:ext cx="45719" cy="45719"/>
            <a:chOff x="2087724" y="1556792"/>
            <a:chExt cx="45719" cy="45719"/>
          </a:xfrm>
        </p:grpSpPr>
        <p:sp>
          <p:nvSpPr>
            <p:cNvPr id="69" name="Oval 68"/>
            <p:cNvSpPr/>
            <p:nvPr/>
          </p:nvSpPr>
          <p:spPr bwMode="auto">
            <a:xfrm>
              <a:off x="2087724" y="1556792"/>
              <a:ext cx="45719" cy="45719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2094793" y="1582068"/>
              <a:ext cx="360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oup 70"/>
          <p:cNvGrpSpPr/>
          <p:nvPr/>
        </p:nvGrpSpPr>
        <p:grpSpPr>
          <a:xfrm>
            <a:off x="2826552" y="2073992"/>
            <a:ext cx="45719" cy="45719"/>
            <a:chOff x="1974854" y="1533932"/>
            <a:chExt cx="45719" cy="45719"/>
          </a:xfrm>
        </p:grpSpPr>
        <p:sp>
          <p:nvSpPr>
            <p:cNvPr id="72" name="Oval 71"/>
            <p:cNvSpPr/>
            <p:nvPr/>
          </p:nvSpPr>
          <p:spPr bwMode="auto">
            <a:xfrm>
              <a:off x="1974854" y="1533932"/>
              <a:ext cx="45719" cy="45719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979712" y="1538018"/>
              <a:ext cx="36004" cy="36004"/>
              <a:chOff x="1979712" y="1538018"/>
              <a:chExt cx="36004" cy="36004"/>
            </a:xfrm>
            <a:solidFill>
              <a:srgbClr val="FFFF00"/>
            </a:solidFill>
          </p:grpSpPr>
          <p:cxnSp>
            <p:nvCxnSpPr>
              <p:cNvPr id="74" name="Straight Connector 73"/>
              <p:cNvCxnSpPr/>
              <p:nvPr/>
            </p:nvCxnSpPr>
            <p:spPr bwMode="auto">
              <a:xfrm>
                <a:off x="1979712" y="1556792"/>
                <a:ext cx="36004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>
                <a:off x="1979712" y="1556020"/>
                <a:ext cx="36004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6" name="Group 75"/>
          <p:cNvGrpSpPr/>
          <p:nvPr/>
        </p:nvGrpSpPr>
        <p:grpSpPr>
          <a:xfrm>
            <a:off x="2833443" y="2244678"/>
            <a:ext cx="45719" cy="45719"/>
            <a:chOff x="2087724" y="1556792"/>
            <a:chExt cx="45719" cy="45719"/>
          </a:xfrm>
        </p:grpSpPr>
        <p:sp>
          <p:nvSpPr>
            <p:cNvPr id="77" name="Oval 76"/>
            <p:cNvSpPr/>
            <p:nvPr/>
          </p:nvSpPr>
          <p:spPr bwMode="auto">
            <a:xfrm>
              <a:off x="2087724" y="1556792"/>
              <a:ext cx="45719" cy="45719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>
              <a:off x="2094793" y="1582068"/>
              <a:ext cx="360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9" name="Group 78"/>
          <p:cNvGrpSpPr/>
          <p:nvPr/>
        </p:nvGrpSpPr>
        <p:grpSpPr>
          <a:xfrm>
            <a:off x="2849411" y="2003184"/>
            <a:ext cx="45719" cy="45719"/>
            <a:chOff x="1974854" y="1533932"/>
            <a:chExt cx="45719" cy="45719"/>
          </a:xfrm>
        </p:grpSpPr>
        <p:sp>
          <p:nvSpPr>
            <p:cNvPr id="80" name="Oval 79"/>
            <p:cNvSpPr/>
            <p:nvPr/>
          </p:nvSpPr>
          <p:spPr bwMode="auto">
            <a:xfrm>
              <a:off x="1974854" y="1533932"/>
              <a:ext cx="45719" cy="45719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979712" y="1538018"/>
              <a:ext cx="36004" cy="36004"/>
              <a:chOff x="1979712" y="1538018"/>
              <a:chExt cx="36004" cy="36004"/>
            </a:xfrm>
            <a:solidFill>
              <a:srgbClr val="FFFF00"/>
            </a:solidFill>
          </p:grpSpPr>
          <p:cxnSp>
            <p:nvCxnSpPr>
              <p:cNvPr id="82" name="Straight Connector 81"/>
              <p:cNvCxnSpPr/>
              <p:nvPr/>
            </p:nvCxnSpPr>
            <p:spPr bwMode="auto">
              <a:xfrm>
                <a:off x="1979712" y="1556792"/>
                <a:ext cx="36004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rot="16200000">
                <a:off x="1979712" y="1556020"/>
                <a:ext cx="36004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84" name="Straight Connector 83"/>
          <p:cNvCxnSpPr/>
          <p:nvPr/>
        </p:nvCxnSpPr>
        <p:spPr bwMode="auto">
          <a:xfrm>
            <a:off x="3599892" y="1916832"/>
            <a:ext cx="0" cy="540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1331640" y="1916832"/>
            <a:ext cx="0" cy="540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Left Brace 86"/>
          <p:cNvSpPr/>
          <p:nvPr/>
        </p:nvSpPr>
        <p:spPr bwMode="auto">
          <a:xfrm rot="16200000">
            <a:off x="2407835" y="2209249"/>
            <a:ext cx="80318" cy="1223676"/>
          </a:xfrm>
          <a:prstGeom prst="leftBrace">
            <a:avLst>
              <a:gd name="adj1" fmla="val 1887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Left Brace 87"/>
          <p:cNvSpPr/>
          <p:nvPr/>
        </p:nvSpPr>
        <p:spPr bwMode="auto">
          <a:xfrm rot="16200000">
            <a:off x="3307723" y="2569041"/>
            <a:ext cx="80318" cy="504092"/>
          </a:xfrm>
          <a:prstGeom prst="leftBrace">
            <a:avLst>
              <a:gd name="adj1" fmla="val 1887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Left Brace 88"/>
          <p:cNvSpPr/>
          <p:nvPr/>
        </p:nvSpPr>
        <p:spPr bwMode="auto">
          <a:xfrm rot="16200000">
            <a:off x="3991781" y="2425043"/>
            <a:ext cx="80318" cy="792088"/>
          </a:xfrm>
          <a:prstGeom prst="leftBrace">
            <a:avLst>
              <a:gd name="adj1" fmla="val 1887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Left Brace 90"/>
          <p:cNvSpPr/>
          <p:nvPr/>
        </p:nvSpPr>
        <p:spPr bwMode="auto">
          <a:xfrm rot="16200000">
            <a:off x="4801871" y="2443045"/>
            <a:ext cx="80318" cy="756084"/>
          </a:xfrm>
          <a:prstGeom prst="leftBrace">
            <a:avLst>
              <a:gd name="adj1" fmla="val 1887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87724" y="281693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300mm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2915816" y="281693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00mm</a:t>
            </a:r>
            <a:endParaRPr lang="en-US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3635896" y="281693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200mm</a:t>
            </a:r>
            <a:endParaRPr lang="en-US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4433536" y="281693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00mm</a:t>
            </a:r>
            <a:endParaRPr lang="en-US" sz="1400" dirty="0"/>
          </a:p>
        </p:txBody>
      </p:sp>
      <p:sp>
        <p:nvSpPr>
          <p:cNvPr id="96" name="Left Brace 95"/>
          <p:cNvSpPr/>
          <p:nvPr/>
        </p:nvSpPr>
        <p:spPr bwMode="auto">
          <a:xfrm rot="10800000">
            <a:off x="7083970" y="1700808"/>
            <a:ext cx="80318" cy="510550"/>
          </a:xfrm>
          <a:prstGeom prst="leftBrace">
            <a:avLst>
              <a:gd name="adj1" fmla="val 1887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92280" y="180882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00mm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2267744" y="203587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Rb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3183656" y="203587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</a:t>
            </a:r>
            <a:endParaRPr lang="en-US" sz="12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6336196" y="3392996"/>
            <a:ext cx="2556284" cy="1260140"/>
            <a:chOff x="6192180" y="3212976"/>
            <a:chExt cx="2556284" cy="1260140"/>
          </a:xfrm>
        </p:grpSpPr>
        <p:cxnSp>
          <p:nvCxnSpPr>
            <p:cNvPr id="101" name="Straight Connector 100"/>
            <p:cNvCxnSpPr/>
            <p:nvPr/>
          </p:nvCxnSpPr>
          <p:spPr bwMode="auto">
            <a:xfrm>
              <a:off x="6660232" y="4041068"/>
              <a:ext cx="208823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6660232" y="3212976"/>
              <a:ext cx="1764196" cy="8280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" name="Freeform 103"/>
            <p:cNvSpPr/>
            <p:nvPr/>
          </p:nvSpPr>
          <p:spPr bwMode="auto">
            <a:xfrm>
              <a:off x="6670766" y="3224993"/>
              <a:ext cx="1718894" cy="397772"/>
            </a:xfrm>
            <a:custGeom>
              <a:avLst/>
              <a:gdLst>
                <a:gd name="connsiteX0" fmla="*/ 0 w 1733005"/>
                <a:gd name="connsiteY0" fmla="*/ 383177 h 395668"/>
                <a:gd name="connsiteX1" fmla="*/ 452845 w 1733005"/>
                <a:gd name="connsiteY1" fmla="*/ 348342 h 395668"/>
                <a:gd name="connsiteX2" fmla="*/ 1733005 w 1733005"/>
                <a:gd name="connsiteY2" fmla="*/ 0 h 395668"/>
                <a:gd name="connsiteX0" fmla="*/ 0 w 1733005"/>
                <a:gd name="connsiteY0" fmla="*/ 383177 h 395668"/>
                <a:gd name="connsiteX1" fmla="*/ 618308 w 1733005"/>
                <a:gd name="connsiteY1" fmla="*/ 348342 h 395668"/>
                <a:gd name="connsiteX2" fmla="*/ 1733005 w 1733005"/>
                <a:gd name="connsiteY2" fmla="*/ 0 h 395668"/>
                <a:gd name="connsiteX0" fmla="*/ 0 w 1733005"/>
                <a:gd name="connsiteY0" fmla="*/ 383177 h 395668"/>
                <a:gd name="connsiteX1" fmla="*/ 618308 w 1733005"/>
                <a:gd name="connsiteY1" fmla="*/ 348342 h 395668"/>
                <a:gd name="connsiteX2" fmla="*/ 1733005 w 1733005"/>
                <a:gd name="connsiteY2" fmla="*/ 0 h 395668"/>
                <a:gd name="connsiteX0" fmla="*/ 0 w 1733005"/>
                <a:gd name="connsiteY0" fmla="*/ 400594 h 414021"/>
                <a:gd name="connsiteX1" fmla="*/ 618308 w 1733005"/>
                <a:gd name="connsiteY1" fmla="*/ 365759 h 414021"/>
                <a:gd name="connsiteX2" fmla="*/ 1733005 w 1733005"/>
                <a:gd name="connsiteY2" fmla="*/ 0 h 414021"/>
                <a:gd name="connsiteX0" fmla="*/ 0 w 1733005"/>
                <a:gd name="connsiteY0" fmla="*/ 400594 h 414021"/>
                <a:gd name="connsiteX1" fmla="*/ 618308 w 1733005"/>
                <a:gd name="connsiteY1" fmla="*/ 365759 h 414021"/>
                <a:gd name="connsiteX2" fmla="*/ 1733005 w 1733005"/>
                <a:gd name="connsiteY2" fmla="*/ 0 h 414021"/>
                <a:gd name="connsiteX0" fmla="*/ 0 w 1733005"/>
                <a:gd name="connsiteY0" fmla="*/ 400594 h 407125"/>
                <a:gd name="connsiteX1" fmla="*/ 618308 w 1733005"/>
                <a:gd name="connsiteY1" fmla="*/ 365759 h 407125"/>
                <a:gd name="connsiteX2" fmla="*/ 1733005 w 1733005"/>
                <a:gd name="connsiteY2" fmla="*/ 0 h 407125"/>
                <a:gd name="connsiteX0" fmla="*/ 0 w 1733005"/>
                <a:gd name="connsiteY0" fmla="*/ 400594 h 400594"/>
                <a:gd name="connsiteX1" fmla="*/ 844731 w 1733005"/>
                <a:gd name="connsiteY1" fmla="*/ 313507 h 400594"/>
                <a:gd name="connsiteX2" fmla="*/ 1733005 w 1733005"/>
                <a:gd name="connsiteY2" fmla="*/ 0 h 400594"/>
                <a:gd name="connsiteX0" fmla="*/ 0 w 1733005"/>
                <a:gd name="connsiteY0" fmla="*/ 400594 h 400594"/>
                <a:gd name="connsiteX1" fmla="*/ 844731 w 1733005"/>
                <a:gd name="connsiteY1" fmla="*/ 313507 h 400594"/>
                <a:gd name="connsiteX2" fmla="*/ 1733005 w 1733005"/>
                <a:gd name="connsiteY2" fmla="*/ 0 h 400594"/>
                <a:gd name="connsiteX0" fmla="*/ 0 w 1733005"/>
                <a:gd name="connsiteY0" fmla="*/ 400594 h 400594"/>
                <a:gd name="connsiteX1" fmla="*/ 853198 w 1733005"/>
                <a:gd name="connsiteY1" fmla="*/ 327618 h 400594"/>
                <a:gd name="connsiteX2" fmla="*/ 1733005 w 1733005"/>
                <a:gd name="connsiteY2" fmla="*/ 0 h 400594"/>
                <a:gd name="connsiteX0" fmla="*/ 0 w 1733005"/>
                <a:gd name="connsiteY0" fmla="*/ 400594 h 400594"/>
                <a:gd name="connsiteX1" fmla="*/ 853198 w 1733005"/>
                <a:gd name="connsiteY1" fmla="*/ 327618 h 400594"/>
                <a:gd name="connsiteX2" fmla="*/ 1733005 w 1733005"/>
                <a:gd name="connsiteY2" fmla="*/ 0 h 400594"/>
                <a:gd name="connsiteX0" fmla="*/ 0 w 1733005"/>
                <a:gd name="connsiteY0" fmla="*/ 400594 h 400594"/>
                <a:gd name="connsiteX1" fmla="*/ 853198 w 1733005"/>
                <a:gd name="connsiteY1" fmla="*/ 327618 h 400594"/>
                <a:gd name="connsiteX2" fmla="*/ 1733005 w 1733005"/>
                <a:gd name="connsiteY2" fmla="*/ 0 h 400594"/>
                <a:gd name="connsiteX0" fmla="*/ 0 w 1718894"/>
                <a:gd name="connsiteY0" fmla="*/ 397772 h 397772"/>
                <a:gd name="connsiteX1" fmla="*/ 853198 w 1718894"/>
                <a:gd name="connsiteY1" fmla="*/ 324796 h 397772"/>
                <a:gd name="connsiteX2" fmla="*/ 1718894 w 1718894"/>
                <a:gd name="connsiteY2" fmla="*/ 0 h 397772"/>
                <a:gd name="connsiteX0" fmla="*/ 0 w 1718894"/>
                <a:gd name="connsiteY0" fmla="*/ 397772 h 397772"/>
                <a:gd name="connsiteX1" fmla="*/ 853198 w 1718894"/>
                <a:gd name="connsiteY1" fmla="*/ 324796 h 397772"/>
                <a:gd name="connsiteX2" fmla="*/ 1718894 w 1718894"/>
                <a:gd name="connsiteY2" fmla="*/ 0 h 397772"/>
                <a:gd name="connsiteX0" fmla="*/ 0 w 1718894"/>
                <a:gd name="connsiteY0" fmla="*/ 397772 h 397772"/>
                <a:gd name="connsiteX1" fmla="*/ 853198 w 1718894"/>
                <a:gd name="connsiteY1" fmla="*/ 324796 h 397772"/>
                <a:gd name="connsiteX2" fmla="*/ 1718894 w 1718894"/>
                <a:gd name="connsiteY2" fmla="*/ 0 h 39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894" h="397772">
                  <a:moveTo>
                    <a:pt x="0" y="397772"/>
                  </a:moveTo>
                  <a:cubicBezTo>
                    <a:pt x="430348" y="394869"/>
                    <a:pt x="569538" y="382625"/>
                    <a:pt x="853198" y="324796"/>
                  </a:cubicBezTo>
                  <a:cubicBezTo>
                    <a:pt x="1136858" y="266967"/>
                    <a:pt x="1249115" y="229808"/>
                    <a:pt x="1718894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 flipH="1">
              <a:off x="6588224" y="3627022"/>
              <a:ext cx="1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Arc 105"/>
            <p:cNvSpPr/>
            <p:nvPr/>
          </p:nvSpPr>
          <p:spPr bwMode="auto">
            <a:xfrm>
              <a:off x="7164288" y="3622765"/>
              <a:ext cx="318483" cy="850351"/>
            </a:xfrm>
            <a:prstGeom prst="arc">
              <a:avLst>
                <a:gd name="adj1" fmla="val 17038291"/>
                <a:gd name="adj2" fmla="val 2150022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173490" y="3727775"/>
              <a:ext cx="3092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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192180" y="3609020"/>
              <a:ext cx="429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cxnSp>
          <p:nvCxnSpPr>
            <p:cNvPr id="112" name="Straight Arrow Connector 111"/>
            <p:cNvCxnSpPr/>
            <p:nvPr/>
          </p:nvCxnSpPr>
          <p:spPr bwMode="auto">
            <a:xfrm>
              <a:off x="8455887" y="3224993"/>
              <a:ext cx="4545" cy="8340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TextBox 113"/>
            <p:cNvSpPr txBox="1"/>
            <p:nvPr/>
          </p:nvSpPr>
          <p:spPr>
            <a:xfrm>
              <a:off x="8424428" y="3453488"/>
              <a:ext cx="324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>
              <a:off x="6670630" y="4113076"/>
              <a:ext cx="178980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116"/>
            <p:cNvSpPr txBox="1"/>
            <p:nvPr/>
          </p:nvSpPr>
          <p:spPr>
            <a:xfrm>
              <a:off x="7230840" y="4077072"/>
              <a:ext cx="6175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</a:t>
              </a:r>
              <a:r>
                <a:rPr lang="en-US" baseline="-25000" dirty="0" err="1" smtClean="0"/>
                <a:t>max</a:t>
              </a:r>
              <a:endParaRPr lang="en-US" dirty="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599892" y="2035877"/>
            <a:ext cx="141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Ti:Sa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 =800nm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503548" y="3320988"/>
            <a:ext cx="81369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Box 121"/>
          <p:cNvSpPr txBox="1"/>
          <p:nvPr/>
        </p:nvSpPr>
        <p:spPr>
          <a:xfrm>
            <a:off x="1419202" y="203587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92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Experiments at PITZ?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Favorable circumstances</a:t>
            </a:r>
          </a:p>
          <a:p>
            <a:pPr lvl="1"/>
            <a:r>
              <a:rPr lang="en-US" dirty="0" smtClean="0"/>
              <a:t>Pure R&amp;D facility (no users)</a:t>
            </a:r>
          </a:p>
          <a:p>
            <a:pPr lvl="1"/>
            <a:r>
              <a:rPr lang="en-US" dirty="0" smtClean="0"/>
              <a:t>Unique laser system (pulse shaper)</a:t>
            </a:r>
          </a:p>
          <a:p>
            <a:pPr lvl="1"/>
            <a:r>
              <a:rPr lang="en-US" dirty="0" smtClean="0"/>
              <a:t>Well developed diagnostics (high resolution electron spectrometer, etc.); soon: transverse deflecting cavity + dispersive section for longitudinal phase space measurements</a:t>
            </a:r>
          </a:p>
          <a:p>
            <a:r>
              <a:rPr lang="en-US" dirty="0" smtClean="0"/>
              <a:t>Possible contribution from PITZ:</a:t>
            </a:r>
          </a:p>
          <a:p>
            <a:pPr lvl="1"/>
            <a:r>
              <a:rPr lang="en-US" dirty="0" smtClean="0"/>
              <a:t>Self modulation of electron beam</a:t>
            </a:r>
          </a:p>
          <a:p>
            <a:pPr lvl="1"/>
            <a:r>
              <a:rPr lang="en-US" dirty="0" smtClean="0"/>
              <a:t>Later: High transformer ratio (needs bunch compressor)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b="25220"/>
          <a:stretch/>
        </p:blipFill>
        <p:spPr>
          <a:xfrm>
            <a:off x="170900" y="1132578"/>
            <a:ext cx="8689036" cy="4780698"/>
          </a:xfrm>
          <a:prstGeom prst="rect">
            <a:avLst/>
          </a:prstGeom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Plasma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: Sketch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8077453" y="921494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Electron</a:t>
            </a:r>
          </a:p>
          <a:p>
            <a:r>
              <a:rPr lang="en-US" sz="1800" dirty="0" smtClean="0"/>
              <a:t>Beam /</a:t>
            </a:r>
          </a:p>
          <a:p>
            <a:r>
              <a:rPr lang="en-US" sz="1800" dirty="0" smtClean="0"/>
              <a:t>Laser</a:t>
            </a:r>
            <a:endParaRPr lang="en-US" sz="18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057224" y="4368637"/>
            <a:ext cx="442768" cy="11703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Down Arrow 21"/>
          <p:cNvSpPr/>
          <p:nvPr/>
        </p:nvSpPr>
        <p:spPr bwMode="auto">
          <a:xfrm rot="4379626">
            <a:off x="8441407" y="1994810"/>
            <a:ext cx="110057" cy="124645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9289" y="753044"/>
            <a:ext cx="14542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Design:</a:t>
            </a:r>
          </a:p>
          <a:p>
            <a:r>
              <a:rPr lang="en-US" sz="1800" dirty="0" smtClean="0"/>
              <a:t>Gerald Koss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3851920" y="545799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Plasma cell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 rot="1456461">
            <a:off x="757109" y="4937365"/>
            <a:ext cx="217245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Preliminary Version</a:t>
            </a:r>
            <a:endParaRPr lang="en-US" sz="18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388424" y="1785590"/>
            <a:ext cx="288032" cy="6713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2683748" y="115082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Screen stations</a:t>
            </a:r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1843336" y="1520161"/>
            <a:ext cx="1180492" cy="16335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419600" y="1425711"/>
            <a:ext cx="1736576" cy="5398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828884" y="404547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Quadru</a:t>
            </a:r>
            <a:r>
              <a:rPr lang="en-US" sz="1800" dirty="0" smtClean="0"/>
              <a:t>-</a:t>
            </a:r>
          </a:p>
          <a:p>
            <a:r>
              <a:rPr lang="en-US" sz="1800" dirty="0" smtClean="0"/>
              <a:t>poles</a:t>
            </a:r>
            <a:endParaRPr lang="en-US" sz="18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8196934" y="3248980"/>
            <a:ext cx="4091" cy="837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5724128" y="3765810"/>
            <a:ext cx="2175200" cy="3841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482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Laser Pulse Formation at PITZ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Photoinjector</a:t>
            </a:r>
            <a:r>
              <a:rPr lang="en-US" dirty="0" smtClean="0"/>
              <a:t> laser</a:t>
            </a:r>
          </a:p>
          <a:p>
            <a:r>
              <a:rPr lang="en-US" dirty="0" smtClean="0"/>
              <a:t>Developed and built by </a:t>
            </a:r>
            <a:r>
              <a:rPr lang="en-US" dirty="0"/>
              <a:t>Max-Born </a:t>
            </a:r>
            <a:r>
              <a:rPr lang="en-US" dirty="0" smtClean="0"/>
              <a:t>Institute Berlin</a:t>
            </a:r>
          </a:p>
          <a:p>
            <a:r>
              <a:rPr lang="en-US" dirty="0" smtClean="0"/>
              <a:t>Key element: the pulse shaper</a:t>
            </a:r>
          </a:p>
          <a:p>
            <a:pPr lvl="1"/>
            <a:r>
              <a:rPr lang="en-US" dirty="0" smtClean="0"/>
              <a:t>Contains 13 </a:t>
            </a:r>
            <a:r>
              <a:rPr lang="en-US" dirty="0" err="1" smtClean="0"/>
              <a:t>birefringent</a:t>
            </a:r>
            <a:r>
              <a:rPr lang="en-US" dirty="0" smtClean="0"/>
              <a:t> crystals. Pulses are split according to polarization. Delay is given by crystal thickness; relative amplitude can be varied freely by adjusting relative angle between crystals</a:t>
            </a:r>
            <a:endParaRPr lang="en-US" dirty="0"/>
          </a:p>
        </p:txBody>
      </p:sp>
      <p:pic>
        <p:nvPicPr>
          <p:cNvPr id="7" name="Picture 44" descr="13Cystals_perspe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3192661"/>
            <a:ext cx="5040312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45"/>
          <p:cNvSpPr>
            <a:spLocks noChangeShapeType="1"/>
          </p:cNvSpPr>
          <p:nvPr/>
        </p:nvSpPr>
        <p:spPr bwMode="auto">
          <a:xfrm flipH="1">
            <a:off x="7138988" y="3892748"/>
            <a:ext cx="576262" cy="8112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>
            <a:off x="6877050" y="4021336"/>
            <a:ext cx="133350" cy="517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>
            <a:off x="7921625" y="5192911"/>
            <a:ext cx="1033463" cy="4492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>
            <a:off x="4137025" y="3357761"/>
            <a:ext cx="674688" cy="31591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7758113" y="5634236"/>
            <a:ext cx="1328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1">
                <a:solidFill>
                  <a:srgbClr val="FF0000"/>
                </a:solidFill>
              </a:rPr>
              <a:t>Gaussian</a:t>
            </a:r>
            <a:br>
              <a:rPr lang="de-DE" sz="1400" b="1" i="1">
                <a:solidFill>
                  <a:srgbClr val="FF0000"/>
                </a:solidFill>
              </a:rPr>
            </a:br>
            <a:r>
              <a:rPr lang="de-DE" sz="1400" b="1" i="1">
                <a:solidFill>
                  <a:srgbClr val="FF0000"/>
                </a:solidFill>
              </a:rPr>
              <a:t>input pulses </a:t>
            </a:r>
            <a:endParaRPr lang="en-GB" sz="1400" b="1" i="1">
              <a:solidFill>
                <a:srgbClr val="FF0000"/>
              </a:solidFill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3963988" y="3570486"/>
            <a:ext cx="9239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1">
                <a:solidFill>
                  <a:srgbClr val="FF0000"/>
                </a:solidFill>
              </a:rPr>
              <a:t>Shaped ouput pulses </a:t>
            </a:r>
            <a:endParaRPr lang="en-GB" sz="1400" b="1" i="1">
              <a:solidFill>
                <a:srgbClr val="FF0000"/>
              </a:solidFill>
            </a:endParaRP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5000625" y="6058098"/>
            <a:ext cx="222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Will, Klemz, Optics Express </a:t>
            </a:r>
            <a:br>
              <a:rPr lang="de-DE" sz="1200" b="1">
                <a:solidFill>
                  <a:srgbClr val="000000"/>
                </a:solidFill>
              </a:rPr>
            </a:br>
            <a:r>
              <a:rPr lang="de-DE" sz="1200" b="1">
                <a:solidFill>
                  <a:srgbClr val="000000"/>
                </a:solidFill>
              </a:rPr>
              <a:t>16 (2008) , 4922-14935</a:t>
            </a: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183313" y="3303786"/>
            <a:ext cx="12541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1">
                <a:solidFill>
                  <a:srgbClr val="FFFFFF"/>
                </a:solidFill>
              </a:rPr>
              <a:t>motorized rotation stage</a:t>
            </a:r>
            <a:endParaRPr lang="en-GB" sz="1400" b="1" i="1">
              <a:solidFill>
                <a:srgbClr val="FFFFFF"/>
              </a:solidFill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7583488" y="3545086"/>
            <a:ext cx="12334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 i="1">
                <a:solidFill>
                  <a:srgbClr val="FFFFFF"/>
                </a:solidFill>
              </a:rPr>
              <a:t>temperature controlled birefringent </a:t>
            </a:r>
            <a:br>
              <a:rPr lang="de-DE" sz="1400" b="1" i="1">
                <a:solidFill>
                  <a:srgbClr val="FFFFFF"/>
                </a:solidFill>
              </a:rPr>
            </a:br>
            <a:r>
              <a:rPr lang="de-DE" sz="1400" b="1" i="1">
                <a:solidFill>
                  <a:srgbClr val="FFFFFF"/>
                </a:solidFill>
              </a:rPr>
              <a:t>crystal </a:t>
            </a:r>
            <a:endParaRPr lang="en-GB" sz="1400" b="1" i="1">
              <a:solidFill>
                <a:srgbClr val="FFFFFF"/>
              </a:solidFill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 rot="1900738">
            <a:off x="4438650" y="4926211"/>
            <a:ext cx="294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0000FF"/>
                </a:solidFill>
              </a:rPr>
              <a:t> birefringent shaper, </a:t>
            </a:r>
            <a:r>
              <a:rPr lang="de-DE" b="1">
                <a:solidFill>
                  <a:srgbClr val="0000FF"/>
                </a:solidFill>
              </a:rPr>
              <a:t>13 </a:t>
            </a:r>
            <a:r>
              <a:rPr lang="de-DE">
                <a:solidFill>
                  <a:srgbClr val="0000FF"/>
                </a:solidFill>
              </a:rPr>
              <a:t>crystals</a:t>
            </a:r>
            <a:endParaRPr lang="en-GB">
              <a:solidFill>
                <a:srgbClr val="0000FF"/>
              </a:solidFill>
            </a:endParaRPr>
          </a:p>
        </p:txBody>
      </p:sp>
      <p:grpSp>
        <p:nvGrpSpPr>
          <p:cNvPr id="18" name="Group 70"/>
          <p:cNvGrpSpPr>
            <a:grpSpLocks/>
          </p:cNvGrpSpPr>
          <p:nvPr/>
        </p:nvGrpSpPr>
        <p:grpSpPr bwMode="auto">
          <a:xfrm>
            <a:off x="152400" y="4603948"/>
            <a:ext cx="3363913" cy="1892300"/>
            <a:chOff x="96" y="3086"/>
            <a:chExt cx="2119" cy="1192"/>
          </a:xfrm>
        </p:grpSpPr>
        <p:pic>
          <p:nvPicPr>
            <p:cNvPr id="19" name="Picture 59" descr="0008_yellow 2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4" t="31465" r="26128" b="22475"/>
            <a:stretch>
              <a:fillRect/>
            </a:stretch>
          </p:blipFill>
          <p:spPr bwMode="auto">
            <a:xfrm>
              <a:off x="257" y="3100"/>
              <a:ext cx="1861" cy="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ine 60"/>
            <p:cNvSpPr>
              <a:spLocks noChangeShapeType="1"/>
            </p:cNvSpPr>
            <p:nvPr/>
          </p:nvSpPr>
          <p:spPr bwMode="auto">
            <a:xfrm flipH="1" flipV="1">
              <a:off x="1412" y="3297"/>
              <a:ext cx="25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61"/>
            <p:cNvSpPr txBox="1">
              <a:spLocks noChangeArrowheads="1"/>
            </p:cNvSpPr>
            <p:nvPr/>
          </p:nvSpPr>
          <p:spPr bwMode="auto">
            <a:xfrm>
              <a:off x="738" y="3162"/>
              <a:ext cx="86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solidFill>
                    <a:srgbClr val="FF0000"/>
                  </a:solidFill>
                </a:rPr>
                <a:t>FWHM </a:t>
              </a:r>
              <a:br>
                <a:rPr lang="en-GB" sz="1400" b="1">
                  <a:solidFill>
                    <a:srgbClr val="FF0000"/>
                  </a:solidFill>
                </a:rPr>
              </a:br>
              <a:r>
                <a:rPr lang="en-GB" sz="1400" b="1">
                  <a:solidFill>
                    <a:srgbClr val="FF0000"/>
                  </a:solidFill>
                </a:rPr>
                <a:t>= 25 ps</a:t>
              </a:r>
            </a:p>
          </p:txBody>
        </p:sp>
        <p:sp>
          <p:nvSpPr>
            <p:cNvPr id="22" name="Line 62"/>
            <p:cNvSpPr>
              <a:spLocks noChangeShapeType="1"/>
            </p:cNvSpPr>
            <p:nvPr/>
          </p:nvSpPr>
          <p:spPr bwMode="auto">
            <a:xfrm flipV="1">
              <a:off x="1733" y="3638"/>
              <a:ext cx="129" cy="1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96" y="3378"/>
              <a:ext cx="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>
                  <a:solidFill>
                    <a:srgbClr val="FF0000"/>
                  </a:solidFill>
                </a:rPr>
                <a:t> edge</a:t>
              </a:r>
              <a:r>
                <a:rPr lang="en-GB" sz="1200" b="1" baseline="-25000">
                  <a:solidFill>
                    <a:srgbClr val="FF0000"/>
                  </a:solidFill>
                </a:rPr>
                <a:t>10-90</a:t>
              </a:r>
              <a:r>
                <a:rPr lang="en-GB" sz="1200" b="1">
                  <a:solidFill>
                    <a:srgbClr val="FF0000"/>
                  </a:solidFill>
                </a:rPr>
                <a:t> </a:t>
              </a:r>
              <a:br>
                <a:rPr lang="en-GB" sz="1200" b="1">
                  <a:solidFill>
                    <a:srgbClr val="FF0000"/>
                  </a:solidFill>
                </a:rPr>
              </a:br>
              <a:r>
                <a:rPr lang="en-GB" sz="1200" b="1">
                  <a:solidFill>
                    <a:srgbClr val="FF0000"/>
                  </a:solidFill>
                  <a:sym typeface="Symbol" pitchFamily="18" charset="2"/>
                </a:rPr>
                <a:t>~ 2.2 ps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  <p:sp>
          <p:nvSpPr>
            <p:cNvPr id="24" name="Text Box 64"/>
            <p:cNvSpPr txBox="1">
              <a:spLocks noChangeArrowheads="1"/>
            </p:cNvSpPr>
            <p:nvPr/>
          </p:nvSpPr>
          <p:spPr bwMode="auto">
            <a:xfrm>
              <a:off x="1573" y="3366"/>
              <a:ext cx="6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>
                  <a:solidFill>
                    <a:srgbClr val="FF0000"/>
                  </a:solidFill>
                </a:rPr>
                <a:t> edge</a:t>
              </a:r>
              <a:r>
                <a:rPr lang="en-GB" sz="1200" b="1" baseline="-25000">
                  <a:solidFill>
                    <a:srgbClr val="FF0000"/>
                  </a:solidFill>
                </a:rPr>
                <a:t>10-90</a:t>
              </a:r>
              <a:r>
                <a:rPr lang="en-GB" sz="1200" b="1">
                  <a:solidFill>
                    <a:srgbClr val="FF0000"/>
                  </a:solidFill>
                </a:rPr>
                <a:t> </a:t>
              </a:r>
              <a:br>
                <a:rPr lang="en-GB" sz="1200" b="1">
                  <a:solidFill>
                    <a:srgbClr val="FF0000"/>
                  </a:solidFill>
                </a:rPr>
              </a:br>
              <a:r>
                <a:rPr lang="en-GB" sz="1200" b="1">
                  <a:solidFill>
                    <a:srgbClr val="FF0000"/>
                  </a:solidFill>
                  <a:sym typeface="Symbol" pitchFamily="18" charset="2"/>
                </a:rPr>
                <a:t>~ 2</a:t>
              </a:r>
              <a:r>
                <a:rPr lang="en-GB" sz="1200" b="1">
                  <a:solidFill>
                    <a:srgbClr val="FF0000"/>
                  </a:solidFill>
                </a:rPr>
                <a:t> ps</a:t>
              </a:r>
            </a:p>
          </p:txBody>
        </p:sp>
        <p:sp>
          <p:nvSpPr>
            <p:cNvPr id="25" name="Line 65"/>
            <p:cNvSpPr>
              <a:spLocks noChangeShapeType="1"/>
            </p:cNvSpPr>
            <p:nvPr/>
          </p:nvSpPr>
          <p:spPr bwMode="auto">
            <a:xfrm flipH="1" flipV="1">
              <a:off x="481" y="3672"/>
              <a:ext cx="97" cy="1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6"/>
            <p:cNvSpPr>
              <a:spLocks noChangeShapeType="1"/>
            </p:cNvSpPr>
            <p:nvPr/>
          </p:nvSpPr>
          <p:spPr bwMode="auto">
            <a:xfrm flipV="1">
              <a:off x="642" y="3297"/>
              <a:ext cx="25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294" y="4066"/>
              <a:ext cx="17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rgbClr val="0000FF"/>
                  </a:solidFill>
                </a:rPr>
                <a:t> birefringent shaper, </a:t>
              </a:r>
              <a:r>
                <a:rPr lang="de-DE" b="1">
                  <a:solidFill>
                    <a:srgbClr val="0000FF"/>
                  </a:solidFill>
                </a:rPr>
                <a:t>13 </a:t>
              </a:r>
              <a:r>
                <a:rPr lang="de-DE">
                  <a:solidFill>
                    <a:srgbClr val="0000FF"/>
                  </a:solidFill>
                </a:rPr>
                <a:t>crystals</a:t>
              </a:r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1285" y="3086"/>
              <a:ext cx="8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 i="1">
                  <a:solidFill>
                    <a:srgbClr val="FFFF00"/>
                  </a:solidFill>
                </a:rPr>
                <a:t> OSS signal</a:t>
              </a:r>
              <a:r>
                <a:rPr lang="de-DE" sz="1200" b="1" i="1">
                  <a:solidFill>
                    <a:srgbClr val="FFFF00"/>
                  </a:solidFill>
                </a:rPr>
                <a:t> (UV)</a:t>
              </a:r>
              <a:endParaRPr lang="en-GB" sz="1200" b="1" i="1">
                <a:solidFill>
                  <a:srgbClr val="FFFF00"/>
                </a:solidFill>
              </a:endParaRPr>
            </a:p>
          </p:txBody>
        </p:sp>
      </p:grpSp>
      <p:pic>
        <p:nvPicPr>
          <p:cNvPr id="29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1398"/>
            <a:ext cx="24034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Experimentally Demonstrated Pulse Shapes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2575" y="1124744"/>
            <a:ext cx="8520113" cy="5040560"/>
          </a:xfrm>
        </p:spPr>
        <p:txBody>
          <a:bodyPr/>
          <a:lstStyle/>
          <a:p>
            <a:r>
              <a:rPr lang="en-US" dirty="0" smtClean="0"/>
              <a:t>Driver + witness bunch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Modulated driver +						   witness bunch</a:t>
            </a:r>
          </a:p>
          <a:p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Modulated driver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 bunches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4976923"/>
            <a:ext cx="3809824" cy="144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168860"/>
            <a:ext cx="3809823" cy="13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762000"/>
            <a:ext cx="3809823" cy="13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3573016"/>
            <a:ext cx="3809823" cy="13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PIC (Particle in Cell) Simulation of PITZ Experiment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08" y="6273316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Simulations:</a:t>
            </a:r>
          </a:p>
          <a:p>
            <a:r>
              <a:rPr lang="en-US" dirty="0" smtClean="0"/>
              <a:t>Alberto Martinez de la Ossa</a:t>
            </a:r>
            <a:endParaRPr lang="en-US" dirty="0"/>
          </a:p>
        </p:txBody>
      </p:sp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11" y="1736988"/>
            <a:ext cx="605807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611560" y="5337212"/>
            <a:ext cx="7992888" cy="8280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88347"/>
              </p:ext>
            </p:extLst>
          </p:nvPr>
        </p:nvGraphicFramePr>
        <p:xfrm>
          <a:off x="359532" y="996426"/>
          <a:ext cx="3708412" cy="401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4201"/>
                <a:gridCol w="664211"/>
              </a:tblGrid>
              <a:tr h="739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Beam parameters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Setup</a:t>
                      </a:r>
                      <a:r>
                        <a:rPr lang="en-GB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0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Total charge, </a:t>
                      </a:r>
                      <a:r>
                        <a:rPr lang="en-GB" sz="1200" b="1" dirty="0" err="1">
                          <a:effectLst/>
                        </a:rPr>
                        <a:t>pC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</a:rPr>
                        <a:t>100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0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Longitudinal beam position, m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6.44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0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b="1" dirty="0">
                          <a:effectLst/>
                        </a:rPr>
                        <a:t>Horizontal rms beam </a:t>
                      </a:r>
                      <a:r>
                        <a:rPr lang="de-DE" sz="1200" b="1" dirty="0" err="1">
                          <a:effectLst/>
                        </a:rPr>
                        <a:t>size</a:t>
                      </a:r>
                      <a:r>
                        <a:rPr lang="de-DE" sz="1200" b="1" dirty="0">
                          <a:effectLst/>
                        </a:rPr>
                        <a:t>, um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42.0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0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Vertical rms beam size, mm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42.0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0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Bunch length in FWHM, mm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5.93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0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Average kinetic energy, MeV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21.5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0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</a:rPr>
                        <a:t>Peak slice current, A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5.3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14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Horizontal </a:t>
                      </a:r>
                      <a:r>
                        <a:rPr lang="en-GB" sz="1200" b="1" dirty="0">
                          <a:effectLst/>
                        </a:rPr>
                        <a:t>rms </a:t>
                      </a:r>
                      <a:r>
                        <a:rPr lang="en-GB" sz="1200" b="1" dirty="0" smtClean="0">
                          <a:effectLst/>
                        </a:rPr>
                        <a:t>emittance</a:t>
                      </a:r>
                      <a:r>
                        <a:rPr lang="en-GB" sz="1200" b="1" dirty="0">
                          <a:effectLst/>
                        </a:rPr>
                        <a:t>, mm mrad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0.372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2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Vertical </a:t>
                      </a:r>
                      <a:r>
                        <a:rPr lang="en-US" sz="1200" b="1" dirty="0">
                          <a:effectLst/>
                        </a:rPr>
                        <a:t>rms </a:t>
                      </a:r>
                      <a:r>
                        <a:rPr lang="en-US" sz="1200" b="1" dirty="0" smtClean="0">
                          <a:effectLst/>
                        </a:rPr>
                        <a:t>emittance</a:t>
                      </a:r>
                      <a:r>
                        <a:rPr lang="en-US" sz="1200" b="1" dirty="0">
                          <a:effectLst/>
                        </a:rPr>
                        <a:t>, mm mrad</a:t>
                      </a:r>
                      <a:endParaRPr lang="en-US" sz="12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0.372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0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Peak beam density, 10^13 e / cm^3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887977"/>
            <a:ext cx="3356390" cy="437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463549" y="3681028"/>
            <a:ext cx="1024775" cy="338554"/>
            <a:chOff x="6499553" y="3753036"/>
            <a:chExt cx="1024775" cy="338554"/>
          </a:xfrm>
        </p:grpSpPr>
        <p:sp>
          <p:nvSpPr>
            <p:cNvPr id="6" name="Rectangle 5"/>
            <p:cNvSpPr/>
            <p:nvPr/>
          </p:nvSpPr>
          <p:spPr bwMode="auto">
            <a:xfrm>
              <a:off x="6499553" y="4031544"/>
              <a:ext cx="36000" cy="18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6663" y="3753036"/>
              <a:ext cx="897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PITZ resolution window</a:t>
              </a:r>
              <a:endParaRPr lang="en-US" sz="80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6543676" y="3921919"/>
              <a:ext cx="161924" cy="102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69889"/>
            <a:ext cx="8520113" cy="4792663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r>
              <a:rPr lang="en-US" sz="1600" dirty="0" smtClean="0"/>
              <a:t>Expected energy modulation </a:t>
            </a:r>
            <a:r>
              <a:rPr lang="en-US" sz="1600" dirty="0" smtClean="0">
                <a:sym typeface="Symbol"/>
              </a:rPr>
              <a:t>400 </a:t>
            </a:r>
            <a:r>
              <a:rPr lang="en-US" sz="1600" dirty="0" err="1" smtClean="0">
                <a:sym typeface="Symbol"/>
              </a:rPr>
              <a:t>keV</a:t>
            </a:r>
            <a:r>
              <a:rPr lang="en-US" sz="1600" dirty="0" smtClean="0">
                <a:sym typeface="Symbol"/>
              </a:rPr>
              <a:t>. PITZ beam energy spread as low as 60keV. </a:t>
            </a:r>
            <a:r>
              <a:rPr lang="en-US" sz="1600" dirty="0" smtClean="0"/>
              <a:t>Resolution of TDS/HEDA2: 10keV and 100</a:t>
            </a:r>
            <a:r>
              <a:rPr lang="en-US" sz="1600" dirty="0" smtClean="0">
                <a:sym typeface="Symbol"/>
              </a:rPr>
              <a:t>m </a:t>
            </a:r>
            <a:r>
              <a:rPr lang="en-US" sz="1100" dirty="0" smtClean="0"/>
              <a:t>(Malyutin et al</a:t>
            </a:r>
            <a:r>
              <a:rPr lang="en-US" sz="1100" dirty="0"/>
              <a:t>. “</a:t>
            </a:r>
            <a:r>
              <a:rPr lang="en-US" sz="1100" dirty="0" smtClean="0"/>
              <a:t>Simulation of the Longitudinal Phase Space Measurements With the Transverse Deflecting Structure at </a:t>
            </a:r>
            <a:r>
              <a:rPr lang="en-US" sz="1100" dirty="0"/>
              <a:t>PITZ</a:t>
            </a:r>
            <a:r>
              <a:rPr lang="en-US" sz="1100" dirty="0" smtClean="0"/>
              <a:t>”, </a:t>
            </a:r>
            <a:r>
              <a:rPr lang="en-US" sz="1100" i="1" dirty="0" smtClean="0"/>
              <a:t>Proc. of IPAC </a:t>
            </a:r>
            <a:r>
              <a:rPr lang="en-US" sz="1100" i="1" dirty="0"/>
              <a:t>2012, </a:t>
            </a:r>
            <a:r>
              <a:rPr lang="en-US" sz="1100" i="1" dirty="0" smtClean="0"/>
              <a:t>MOPPP034</a:t>
            </a:r>
            <a:r>
              <a:rPr lang="en-US" sz="1600" i="1" dirty="0" smtClean="0"/>
              <a:t> </a:t>
            </a:r>
            <a:r>
              <a:rPr lang="en-US" sz="1600" dirty="0" smtClean="0">
                <a:sym typeface="Symbol"/>
              </a:rPr>
              <a:t> Measurable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40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of Plasma Cell into PITZ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PITZ 2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for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plasma</a:t>
            </a:r>
            <a:r>
              <a:rPr lang="de-DE" dirty="0"/>
              <a:t> </a:t>
            </a:r>
            <a:r>
              <a:rPr lang="de-DE" dirty="0" err="1" smtClean="0"/>
              <a:t>experiments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Plasma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booster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TDS</a:t>
            </a:r>
          </a:p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,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1m</a:t>
            </a:r>
          </a:p>
          <a:p>
            <a:r>
              <a:rPr lang="de-DE" dirty="0" smtClean="0"/>
              <a:t>Beam dynamics simulations to determine which position is more favorable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150"/>
            <a:ext cx="9144000" cy="1958882"/>
          </a:xfrm>
          <a:prstGeom prst="rect">
            <a:avLst/>
          </a:prstGeom>
        </p:spPr>
      </p:pic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8352420" y="1681882"/>
            <a:ext cx="502444" cy="234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6516216" y="1667594"/>
            <a:ext cx="762000" cy="249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7524328" y="1916832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008000"/>
                </a:solidFill>
              </a:rPr>
              <a:t>&lt;7 </a:t>
            </a:r>
            <a:r>
              <a:rPr lang="de-DE" sz="1200" b="1" dirty="0" err="1">
                <a:solidFill>
                  <a:srgbClr val="008000"/>
                </a:solidFill>
              </a:rPr>
              <a:t>MeV</a:t>
            </a:r>
            <a:endParaRPr lang="en-GB" sz="1200" b="1" dirty="0">
              <a:solidFill>
                <a:srgbClr val="008000"/>
              </a:solidFill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184068" y="1930226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>
                <a:solidFill>
                  <a:srgbClr val="008000"/>
                </a:solidFill>
              </a:rPr>
              <a:t>&lt;25 </a:t>
            </a:r>
            <a:r>
              <a:rPr lang="de-DE" sz="1200" b="1" dirty="0" err="1">
                <a:solidFill>
                  <a:srgbClr val="008000"/>
                </a:solidFill>
              </a:rPr>
              <a:t>MeV</a:t>
            </a:r>
            <a:endParaRPr lang="en-GB" sz="1200" b="1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27984" y="3107723"/>
            <a:ext cx="914400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 err="1"/>
              <a:t>plasma</a:t>
            </a:r>
            <a:r>
              <a:rPr lang="de-DE" b="1" dirty="0"/>
              <a:t> </a:t>
            </a:r>
            <a:r>
              <a:rPr lang="de-DE" b="1" dirty="0" err="1"/>
              <a:t>cell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716016" y="2737591"/>
            <a:ext cx="108012" cy="370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040052" y="2672916"/>
            <a:ext cx="936104" cy="4348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866226" y="270892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Scenarios for Plasma Cell Insertion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97406" cy="36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4329100"/>
            <a:ext cx="5357589" cy="2018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2381213" cy="4792663"/>
          </a:xfrm>
        </p:spPr>
        <p:txBody>
          <a:bodyPr/>
          <a:lstStyle/>
          <a:p>
            <a:r>
              <a:rPr lang="en-US" dirty="0" smtClean="0"/>
              <a:t>Schematic views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endParaRPr lang="en-US" sz="1000" dirty="0" smtClean="0"/>
          </a:p>
          <a:p>
            <a:endParaRPr lang="en-US" dirty="0"/>
          </a:p>
          <a:p>
            <a:r>
              <a:rPr lang="en-US" dirty="0" smtClean="0"/>
              <a:t>Electron beam</a:t>
            </a:r>
            <a:r>
              <a:rPr lang="en-US" dirty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size</a:t>
            </a:r>
          </a:p>
          <a:p>
            <a:pPr lvl="1"/>
            <a:r>
              <a:rPr lang="en-US" dirty="0" smtClean="0"/>
              <a:t>More complex beam focusing for setup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2305" y="447311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Setup 1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796601" y="447311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Setup 2</a:t>
            </a:r>
            <a:endParaRPr lang="en-US" sz="18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871908" y="5265204"/>
            <a:ext cx="252028" cy="72008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584459" y="5265204"/>
            <a:ext cx="178997" cy="72008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8" y="6273316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Simulations:</a:t>
            </a:r>
          </a:p>
          <a:p>
            <a:r>
              <a:rPr lang="en-US" dirty="0" smtClean="0"/>
              <a:t>Martin Khojoyan</a:t>
            </a:r>
            <a:endParaRPr lang="en-US" dirty="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179512" y="2312876"/>
            <a:ext cx="616896" cy="40853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2915816" y="2312876"/>
            <a:ext cx="616896" cy="40853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9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Simulation: Beam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properties for Setup 1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main</a:t>
            </a:r>
            <a:r>
              <a:rPr lang="en-US" dirty="0" smtClean="0"/>
              <a:t> = 363A)     Comparison of setups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Setup 1: beam properties acceptable. Smaller beam size, less divergence, higher peak density – overall preferable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6" y="1487016"/>
            <a:ext cx="5257800" cy="38862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8827"/>
              </p:ext>
            </p:extLst>
          </p:nvPr>
        </p:nvGraphicFramePr>
        <p:xfrm>
          <a:off x="5688124" y="1563678"/>
          <a:ext cx="3289964" cy="3581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107"/>
                <a:gridCol w="504040"/>
                <a:gridCol w="475817"/>
              </a:tblGrid>
              <a:tr h="474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Beam parameters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Before dipole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</a:rPr>
                        <a:t>After dipole</a:t>
                      </a:r>
                      <a:endParaRPr lang="en-US" sz="9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Total charge, </a:t>
                      </a:r>
                      <a:r>
                        <a:rPr lang="en-GB" sz="900" b="1" dirty="0" err="1">
                          <a:effectLst/>
                        </a:rPr>
                        <a:t>pC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100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100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Longitudinal beam position, 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6.35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9.45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Horizontal rms beam </a:t>
                      </a:r>
                      <a:r>
                        <a:rPr lang="de-DE" sz="900" b="1" dirty="0" err="1">
                          <a:effectLst/>
                        </a:rPr>
                        <a:t>size</a:t>
                      </a:r>
                      <a:r>
                        <a:rPr lang="de-DE" sz="900" b="1" dirty="0">
                          <a:effectLst/>
                        </a:rPr>
                        <a:t>, um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C000"/>
                          </a:solidFill>
                          <a:effectLst/>
                        </a:rPr>
                        <a:t>49.8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C000"/>
                          </a:solidFill>
                          <a:effectLst/>
                        </a:rPr>
                        <a:t>59.4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Vertical rms beam size, mm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51.2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59.4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Rms bunch length, mm 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1.71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1.71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Bunch length in FWHM, mm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5.92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5.92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Average kinetic energy, MeV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FFFF00"/>
                          </a:solidFill>
                          <a:effectLst/>
                        </a:rPr>
                        <a:t>24.55</a:t>
                      </a:r>
                      <a:endParaRPr lang="en-US" sz="900" b="1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24.55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Rms energy spread, </a:t>
                      </a:r>
                      <a:r>
                        <a:rPr lang="en-GB" sz="900" b="1" dirty="0" err="1">
                          <a:effectLst/>
                        </a:rPr>
                        <a:t>keV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27.5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27.8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Peak slice current, A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5.2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5.2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47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Horizontal </a:t>
                      </a:r>
                      <a:r>
                        <a:rPr lang="en-GB" sz="900" b="1" dirty="0">
                          <a:effectLst/>
                        </a:rPr>
                        <a:t>rms </a:t>
                      </a:r>
                      <a:r>
                        <a:rPr lang="en-GB" sz="900" b="1" dirty="0" smtClean="0">
                          <a:effectLst/>
                        </a:rPr>
                        <a:t>emittance</a:t>
                      </a:r>
                      <a:r>
                        <a:rPr lang="en-GB" sz="900" b="1" dirty="0">
                          <a:effectLst/>
                        </a:rPr>
                        <a:t>, mm mrad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0.37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0.38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Horizontal </a:t>
                      </a:r>
                      <a:r>
                        <a:rPr lang="en-GB" sz="900" b="1" dirty="0">
                          <a:effectLst/>
                        </a:rPr>
                        <a:t>beam divergence, mrad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0.008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0.09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15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Vertical </a:t>
                      </a:r>
                      <a:r>
                        <a:rPr lang="en-US" sz="900" b="1" dirty="0">
                          <a:effectLst/>
                        </a:rPr>
                        <a:t>rms </a:t>
                      </a:r>
                      <a:r>
                        <a:rPr lang="en-US" sz="900" b="1" dirty="0" smtClean="0">
                          <a:effectLst/>
                        </a:rPr>
                        <a:t>emittance</a:t>
                      </a:r>
                      <a:r>
                        <a:rPr lang="en-US" sz="900" b="1" dirty="0">
                          <a:effectLst/>
                        </a:rPr>
                        <a:t>, mm mrad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0.38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0.36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Vertical </a:t>
                      </a:r>
                      <a:r>
                        <a:rPr lang="en-GB" sz="900" b="1" dirty="0">
                          <a:effectLst/>
                        </a:rPr>
                        <a:t>beam divergence, mrad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0.002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C000"/>
                          </a:solidFill>
                          <a:effectLst/>
                        </a:rPr>
                        <a:t>0.13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Longitudinal </a:t>
                      </a:r>
                      <a:r>
                        <a:rPr lang="en-GB" sz="900" b="1" dirty="0">
                          <a:effectLst/>
                        </a:rPr>
                        <a:t>rms emittance, </a:t>
                      </a:r>
                      <a:r>
                        <a:rPr lang="en-GB" sz="900" b="1" dirty="0" err="1">
                          <a:effectLst/>
                        </a:rPr>
                        <a:t>keV</a:t>
                      </a:r>
                      <a:r>
                        <a:rPr lang="en-GB" sz="900" b="1" dirty="0">
                          <a:effectLst/>
                        </a:rPr>
                        <a:t> mm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42.4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00"/>
                          </a:solidFill>
                          <a:effectLst/>
                        </a:rPr>
                        <a:t>42.4</a:t>
                      </a:r>
                      <a:endParaRPr lang="en-US" sz="900" b="1" dirty="0">
                        <a:solidFill>
                          <a:srgbClr val="FFFF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0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Peak beam density, 10^12 e / cm^3</a:t>
                      </a:r>
                      <a:endParaRPr lang="en-US" sz="9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C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C000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6.6</a:t>
                      </a:r>
                      <a:endParaRPr lang="en-US" sz="900" b="1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5580112" y="944724"/>
            <a:ext cx="0" cy="4462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-508" y="6273316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Simulations:</a:t>
            </a:r>
          </a:p>
          <a:p>
            <a:r>
              <a:rPr lang="en-US" dirty="0" smtClean="0"/>
              <a:t>Martin Khojoyan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1819</Words>
  <Application>Microsoft Office PowerPoint</Application>
  <PresentationFormat>On-screen Show (4:3)</PresentationFormat>
  <Paragraphs>427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2_DESY_Vortrag_3-1</vt:lpstr>
      <vt:lpstr>Graph</vt:lpstr>
      <vt:lpstr>Studies for Particle Driven Plasma Acceleration at PITZ</vt:lpstr>
      <vt:lpstr>Background</vt:lpstr>
      <vt:lpstr>Why Experiments at PITZ?</vt:lpstr>
      <vt:lpstr>Flexible Laser Pulse Formation at PITZ</vt:lpstr>
      <vt:lpstr>Experimentally Demonstrated Pulse Shapes</vt:lpstr>
      <vt:lpstr>3D PIC (Particle in Cell) Simulation of PITZ Experiment</vt:lpstr>
      <vt:lpstr>Insertion of Plasma Cell into PITZ Setup</vt:lpstr>
      <vt:lpstr>Simulation: Scenarios for Plasma Cell Insertion</vt:lpstr>
      <vt:lpstr>Simulation: Beam Properties</vt:lpstr>
      <vt:lpstr>Key Topic: Ionization of Plasma Channel</vt:lpstr>
      <vt:lpstr>Lithium Plasma Cell</vt:lpstr>
      <vt:lpstr>Optics for Laser Plasma Generation – Axial Coupling</vt:lpstr>
      <vt:lpstr>Plasma Ionization –Side Coupling</vt:lpstr>
      <vt:lpstr>Plasma Cell Assembly: Sketch</vt:lpstr>
      <vt:lpstr>Heat Pipe Oven Prototype</vt:lpstr>
      <vt:lpstr>Experiments have started with Plasma Cell Prototype</vt:lpstr>
      <vt:lpstr>Multi Bunches: High Transformer Ratio</vt:lpstr>
      <vt:lpstr>Very Preliminary Results: Needs Optimization</vt:lpstr>
      <vt:lpstr>Outlook</vt:lpstr>
      <vt:lpstr>Summary</vt:lpstr>
      <vt:lpstr>PowerPoint Presentation</vt:lpstr>
      <vt:lpstr>Transformer Ratio (TR)</vt:lpstr>
      <vt:lpstr>How to Increase the Transformer Ratio</vt:lpstr>
      <vt:lpstr>Simulation of Beam-driven Plasma Wakefields</vt:lpstr>
      <vt:lpstr>Ionization Processes</vt:lpstr>
      <vt:lpstr>Estimation of Ti:Sa Laser Peak Power</vt:lpstr>
      <vt:lpstr>Ionization Energies: Single Photon and Field Ionization</vt:lpstr>
      <vt:lpstr>Additional use of Ti:Sa laser</vt:lpstr>
      <vt:lpstr>Setup Details / Back of the envelope Calculation</vt:lpstr>
      <vt:lpstr>Plasma Cell Assembly: Sketch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Matthias Gross</cp:lastModifiedBy>
  <cp:revision>332</cp:revision>
  <dcterms:created xsi:type="dcterms:W3CDTF">2008-04-14T12:45:38Z</dcterms:created>
  <dcterms:modified xsi:type="dcterms:W3CDTF">2013-03-20T12:05:59Z</dcterms:modified>
</cp:coreProperties>
</file>