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0.jpg" ContentType="image/png"/>
  <Override PartName="/ppt/media/image21.jpg" ContentType="image/pn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336" r:id="rId3"/>
    <p:sldId id="272" r:id="rId4"/>
    <p:sldId id="339" r:id="rId5"/>
    <p:sldId id="326" r:id="rId6"/>
    <p:sldId id="328" r:id="rId7"/>
    <p:sldId id="329" r:id="rId8"/>
    <p:sldId id="330" r:id="rId9"/>
    <p:sldId id="312" r:id="rId10"/>
    <p:sldId id="316" r:id="rId11"/>
    <p:sldId id="319" r:id="rId12"/>
    <p:sldId id="323" r:id="rId13"/>
    <p:sldId id="305" r:id="rId14"/>
    <p:sldId id="279" r:id="rId15"/>
    <p:sldId id="290" r:id="rId16"/>
    <p:sldId id="298" r:id="rId17"/>
    <p:sldId id="292" r:id="rId18"/>
    <p:sldId id="310" r:id="rId19"/>
    <p:sldId id="282" r:id="rId20"/>
    <p:sldId id="325" r:id="rId21"/>
    <p:sldId id="333" r:id="rId22"/>
    <p:sldId id="307" r:id="rId23"/>
    <p:sldId id="302" r:id="rId24"/>
    <p:sldId id="280" r:id="rId25"/>
    <p:sldId id="332" r:id="rId26"/>
    <p:sldId id="308" r:id="rId27"/>
    <p:sldId id="278" r:id="rId28"/>
    <p:sldId id="296" r:id="rId29"/>
    <p:sldId id="337" r:id="rId30"/>
    <p:sldId id="306" r:id="rId31"/>
    <p:sldId id="311" r:id="rId32"/>
    <p:sldId id="322" r:id="rId33"/>
    <p:sldId id="324" r:id="rId34"/>
    <p:sldId id="261" r:id="rId35"/>
    <p:sldId id="335" r:id="rId36"/>
    <p:sldId id="338" r:id="rId37"/>
    <p:sldId id="259" r:id="rId38"/>
    <p:sldId id="301" r:id="rId39"/>
    <p:sldId id="331" r:id="rId40"/>
    <p:sldId id="277" r:id="rId41"/>
  </p:sldIdLst>
  <p:sldSz cx="9144000" cy="6858000" type="screen4x3"/>
  <p:notesSz cx="6781800" cy="9918700"/>
  <p:defaultTextStyle>
    <a:defPPr>
      <a:defRPr lang="de-DE"/>
    </a:defPPr>
    <a:lvl1pPr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1555"/>
    <a:srgbClr val="1C06C2"/>
    <a:srgbClr val="626262"/>
    <a:srgbClr val="FD930A"/>
    <a:srgbClr val="2B362A"/>
    <a:srgbClr val="16EF05"/>
    <a:srgbClr val="DBF7FB"/>
    <a:srgbClr val="FFCC00"/>
    <a:srgbClr val="A50021"/>
    <a:srgbClr val="E0E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108" autoAdjust="0"/>
    <p:restoredTop sz="97767" autoAdjust="0"/>
  </p:normalViewPr>
  <p:slideViewPr>
    <p:cSldViewPr snapToGrid="0">
      <p:cViewPr>
        <p:scale>
          <a:sx n="90" d="100"/>
          <a:sy n="90" d="100"/>
        </p:scale>
        <p:origin x="-690" y="264"/>
      </p:cViewPr>
      <p:guideLst>
        <p:guide orient="horz" pos="3956"/>
        <p:guide orient="horz" pos="881"/>
        <p:guide orient="horz" pos="2446"/>
        <p:guide orient="horz" pos="4038"/>
        <p:guide pos="5277"/>
        <p:guide pos="1750"/>
        <p:guide pos="4023"/>
        <p:guide pos="5685"/>
        <p:guide pos="255"/>
        <p:guide pos="5318"/>
        <p:guide pos="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494" y="888"/>
      </p:cViewPr>
      <p:guideLst>
        <p:guide orient="horz" pos="3124"/>
        <p:guide pos="213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9362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>
                <a:ea typeface="ＭＳ Ｐゴシック" pitchFamily="18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3338" y="0"/>
            <a:ext cx="293846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>
                <a:ea typeface="ＭＳ Ｐゴシック" pitchFamily="18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340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>
                <a:ea typeface="ＭＳ Ｐゴシック" pitchFamily="18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3338" y="9423400"/>
            <a:ext cx="293846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fld id="{C10362BF-BB3C-4E8B-AA88-1FB36F9C16BF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28549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67749C01-57F7-4288-8679-5D3E04FF4437}" type="slidenum">
              <a:rPr lang="de-DE" sz="1200"/>
              <a:pPr/>
              <a:t>1</a:t>
            </a:fld>
            <a:endParaRPr lang="de-DE" sz="1200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711700"/>
            <a:ext cx="4972050" cy="4462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</a:pPr>
            <a:r>
              <a:rPr lang="en-GB" sz="1100" b="1" smtClean="0">
                <a:ea typeface="ＭＳ Ｐゴシック" pitchFamily="112" charset="-128"/>
              </a:rPr>
              <a:t>How to edit the title slide</a:t>
            </a: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</a:pPr>
            <a:endParaRPr lang="en-GB" sz="1100" smtClean="0">
              <a:ea typeface="ＭＳ Ｐゴシック" pitchFamily="112" charset="-128"/>
            </a:endParaRP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ea typeface="ＭＳ Ｐゴシック" pitchFamily="112" charset="-128"/>
              </a:rPr>
              <a:t>Fill in the text written in brown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46E3AB6-989D-4DD6-A471-67ACF010000B}" type="slidenum">
              <a:rPr lang="de-DE" sz="1200"/>
              <a:pPr/>
              <a:t>21</a:t>
            </a:fld>
            <a:endParaRPr lang="de-DE" sz="120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240" y="4711383"/>
            <a:ext cx="4973320" cy="446341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ea typeface="ＭＳ Ｐゴシック" charset="-128"/>
              </a:rPr>
              <a:t>   </a:t>
            </a:r>
            <a:r>
              <a:rPr lang="en-GB" sz="1100" b="1" smtClean="0">
                <a:ea typeface="ＭＳ Ｐゴシック" charset="-128"/>
              </a:rPr>
              <a:t>Before you start</a:t>
            </a:r>
            <a:r>
              <a:rPr lang="en-GB" sz="1100" smtClean="0">
                <a:ea typeface="ＭＳ Ｐゴシック" charset="-128"/>
              </a:rPr>
              <a:t> editing the slides of your talk change to the </a:t>
            </a:r>
            <a:r>
              <a:rPr lang="en-GB" sz="1100" b="1" smtClean="0">
                <a:ea typeface="ＭＳ Ｐゴシック" charset="-128"/>
              </a:rPr>
              <a:t>Master Slide view</a:t>
            </a:r>
            <a:r>
              <a:rPr lang="en-GB" sz="1100" smtClean="0">
                <a:ea typeface="ＭＳ Ｐゴシック" charset="-128"/>
              </a:rPr>
              <a:t>:   </a:t>
            </a:r>
            <a:br>
              <a:rPr lang="en-GB" sz="1100" smtClean="0">
                <a:ea typeface="ＭＳ Ｐゴシック" charset="-128"/>
              </a:rPr>
            </a:br>
            <a:r>
              <a:rPr lang="en-GB" sz="1100" smtClean="0">
                <a:ea typeface="ＭＳ Ｐゴシック" charset="-128"/>
              </a:rPr>
              <a:t>   Menu button “View”,</a:t>
            </a:r>
            <a:r>
              <a:rPr lang="en-GB" sz="1100" smtClean="0">
                <a:ea typeface="ＭＳ Ｐゴシック" charset="-128"/>
                <a:sym typeface="Wingdings" charset="2"/>
              </a:rPr>
              <a:t> Master, Slide Master:</a:t>
            </a:r>
            <a:br>
              <a:rPr lang="en-GB" sz="1100" smtClean="0">
                <a:ea typeface="ＭＳ Ｐゴシック" charset="-128"/>
                <a:sym typeface="Wingdings" charset="2"/>
              </a:rPr>
            </a:br>
            <a:endParaRPr lang="en-GB" sz="1100" smtClean="0">
              <a:ea typeface="ＭＳ Ｐゴシック" charset="-128"/>
              <a:sym typeface="Wingdings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ea typeface="ＭＳ Ｐゴシック" charset="-128"/>
                <a:sym typeface="Wingdings" charset="2"/>
              </a:rPr>
              <a:t>   </a:t>
            </a:r>
            <a:r>
              <a:rPr lang="en-GB" sz="1100" b="1" smtClean="0">
                <a:ea typeface="ＭＳ Ｐゴシック" charset="-128"/>
                <a:sym typeface="Wingdings" charset="2"/>
              </a:rPr>
              <a:t>Edit the following 2 items in the 1st slide:</a:t>
            </a:r>
            <a:r>
              <a:rPr lang="en-GB" sz="1100" smtClean="0">
                <a:ea typeface="ＭＳ Ｐゴシック" charset="-128"/>
                <a:sym typeface="Wingdings" charset="2"/>
              </a:rPr>
              <a:t/>
            </a:r>
            <a:br>
              <a:rPr lang="en-GB" sz="1100" smtClean="0">
                <a:ea typeface="ＭＳ Ｐゴシック" charset="-128"/>
                <a:sym typeface="Wingdings" charset="2"/>
              </a:rPr>
            </a:br>
            <a:r>
              <a:rPr lang="en-GB" sz="1100" smtClean="0">
                <a:ea typeface="ＭＳ Ｐゴシック" charset="-128"/>
                <a:sym typeface="Wingdings" charset="2"/>
              </a:rPr>
              <a:t>   1)  1st row in the violet header: </a:t>
            </a:r>
            <a:br>
              <a:rPr lang="en-GB" sz="1100" smtClean="0">
                <a:ea typeface="ＭＳ Ｐゴシック" charset="-128"/>
                <a:sym typeface="Wingdings" charset="2"/>
              </a:rPr>
            </a:br>
            <a:r>
              <a:rPr lang="en-GB" sz="1100" smtClean="0">
                <a:ea typeface="ＭＳ Ｐゴシック" charset="-128"/>
                <a:sym typeface="Wingdings" charset="2"/>
              </a:rPr>
              <a:t>       Delete the existent text and write the title of your talk into this text field</a:t>
            </a:r>
            <a:br>
              <a:rPr lang="en-GB" sz="1100" smtClean="0">
                <a:ea typeface="ＭＳ Ｐゴシック" charset="-128"/>
                <a:sym typeface="Wingdings" charset="2"/>
              </a:rPr>
            </a:br>
            <a:r>
              <a:rPr lang="en-GB" sz="1100" smtClean="0">
                <a:ea typeface="ＭＳ Ｐゴシック" charset="-128"/>
                <a:sym typeface="Wingdings" charset="2"/>
              </a:rPr>
              <a:t>   2)  The 2 rows in the footer area: Delete the text and write the information </a:t>
            </a:r>
            <a:br>
              <a:rPr lang="en-GB" sz="1100" smtClean="0">
                <a:ea typeface="ＭＳ Ｐゴシック" charset="-128"/>
                <a:sym typeface="Wingdings" charset="2"/>
              </a:rPr>
            </a:br>
            <a:r>
              <a:rPr lang="en-GB" sz="1100" smtClean="0">
                <a:ea typeface="ＭＳ Ｐゴシック" charset="-128"/>
                <a:sym typeface="Wingdings" charset="2"/>
              </a:rPr>
              <a:t>       regarding your talk (same as on the Title Slide) into this text field.  </a:t>
            </a:r>
            <a:br>
              <a:rPr lang="en-GB" sz="1100" smtClean="0">
                <a:ea typeface="ＭＳ Ｐゴシック" charset="-128"/>
                <a:sym typeface="Wingdings" charset="2"/>
              </a:rPr>
            </a:br>
            <a:endParaRPr lang="en-GB" sz="1100" smtClean="0">
              <a:ea typeface="ＭＳ Ｐゴシック" charset="-128"/>
              <a:sym typeface="Wingdings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ea typeface="ＭＳ Ｐゴシック" charset="-128"/>
                <a:sym typeface="Wingdings" charset="2"/>
              </a:rPr>
              <a:t>   If you want to use more </a:t>
            </a:r>
            <a:r>
              <a:rPr lang="en-GB" sz="1100" b="1" smtClean="0">
                <a:ea typeface="ＭＳ Ｐゴシック" charset="-128"/>
                <a:sym typeface="Wingdings" charset="2"/>
              </a:rPr>
              <a:t>partner logos</a:t>
            </a:r>
            <a:r>
              <a:rPr lang="en-GB" sz="1100" smtClean="0">
                <a:ea typeface="ＭＳ Ｐゴシック" charset="-128"/>
                <a:sym typeface="Wingdings" charset="2"/>
              </a:rPr>
              <a:t> position them left </a:t>
            </a:r>
            <a:br>
              <a:rPr lang="en-GB" sz="1100" smtClean="0">
                <a:ea typeface="ＭＳ Ｐゴシック" charset="-128"/>
                <a:sym typeface="Wingdings" charset="2"/>
              </a:rPr>
            </a:br>
            <a:r>
              <a:rPr lang="en-GB" sz="1100" smtClean="0">
                <a:ea typeface="ＭＳ Ｐゴシック" charset="-128"/>
                <a:sym typeface="Wingdings" charset="2"/>
              </a:rPr>
              <a:t>   beside the DESY logo in the footer area </a:t>
            </a:r>
            <a:br>
              <a:rPr lang="en-GB" sz="1100" smtClean="0">
                <a:ea typeface="ＭＳ Ｐゴシック" charset="-128"/>
                <a:sym typeface="Wingdings" charset="2"/>
              </a:rPr>
            </a:br>
            <a:r>
              <a:rPr lang="en-GB" sz="1100" smtClean="0">
                <a:ea typeface="ＭＳ Ｐゴシック" charset="-128"/>
                <a:sym typeface="Wingdings" charset="2"/>
              </a:rPr>
              <a:t>   </a:t>
            </a:r>
            <a:r>
              <a:rPr lang="en-GB" sz="1100" b="1" smtClean="0">
                <a:ea typeface="ＭＳ Ｐゴシック" charset="-128"/>
                <a:sym typeface="Wingdings" charset="2"/>
              </a:rPr>
              <a:t>Close Master View</a:t>
            </a:r>
            <a:endParaRPr lang="en-GB" sz="1100" b="1" smtClean="0">
              <a:ea typeface="ＭＳ Ｐゴシック" charset="-128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smtClean="0">
              <a:ea typeface="ＭＳ Ｐゴシック" charset="-128"/>
              <a:sym typeface="Wingdings" charset="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BDE2BBD1-A42A-4887-83C3-498991A85F82}" type="slidenum">
              <a:rPr lang="de-DE" sz="1200"/>
              <a:pPr/>
              <a:t>22</a:t>
            </a:fld>
            <a:endParaRPr lang="de-DE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711700"/>
            <a:ext cx="4972050" cy="4462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ea typeface="ＭＳ Ｐゴシック" pitchFamily="112" charset="-128"/>
              </a:rPr>
              <a:t>   </a:t>
            </a:r>
            <a:r>
              <a:rPr lang="en-GB" sz="1100" b="1" smtClean="0">
                <a:ea typeface="ＭＳ Ｐゴシック" pitchFamily="112" charset="-128"/>
              </a:rPr>
              <a:t>Before you start</a:t>
            </a:r>
            <a:r>
              <a:rPr lang="en-GB" sz="1100" smtClean="0">
                <a:ea typeface="ＭＳ Ｐゴシック" pitchFamily="112" charset="-128"/>
              </a:rPr>
              <a:t> editing the slides of your talk change to the </a:t>
            </a:r>
            <a:r>
              <a:rPr lang="en-GB" sz="1100" b="1" smtClean="0">
                <a:ea typeface="ＭＳ Ｐゴシック" pitchFamily="112" charset="-128"/>
              </a:rPr>
              <a:t>Master Slide view</a:t>
            </a:r>
            <a:r>
              <a:rPr lang="en-GB" sz="1100" smtClean="0">
                <a:ea typeface="ＭＳ Ｐゴシック" pitchFamily="112" charset="-128"/>
              </a:rPr>
              <a:t>:   </a:t>
            </a:r>
            <a:br>
              <a:rPr lang="en-GB" sz="1100" smtClean="0">
                <a:ea typeface="ＭＳ Ｐゴシック" pitchFamily="112" charset="-128"/>
              </a:rPr>
            </a:br>
            <a:r>
              <a:rPr lang="en-GB" sz="1100" smtClean="0">
                <a:ea typeface="ＭＳ Ｐゴシック" pitchFamily="112" charset="-128"/>
              </a:rPr>
              <a:t>   Menu button “View”,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Master, Slide Master: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</a:t>
            </a: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Edit the following 2 items in the 1st slide: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/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1)  1st row in the violet header: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    Delete the existent text and write the title of the EoI for WPnumber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2)  The row in the footer area: write the institute name 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Close Master View</a:t>
            </a:r>
            <a:endParaRPr lang="en-GB" sz="1100" b="1" smtClean="0">
              <a:ea typeface="ＭＳ Ｐゴシック" pitchFamily="112" charset="-128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smtClean="0">
              <a:ea typeface="ＭＳ Ｐゴシック" pitchFamily="112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 txBox="1">
            <a:spLocks noGrp="1" noChangeArrowheads="1"/>
          </p:cNvSpPr>
          <p:nvPr/>
        </p:nvSpPr>
        <p:spPr bwMode="auto">
          <a:xfrm>
            <a:off x="3843338" y="9423400"/>
            <a:ext cx="29384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4C28343-BC1F-42AE-95FF-93A6B38A88C5}" type="slidenum">
              <a:rPr lang="de-DE" sz="1200"/>
              <a:pPr algn="r"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de-DE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711700"/>
            <a:ext cx="4972050" cy="4462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ea typeface="ＭＳ Ｐゴシック" pitchFamily="112" charset="-128"/>
              </a:rPr>
              <a:t>   </a:t>
            </a:r>
            <a:r>
              <a:rPr lang="en-GB" sz="1100" b="1" smtClean="0">
                <a:ea typeface="ＭＳ Ｐゴシック" pitchFamily="112" charset="-128"/>
              </a:rPr>
              <a:t>Before you start</a:t>
            </a:r>
            <a:r>
              <a:rPr lang="en-GB" sz="1100" smtClean="0">
                <a:ea typeface="ＭＳ Ｐゴシック" pitchFamily="112" charset="-128"/>
              </a:rPr>
              <a:t> editing the slides of your talk change to the </a:t>
            </a:r>
            <a:r>
              <a:rPr lang="en-GB" sz="1100" b="1" smtClean="0">
                <a:ea typeface="ＭＳ Ｐゴシック" pitchFamily="112" charset="-128"/>
              </a:rPr>
              <a:t>Master Slide view</a:t>
            </a:r>
            <a:r>
              <a:rPr lang="en-GB" sz="1100" smtClean="0">
                <a:ea typeface="ＭＳ Ｐゴシック" pitchFamily="112" charset="-128"/>
              </a:rPr>
              <a:t>:   </a:t>
            </a:r>
            <a:br>
              <a:rPr lang="en-GB" sz="1100" smtClean="0">
                <a:ea typeface="ＭＳ Ｐゴシック" pitchFamily="112" charset="-128"/>
              </a:rPr>
            </a:br>
            <a:r>
              <a:rPr lang="en-GB" sz="1100" smtClean="0">
                <a:ea typeface="ＭＳ Ｐゴシック" pitchFamily="112" charset="-128"/>
              </a:rPr>
              <a:t>   Menu button “View”,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Master, Slide Master: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</a:t>
            </a: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Edit the following 2 items in the 1st slide: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/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1)  1st row in the violet header: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If you want to use more </a:t>
            </a: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partner logos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position them left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beside the DESY logo in the footer area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</a:t>
            </a: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Close Master View</a:t>
            </a:r>
            <a:endParaRPr lang="en-GB" sz="1100" b="1" smtClean="0">
              <a:ea typeface="ＭＳ Ｐゴシック" pitchFamily="112" charset="-128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smtClean="0">
              <a:ea typeface="ＭＳ Ｐゴシック" pitchFamily="112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BDE2BBD1-A42A-4887-83C3-498991A85F82}" type="slidenum">
              <a:rPr lang="de-DE" sz="1200"/>
              <a:pPr/>
              <a:t>26</a:t>
            </a:fld>
            <a:endParaRPr lang="de-DE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711700"/>
            <a:ext cx="4972050" cy="4462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ea typeface="ＭＳ Ｐゴシック" pitchFamily="112" charset="-128"/>
              </a:rPr>
              <a:t>   </a:t>
            </a:r>
            <a:r>
              <a:rPr lang="en-GB" sz="1100" b="1" smtClean="0">
                <a:ea typeface="ＭＳ Ｐゴシック" pitchFamily="112" charset="-128"/>
              </a:rPr>
              <a:t>Before you start</a:t>
            </a:r>
            <a:r>
              <a:rPr lang="en-GB" sz="1100" smtClean="0">
                <a:ea typeface="ＭＳ Ｐゴシック" pitchFamily="112" charset="-128"/>
              </a:rPr>
              <a:t> editing the slides of your talk change to the </a:t>
            </a:r>
            <a:r>
              <a:rPr lang="en-GB" sz="1100" b="1" smtClean="0">
                <a:ea typeface="ＭＳ Ｐゴシック" pitchFamily="112" charset="-128"/>
              </a:rPr>
              <a:t>Master Slide view</a:t>
            </a:r>
            <a:r>
              <a:rPr lang="en-GB" sz="1100" smtClean="0">
                <a:ea typeface="ＭＳ Ｐゴシック" pitchFamily="112" charset="-128"/>
              </a:rPr>
              <a:t>:   </a:t>
            </a:r>
            <a:br>
              <a:rPr lang="en-GB" sz="1100" smtClean="0">
                <a:ea typeface="ＭＳ Ｐゴシック" pitchFamily="112" charset="-128"/>
              </a:rPr>
            </a:br>
            <a:r>
              <a:rPr lang="en-GB" sz="1100" smtClean="0">
                <a:ea typeface="ＭＳ Ｐゴシック" pitchFamily="112" charset="-128"/>
              </a:rPr>
              <a:t>   Menu button “View”,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Master, Slide Master: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</a:t>
            </a: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Edit the following 2 items in the 1st slide: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/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1)  1st row in the violet header: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    Delete the existent text and write the title of the EoI for WPnumber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2)  The row in the footer area: write the institute name 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Close Master View</a:t>
            </a:r>
            <a:endParaRPr lang="en-GB" sz="1100" b="1" smtClean="0">
              <a:ea typeface="ＭＳ Ｐゴシック" pitchFamily="112" charset="-128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smtClean="0">
              <a:ea typeface="ＭＳ Ｐゴシック" pitchFamily="112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 txBox="1">
            <a:spLocks noGrp="1" noChangeArrowheads="1"/>
          </p:cNvSpPr>
          <p:nvPr/>
        </p:nvSpPr>
        <p:spPr bwMode="auto">
          <a:xfrm>
            <a:off x="3843338" y="9423400"/>
            <a:ext cx="29384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4C28343-BC1F-42AE-95FF-93A6B38A88C5}" type="slidenum">
              <a:rPr lang="de-DE" sz="1200"/>
              <a:pPr algn="r"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de-DE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711700"/>
            <a:ext cx="4972050" cy="4462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ea typeface="ＭＳ Ｐゴシック" pitchFamily="112" charset="-128"/>
              </a:rPr>
              <a:t>   </a:t>
            </a:r>
            <a:r>
              <a:rPr lang="en-GB" sz="1100" b="1" smtClean="0">
                <a:ea typeface="ＭＳ Ｐゴシック" pitchFamily="112" charset="-128"/>
              </a:rPr>
              <a:t>Before you start</a:t>
            </a:r>
            <a:r>
              <a:rPr lang="en-GB" sz="1100" smtClean="0">
                <a:ea typeface="ＭＳ Ｐゴシック" pitchFamily="112" charset="-128"/>
              </a:rPr>
              <a:t> editing the slides of your talk change to the </a:t>
            </a:r>
            <a:r>
              <a:rPr lang="en-GB" sz="1100" b="1" smtClean="0">
                <a:ea typeface="ＭＳ Ｐゴシック" pitchFamily="112" charset="-128"/>
              </a:rPr>
              <a:t>Master Slide view</a:t>
            </a:r>
            <a:r>
              <a:rPr lang="en-GB" sz="1100" smtClean="0">
                <a:ea typeface="ＭＳ Ｐゴシック" pitchFamily="112" charset="-128"/>
              </a:rPr>
              <a:t>:   </a:t>
            </a:r>
            <a:br>
              <a:rPr lang="en-GB" sz="1100" smtClean="0">
                <a:ea typeface="ＭＳ Ｐゴシック" pitchFamily="112" charset="-128"/>
              </a:rPr>
            </a:br>
            <a:r>
              <a:rPr lang="en-GB" sz="1100" smtClean="0">
                <a:ea typeface="ＭＳ Ｐゴシック" pitchFamily="112" charset="-128"/>
              </a:rPr>
              <a:t>   Menu button “View”,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Master, Slide Master: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</a:t>
            </a: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Edit the following 2 items in the 1st slide: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/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1)  1st row in the violet header: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If you want to use more </a:t>
            </a: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partner logos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position them left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beside the DESY logo in the footer area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</a:t>
            </a: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Close Master View</a:t>
            </a:r>
            <a:endParaRPr lang="en-GB" sz="1100" b="1" smtClean="0">
              <a:ea typeface="ＭＳ Ｐゴシック" pitchFamily="112" charset="-128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smtClean="0">
              <a:ea typeface="ＭＳ Ｐゴシック" pitchFamily="112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BDE2BBD1-A42A-4887-83C3-498991A85F82}" type="slidenum">
              <a:rPr lang="de-DE" sz="1200"/>
              <a:pPr/>
              <a:t>28</a:t>
            </a:fld>
            <a:endParaRPr lang="de-DE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711700"/>
            <a:ext cx="4972050" cy="4462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ea typeface="ＭＳ Ｐゴシック" pitchFamily="112" charset="-128"/>
              </a:rPr>
              <a:t>   </a:t>
            </a:r>
            <a:r>
              <a:rPr lang="en-GB" sz="1100" b="1" smtClean="0">
                <a:ea typeface="ＭＳ Ｐゴシック" pitchFamily="112" charset="-128"/>
              </a:rPr>
              <a:t>Before you start</a:t>
            </a:r>
            <a:r>
              <a:rPr lang="en-GB" sz="1100" smtClean="0">
                <a:ea typeface="ＭＳ Ｐゴシック" pitchFamily="112" charset="-128"/>
              </a:rPr>
              <a:t> editing the slides of your talk change to the </a:t>
            </a:r>
            <a:r>
              <a:rPr lang="en-GB" sz="1100" b="1" smtClean="0">
                <a:ea typeface="ＭＳ Ｐゴシック" pitchFamily="112" charset="-128"/>
              </a:rPr>
              <a:t>Master Slide view</a:t>
            </a:r>
            <a:r>
              <a:rPr lang="en-GB" sz="1100" smtClean="0">
                <a:ea typeface="ＭＳ Ｐゴシック" pitchFamily="112" charset="-128"/>
              </a:rPr>
              <a:t>:   </a:t>
            </a:r>
            <a:br>
              <a:rPr lang="en-GB" sz="1100" smtClean="0">
                <a:ea typeface="ＭＳ Ｐゴシック" pitchFamily="112" charset="-128"/>
              </a:rPr>
            </a:br>
            <a:r>
              <a:rPr lang="en-GB" sz="1100" smtClean="0">
                <a:ea typeface="ＭＳ Ｐゴシック" pitchFamily="112" charset="-128"/>
              </a:rPr>
              <a:t>   Menu button “View”,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Master, Slide Master: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</a:t>
            </a: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Edit the following 2 items in the 1st slide: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/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1)  1st row in the violet header: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    Delete the existent text and write the title of the EoI for WPnumber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2)  The row in the footer area: write the institute name 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Close Master View</a:t>
            </a:r>
            <a:endParaRPr lang="en-GB" sz="1100" b="1" smtClean="0">
              <a:ea typeface="ＭＳ Ｐゴシック" pitchFamily="112" charset="-128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smtClean="0">
              <a:ea typeface="ＭＳ Ｐゴシック" pitchFamily="112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BDE2BBD1-A42A-4887-83C3-498991A85F82}" type="slidenum">
              <a:rPr lang="de-DE" sz="1200"/>
              <a:pPr/>
              <a:t>30</a:t>
            </a:fld>
            <a:endParaRPr lang="de-DE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711700"/>
            <a:ext cx="4972050" cy="4462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ea typeface="ＭＳ Ｐゴシック" pitchFamily="112" charset="-128"/>
              </a:rPr>
              <a:t>   </a:t>
            </a:r>
            <a:r>
              <a:rPr lang="en-GB" sz="1100" b="1" smtClean="0">
                <a:ea typeface="ＭＳ Ｐゴシック" pitchFamily="112" charset="-128"/>
              </a:rPr>
              <a:t>Before you start</a:t>
            </a:r>
            <a:r>
              <a:rPr lang="en-GB" sz="1100" smtClean="0">
                <a:ea typeface="ＭＳ Ｐゴシック" pitchFamily="112" charset="-128"/>
              </a:rPr>
              <a:t> editing the slides of your talk change to the </a:t>
            </a:r>
            <a:r>
              <a:rPr lang="en-GB" sz="1100" b="1" smtClean="0">
                <a:ea typeface="ＭＳ Ｐゴシック" pitchFamily="112" charset="-128"/>
              </a:rPr>
              <a:t>Master Slide view</a:t>
            </a:r>
            <a:r>
              <a:rPr lang="en-GB" sz="1100" smtClean="0">
                <a:ea typeface="ＭＳ Ｐゴシック" pitchFamily="112" charset="-128"/>
              </a:rPr>
              <a:t>:   </a:t>
            </a:r>
            <a:br>
              <a:rPr lang="en-GB" sz="1100" smtClean="0">
                <a:ea typeface="ＭＳ Ｐゴシック" pitchFamily="112" charset="-128"/>
              </a:rPr>
            </a:br>
            <a:r>
              <a:rPr lang="en-GB" sz="1100" smtClean="0">
                <a:ea typeface="ＭＳ Ｐゴシック" pitchFamily="112" charset="-128"/>
              </a:rPr>
              <a:t>   Menu button “View”,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Master, Slide Master: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</a:t>
            </a: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Edit the following 2 items in the 1st slide: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/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1)  1st row in the violet header: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    Delete the existent text and write the title of the EoI for WPnumber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2)  The row in the footer area: write the institute name 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Close Master View</a:t>
            </a:r>
            <a:endParaRPr lang="en-GB" sz="1100" b="1" smtClean="0">
              <a:ea typeface="ＭＳ Ｐゴシック" pitchFamily="112" charset="-128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smtClean="0">
              <a:ea typeface="ＭＳ Ｐゴシック" pitchFamily="112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 txBox="1">
            <a:spLocks noGrp="1" noChangeArrowheads="1"/>
          </p:cNvSpPr>
          <p:nvPr/>
        </p:nvSpPr>
        <p:spPr bwMode="auto">
          <a:xfrm>
            <a:off x="3843338" y="9423400"/>
            <a:ext cx="29384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2A6825B9-D09A-4A69-A5BF-4448DD2AB133}" type="slidenum">
              <a:rPr lang="de-DE" sz="1200"/>
              <a:pPr algn="r"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de-DE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711700"/>
            <a:ext cx="4972050" cy="4462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ea typeface="ＭＳ Ｐゴシック" pitchFamily="112" charset="-128"/>
              </a:rPr>
              <a:t>   </a:t>
            </a:r>
            <a:r>
              <a:rPr lang="en-GB" sz="1100" b="1" smtClean="0">
                <a:ea typeface="ＭＳ Ｐゴシック" pitchFamily="112" charset="-128"/>
              </a:rPr>
              <a:t>Before you start</a:t>
            </a:r>
            <a:r>
              <a:rPr lang="en-GB" sz="1100" smtClean="0">
                <a:ea typeface="ＭＳ Ｐゴシック" pitchFamily="112" charset="-128"/>
              </a:rPr>
              <a:t> editing the slides of your talk change to the </a:t>
            </a:r>
            <a:r>
              <a:rPr lang="en-GB" sz="1100" b="1" smtClean="0">
                <a:ea typeface="ＭＳ Ｐゴシック" pitchFamily="112" charset="-128"/>
              </a:rPr>
              <a:t>Master Slide view</a:t>
            </a:r>
            <a:r>
              <a:rPr lang="en-GB" sz="1100" smtClean="0">
                <a:ea typeface="ＭＳ Ｐゴシック" pitchFamily="112" charset="-128"/>
              </a:rPr>
              <a:t>:   </a:t>
            </a:r>
            <a:br>
              <a:rPr lang="en-GB" sz="1100" smtClean="0">
                <a:ea typeface="ＭＳ Ｐゴシック" pitchFamily="112" charset="-128"/>
              </a:rPr>
            </a:br>
            <a:r>
              <a:rPr lang="en-GB" sz="1100" smtClean="0">
                <a:ea typeface="ＭＳ Ｐゴシック" pitchFamily="112" charset="-128"/>
              </a:rPr>
              <a:t>   Menu button “View”,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Master, Slide Master: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</a:t>
            </a: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Edit the following 2 items in the 1st slide: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/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1)  1st row in the violet header: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If you want to use more </a:t>
            </a: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partner logos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position them left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beside the DESY logo in the footer area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</a:t>
            </a: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Close Master View</a:t>
            </a:r>
            <a:endParaRPr lang="en-GB" sz="1100" b="1" smtClean="0">
              <a:ea typeface="ＭＳ Ｐゴシック" pitchFamily="112" charset="-128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smtClean="0">
              <a:ea typeface="ＭＳ Ｐゴシック" pitchFamily="112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BDE2BBD1-A42A-4887-83C3-498991A85F82}" type="slidenum">
              <a:rPr lang="de-DE" sz="1200"/>
              <a:pPr/>
              <a:t>36</a:t>
            </a:fld>
            <a:endParaRPr lang="de-DE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711700"/>
            <a:ext cx="4972050" cy="4462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ea typeface="ＭＳ Ｐゴシック" pitchFamily="112" charset="-128"/>
              </a:rPr>
              <a:t>   </a:t>
            </a:r>
            <a:r>
              <a:rPr lang="en-GB" sz="1100" b="1" smtClean="0">
                <a:ea typeface="ＭＳ Ｐゴシック" pitchFamily="112" charset="-128"/>
              </a:rPr>
              <a:t>Before you start</a:t>
            </a:r>
            <a:r>
              <a:rPr lang="en-GB" sz="1100" smtClean="0">
                <a:ea typeface="ＭＳ Ｐゴシック" pitchFamily="112" charset="-128"/>
              </a:rPr>
              <a:t> editing the slides of your talk change to the </a:t>
            </a:r>
            <a:r>
              <a:rPr lang="en-GB" sz="1100" b="1" smtClean="0">
                <a:ea typeface="ＭＳ Ｐゴシック" pitchFamily="112" charset="-128"/>
              </a:rPr>
              <a:t>Master Slide view</a:t>
            </a:r>
            <a:r>
              <a:rPr lang="en-GB" sz="1100" smtClean="0">
                <a:ea typeface="ＭＳ Ｐゴシック" pitchFamily="112" charset="-128"/>
              </a:rPr>
              <a:t>:   </a:t>
            </a:r>
            <a:br>
              <a:rPr lang="en-GB" sz="1100" smtClean="0">
                <a:ea typeface="ＭＳ Ｐゴシック" pitchFamily="112" charset="-128"/>
              </a:rPr>
            </a:br>
            <a:r>
              <a:rPr lang="en-GB" sz="1100" smtClean="0">
                <a:ea typeface="ＭＳ Ｐゴシック" pitchFamily="112" charset="-128"/>
              </a:rPr>
              <a:t>   Menu button “View”,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Master, Slide Master: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</a:t>
            </a: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Edit the following 2 items in the 1st slide: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/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1)  1st row in the violet header: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    Delete the existent text and write the title of the EoI for WPnumber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2)  The row in the footer area: write the institute name 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Close Master View</a:t>
            </a:r>
            <a:endParaRPr lang="en-GB" sz="1100" b="1" smtClean="0">
              <a:ea typeface="ＭＳ Ｐゴシック" pitchFamily="112" charset="-128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smtClean="0">
              <a:ea typeface="ＭＳ Ｐゴシック" pitchFamily="112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BDE2BBD1-A42A-4887-83C3-498991A85F82}" type="slidenum">
              <a:rPr lang="de-DE" sz="1200"/>
              <a:pPr/>
              <a:t>37</a:t>
            </a:fld>
            <a:endParaRPr lang="de-DE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711700"/>
            <a:ext cx="4972050" cy="4462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ea typeface="ＭＳ Ｐゴシック" pitchFamily="112" charset="-128"/>
              </a:rPr>
              <a:t>   </a:t>
            </a:r>
            <a:r>
              <a:rPr lang="en-GB" sz="1100" b="1" smtClean="0">
                <a:ea typeface="ＭＳ Ｐゴシック" pitchFamily="112" charset="-128"/>
              </a:rPr>
              <a:t>Before you start</a:t>
            </a:r>
            <a:r>
              <a:rPr lang="en-GB" sz="1100" smtClean="0">
                <a:ea typeface="ＭＳ Ｐゴシック" pitchFamily="112" charset="-128"/>
              </a:rPr>
              <a:t> editing the slides of your talk change to the </a:t>
            </a:r>
            <a:r>
              <a:rPr lang="en-GB" sz="1100" b="1" smtClean="0">
                <a:ea typeface="ＭＳ Ｐゴシック" pitchFamily="112" charset="-128"/>
              </a:rPr>
              <a:t>Master Slide view</a:t>
            </a:r>
            <a:r>
              <a:rPr lang="en-GB" sz="1100" smtClean="0">
                <a:ea typeface="ＭＳ Ｐゴシック" pitchFamily="112" charset="-128"/>
              </a:rPr>
              <a:t>:   </a:t>
            </a:r>
            <a:br>
              <a:rPr lang="en-GB" sz="1100" smtClean="0">
                <a:ea typeface="ＭＳ Ｐゴシック" pitchFamily="112" charset="-128"/>
              </a:rPr>
            </a:br>
            <a:r>
              <a:rPr lang="en-GB" sz="1100" smtClean="0">
                <a:ea typeface="ＭＳ Ｐゴシック" pitchFamily="112" charset="-128"/>
              </a:rPr>
              <a:t>   Menu button “View”,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Master, Slide Master: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</a:t>
            </a: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Edit the following 2 items in the 1st slide: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/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1)  1st row in the violet header: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    Delete the existent text and write the title of the EoI for WPnumber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2)  The row in the footer area: write the institute name 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Close Master View</a:t>
            </a:r>
            <a:endParaRPr lang="en-GB" sz="1100" b="1" smtClean="0">
              <a:ea typeface="ＭＳ Ｐゴシック" pitchFamily="112" charset="-128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smtClean="0">
              <a:ea typeface="ＭＳ Ｐゴシック" pitchFamily="112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BDE2BBD1-A42A-4887-83C3-498991A85F82}" type="slidenum">
              <a:rPr lang="de-DE" sz="1200"/>
              <a:pPr/>
              <a:t>3</a:t>
            </a:fld>
            <a:endParaRPr lang="de-DE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711700"/>
            <a:ext cx="4972050" cy="4462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dirty="0" smtClean="0">
                <a:ea typeface="ＭＳ Ｐゴシック" pitchFamily="112" charset="-128"/>
              </a:rPr>
              <a:t>   </a:t>
            </a:r>
            <a:r>
              <a:rPr lang="en-GB" sz="1100" b="1" dirty="0" smtClean="0">
                <a:ea typeface="ＭＳ Ｐゴシック" pitchFamily="112" charset="-128"/>
              </a:rPr>
              <a:t>Before you start</a:t>
            </a:r>
            <a:r>
              <a:rPr lang="en-GB" sz="1100" dirty="0" smtClean="0">
                <a:ea typeface="ＭＳ Ｐゴシック" pitchFamily="112" charset="-128"/>
              </a:rPr>
              <a:t> editing the slides of your talk change to the </a:t>
            </a:r>
            <a:r>
              <a:rPr lang="en-GB" sz="1100" b="1" dirty="0" smtClean="0">
                <a:ea typeface="ＭＳ Ｐゴシック" pitchFamily="112" charset="-128"/>
              </a:rPr>
              <a:t>Master Slide view</a:t>
            </a:r>
            <a:r>
              <a:rPr lang="en-GB" sz="1100" dirty="0" smtClean="0">
                <a:ea typeface="ＭＳ Ｐゴシック" pitchFamily="112" charset="-128"/>
              </a:rPr>
              <a:t>:   </a:t>
            </a:r>
            <a:br>
              <a:rPr lang="en-GB" sz="1100" dirty="0" smtClean="0">
                <a:ea typeface="ＭＳ Ｐゴシック" pitchFamily="112" charset="-128"/>
              </a:rPr>
            </a:br>
            <a:r>
              <a:rPr lang="en-GB" sz="1100" dirty="0" smtClean="0">
                <a:ea typeface="ＭＳ Ｐゴシック" pitchFamily="112" charset="-128"/>
              </a:rPr>
              <a:t>   Menu button “View”,</a:t>
            </a:r>
            <a:r>
              <a:rPr lang="en-GB" sz="1100" dirty="0" smtClean="0">
                <a:ea typeface="ＭＳ Ｐゴシック" pitchFamily="112" charset="-128"/>
                <a:sym typeface="Wingdings" pitchFamily="2" charset="2"/>
              </a:rPr>
              <a:t> Master, Slide Master:</a:t>
            </a:r>
            <a:br>
              <a:rPr lang="en-GB" sz="1100" dirty="0" smtClean="0">
                <a:ea typeface="ＭＳ Ｐゴシック" pitchFamily="112" charset="-128"/>
                <a:sym typeface="Wingdings" pitchFamily="2" charset="2"/>
              </a:rPr>
            </a:br>
            <a:endParaRPr lang="en-GB" sz="1100" dirty="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dirty="0" smtClean="0">
                <a:ea typeface="ＭＳ Ｐゴシック" pitchFamily="112" charset="-128"/>
                <a:sym typeface="Wingdings" pitchFamily="2" charset="2"/>
              </a:rPr>
              <a:t>   </a:t>
            </a:r>
            <a:r>
              <a:rPr lang="en-GB" sz="1100" b="1" dirty="0" smtClean="0">
                <a:ea typeface="ＭＳ Ｐゴシック" pitchFamily="112" charset="-128"/>
                <a:sym typeface="Wingdings" pitchFamily="2" charset="2"/>
              </a:rPr>
              <a:t>Edit the following 2 items in the 1st slide:</a:t>
            </a:r>
            <a:r>
              <a:rPr lang="en-GB" sz="1100" dirty="0" smtClean="0">
                <a:ea typeface="ＭＳ Ｐゴシック" pitchFamily="112" charset="-128"/>
                <a:sym typeface="Wingdings" pitchFamily="2" charset="2"/>
              </a:rPr>
              <a:t/>
            </a:r>
            <a:br>
              <a:rPr lang="en-GB" sz="1100" dirty="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dirty="0" smtClean="0">
                <a:ea typeface="ＭＳ Ｐゴシック" pitchFamily="112" charset="-128"/>
                <a:sym typeface="Wingdings" pitchFamily="2" charset="2"/>
              </a:rPr>
              <a:t>   1)  1st row in the violet header: </a:t>
            </a:r>
            <a:br>
              <a:rPr lang="en-GB" sz="1100" dirty="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dirty="0" smtClean="0">
                <a:ea typeface="ＭＳ Ｐゴシック" pitchFamily="112" charset="-128"/>
                <a:sym typeface="Wingdings" pitchFamily="2" charset="2"/>
              </a:rPr>
              <a:t>       Delete the existent text and write the title of the </a:t>
            </a:r>
            <a:r>
              <a:rPr lang="en-GB" sz="1100" dirty="0" err="1" smtClean="0">
                <a:ea typeface="ＭＳ Ｐゴシック" pitchFamily="112" charset="-128"/>
                <a:sym typeface="Wingdings" pitchFamily="2" charset="2"/>
              </a:rPr>
              <a:t>EoI</a:t>
            </a:r>
            <a:r>
              <a:rPr lang="en-GB" sz="1100" dirty="0" smtClean="0">
                <a:ea typeface="ＭＳ Ｐゴシック" pitchFamily="112" charset="-128"/>
                <a:sym typeface="Wingdings" pitchFamily="2" charset="2"/>
              </a:rPr>
              <a:t> for </a:t>
            </a:r>
            <a:r>
              <a:rPr lang="en-GB" sz="1100" dirty="0" err="1" smtClean="0">
                <a:ea typeface="ＭＳ Ｐゴシック" pitchFamily="112" charset="-128"/>
                <a:sym typeface="Wingdings" pitchFamily="2" charset="2"/>
              </a:rPr>
              <a:t>WPnumber</a:t>
            </a:r>
            <a:r>
              <a:rPr lang="en-GB" sz="1100" dirty="0" smtClean="0">
                <a:ea typeface="ＭＳ Ｐゴシック" pitchFamily="112" charset="-128"/>
                <a:sym typeface="Wingdings" pitchFamily="2" charset="2"/>
              </a:rPr>
              <a:t/>
            </a:r>
            <a:br>
              <a:rPr lang="en-GB" sz="1100" dirty="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dirty="0" smtClean="0">
                <a:ea typeface="ＭＳ Ｐゴシック" pitchFamily="112" charset="-128"/>
                <a:sym typeface="Wingdings" pitchFamily="2" charset="2"/>
              </a:rPr>
              <a:t>   2)  The row in the footer area: write the institute name  </a:t>
            </a:r>
            <a:br>
              <a:rPr lang="en-GB" sz="1100" dirty="0" smtClean="0">
                <a:ea typeface="ＭＳ Ｐゴシック" pitchFamily="112" charset="-128"/>
                <a:sym typeface="Wingdings" pitchFamily="2" charset="2"/>
              </a:rPr>
            </a:br>
            <a:endParaRPr lang="en-GB" sz="1100" dirty="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b="1" dirty="0" smtClean="0">
                <a:ea typeface="ＭＳ Ｐゴシック" pitchFamily="112" charset="-128"/>
                <a:sym typeface="Wingdings" pitchFamily="2" charset="2"/>
              </a:rPr>
              <a:t>Close Master View</a:t>
            </a:r>
            <a:endParaRPr lang="en-GB" sz="1100" b="1" dirty="0" smtClean="0">
              <a:ea typeface="ＭＳ Ｐゴシック" pitchFamily="112" charset="-128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dirty="0" smtClean="0">
              <a:ea typeface="ＭＳ Ｐゴシック" pitchFamily="112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 txBox="1">
            <a:spLocks noGrp="1" noChangeArrowheads="1"/>
          </p:cNvSpPr>
          <p:nvPr/>
        </p:nvSpPr>
        <p:spPr bwMode="auto">
          <a:xfrm>
            <a:off x="3843338" y="9423400"/>
            <a:ext cx="29384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4C28343-BC1F-42AE-95FF-93A6B38A88C5}" type="slidenum">
              <a:rPr lang="de-DE" sz="1200"/>
              <a:pPr algn="r"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de-DE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711700"/>
            <a:ext cx="4972050" cy="4462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ea typeface="ＭＳ Ｐゴシック" pitchFamily="112" charset="-128"/>
              </a:rPr>
              <a:t>   </a:t>
            </a:r>
            <a:r>
              <a:rPr lang="en-GB" sz="1100" b="1" smtClean="0">
                <a:ea typeface="ＭＳ Ｐゴシック" pitchFamily="112" charset="-128"/>
              </a:rPr>
              <a:t>Before you start</a:t>
            </a:r>
            <a:r>
              <a:rPr lang="en-GB" sz="1100" smtClean="0">
                <a:ea typeface="ＭＳ Ｐゴシック" pitchFamily="112" charset="-128"/>
              </a:rPr>
              <a:t> editing the slides of your talk change to the </a:t>
            </a:r>
            <a:r>
              <a:rPr lang="en-GB" sz="1100" b="1" smtClean="0">
                <a:ea typeface="ＭＳ Ｐゴシック" pitchFamily="112" charset="-128"/>
              </a:rPr>
              <a:t>Master Slide view</a:t>
            </a:r>
            <a:r>
              <a:rPr lang="en-GB" sz="1100" smtClean="0">
                <a:ea typeface="ＭＳ Ｐゴシック" pitchFamily="112" charset="-128"/>
              </a:rPr>
              <a:t>:   </a:t>
            </a:r>
            <a:br>
              <a:rPr lang="en-GB" sz="1100" smtClean="0">
                <a:ea typeface="ＭＳ Ｐゴシック" pitchFamily="112" charset="-128"/>
              </a:rPr>
            </a:br>
            <a:r>
              <a:rPr lang="en-GB" sz="1100" smtClean="0">
                <a:ea typeface="ＭＳ Ｐゴシック" pitchFamily="112" charset="-128"/>
              </a:rPr>
              <a:t>   Menu button “View”,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Master, Slide Master: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</a:t>
            </a: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Edit the following 2 items in the 1st slide: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/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1)  1st row in the violet header: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If you want to use more </a:t>
            </a: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partner logos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position them left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beside the DESY logo in the footer area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</a:t>
            </a: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Close Master View</a:t>
            </a:r>
            <a:endParaRPr lang="en-GB" sz="1100" b="1" smtClean="0">
              <a:ea typeface="ＭＳ Ｐゴシック" pitchFamily="112" charset="-128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smtClean="0">
              <a:ea typeface="ＭＳ Ｐゴシック" pitchFamily="112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BDE2BBD1-A42A-4887-83C3-498991A85F82}" type="slidenum">
              <a:rPr lang="de-DE" sz="1200"/>
              <a:pPr/>
              <a:t>4</a:t>
            </a:fld>
            <a:endParaRPr lang="de-DE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711700"/>
            <a:ext cx="4972050" cy="4462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dirty="0" smtClean="0">
                <a:ea typeface="ＭＳ Ｐゴシック" pitchFamily="112" charset="-128"/>
              </a:rPr>
              <a:t>   </a:t>
            </a:r>
            <a:r>
              <a:rPr lang="en-GB" sz="1100" b="1" dirty="0" smtClean="0">
                <a:ea typeface="ＭＳ Ｐゴシック" pitchFamily="112" charset="-128"/>
              </a:rPr>
              <a:t>Before you start</a:t>
            </a:r>
            <a:r>
              <a:rPr lang="en-GB" sz="1100" dirty="0" smtClean="0">
                <a:ea typeface="ＭＳ Ｐゴシック" pitchFamily="112" charset="-128"/>
              </a:rPr>
              <a:t> editing the slides of your talk change to the </a:t>
            </a:r>
            <a:r>
              <a:rPr lang="en-GB" sz="1100" b="1" dirty="0" smtClean="0">
                <a:ea typeface="ＭＳ Ｐゴシック" pitchFamily="112" charset="-128"/>
              </a:rPr>
              <a:t>Master Slide view</a:t>
            </a:r>
            <a:r>
              <a:rPr lang="en-GB" sz="1100" dirty="0" smtClean="0">
                <a:ea typeface="ＭＳ Ｐゴシック" pitchFamily="112" charset="-128"/>
              </a:rPr>
              <a:t>:   </a:t>
            </a:r>
            <a:br>
              <a:rPr lang="en-GB" sz="1100" dirty="0" smtClean="0">
                <a:ea typeface="ＭＳ Ｐゴシック" pitchFamily="112" charset="-128"/>
              </a:rPr>
            </a:br>
            <a:r>
              <a:rPr lang="en-GB" sz="1100" dirty="0" smtClean="0">
                <a:ea typeface="ＭＳ Ｐゴシック" pitchFamily="112" charset="-128"/>
              </a:rPr>
              <a:t>   Menu button “View”,</a:t>
            </a:r>
            <a:r>
              <a:rPr lang="en-GB" sz="1100" dirty="0" smtClean="0">
                <a:ea typeface="ＭＳ Ｐゴシック" pitchFamily="112" charset="-128"/>
                <a:sym typeface="Wingdings" pitchFamily="2" charset="2"/>
              </a:rPr>
              <a:t> Master, Slide Master:</a:t>
            </a:r>
            <a:br>
              <a:rPr lang="en-GB" sz="1100" dirty="0" smtClean="0">
                <a:ea typeface="ＭＳ Ｐゴシック" pitchFamily="112" charset="-128"/>
                <a:sym typeface="Wingdings" pitchFamily="2" charset="2"/>
              </a:rPr>
            </a:br>
            <a:endParaRPr lang="en-GB" sz="1100" dirty="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dirty="0" smtClean="0">
                <a:ea typeface="ＭＳ Ｐゴシック" pitchFamily="112" charset="-128"/>
                <a:sym typeface="Wingdings" pitchFamily="2" charset="2"/>
              </a:rPr>
              <a:t>   </a:t>
            </a:r>
            <a:r>
              <a:rPr lang="en-GB" sz="1100" b="1" dirty="0" smtClean="0">
                <a:ea typeface="ＭＳ Ｐゴシック" pitchFamily="112" charset="-128"/>
                <a:sym typeface="Wingdings" pitchFamily="2" charset="2"/>
              </a:rPr>
              <a:t>Edit the following 2 items in the 1st slide:</a:t>
            </a:r>
            <a:r>
              <a:rPr lang="en-GB" sz="1100" dirty="0" smtClean="0">
                <a:ea typeface="ＭＳ Ｐゴシック" pitchFamily="112" charset="-128"/>
                <a:sym typeface="Wingdings" pitchFamily="2" charset="2"/>
              </a:rPr>
              <a:t/>
            </a:r>
            <a:br>
              <a:rPr lang="en-GB" sz="1100" dirty="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dirty="0" smtClean="0">
                <a:ea typeface="ＭＳ Ｐゴシック" pitchFamily="112" charset="-128"/>
                <a:sym typeface="Wingdings" pitchFamily="2" charset="2"/>
              </a:rPr>
              <a:t>   1)  1st row in the violet header: </a:t>
            </a:r>
            <a:br>
              <a:rPr lang="en-GB" sz="1100" dirty="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dirty="0" smtClean="0">
                <a:ea typeface="ＭＳ Ｐゴシック" pitchFamily="112" charset="-128"/>
                <a:sym typeface="Wingdings" pitchFamily="2" charset="2"/>
              </a:rPr>
              <a:t>       Delete the existent text and write the title of the </a:t>
            </a:r>
            <a:r>
              <a:rPr lang="en-GB" sz="1100" dirty="0" err="1" smtClean="0">
                <a:ea typeface="ＭＳ Ｐゴシック" pitchFamily="112" charset="-128"/>
                <a:sym typeface="Wingdings" pitchFamily="2" charset="2"/>
              </a:rPr>
              <a:t>EoI</a:t>
            </a:r>
            <a:r>
              <a:rPr lang="en-GB" sz="1100" dirty="0" smtClean="0">
                <a:ea typeface="ＭＳ Ｐゴシック" pitchFamily="112" charset="-128"/>
                <a:sym typeface="Wingdings" pitchFamily="2" charset="2"/>
              </a:rPr>
              <a:t> for </a:t>
            </a:r>
            <a:r>
              <a:rPr lang="en-GB" sz="1100" dirty="0" err="1" smtClean="0">
                <a:ea typeface="ＭＳ Ｐゴシック" pitchFamily="112" charset="-128"/>
                <a:sym typeface="Wingdings" pitchFamily="2" charset="2"/>
              </a:rPr>
              <a:t>WPnumber</a:t>
            </a:r>
            <a:r>
              <a:rPr lang="en-GB" sz="1100" dirty="0" smtClean="0">
                <a:ea typeface="ＭＳ Ｐゴシック" pitchFamily="112" charset="-128"/>
                <a:sym typeface="Wingdings" pitchFamily="2" charset="2"/>
              </a:rPr>
              <a:t/>
            </a:r>
            <a:br>
              <a:rPr lang="en-GB" sz="1100" dirty="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dirty="0" smtClean="0">
                <a:ea typeface="ＭＳ Ｐゴシック" pitchFamily="112" charset="-128"/>
                <a:sym typeface="Wingdings" pitchFamily="2" charset="2"/>
              </a:rPr>
              <a:t>   2)  The row in the footer area: write the institute name  </a:t>
            </a:r>
            <a:br>
              <a:rPr lang="en-GB" sz="1100" dirty="0" smtClean="0">
                <a:ea typeface="ＭＳ Ｐゴシック" pitchFamily="112" charset="-128"/>
                <a:sym typeface="Wingdings" pitchFamily="2" charset="2"/>
              </a:rPr>
            </a:br>
            <a:endParaRPr lang="en-GB" sz="1100" dirty="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b="1" dirty="0" smtClean="0">
                <a:ea typeface="ＭＳ Ｐゴシック" pitchFamily="112" charset="-128"/>
                <a:sym typeface="Wingdings" pitchFamily="2" charset="2"/>
              </a:rPr>
              <a:t>Close Master View</a:t>
            </a:r>
            <a:endParaRPr lang="en-GB" sz="1100" b="1" dirty="0" smtClean="0">
              <a:ea typeface="ＭＳ Ｐゴシック" pitchFamily="112" charset="-128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dirty="0" smtClean="0">
              <a:ea typeface="ＭＳ Ｐゴシック" pitchFamily="112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BDE2BBD1-A42A-4887-83C3-498991A85F82}" type="slidenum">
              <a:rPr lang="de-DE" sz="1200"/>
              <a:pPr/>
              <a:t>13</a:t>
            </a:fld>
            <a:endParaRPr lang="de-DE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711700"/>
            <a:ext cx="4972050" cy="4462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ea typeface="ＭＳ Ｐゴシック" pitchFamily="112" charset="-128"/>
              </a:rPr>
              <a:t>   </a:t>
            </a:r>
            <a:r>
              <a:rPr lang="en-GB" sz="1100" b="1" smtClean="0">
                <a:ea typeface="ＭＳ Ｐゴシック" pitchFamily="112" charset="-128"/>
              </a:rPr>
              <a:t>Before you start</a:t>
            </a:r>
            <a:r>
              <a:rPr lang="en-GB" sz="1100" smtClean="0">
                <a:ea typeface="ＭＳ Ｐゴシック" pitchFamily="112" charset="-128"/>
              </a:rPr>
              <a:t> editing the slides of your talk change to the </a:t>
            </a:r>
            <a:r>
              <a:rPr lang="en-GB" sz="1100" b="1" smtClean="0">
                <a:ea typeface="ＭＳ Ｐゴシック" pitchFamily="112" charset="-128"/>
              </a:rPr>
              <a:t>Master Slide view</a:t>
            </a:r>
            <a:r>
              <a:rPr lang="en-GB" sz="1100" smtClean="0">
                <a:ea typeface="ＭＳ Ｐゴシック" pitchFamily="112" charset="-128"/>
              </a:rPr>
              <a:t>:   </a:t>
            </a:r>
            <a:br>
              <a:rPr lang="en-GB" sz="1100" smtClean="0">
                <a:ea typeface="ＭＳ Ｐゴシック" pitchFamily="112" charset="-128"/>
              </a:rPr>
            </a:br>
            <a:r>
              <a:rPr lang="en-GB" sz="1100" smtClean="0">
                <a:ea typeface="ＭＳ Ｐゴシック" pitchFamily="112" charset="-128"/>
              </a:rPr>
              <a:t>   Menu button “View”,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Master, Slide Master: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</a:t>
            </a: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Edit the following 2 items in the 1st slide: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/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1)  1st row in the violet header: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    Delete the existent text and write the title of the EoI for WPnumber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2)  The row in the footer area: write the institute name 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Close Master View</a:t>
            </a:r>
            <a:endParaRPr lang="en-GB" sz="1100" b="1" smtClean="0">
              <a:ea typeface="ＭＳ Ｐゴシック" pitchFamily="112" charset="-128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smtClean="0">
              <a:ea typeface="ＭＳ Ｐゴシック" pitchFamily="112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 txBox="1">
            <a:spLocks noGrp="1" noChangeArrowheads="1"/>
          </p:cNvSpPr>
          <p:nvPr/>
        </p:nvSpPr>
        <p:spPr bwMode="auto">
          <a:xfrm>
            <a:off x="3843338" y="9423400"/>
            <a:ext cx="29384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4C28343-BC1F-42AE-95FF-93A6B38A88C5}" type="slidenum">
              <a:rPr lang="de-DE" sz="1200"/>
              <a:pPr algn="r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de-DE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711700"/>
            <a:ext cx="4972050" cy="4462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ea typeface="ＭＳ Ｐゴシック" pitchFamily="112" charset="-128"/>
              </a:rPr>
              <a:t>   </a:t>
            </a:r>
            <a:r>
              <a:rPr lang="en-GB" sz="1100" b="1" smtClean="0">
                <a:ea typeface="ＭＳ Ｐゴシック" pitchFamily="112" charset="-128"/>
              </a:rPr>
              <a:t>Before you start</a:t>
            </a:r>
            <a:r>
              <a:rPr lang="en-GB" sz="1100" smtClean="0">
                <a:ea typeface="ＭＳ Ｐゴシック" pitchFamily="112" charset="-128"/>
              </a:rPr>
              <a:t> editing the slides of your talk change to the </a:t>
            </a:r>
            <a:r>
              <a:rPr lang="en-GB" sz="1100" b="1" smtClean="0">
                <a:ea typeface="ＭＳ Ｐゴシック" pitchFamily="112" charset="-128"/>
              </a:rPr>
              <a:t>Master Slide view</a:t>
            </a:r>
            <a:r>
              <a:rPr lang="en-GB" sz="1100" smtClean="0">
                <a:ea typeface="ＭＳ Ｐゴシック" pitchFamily="112" charset="-128"/>
              </a:rPr>
              <a:t>:   </a:t>
            </a:r>
            <a:br>
              <a:rPr lang="en-GB" sz="1100" smtClean="0">
                <a:ea typeface="ＭＳ Ｐゴシック" pitchFamily="112" charset="-128"/>
              </a:rPr>
            </a:br>
            <a:r>
              <a:rPr lang="en-GB" sz="1100" smtClean="0">
                <a:ea typeface="ＭＳ Ｐゴシック" pitchFamily="112" charset="-128"/>
              </a:rPr>
              <a:t>   Menu button “View”,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Master, Slide Master: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</a:t>
            </a: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Edit the following 2 items in the 1st slide: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/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1)  1st row in the violet header: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If you want to use more </a:t>
            </a: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partner logos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position them left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beside the DESY logo in the footer area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</a:t>
            </a: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Close Master View</a:t>
            </a:r>
            <a:endParaRPr lang="en-GB" sz="1100" b="1" smtClean="0">
              <a:ea typeface="ＭＳ Ｐゴシック" pitchFamily="112" charset="-128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smtClean="0">
              <a:ea typeface="ＭＳ Ｐゴシック" pitchFamily="112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BDE2BBD1-A42A-4887-83C3-498991A85F82}" type="slidenum">
              <a:rPr lang="de-DE" sz="1200"/>
              <a:pPr/>
              <a:t>15</a:t>
            </a:fld>
            <a:endParaRPr lang="de-DE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711700"/>
            <a:ext cx="4972050" cy="4462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dirty="0" smtClean="0">
                <a:ea typeface="ＭＳ Ｐゴシック" pitchFamily="112" charset="-128"/>
              </a:rPr>
              <a:t>   </a:t>
            </a:r>
            <a:r>
              <a:rPr lang="en-GB" sz="1100" b="1" dirty="0" smtClean="0">
                <a:ea typeface="ＭＳ Ｐゴシック" pitchFamily="112" charset="-128"/>
              </a:rPr>
              <a:t>Before you start</a:t>
            </a:r>
            <a:r>
              <a:rPr lang="en-GB" sz="1100" dirty="0" smtClean="0">
                <a:ea typeface="ＭＳ Ｐゴシック" pitchFamily="112" charset="-128"/>
              </a:rPr>
              <a:t> editing the slides of your talk change to the </a:t>
            </a:r>
            <a:r>
              <a:rPr lang="en-GB" sz="1100" b="1" dirty="0" smtClean="0">
                <a:ea typeface="ＭＳ Ｐゴシック" pitchFamily="112" charset="-128"/>
              </a:rPr>
              <a:t>Master Slide view</a:t>
            </a:r>
            <a:r>
              <a:rPr lang="en-GB" sz="1100" dirty="0" smtClean="0">
                <a:ea typeface="ＭＳ Ｐゴシック" pitchFamily="112" charset="-128"/>
              </a:rPr>
              <a:t>:   </a:t>
            </a:r>
            <a:br>
              <a:rPr lang="en-GB" sz="1100" dirty="0" smtClean="0">
                <a:ea typeface="ＭＳ Ｐゴシック" pitchFamily="112" charset="-128"/>
              </a:rPr>
            </a:br>
            <a:r>
              <a:rPr lang="en-GB" sz="1100" dirty="0" smtClean="0">
                <a:ea typeface="ＭＳ Ｐゴシック" pitchFamily="112" charset="-128"/>
              </a:rPr>
              <a:t>   Menu button “View”,</a:t>
            </a:r>
            <a:r>
              <a:rPr lang="en-GB" sz="1100" dirty="0" smtClean="0">
                <a:ea typeface="ＭＳ Ｐゴシック" pitchFamily="112" charset="-128"/>
                <a:sym typeface="Wingdings" pitchFamily="2" charset="2"/>
              </a:rPr>
              <a:t> Master, Slide Master:</a:t>
            </a:r>
            <a:br>
              <a:rPr lang="en-GB" sz="1100" dirty="0" smtClean="0">
                <a:ea typeface="ＭＳ Ｐゴシック" pitchFamily="112" charset="-128"/>
                <a:sym typeface="Wingdings" pitchFamily="2" charset="2"/>
              </a:rPr>
            </a:br>
            <a:endParaRPr lang="en-GB" sz="1100" dirty="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dirty="0" smtClean="0">
                <a:ea typeface="ＭＳ Ｐゴシック" pitchFamily="112" charset="-128"/>
                <a:sym typeface="Wingdings" pitchFamily="2" charset="2"/>
              </a:rPr>
              <a:t>   </a:t>
            </a:r>
            <a:r>
              <a:rPr lang="en-GB" sz="1100" b="1" dirty="0" smtClean="0">
                <a:ea typeface="ＭＳ Ｐゴシック" pitchFamily="112" charset="-128"/>
                <a:sym typeface="Wingdings" pitchFamily="2" charset="2"/>
              </a:rPr>
              <a:t>Edit the following 2 items in the 1st slide:</a:t>
            </a:r>
            <a:r>
              <a:rPr lang="en-GB" sz="1100" dirty="0" smtClean="0">
                <a:ea typeface="ＭＳ Ｐゴシック" pitchFamily="112" charset="-128"/>
                <a:sym typeface="Wingdings" pitchFamily="2" charset="2"/>
              </a:rPr>
              <a:t/>
            </a:r>
            <a:br>
              <a:rPr lang="en-GB" sz="1100" dirty="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dirty="0" smtClean="0">
                <a:ea typeface="ＭＳ Ｐゴシック" pitchFamily="112" charset="-128"/>
                <a:sym typeface="Wingdings" pitchFamily="2" charset="2"/>
              </a:rPr>
              <a:t>   1)  1st row in the violet header: </a:t>
            </a:r>
            <a:br>
              <a:rPr lang="en-GB" sz="1100" dirty="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dirty="0" smtClean="0">
                <a:ea typeface="ＭＳ Ｐゴシック" pitchFamily="112" charset="-128"/>
                <a:sym typeface="Wingdings" pitchFamily="2" charset="2"/>
              </a:rPr>
              <a:t>       Delete the existent text and write the title of the </a:t>
            </a:r>
            <a:r>
              <a:rPr lang="en-GB" sz="1100" dirty="0" err="1" smtClean="0">
                <a:ea typeface="ＭＳ Ｐゴシック" pitchFamily="112" charset="-128"/>
                <a:sym typeface="Wingdings" pitchFamily="2" charset="2"/>
              </a:rPr>
              <a:t>EoI</a:t>
            </a:r>
            <a:r>
              <a:rPr lang="en-GB" sz="1100" dirty="0" smtClean="0">
                <a:ea typeface="ＭＳ Ｐゴシック" pitchFamily="112" charset="-128"/>
                <a:sym typeface="Wingdings" pitchFamily="2" charset="2"/>
              </a:rPr>
              <a:t> for </a:t>
            </a:r>
            <a:r>
              <a:rPr lang="en-GB" sz="1100" dirty="0" err="1" smtClean="0">
                <a:ea typeface="ＭＳ Ｐゴシック" pitchFamily="112" charset="-128"/>
                <a:sym typeface="Wingdings" pitchFamily="2" charset="2"/>
              </a:rPr>
              <a:t>WPnumber</a:t>
            </a:r>
            <a:r>
              <a:rPr lang="en-GB" sz="1100" dirty="0" smtClean="0">
                <a:ea typeface="ＭＳ Ｐゴシック" pitchFamily="112" charset="-128"/>
                <a:sym typeface="Wingdings" pitchFamily="2" charset="2"/>
              </a:rPr>
              <a:t/>
            </a:r>
            <a:br>
              <a:rPr lang="en-GB" sz="1100" dirty="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dirty="0" smtClean="0">
                <a:ea typeface="ＭＳ Ｐゴシック" pitchFamily="112" charset="-128"/>
                <a:sym typeface="Wingdings" pitchFamily="2" charset="2"/>
              </a:rPr>
              <a:t>   2)  The row in the footer area: write the institute name  </a:t>
            </a:r>
            <a:br>
              <a:rPr lang="en-GB" sz="1100" dirty="0" smtClean="0">
                <a:ea typeface="ＭＳ Ｐゴシック" pitchFamily="112" charset="-128"/>
                <a:sym typeface="Wingdings" pitchFamily="2" charset="2"/>
              </a:rPr>
            </a:br>
            <a:endParaRPr lang="en-GB" sz="1100" dirty="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b="1" dirty="0" smtClean="0">
                <a:ea typeface="ＭＳ Ｐゴシック" pitchFamily="112" charset="-128"/>
                <a:sym typeface="Wingdings" pitchFamily="2" charset="2"/>
              </a:rPr>
              <a:t>Close Master View</a:t>
            </a:r>
            <a:endParaRPr lang="en-GB" sz="1100" b="1" dirty="0" smtClean="0">
              <a:ea typeface="ＭＳ Ｐゴシック" pitchFamily="112" charset="-128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dirty="0" smtClean="0">
              <a:ea typeface="ＭＳ Ｐゴシック" pitchFamily="112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BDE2BBD1-A42A-4887-83C3-498991A85F82}" type="slidenum">
              <a:rPr lang="de-DE" sz="1200"/>
              <a:pPr/>
              <a:t>17</a:t>
            </a:fld>
            <a:endParaRPr lang="de-DE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711700"/>
            <a:ext cx="4972050" cy="4462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ea typeface="ＭＳ Ｐゴシック" pitchFamily="112" charset="-128"/>
              </a:rPr>
              <a:t>   </a:t>
            </a:r>
            <a:r>
              <a:rPr lang="en-GB" sz="1100" b="1" smtClean="0">
                <a:ea typeface="ＭＳ Ｐゴシック" pitchFamily="112" charset="-128"/>
              </a:rPr>
              <a:t>Before you start</a:t>
            </a:r>
            <a:r>
              <a:rPr lang="en-GB" sz="1100" smtClean="0">
                <a:ea typeface="ＭＳ Ｐゴシック" pitchFamily="112" charset="-128"/>
              </a:rPr>
              <a:t> editing the slides of your talk change to the </a:t>
            </a:r>
            <a:r>
              <a:rPr lang="en-GB" sz="1100" b="1" smtClean="0">
                <a:ea typeface="ＭＳ Ｐゴシック" pitchFamily="112" charset="-128"/>
              </a:rPr>
              <a:t>Master Slide view</a:t>
            </a:r>
            <a:r>
              <a:rPr lang="en-GB" sz="1100" smtClean="0">
                <a:ea typeface="ＭＳ Ｐゴシック" pitchFamily="112" charset="-128"/>
              </a:rPr>
              <a:t>:   </a:t>
            </a:r>
            <a:br>
              <a:rPr lang="en-GB" sz="1100" smtClean="0">
                <a:ea typeface="ＭＳ Ｐゴシック" pitchFamily="112" charset="-128"/>
              </a:rPr>
            </a:br>
            <a:r>
              <a:rPr lang="en-GB" sz="1100" smtClean="0">
                <a:ea typeface="ＭＳ Ｐゴシック" pitchFamily="112" charset="-128"/>
              </a:rPr>
              <a:t>   Menu button “View”,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Master, Slide Master: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</a:t>
            </a: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Edit the following 2 items in the 1st slide: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/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1)  1st row in the violet header: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    Delete the existent text and write the title of the EoI for WPnumber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2)  The row in the footer area: write the institute name 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Close Master View</a:t>
            </a:r>
            <a:endParaRPr lang="en-GB" sz="1100" b="1" smtClean="0">
              <a:ea typeface="ＭＳ Ｐゴシック" pitchFamily="112" charset="-128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smtClean="0">
              <a:ea typeface="ＭＳ Ｐゴシック" pitchFamily="112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BDE2BBD1-A42A-4887-83C3-498991A85F82}" type="slidenum">
              <a:rPr lang="de-DE" sz="1200"/>
              <a:pPr/>
              <a:t>18</a:t>
            </a:fld>
            <a:endParaRPr lang="de-DE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711700"/>
            <a:ext cx="4972050" cy="4462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ea typeface="ＭＳ Ｐゴシック" pitchFamily="112" charset="-128"/>
              </a:rPr>
              <a:t>   </a:t>
            </a:r>
            <a:r>
              <a:rPr lang="en-GB" sz="1100" b="1" smtClean="0">
                <a:ea typeface="ＭＳ Ｐゴシック" pitchFamily="112" charset="-128"/>
              </a:rPr>
              <a:t>Before you start</a:t>
            </a:r>
            <a:r>
              <a:rPr lang="en-GB" sz="1100" smtClean="0">
                <a:ea typeface="ＭＳ Ｐゴシック" pitchFamily="112" charset="-128"/>
              </a:rPr>
              <a:t> editing the slides of your talk change to the </a:t>
            </a:r>
            <a:r>
              <a:rPr lang="en-GB" sz="1100" b="1" smtClean="0">
                <a:ea typeface="ＭＳ Ｐゴシック" pitchFamily="112" charset="-128"/>
              </a:rPr>
              <a:t>Master Slide view</a:t>
            </a:r>
            <a:r>
              <a:rPr lang="en-GB" sz="1100" smtClean="0">
                <a:ea typeface="ＭＳ Ｐゴシック" pitchFamily="112" charset="-128"/>
              </a:rPr>
              <a:t>:   </a:t>
            </a:r>
            <a:br>
              <a:rPr lang="en-GB" sz="1100" smtClean="0">
                <a:ea typeface="ＭＳ Ｐゴシック" pitchFamily="112" charset="-128"/>
              </a:rPr>
            </a:br>
            <a:r>
              <a:rPr lang="en-GB" sz="1100" smtClean="0">
                <a:ea typeface="ＭＳ Ｐゴシック" pitchFamily="112" charset="-128"/>
              </a:rPr>
              <a:t>   Menu button “View”,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Master, Slide Master: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</a:t>
            </a: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Edit the following 2 items in the 1st slide: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/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1)  1st row in the violet header: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    Delete the existent text and write the title of the EoI for WPnumber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2)  The row in the footer area: write the institute name 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Close Master View</a:t>
            </a:r>
            <a:endParaRPr lang="en-GB" sz="1100" b="1" smtClean="0">
              <a:ea typeface="ＭＳ Ｐゴシック" pitchFamily="112" charset="-128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smtClean="0">
              <a:ea typeface="ＭＳ Ｐゴシック" pitchFamily="112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 txBox="1">
            <a:spLocks noGrp="1" noChangeArrowheads="1"/>
          </p:cNvSpPr>
          <p:nvPr/>
        </p:nvSpPr>
        <p:spPr bwMode="auto">
          <a:xfrm>
            <a:off x="3843338" y="9423400"/>
            <a:ext cx="29384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4C28343-BC1F-42AE-95FF-93A6B38A88C5}" type="slidenum">
              <a:rPr lang="de-DE" sz="1200"/>
              <a:pPr algn="r"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de-DE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711700"/>
            <a:ext cx="4972050" cy="4462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ea typeface="ＭＳ Ｐゴシック" pitchFamily="112" charset="-128"/>
              </a:rPr>
              <a:t>   </a:t>
            </a:r>
            <a:r>
              <a:rPr lang="en-GB" sz="1100" b="1" smtClean="0">
                <a:ea typeface="ＭＳ Ｐゴシック" pitchFamily="112" charset="-128"/>
              </a:rPr>
              <a:t>Before you start</a:t>
            </a:r>
            <a:r>
              <a:rPr lang="en-GB" sz="1100" smtClean="0">
                <a:ea typeface="ＭＳ Ｐゴシック" pitchFamily="112" charset="-128"/>
              </a:rPr>
              <a:t> editing the slides of your talk change to the </a:t>
            </a:r>
            <a:r>
              <a:rPr lang="en-GB" sz="1100" b="1" smtClean="0">
                <a:ea typeface="ＭＳ Ｐゴシック" pitchFamily="112" charset="-128"/>
              </a:rPr>
              <a:t>Master Slide view</a:t>
            </a:r>
            <a:r>
              <a:rPr lang="en-GB" sz="1100" smtClean="0">
                <a:ea typeface="ＭＳ Ｐゴシック" pitchFamily="112" charset="-128"/>
              </a:rPr>
              <a:t>:   </a:t>
            </a:r>
            <a:br>
              <a:rPr lang="en-GB" sz="1100" smtClean="0">
                <a:ea typeface="ＭＳ Ｐゴシック" pitchFamily="112" charset="-128"/>
              </a:rPr>
            </a:br>
            <a:r>
              <a:rPr lang="en-GB" sz="1100" smtClean="0">
                <a:ea typeface="ＭＳ Ｐゴシック" pitchFamily="112" charset="-128"/>
              </a:rPr>
              <a:t>   Menu button “View”,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Master, Slide Master: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</a:t>
            </a: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Edit the following 2 items in the 1st slide: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/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1)  1st row in the violet header: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If you want to use more </a:t>
            </a: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partner logos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position them left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beside the DESY logo in the footer area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</a:t>
            </a: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Close Master View</a:t>
            </a:r>
            <a:endParaRPr lang="en-GB" sz="1100" b="1" smtClean="0">
              <a:ea typeface="ＭＳ Ｐゴシック" pitchFamily="112" charset="-128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smtClean="0">
              <a:ea typeface="ＭＳ Ｐゴシック" pitchFamily="112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ＭＳ Ｐゴシック" pitchFamily="18" charset="-128"/>
            </a:endParaRPr>
          </a:p>
        </p:txBody>
      </p:sp>
      <p:sp>
        <p:nvSpPr>
          <p:cNvPr id="5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pitchFamily="18" charset="-128"/>
            </a:endParaRPr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ＭＳ Ｐゴシック" pitchFamily="18" charset="-128"/>
            </a:endParaRPr>
          </a:p>
        </p:txBody>
      </p:sp>
      <p:pic>
        <p:nvPicPr>
          <p:cNvPr id="8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ln w="28575"/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r>
              <a:rPr lang="en-GB"/>
              <a:t>Subtitle format (max. 4 lines)</a:t>
            </a:r>
          </a:p>
          <a:p>
            <a:r>
              <a:rPr lang="en-GB"/>
              <a:t>(conference, location, name of the speaker, date)</a:t>
            </a:r>
          </a:p>
          <a:p>
            <a:r>
              <a:rPr lang="en-GB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r>
              <a:rPr lang="en-GB"/>
              <a:t>Title format (max. 2 lines), don’t edit here</a:t>
            </a:r>
          </a:p>
        </p:txBody>
      </p:sp>
    </p:spTree>
    <p:extLst>
      <p:ext uri="{BB962C8B-B14F-4D97-AF65-F5344CB8AC3E}">
        <p14:creationId xmlns:p14="http://schemas.microsoft.com/office/powerpoint/2010/main" val="2903566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B0F407-74BF-41BC-A5CA-CB7704F5890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102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3488" y="541338"/>
            <a:ext cx="2063750" cy="52657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475" y="541338"/>
            <a:ext cx="6043613" cy="52657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15DFF6-7C4C-4EF9-9767-0D088BF01CD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404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altLang="zh-CN" smtClean="0"/>
              <a:t>Textmasterformate durch Klicken bearbeiten</a:t>
            </a:r>
          </a:p>
          <a:p>
            <a:pPr lvl="1"/>
            <a:r>
              <a:rPr lang="de-DE" altLang="zh-CN" smtClean="0"/>
              <a:t>Zweite Ebene</a:t>
            </a:r>
          </a:p>
          <a:p>
            <a:pPr lvl="2"/>
            <a:r>
              <a:rPr lang="de-DE" altLang="zh-CN" smtClean="0"/>
              <a:t>Dritte Ebene</a:t>
            </a:r>
          </a:p>
          <a:p>
            <a:pPr lvl="3"/>
            <a:r>
              <a:rPr lang="de-DE" altLang="zh-CN" smtClean="0"/>
              <a:t>Vierte Ebene</a:t>
            </a:r>
          </a:p>
          <a:p>
            <a:pPr lvl="4"/>
            <a:r>
              <a:rPr lang="de-DE" altLang="zh-CN" smtClean="0"/>
              <a:t>Fünfte Ebene</a:t>
            </a:r>
            <a:endParaRPr lang="zh-CN" alt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2100" y="18780"/>
            <a:ext cx="8520113" cy="2606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B5F097-BD14-4EDE-BEF9-A1AA228D440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437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75B023-402E-494C-BDE9-C7EA8E40FE0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744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002F48-10A8-4D22-8FC8-6B18E6444DA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570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0A1169-6CB2-4A2A-9BF2-CA6D99D1B9F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247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06C174-2010-4395-9EC7-F1FAA9E6AAD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730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673C4F-28EC-49CD-BF15-ED307FE904D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098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B14B32-52F2-4809-9634-222E6C77088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882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484695-D6C0-463F-88CB-8F773842BF7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559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4" descr="Undulator_final_nurh#50DE97_recht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>
                <a:solidFill>
                  <a:schemeClr val="bg1"/>
                </a:solidFill>
              </a:defRPr>
            </a:lvl1pPr>
          </a:lstStyle>
          <a:p>
            <a:fld id="{45E1AA30-FC2C-45A0-B150-75233BD88141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593963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ＭＳ Ｐゴシック" pitchFamily="18" charset="-128"/>
            </a:endParaRPr>
          </a:p>
        </p:txBody>
      </p:sp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endParaRPr lang="en-GB" sz="2400">
              <a:ea typeface="ＭＳ Ｐゴシック" pitchFamily="18" charset="-128"/>
            </a:endParaRPr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200" tIns="0" rIns="46800" bIns="0"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ClrTx/>
              <a:buFontTx/>
              <a:buNone/>
            </a:pPr>
            <a:r>
              <a:rPr lang="en-GB" sz="1000" dirty="0" err="1" smtClean="0">
                <a:solidFill>
                  <a:schemeClr val="bg1"/>
                </a:solidFill>
              </a:rPr>
              <a:t>Longitudinale</a:t>
            </a:r>
            <a:r>
              <a:rPr lang="en-GB" sz="1000" baseline="0" dirty="0" smtClean="0">
                <a:solidFill>
                  <a:schemeClr val="bg1"/>
                </a:solidFill>
              </a:rPr>
              <a:t> </a:t>
            </a:r>
            <a:r>
              <a:rPr lang="en-GB" sz="1000" baseline="0" dirty="0" err="1" smtClean="0">
                <a:solidFill>
                  <a:schemeClr val="bg1"/>
                </a:solidFill>
              </a:rPr>
              <a:t>Strahdiagnostik</a:t>
            </a:r>
            <a:r>
              <a:rPr lang="en-GB" sz="1000" baseline="0" dirty="0" smtClean="0">
                <a:solidFill>
                  <a:schemeClr val="bg1"/>
                </a:solidFill>
              </a:rPr>
              <a:t> </a:t>
            </a:r>
            <a:r>
              <a:rPr lang="en-GB" sz="1000" baseline="0" dirty="0" err="1" smtClean="0">
                <a:solidFill>
                  <a:schemeClr val="bg1"/>
                </a:solidFill>
              </a:rPr>
              <a:t>bei</a:t>
            </a:r>
            <a:r>
              <a:rPr lang="en-GB" sz="1000" baseline="0" dirty="0" smtClean="0">
                <a:solidFill>
                  <a:schemeClr val="bg1"/>
                </a:solidFill>
              </a:rPr>
              <a:t> XFEL und FLASH</a:t>
            </a:r>
            <a:endParaRPr lang="en-GB" sz="1000" dirty="0">
              <a:solidFill>
                <a:schemeClr val="bg1"/>
              </a:solidFill>
            </a:endParaRPr>
          </a:p>
        </p:txBody>
      </p:sp>
      <p:pic>
        <p:nvPicPr>
          <p:cNvPr id="1031" name="Picture 127" descr="logo-XFEL_rgb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title: Don’t edit here!</a:t>
            </a:r>
          </a:p>
        </p:txBody>
      </p:sp>
      <p:sp>
        <p:nvSpPr>
          <p:cNvPr id="1033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 format – don’t edit!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159" name="Text Box 135"/>
          <p:cNvSpPr txBox="1">
            <a:spLocks noChangeArrowheads="1"/>
          </p:cNvSpPr>
          <p:nvPr/>
        </p:nvSpPr>
        <p:spPr bwMode="auto">
          <a:xfrm>
            <a:off x="76200" y="6600164"/>
            <a:ext cx="88693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sz="1000" dirty="0" smtClean="0">
                <a:solidFill>
                  <a:srgbClr val="000000"/>
                </a:solidFill>
                <a:latin typeface="Helvetica" pitchFamily="34" charset="0"/>
              </a:rPr>
              <a:t>Christopher</a:t>
            </a:r>
            <a:r>
              <a:rPr lang="en-GB" sz="1000" baseline="0" dirty="0" smtClean="0">
                <a:solidFill>
                  <a:srgbClr val="000000"/>
                </a:solidFill>
                <a:latin typeface="Helvetica" pitchFamily="34" charset="0"/>
              </a:rPr>
              <a:t> Gerth</a:t>
            </a:r>
            <a:r>
              <a:rPr lang="en-GB" sz="1000" dirty="0">
                <a:solidFill>
                  <a:srgbClr val="000000"/>
                </a:solidFill>
                <a:latin typeface="Helvetica" pitchFamily="34" charset="0"/>
              </a:rPr>
              <a:t>	                                       </a:t>
            </a:r>
            <a:r>
              <a:rPr lang="en-GB" sz="1000" dirty="0" err="1" smtClean="0">
                <a:solidFill>
                  <a:srgbClr val="000000"/>
                </a:solidFill>
                <a:latin typeface="Helvetica" pitchFamily="34" charset="0"/>
              </a:rPr>
              <a:t>Beschleunigerbetriebsseminar</a:t>
            </a:r>
            <a:r>
              <a:rPr lang="en-GB" sz="1000" dirty="0" smtClean="0">
                <a:solidFill>
                  <a:srgbClr val="000000"/>
                </a:solidFill>
                <a:latin typeface="Helvetica" pitchFamily="34" charset="0"/>
              </a:rPr>
              <a:t> </a:t>
            </a:r>
            <a:r>
              <a:rPr lang="en-GB" sz="1000" baseline="0" dirty="0" smtClean="0">
                <a:solidFill>
                  <a:srgbClr val="000000"/>
                </a:solidFill>
                <a:latin typeface="Helvetica" pitchFamily="34" charset="0"/>
              </a:rPr>
              <a:t> </a:t>
            </a:r>
            <a:r>
              <a:rPr lang="en-GB" sz="1000" baseline="0" dirty="0" smtClean="0">
                <a:solidFill>
                  <a:srgbClr val="000000"/>
                </a:solidFill>
                <a:latin typeface="Helvetica" pitchFamily="34" charset="0"/>
              </a:rPr>
              <a:t>18-22 March </a:t>
            </a:r>
            <a:r>
              <a:rPr lang="en-GB" sz="1000" dirty="0" smtClean="0">
                <a:solidFill>
                  <a:srgbClr val="000000"/>
                </a:solidFill>
                <a:latin typeface="Helvetica" pitchFamily="34" charset="0"/>
              </a:rPr>
              <a:t>2013</a:t>
            </a:r>
            <a:endParaRPr lang="en-GB" sz="1800" dirty="0">
              <a:solidFill>
                <a:srgbClr val="000000"/>
              </a:solidFill>
              <a:latin typeface="Helvetic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4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ＭＳ Ｐゴシック" charset="-128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em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40902" y="2718552"/>
            <a:ext cx="7283450" cy="596900"/>
          </a:xfrm>
          <a:ln w="9525"/>
        </p:spPr>
        <p:txBody>
          <a:bodyPr/>
          <a:lstStyle/>
          <a:p>
            <a:pPr eaLnBrk="1" hangingPunct="1"/>
            <a:r>
              <a:rPr lang="en-GB" sz="1800" dirty="0" smtClean="0">
                <a:solidFill>
                  <a:srgbClr val="251555"/>
                </a:solidFill>
                <a:latin typeface="Arial Rounded MT Bold" pitchFamily="34" charset="0"/>
              </a:rPr>
              <a:t>Presented by: Christopher Gerth</a:t>
            </a:r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329613" y="1573570"/>
            <a:ext cx="8506047" cy="1257311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bIns="0"/>
          <a:lstStyle/>
          <a:p>
            <a:pPr algn="ctr">
              <a:buClr>
                <a:schemeClr val="accent2"/>
              </a:buClr>
              <a:buSzPct val="80000"/>
              <a:buNone/>
            </a:pPr>
            <a:r>
              <a:rPr lang="de-DE" sz="3200" dirty="0" smtClean="0">
                <a:solidFill>
                  <a:srgbClr val="251555"/>
                </a:solidFill>
                <a:latin typeface="Arial Rounded MT Bold" pitchFamily="34" charset="0"/>
              </a:rPr>
              <a:t>  Longitudinale Strahldiagnostik </a:t>
            </a:r>
            <a:br>
              <a:rPr lang="de-DE" sz="3200" dirty="0" smtClean="0">
                <a:solidFill>
                  <a:srgbClr val="251555"/>
                </a:solidFill>
                <a:latin typeface="Arial Rounded MT Bold" pitchFamily="34" charset="0"/>
              </a:rPr>
            </a:br>
            <a:r>
              <a:rPr lang="de-DE" sz="3200" dirty="0" smtClean="0">
                <a:solidFill>
                  <a:srgbClr val="251555"/>
                </a:solidFill>
                <a:latin typeface="Arial Rounded MT Bold" pitchFamily="34" charset="0"/>
              </a:rPr>
              <a:t>bei </a:t>
            </a:r>
            <a:r>
              <a:rPr lang="de-DE" sz="3200" dirty="0" smtClean="0">
                <a:solidFill>
                  <a:srgbClr val="251555"/>
                </a:solidFill>
                <a:latin typeface="Arial Rounded MT Bold" pitchFamily="34" charset="0"/>
              </a:rPr>
              <a:t>XFEL und FLASH</a:t>
            </a:r>
            <a:endParaRPr lang="de-DE" sz="3200" dirty="0">
              <a:solidFill>
                <a:srgbClr val="251555"/>
              </a:solidFill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7241" y="3611105"/>
            <a:ext cx="63636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de-DE" sz="2000" dirty="0" smtClean="0">
                <a:solidFill>
                  <a:srgbClr val="251555"/>
                </a:solidFill>
              </a:rPr>
              <a:t>Longitudinale </a:t>
            </a:r>
            <a:r>
              <a:rPr lang="de-DE" sz="2000" dirty="0" smtClean="0">
                <a:solidFill>
                  <a:srgbClr val="251555"/>
                </a:solidFill>
              </a:rPr>
              <a:t>Diagnostik </a:t>
            </a:r>
            <a:r>
              <a:rPr lang="de-DE" sz="2000" dirty="0" smtClean="0">
                <a:solidFill>
                  <a:srgbClr val="251555"/>
                </a:solidFill>
              </a:rPr>
              <a:t>bei FLASH und XFEL:</a:t>
            </a:r>
            <a:br>
              <a:rPr lang="de-DE" sz="2000" dirty="0" smtClean="0">
                <a:solidFill>
                  <a:srgbClr val="251555"/>
                </a:solidFill>
              </a:rPr>
            </a:br>
            <a:r>
              <a:rPr lang="de-DE" sz="2000" dirty="0" smtClean="0">
                <a:solidFill>
                  <a:srgbClr val="251555"/>
                </a:solidFill>
              </a:rPr>
              <a:t>Rückblick und Überblick</a:t>
            </a:r>
          </a:p>
          <a:p>
            <a:pPr marL="285750" indent="-285750"/>
            <a:r>
              <a:rPr lang="de-DE" sz="2000" dirty="0" smtClean="0">
                <a:solidFill>
                  <a:srgbClr val="251555"/>
                </a:solidFill>
              </a:rPr>
              <a:t>Schwerpunkt: </a:t>
            </a:r>
            <a:r>
              <a:rPr lang="de-DE" sz="2000" dirty="0" smtClean="0">
                <a:solidFill>
                  <a:srgbClr val="251555"/>
                </a:solidFill>
              </a:rPr>
              <a:t>Transversal-ablenkende Strukturen</a:t>
            </a:r>
            <a:endParaRPr lang="de-DE" sz="2000" dirty="0" smtClean="0">
              <a:solidFill>
                <a:srgbClr val="251555"/>
              </a:solidFill>
            </a:endParaRPr>
          </a:p>
          <a:p>
            <a:pPr marL="285750" indent="-285750"/>
            <a:r>
              <a:rPr lang="de-DE" sz="2000" dirty="0" err="1" smtClean="0">
                <a:solidFill>
                  <a:srgbClr val="251555"/>
                </a:solidFill>
              </a:rPr>
              <a:t>Electro</a:t>
            </a:r>
            <a:r>
              <a:rPr lang="de-DE" sz="2000" dirty="0" smtClean="0">
                <a:solidFill>
                  <a:srgbClr val="251555"/>
                </a:solidFill>
              </a:rPr>
              <a:t>-Optische Diagnostik</a:t>
            </a:r>
            <a:endParaRPr lang="de-DE" sz="2000" dirty="0" smtClean="0">
              <a:solidFill>
                <a:srgbClr val="251555"/>
              </a:solidFill>
            </a:endParaRPr>
          </a:p>
          <a:p>
            <a:pPr marL="285750" indent="-285750"/>
            <a:r>
              <a:rPr lang="de-DE" sz="2000" dirty="0">
                <a:solidFill>
                  <a:srgbClr val="251555"/>
                </a:solidFill>
              </a:rPr>
              <a:t>K</a:t>
            </a:r>
            <a:r>
              <a:rPr lang="de-DE" sz="2000" dirty="0" smtClean="0">
                <a:solidFill>
                  <a:srgbClr val="251555"/>
                </a:solidFill>
              </a:rPr>
              <a:t>ohärente </a:t>
            </a:r>
            <a:r>
              <a:rPr lang="de-DE" sz="2000" dirty="0" smtClean="0">
                <a:solidFill>
                  <a:srgbClr val="251555"/>
                </a:solidFill>
              </a:rPr>
              <a:t>Strahlungsdiagnos</a:t>
            </a:r>
            <a:r>
              <a:rPr lang="de-DE" sz="2000" dirty="0">
                <a:solidFill>
                  <a:srgbClr val="251555"/>
                </a:solidFill>
              </a:rPr>
              <a:t>e</a:t>
            </a:r>
            <a:endParaRPr lang="de-DE" sz="2000" dirty="0" smtClean="0">
              <a:solidFill>
                <a:srgbClr val="251555"/>
              </a:solidFill>
            </a:endParaRPr>
          </a:p>
          <a:p>
            <a:pPr marL="285750" indent="-285750"/>
            <a:r>
              <a:rPr lang="de-DE" sz="2000" dirty="0" smtClean="0">
                <a:solidFill>
                  <a:srgbClr val="251555"/>
                </a:solidFill>
              </a:rPr>
              <a:t>Energie-BMP</a:t>
            </a:r>
            <a:endParaRPr lang="de-DE" sz="2000" dirty="0" smtClean="0">
              <a:solidFill>
                <a:srgbClr val="251555"/>
              </a:solidFill>
            </a:endParaRPr>
          </a:p>
          <a:p>
            <a:pPr marL="285750" indent="-285750"/>
            <a:r>
              <a:rPr lang="de-DE" sz="2000" dirty="0" smtClean="0">
                <a:solidFill>
                  <a:srgbClr val="251555"/>
                </a:solidFill>
              </a:rPr>
              <a:t>Zusammenfassung</a:t>
            </a:r>
            <a:endParaRPr lang="de-DE" sz="2000" dirty="0" smtClean="0">
              <a:solidFill>
                <a:srgbClr val="25155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79" y="1529125"/>
            <a:ext cx="2599078" cy="24669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417" y="1087354"/>
            <a:ext cx="7222210" cy="315485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35428" y="3218213"/>
            <a:ext cx="6477891" cy="3169502"/>
            <a:chOff x="635428" y="3218213"/>
            <a:chExt cx="6477891" cy="316950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428" y="4606871"/>
              <a:ext cx="2789698" cy="1780844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 bwMode="auto">
            <a:xfrm flipH="1">
              <a:off x="3286934" y="3218213"/>
              <a:ext cx="3826385" cy="135766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D930A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3" name="Group 12"/>
          <p:cNvGrpSpPr/>
          <p:nvPr/>
        </p:nvGrpSpPr>
        <p:grpSpPr>
          <a:xfrm>
            <a:off x="4577871" y="3218213"/>
            <a:ext cx="3485475" cy="3600467"/>
            <a:chOff x="4577871" y="3218213"/>
            <a:chExt cx="3485475" cy="360046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7871" y="4297518"/>
              <a:ext cx="2693417" cy="2521162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 bwMode="auto">
            <a:xfrm flipH="1">
              <a:off x="6721434" y="3218213"/>
              <a:ext cx="1341912" cy="155566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D930A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7" name="Oval 6"/>
          <p:cNvSpPr/>
          <p:nvPr/>
        </p:nvSpPr>
        <p:spPr bwMode="auto">
          <a:xfrm>
            <a:off x="5925784" y="2933206"/>
            <a:ext cx="902525" cy="344384"/>
          </a:xfrm>
          <a:prstGeom prst="ellips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93788" y="476250"/>
            <a:ext cx="6613525" cy="738188"/>
          </a:xfrm>
        </p:spPr>
        <p:txBody>
          <a:bodyPr/>
          <a:lstStyle/>
          <a:p>
            <a:pPr algn="ctr" eaLnBrk="1" hangingPunct="1"/>
            <a:r>
              <a:rPr lang="en-US" sz="2000" b="0" dirty="0" err="1"/>
              <a:t>j</a:t>
            </a:r>
            <a:r>
              <a:rPr lang="en-US" sz="2000" b="0" dirty="0" err="1" smtClean="0"/>
              <a:t>ddd</a:t>
            </a:r>
            <a:r>
              <a:rPr lang="en-US" sz="2000" b="0" dirty="0" smtClean="0"/>
              <a:t> panel: Longitudinal Bunch Profile Monitor</a:t>
            </a:r>
            <a:br>
              <a:rPr lang="en-US" sz="2000" b="0" dirty="0" smtClean="0"/>
            </a:br>
            <a:endParaRPr lang="en-GB" sz="2000" b="0" dirty="0" smtClean="0"/>
          </a:p>
        </p:txBody>
      </p:sp>
      <p:sp>
        <p:nvSpPr>
          <p:cNvPr id="15" name="Slide Number Placeholder 3"/>
          <p:cNvSpPr txBox="1">
            <a:spLocks noGrp="1"/>
          </p:cNvSpPr>
          <p:nvPr/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 bIns="18000"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fld id="{22E1A4D4-1BCB-422C-9885-A251C124B318}" type="slidenum">
              <a:rPr lang="en-GB" sz="10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GB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35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43" y="1120839"/>
            <a:ext cx="7559748" cy="5348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988" y="4762007"/>
            <a:ext cx="6115085" cy="17667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58837" y="1066016"/>
            <a:ext cx="1451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>
                <a:latin typeface="+mn-lt"/>
              </a:rPr>
              <a:t>Vladimir Rybnikov</a:t>
            </a:r>
            <a:endParaRPr lang="en-US" sz="12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51419" y="2792150"/>
            <a:ext cx="1829347" cy="49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>
                <a:latin typeface="+mn-lt"/>
              </a:rPr>
              <a:t>Vladimir Rybnikov</a:t>
            </a:r>
          </a:p>
          <a:p>
            <a:pPr>
              <a:buNone/>
            </a:pPr>
            <a:r>
              <a:rPr lang="en-US" sz="1200" dirty="0" smtClean="0">
                <a:latin typeface="+mn-lt"/>
              </a:rPr>
              <a:t>Gerhard Schlesselmann</a:t>
            </a:r>
            <a:endParaRPr lang="en-US" sz="12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0536" y="1059248"/>
            <a:ext cx="1941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>
                <a:latin typeface="+mn-lt"/>
              </a:rPr>
              <a:t>Jan Wychowaniak  (MSK)</a:t>
            </a:r>
            <a:endParaRPr lang="en-US" sz="12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8988" y="3691244"/>
            <a:ext cx="162416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>
                <a:latin typeface="+mn-lt"/>
              </a:rPr>
              <a:t>Raimund Kammering</a:t>
            </a:r>
            <a:endParaRPr lang="en-US" sz="1200" dirty="0">
              <a:latin typeface="+mn-lt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36320" y="476250"/>
            <a:ext cx="7199606" cy="738188"/>
          </a:xfrm>
        </p:spPr>
        <p:txBody>
          <a:bodyPr/>
          <a:lstStyle/>
          <a:p>
            <a:pPr algn="ctr" eaLnBrk="1" hangingPunct="1"/>
            <a:r>
              <a:rPr lang="en-US" sz="2000" b="0" dirty="0" smtClean="0"/>
              <a:t>Slow LOLA phase FB: Longitudinal Bunch Profile Monitor</a:t>
            </a:r>
            <a:br>
              <a:rPr lang="en-US" sz="2000" b="0" dirty="0" smtClean="0"/>
            </a:br>
            <a:endParaRPr lang="en-GB" sz="2000" b="0" dirty="0" smtClean="0"/>
          </a:p>
        </p:txBody>
      </p:sp>
      <p:sp>
        <p:nvSpPr>
          <p:cNvPr id="11" name="Slide Number Placeholder 3"/>
          <p:cNvSpPr txBox="1">
            <a:spLocks noGrp="1"/>
          </p:cNvSpPr>
          <p:nvPr/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 bIns="18000"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fld id="{22E1A4D4-1BCB-422C-9885-A251C124B318}" type="slidenum">
              <a:rPr lang="en-GB" sz="10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GB" sz="1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59135" y="4518100"/>
            <a:ext cx="1191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>
                <a:latin typeface="+mn-lt"/>
              </a:rPr>
              <a:t>SASE Delivery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493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6C174-2010-4395-9EC7-F1FAA9E6AADC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999478" y="1095141"/>
            <a:ext cx="7728398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 </a:t>
            </a:r>
            <a:r>
              <a:rPr lang="en-US" sz="1600" dirty="0" err="1" smtClean="0"/>
              <a:t>Schirmstation</a:t>
            </a:r>
            <a:r>
              <a:rPr lang="en-US" sz="1600" dirty="0" smtClean="0"/>
              <a:t> und </a:t>
            </a:r>
            <a:r>
              <a:rPr lang="en-US" sz="1600" dirty="0" err="1" smtClean="0"/>
              <a:t>Optischer</a:t>
            </a:r>
            <a:r>
              <a:rPr lang="en-US" sz="1600" dirty="0" smtClean="0"/>
              <a:t> </a:t>
            </a:r>
            <a:r>
              <a:rPr lang="en-US" sz="1600" dirty="0" err="1" smtClean="0"/>
              <a:t>Aufbau</a:t>
            </a:r>
            <a:r>
              <a:rPr lang="en-US" sz="1600" dirty="0" smtClean="0"/>
              <a:t>:</a:t>
            </a:r>
            <a:br>
              <a:rPr lang="en-US" sz="1600" dirty="0" smtClean="0"/>
            </a:br>
            <a:r>
              <a:rPr lang="en-US" sz="1600" i="1" dirty="0" smtClean="0"/>
              <a:t>Chris Behrens</a:t>
            </a:r>
            <a:r>
              <a:rPr lang="en-US" sz="1600" i="1" dirty="0"/>
              <a:t>, Kai Ludwig, Minjie </a:t>
            </a:r>
            <a:r>
              <a:rPr lang="en-US" sz="1600" i="1" dirty="0" smtClean="0"/>
              <a:t>Yan, </a:t>
            </a:r>
          </a:p>
          <a:p>
            <a:endParaRPr lang="en-US" sz="1600" dirty="0"/>
          </a:p>
          <a:p>
            <a:r>
              <a:rPr lang="en-US" sz="1600" dirty="0" smtClean="0"/>
              <a:t> Fast Kicker:</a:t>
            </a:r>
            <a:br>
              <a:rPr lang="en-US" sz="1600" dirty="0" smtClean="0"/>
            </a:br>
            <a:r>
              <a:rPr lang="en-US" sz="1600" i="1" dirty="0" smtClean="0"/>
              <a:t>Frank Obier &amp; Team</a:t>
            </a:r>
          </a:p>
          <a:p>
            <a:endParaRPr lang="en-US" sz="1600" dirty="0"/>
          </a:p>
          <a:p>
            <a:r>
              <a:rPr lang="en-US" sz="1600" dirty="0" smtClean="0"/>
              <a:t> BLM </a:t>
            </a:r>
            <a:r>
              <a:rPr lang="en-US" sz="1600" dirty="0" err="1" smtClean="0"/>
              <a:t>Maskierung</a:t>
            </a:r>
            <a:r>
              <a:rPr lang="en-US" sz="1600" dirty="0" smtClean="0"/>
              <a:t>:</a:t>
            </a:r>
            <a:br>
              <a:rPr lang="en-US" sz="1600" dirty="0" smtClean="0"/>
            </a:br>
            <a:r>
              <a:rPr lang="en-US" sz="1600" i="1" dirty="0" smtClean="0"/>
              <a:t>Andy Langner, Christian </a:t>
            </a:r>
            <a:r>
              <a:rPr lang="en-US" sz="1600" i="1" dirty="0" err="1" smtClean="0"/>
              <a:t>Gruen</a:t>
            </a:r>
            <a:r>
              <a:rPr lang="en-US" sz="1600" i="1" dirty="0" smtClean="0"/>
              <a:t>, Peter Goettlicher, Martin Staack</a:t>
            </a:r>
          </a:p>
          <a:p>
            <a:endParaRPr lang="en-US" sz="1600" dirty="0"/>
          </a:p>
          <a:p>
            <a:r>
              <a:rPr lang="en-US" sz="1600" dirty="0" smtClean="0"/>
              <a:t>TPS </a:t>
            </a:r>
            <a:r>
              <a:rPr lang="en-US" sz="1600" dirty="0" err="1" smtClean="0"/>
              <a:t>Maskierung</a:t>
            </a:r>
            <a:r>
              <a:rPr lang="en-US" sz="1600" dirty="0" smtClean="0"/>
              <a:t>:</a:t>
            </a:r>
            <a:br>
              <a:rPr lang="en-US" sz="1600" dirty="0" smtClean="0"/>
            </a:br>
            <a:r>
              <a:rPr lang="en-US" sz="1600" i="1" dirty="0" smtClean="0"/>
              <a:t>Andy Langner, </a:t>
            </a:r>
            <a:r>
              <a:rPr lang="en-US" sz="1600" dirty="0"/>
              <a:t>Zlatan </a:t>
            </a:r>
            <a:r>
              <a:rPr lang="en-US" sz="1600" dirty="0" smtClean="0"/>
              <a:t>Pisarov, </a:t>
            </a:r>
            <a:r>
              <a:rPr lang="en-US" sz="1600" i="1" dirty="0" smtClean="0"/>
              <a:t>Reinhard </a:t>
            </a:r>
            <a:r>
              <a:rPr lang="en-US" sz="1600" i="1" dirty="0" smtClean="0"/>
              <a:t>Neumann, Matthias Werner, Martin Staack</a:t>
            </a:r>
          </a:p>
          <a:p>
            <a:endParaRPr lang="en-US" sz="1600" dirty="0"/>
          </a:p>
          <a:p>
            <a:r>
              <a:rPr lang="en-US" sz="1600" dirty="0" smtClean="0"/>
              <a:t> </a:t>
            </a:r>
            <a:r>
              <a:rPr lang="en-US" sz="1600" dirty="0" err="1" smtClean="0"/>
              <a:t>Strahloptik</a:t>
            </a:r>
            <a:r>
              <a:rPr lang="en-US" sz="1600" dirty="0" smtClean="0"/>
              <a:t>:</a:t>
            </a:r>
            <a:br>
              <a:rPr lang="en-US" sz="1600" dirty="0" smtClean="0"/>
            </a:br>
            <a:r>
              <a:rPr lang="en-US" sz="1600" i="1" dirty="0" smtClean="0"/>
              <a:t>Andy Langner, Matthias Vogt</a:t>
            </a:r>
            <a:br>
              <a:rPr lang="en-US" sz="1600" i="1" dirty="0" smtClean="0"/>
            </a:br>
            <a:endParaRPr lang="en-US" sz="1600" i="1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DAQ middle-layer Server </a:t>
            </a:r>
            <a:r>
              <a:rPr lang="en-US" sz="1600" dirty="0" err="1" smtClean="0"/>
              <a:t>mit</a:t>
            </a:r>
            <a:r>
              <a:rPr lang="en-US" sz="1600" dirty="0" smtClean="0"/>
              <a:t> </a:t>
            </a:r>
            <a:r>
              <a:rPr lang="en-US" sz="1600" dirty="0" err="1" smtClean="0"/>
              <a:t>Bildbearbeitung</a:t>
            </a:r>
            <a:r>
              <a:rPr lang="en-US" sz="1600" dirty="0" smtClean="0"/>
              <a:t>:</a:t>
            </a:r>
            <a:br>
              <a:rPr lang="en-US" sz="1600" dirty="0" smtClean="0"/>
            </a:br>
            <a:r>
              <a:rPr lang="en-US" sz="1600" i="1" dirty="0" smtClean="0"/>
              <a:t>Jan Wychowaniak</a:t>
            </a:r>
            <a:br>
              <a:rPr lang="en-US" sz="1600" i="1" dirty="0" smtClean="0"/>
            </a:br>
            <a:endParaRPr lang="en-US" sz="1600" i="1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DAQ and Slow-Feedback LOLA Phase :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i="1" dirty="0" smtClean="0"/>
              <a:t>Vladimir Rybnikov, Raimund Kammering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36320" y="476250"/>
            <a:ext cx="7199606" cy="738188"/>
          </a:xfrm>
        </p:spPr>
        <p:txBody>
          <a:bodyPr/>
          <a:lstStyle/>
          <a:p>
            <a:pPr algn="ctr" eaLnBrk="1" hangingPunct="1"/>
            <a:r>
              <a:rPr lang="en-US" sz="2000" b="0" dirty="0" smtClean="0"/>
              <a:t>Contributions to Longitudinal Bunch Profile Monitor</a:t>
            </a:r>
            <a:br>
              <a:rPr lang="en-US" sz="2000" b="0" dirty="0" smtClean="0"/>
            </a:br>
            <a:endParaRPr lang="en-GB" sz="2000" b="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189043" y="4985435"/>
            <a:ext cx="2692243" cy="1077218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1600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Die Liste ist bestimmt nicht vollständig – Verzeihung falls ich jemanden vergessen habe!</a:t>
            </a:r>
            <a:endParaRPr lang="de-DE" sz="1600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32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95" y="2746732"/>
            <a:ext cx="8466924" cy="141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28D96B5D-DC11-4BAB-ABED-C41E36808116}" type="slidenum">
              <a:rPr lang="en-GB" sz="1000">
                <a:solidFill>
                  <a:schemeClr val="bg1"/>
                </a:solidFill>
              </a:rPr>
              <a:pPr/>
              <a:t>13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476250"/>
            <a:ext cx="6613525" cy="738188"/>
          </a:xfrm>
        </p:spPr>
        <p:txBody>
          <a:bodyPr/>
          <a:lstStyle/>
          <a:p>
            <a:pPr algn="ctr" eaLnBrk="1" hangingPunct="1"/>
            <a:r>
              <a:rPr lang="en-US" sz="2000" b="0" dirty="0" smtClean="0"/>
              <a:t>Locations TDS @ XFEL</a:t>
            </a:r>
            <a:br>
              <a:rPr lang="en-US" sz="2000" b="0" dirty="0" smtClean="0"/>
            </a:br>
            <a:endParaRPr lang="en-GB" sz="2000" b="0" dirty="0" smtClean="0"/>
          </a:p>
        </p:txBody>
      </p:sp>
      <p:grpSp>
        <p:nvGrpSpPr>
          <p:cNvPr id="21" name="Group 20"/>
          <p:cNvGrpSpPr/>
          <p:nvPr/>
        </p:nvGrpSpPr>
        <p:grpSpPr>
          <a:xfrm>
            <a:off x="1082559" y="1175981"/>
            <a:ext cx="7156096" cy="2457668"/>
            <a:chOff x="1082559" y="1175981"/>
            <a:chExt cx="7156096" cy="2457668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5159" y="2101631"/>
              <a:ext cx="1614973" cy="1023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6452" y="1497079"/>
              <a:ext cx="2254951" cy="1342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717" y="1285166"/>
              <a:ext cx="2927938" cy="1632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" name="Group 1"/>
            <p:cNvGrpSpPr/>
            <p:nvPr/>
          </p:nvGrpSpPr>
          <p:grpSpPr>
            <a:xfrm>
              <a:off x="1082559" y="1175981"/>
              <a:ext cx="5645691" cy="2457668"/>
              <a:chOff x="1082559" y="1803789"/>
              <a:chExt cx="5645691" cy="2457668"/>
            </a:xfrm>
          </p:grpSpPr>
          <p:cxnSp>
            <p:nvCxnSpPr>
              <p:cNvPr id="43" name="Straight Arrow Connector 42"/>
              <p:cNvCxnSpPr>
                <a:stCxn id="45" idx="2"/>
              </p:cNvCxnSpPr>
              <p:nvPr/>
            </p:nvCxnSpPr>
            <p:spPr bwMode="auto">
              <a:xfrm>
                <a:off x="4207860" y="2111567"/>
                <a:ext cx="15228" cy="1627132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accent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5" name="TextBox 44"/>
              <p:cNvSpPr txBox="1"/>
              <p:nvPr/>
            </p:nvSpPr>
            <p:spPr>
              <a:xfrm>
                <a:off x="3935990" y="1803790"/>
                <a:ext cx="543739" cy="307777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TDS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6" name="Straight Arrow Connector 45"/>
              <p:cNvCxnSpPr>
                <a:stCxn id="47" idx="2"/>
              </p:cNvCxnSpPr>
              <p:nvPr/>
            </p:nvCxnSpPr>
            <p:spPr bwMode="auto">
              <a:xfrm>
                <a:off x="6456381" y="2199223"/>
                <a:ext cx="15228" cy="1627132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accent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7" name="TextBox 46"/>
              <p:cNvSpPr txBox="1"/>
              <p:nvPr/>
            </p:nvSpPr>
            <p:spPr>
              <a:xfrm>
                <a:off x="6184511" y="1891446"/>
                <a:ext cx="543739" cy="307777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TDS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8" name="Straight Arrow Connector 47"/>
              <p:cNvCxnSpPr>
                <a:stCxn id="49" idx="2"/>
              </p:cNvCxnSpPr>
              <p:nvPr/>
            </p:nvCxnSpPr>
            <p:spPr bwMode="auto">
              <a:xfrm>
                <a:off x="1354429" y="2111566"/>
                <a:ext cx="15228" cy="2149891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accent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9" name="TextBox 48"/>
              <p:cNvSpPr txBox="1"/>
              <p:nvPr/>
            </p:nvSpPr>
            <p:spPr>
              <a:xfrm>
                <a:off x="1082559" y="1803789"/>
                <a:ext cx="543739" cy="307777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TDS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2" name="TextBox 51"/>
          <p:cNvSpPr txBox="1"/>
          <p:nvPr/>
        </p:nvSpPr>
        <p:spPr>
          <a:xfrm>
            <a:off x="418140" y="5852231"/>
            <a:ext cx="8262034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1600" dirty="0" smtClean="0">
                <a:solidFill>
                  <a:srgbClr val="251555"/>
                </a:solidFill>
                <a:sym typeface="Wingdings" pitchFamily="2" charset="2"/>
              </a:rPr>
              <a:t>Kicker Concept (Minjie Yan): 1 kicker for each screen, 1 kick per bunch train</a:t>
            </a:r>
          </a:p>
          <a:p>
            <a:pPr marL="285750" indent="-285750"/>
            <a:r>
              <a:rPr lang="en-US" sz="1600" dirty="0" smtClean="0">
                <a:solidFill>
                  <a:srgbClr val="251555"/>
                </a:solidFill>
                <a:sym typeface="Wingdings" pitchFamily="2" charset="2"/>
              </a:rPr>
              <a:t>Specifications (time resolution, filling time) can be fulfilled with one cup design!</a:t>
            </a:r>
            <a:endParaRPr lang="en-US" sz="1600" dirty="0">
              <a:solidFill>
                <a:srgbClr val="251555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620" y="4150750"/>
            <a:ext cx="1738978" cy="1560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1082559" y="2960795"/>
            <a:ext cx="5850504" cy="2750928"/>
            <a:chOff x="1082559" y="2960795"/>
            <a:chExt cx="5850504" cy="2750928"/>
          </a:xfrm>
        </p:grpSpPr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5691" y="3855489"/>
              <a:ext cx="3445918" cy="1856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 bwMode="auto">
            <a:xfrm>
              <a:off x="1082559" y="3453763"/>
              <a:ext cx="841775" cy="707032"/>
            </a:xfrm>
            <a:prstGeom prst="rect">
              <a:avLst/>
            </a:prstGeom>
            <a:noFill/>
            <a:ln w="28575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cxnSp>
          <p:nvCxnSpPr>
            <p:cNvPr id="5" name="Straight Connector 4"/>
            <p:cNvCxnSpPr>
              <a:stCxn id="3" idx="3"/>
              <a:endCxn id="7" idx="1"/>
            </p:cNvCxnSpPr>
            <p:nvPr/>
          </p:nvCxnSpPr>
          <p:spPr bwMode="auto">
            <a:xfrm>
              <a:off x="1924334" y="3807279"/>
              <a:ext cx="1062118" cy="959745"/>
            </a:xfrm>
            <a:prstGeom prst="line">
              <a:avLst/>
            </a:prstGeom>
            <a:noFill/>
            <a:ln w="28575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" name="Rectangle 6"/>
            <p:cNvSpPr/>
            <p:nvPr/>
          </p:nvSpPr>
          <p:spPr bwMode="auto">
            <a:xfrm>
              <a:off x="2986452" y="3822325"/>
              <a:ext cx="3606406" cy="1889398"/>
            </a:xfrm>
            <a:prstGeom prst="rect">
              <a:avLst/>
            </a:prstGeom>
            <a:noFill/>
            <a:ln w="28575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4002472" y="2960795"/>
              <a:ext cx="841775" cy="707032"/>
            </a:xfrm>
            <a:prstGeom prst="rect">
              <a:avLst/>
            </a:prstGeom>
            <a:noFill/>
            <a:ln w="28575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cxnSp>
          <p:nvCxnSpPr>
            <p:cNvPr id="32" name="Straight Connector 31"/>
            <p:cNvCxnSpPr>
              <a:stCxn id="31" idx="2"/>
              <a:endCxn id="3079" idx="0"/>
            </p:cNvCxnSpPr>
            <p:nvPr/>
          </p:nvCxnSpPr>
          <p:spPr bwMode="auto">
            <a:xfrm>
              <a:off x="4423360" y="3667827"/>
              <a:ext cx="325290" cy="187662"/>
            </a:xfrm>
            <a:prstGeom prst="line">
              <a:avLst/>
            </a:prstGeom>
            <a:noFill/>
            <a:ln w="28575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5" name="Rectangle 34"/>
            <p:cNvSpPr/>
            <p:nvPr/>
          </p:nvSpPr>
          <p:spPr bwMode="auto">
            <a:xfrm>
              <a:off x="6353798" y="2960795"/>
              <a:ext cx="579265" cy="707032"/>
            </a:xfrm>
            <a:prstGeom prst="rect">
              <a:avLst/>
            </a:prstGeom>
            <a:noFill/>
            <a:ln w="28575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cxnSp>
          <p:nvCxnSpPr>
            <p:cNvPr id="36" name="Straight Connector 35"/>
            <p:cNvCxnSpPr>
              <a:stCxn id="7" idx="0"/>
              <a:endCxn id="35" idx="2"/>
            </p:cNvCxnSpPr>
            <p:nvPr/>
          </p:nvCxnSpPr>
          <p:spPr bwMode="auto">
            <a:xfrm flipV="1">
              <a:off x="4789655" y="3667827"/>
              <a:ext cx="1853776" cy="154498"/>
            </a:xfrm>
            <a:prstGeom prst="line">
              <a:avLst/>
            </a:prstGeom>
            <a:noFill/>
            <a:ln w="28575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17555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 txBox="1">
            <a:spLocks noGrp="1"/>
          </p:cNvSpPr>
          <p:nvPr/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 bIns="18000"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fld id="{22E1A4D4-1BCB-422C-9885-A251C124B318}" type="slidenum">
              <a:rPr lang="en-GB" sz="10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GB" sz="1000" b="1">
              <a:solidFill>
                <a:schemeClr val="bg1"/>
              </a:solidFill>
            </a:endParaRP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93788" y="476250"/>
            <a:ext cx="6613525" cy="738188"/>
          </a:xfrm>
        </p:spPr>
        <p:txBody>
          <a:bodyPr/>
          <a:lstStyle/>
          <a:p>
            <a:pPr algn="ctr" eaLnBrk="1" hangingPunct="1"/>
            <a:r>
              <a:rPr lang="en-US" sz="2000" b="0" dirty="0" smtClean="0"/>
              <a:t>Overview TDS @ XFEL</a:t>
            </a:r>
            <a:br>
              <a:rPr lang="en-US" sz="2000" b="0" dirty="0" smtClean="0"/>
            </a:br>
            <a:endParaRPr lang="en-GB" sz="2000" b="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177118" y="4016656"/>
            <a:ext cx="8911298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</a:t>
            </a:r>
            <a:r>
              <a:rPr lang="en-US" sz="1600" b="1" dirty="0"/>
              <a:t>LLRF System:</a:t>
            </a:r>
            <a:r>
              <a:rPr lang="en-US" sz="1600" dirty="0"/>
              <a:t> </a:t>
            </a:r>
            <a:r>
              <a:rPr lang="en-US" sz="1600" dirty="0" smtClean="0"/>
              <a:t>‘standard’ LLRF </a:t>
            </a:r>
            <a:r>
              <a:rPr lang="en-US" sz="1600" dirty="0"/>
              <a:t>system for single cavity regulation </a:t>
            </a:r>
            <a:r>
              <a:rPr lang="en-US" sz="1600" dirty="0" smtClean="0"/>
              <a:t>(Struck </a:t>
            </a:r>
            <a:r>
              <a:rPr lang="en-US" sz="1600" dirty="0"/>
              <a:t>SIS8300 + </a:t>
            </a:r>
            <a:r>
              <a:rPr lang="en-US" sz="1600" dirty="0" smtClean="0"/>
              <a:t>DWC) </a:t>
            </a:r>
            <a:r>
              <a:rPr lang="en-US" sz="1600" dirty="0"/>
              <a:t>but </a:t>
            </a:r>
            <a:r>
              <a:rPr lang="en-US" sz="1600" dirty="0" smtClean="0"/>
              <a:t>at special frequency (=&gt; MSK). </a:t>
            </a:r>
            <a:endParaRPr lang="en-US" sz="1600" dirty="0"/>
          </a:p>
          <a:p>
            <a:r>
              <a:rPr lang="en-US" sz="1600" dirty="0" smtClean="0"/>
              <a:t> </a:t>
            </a:r>
            <a:r>
              <a:rPr lang="en-US" sz="1600" b="1" dirty="0" smtClean="0"/>
              <a:t>High-Power </a:t>
            </a:r>
            <a:r>
              <a:rPr lang="en-US" sz="1600" b="1" dirty="0"/>
              <a:t>RF system and </a:t>
            </a:r>
            <a:r>
              <a:rPr lang="en-US" sz="1600" b="1" dirty="0" smtClean="0"/>
              <a:t>TDS:</a:t>
            </a:r>
            <a:r>
              <a:rPr lang="en-US" sz="1600" dirty="0" smtClean="0"/>
              <a:t> contract </a:t>
            </a:r>
            <a:r>
              <a:rPr lang="en-US" sz="1600" dirty="0"/>
              <a:t>between European XFEL GmbH and Inst. for Nuclear Research (INR</a:t>
            </a:r>
            <a:r>
              <a:rPr lang="en-US" sz="1600" dirty="0" smtClean="0"/>
              <a:t>), </a:t>
            </a:r>
            <a:r>
              <a:rPr lang="en-US" sz="1600" dirty="0" err="1" smtClean="0"/>
              <a:t>Troitsk</a:t>
            </a:r>
            <a:r>
              <a:rPr lang="en-US" sz="1600" dirty="0" smtClean="0"/>
              <a:t>, Russia. </a:t>
            </a:r>
          </a:p>
          <a:p>
            <a:r>
              <a:rPr lang="en-US" sz="1600" dirty="0" smtClean="0"/>
              <a:t> </a:t>
            </a:r>
            <a:r>
              <a:rPr lang="en-US" sz="1600" b="1" dirty="0" smtClean="0"/>
              <a:t>Vacuum System:</a:t>
            </a:r>
            <a:r>
              <a:rPr lang="en-US" sz="1600" dirty="0" smtClean="0"/>
              <a:t> Integration in XFEL Vacuum System (=&gt; MVS)</a:t>
            </a:r>
          </a:p>
          <a:p>
            <a:r>
              <a:rPr lang="en-US" sz="1600" dirty="0" smtClean="0"/>
              <a:t> </a:t>
            </a:r>
            <a:r>
              <a:rPr lang="en-US" sz="1600" b="1" dirty="0" smtClean="0"/>
              <a:t>TDS Temperature:</a:t>
            </a:r>
            <a:r>
              <a:rPr lang="en-US" sz="1600" dirty="0" smtClean="0"/>
              <a:t> Control: Similar as for LOLA (=&gt; MKK)</a:t>
            </a:r>
            <a:endParaRPr lang="en-US" sz="1600" dirty="0"/>
          </a:p>
          <a:p>
            <a:r>
              <a:rPr lang="en-US" sz="1600" dirty="0" smtClean="0"/>
              <a:t> </a:t>
            </a:r>
            <a:r>
              <a:rPr lang="en-US" sz="1600" b="1" dirty="0" smtClean="0"/>
              <a:t>Prototype system of TDS Injector</a:t>
            </a:r>
            <a:r>
              <a:rPr lang="en-US" sz="1600" dirty="0" smtClean="0"/>
              <a:t> to be installed at PITZ at DESY Zeuthen.</a:t>
            </a:r>
            <a:br>
              <a:rPr lang="en-US" sz="1600" dirty="0" smtClean="0"/>
            </a:br>
            <a:r>
              <a:rPr lang="en-US" sz="1600" dirty="0" smtClean="0"/>
              <a:t>=&gt; Unfortunately more than 2 year delay for the modulator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405" y="1427756"/>
            <a:ext cx="3119715" cy="2340699"/>
          </a:xfrm>
          <a:prstGeom prst="rect">
            <a:avLst/>
          </a:prstGeom>
        </p:spPr>
      </p:pic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6588191" y="1430144"/>
            <a:ext cx="18261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1pPr>
            <a:lvl2pPr marL="742950" indent="-28575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2pPr>
            <a:lvl3pPr marL="1143000" indent="-2286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3pPr>
            <a:lvl4pPr marL="1600200" indent="-2286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4pPr>
            <a:lvl5pPr marL="2057400" indent="-2286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PITZ Prototype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5" y="1427755"/>
            <a:ext cx="4233820" cy="234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317977" y="1427756"/>
            <a:ext cx="1559311" cy="23406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4766813" y="1101400"/>
            <a:ext cx="7745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1pPr>
            <a:lvl2pPr marL="742950" indent="-28575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2pPr>
            <a:lvl3pPr marL="1143000" indent="-2286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3pPr>
            <a:lvl4pPr marL="1600200" indent="-2286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4pPr>
            <a:lvl5pPr marL="2057400" indent="-2286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dirty="0" smtClean="0">
                <a:solidFill>
                  <a:srgbClr val="251555"/>
                </a:solidFill>
              </a:rPr>
              <a:t>LLRF</a:t>
            </a:r>
          </a:p>
        </p:txBody>
      </p:sp>
    </p:spTree>
    <p:extLst>
      <p:ext uri="{BB962C8B-B14F-4D97-AF65-F5344CB8AC3E}">
        <p14:creationId xmlns:p14="http://schemas.microsoft.com/office/powerpoint/2010/main" val="165335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28D96B5D-DC11-4BAB-ABED-C41E36808116}" type="slidenum">
              <a:rPr lang="en-GB" sz="1000">
                <a:solidFill>
                  <a:schemeClr val="bg1"/>
                </a:solidFill>
              </a:rPr>
              <a:pPr/>
              <a:t>15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476250"/>
            <a:ext cx="6613525" cy="738188"/>
          </a:xfrm>
        </p:spPr>
        <p:txBody>
          <a:bodyPr/>
          <a:lstStyle/>
          <a:p>
            <a:pPr algn="ctr" eaLnBrk="1" hangingPunct="1"/>
            <a:r>
              <a:rPr lang="en-US" sz="2000" b="0" dirty="0"/>
              <a:t>TDS Measurement Principle and </a:t>
            </a:r>
            <a:r>
              <a:rPr lang="en-US" sz="2000" b="0" dirty="0" smtClean="0"/>
              <a:t>choice of frequency</a:t>
            </a:r>
            <a:br>
              <a:rPr lang="en-US" sz="2000" b="0" dirty="0" smtClean="0"/>
            </a:br>
            <a:endParaRPr lang="en-GB" sz="2000" b="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14" y="1551748"/>
            <a:ext cx="8150361" cy="172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66044" y="1372617"/>
            <a:ext cx="121693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/>
              <a:t>View screen</a:t>
            </a:r>
            <a:endParaRPr lang="en-US" sz="14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46" y="3842100"/>
            <a:ext cx="4558043" cy="59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4105" y="3527185"/>
            <a:ext cx="349647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“Streak Strength (Shear Parameter):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362966" y="3883020"/>
            <a:ext cx="4704625" cy="614406"/>
          </a:xfrm>
          <a:prstGeom prst="rect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2333" y="4659704"/>
            <a:ext cx="543116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 </a:t>
            </a:r>
            <a:r>
              <a:rPr lang="en-US" sz="1600" i="1" dirty="0" smtClean="0"/>
              <a:t>V</a:t>
            </a:r>
            <a:r>
              <a:rPr lang="en-US" sz="1600" i="1" baseline="-25000" dirty="0" smtClean="0"/>
              <a:t>y</a:t>
            </a:r>
            <a:r>
              <a:rPr lang="en-US" sz="1600" i="1" dirty="0" smtClean="0"/>
              <a:t> </a:t>
            </a:r>
            <a:r>
              <a:rPr lang="en-US" sz="1600" dirty="0" smtClean="0"/>
              <a:t>: TDS Voltage =&gt; Powerful commercial klystron</a:t>
            </a:r>
          </a:p>
          <a:p>
            <a:r>
              <a:rPr lang="en-US" sz="1600" dirty="0"/>
              <a:t> </a:t>
            </a:r>
            <a:r>
              <a:rPr lang="el-GR" sz="1600" i="1" dirty="0" smtClean="0"/>
              <a:t>ω</a:t>
            </a:r>
            <a:r>
              <a:rPr lang="en-US" sz="1600" dirty="0" smtClean="0"/>
              <a:t> :  TDS Frequency =&gt; As high as possible</a:t>
            </a:r>
          </a:p>
          <a:p>
            <a:r>
              <a:rPr lang="en-US" sz="1600" dirty="0"/>
              <a:t> </a:t>
            </a:r>
            <a:r>
              <a:rPr lang="en-US" sz="1600" dirty="0" err="1" smtClean="0"/>
              <a:t>Wakefields</a:t>
            </a:r>
            <a:r>
              <a:rPr lang="en-US" sz="1600" dirty="0" smtClean="0"/>
              <a:t> =&gt; Iris &gt; 40 mm =&gt; TDS Frequency &lt; 4GHz</a:t>
            </a:r>
          </a:p>
          <a:p>
            <a:endParaRPr lang="en-US" sz="1600" dirty="0"/>
          </a:p>
          <a:p>
            <a:r>
              <a:rPr lang="en-US" sz="1600" dirty="0"/>
              <a:t> </a:t>
            </a:r>
            <a:r>
              <a:rPr lang="en-US" sz="1600" dirty="0" smtClean="0"/>
              <a:t>Streak 1 - 4 bunches within bunch train </a:t>
            </a:r>
            <a:br>
              <a:rPr lang="en-US" sz="1600" dirty="0" smtClean="0"/>
            </a:br>
            <a:r>
              <a:rPr lang="en-US" sz="1600" dirty="0" smtClean="0"/>
              <a:t>=&gt; short filling time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5" name="Right Brace 4"/>
          <p:cNvSpPr/>
          <p:nvPr/>
        </p:nvSpPr>
        <p:spPr bwMode="auto">
          <a:xfrm>
            <a:off x="5651815" y="4729508"/>
            <a:ext cx="342027" cy="958908"/>
          </a:xfrm>
          <a:prstGeom prst="rightBrace">
            <a:avLst>
              <a:gd name="adj1" fmla="val 38776"/>
              <a:gd name="adj2" fmla="val 50000"/>
            </a:avLst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69000" y="5042747"/>
            <a:ext cx="2730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=&gt; S-Band at around 3 GHz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134755" y="5801203"/>
            <a:ext cx="2664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/>
              <a:t>=&gt; disk-loaded </a:t>
            </a:r>
            <a:r>
              <a:rPr lang="en-US" sz="1600" dirty="0" smtClean="0"/>
              <a:t>travelling-wave </a:t>
            </a:r>
            <a:r>
              <a:rPr lang="en-US" sz="1600" dirty="0"/>
              <a:t>structure </a:t>
            </a:r>
          </a:p>
        </p:txBody>
      </p:sp>
    </p:spTree>
    <p:extLst>
      <p:ext uri="{BB962C8B-B14F-4D97-AF65-F5344CB8AC3E}">
        <p14:creationId xmlns:p14="http://schemas.microsoft.com/office/powerpoint/2010/main" val="110808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956" y="3677661"/>
            <a:ext cx="6518439" cy="2850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6C174-2010-4395-9EC7-F1FAA9E6AADC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476250"/>
            <a:ext cx="6613525" cy="738188"/>
          </a:xfrm>
        </p:spPr>
        <p:txBody>
          <a:bodyPr/>
          <a:lstStyle/>
          <a:p>
            <a:pPr algn="ctr" eaLnBrk="1" hangingPunct="1"/>
            <a:r>
              <a:rPr lang="en-US" sz="2000" b="0" dirty="0" smtClean="0"/>
              <a:t>TDS Frequency</a:t>
            </a:r>
            <a:br>
              <a:rPr lang="en-US" sz="2000" b="0" dirty="0" smtClean="0"/>
            </a:br>
            <a:endParaRPr lang="en-GB" sz="2000" b="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01696" y="1151264"/>
            <a:ext cx="8648699" cy="28069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 LOLA : </a:t>
            </a:r>
            <a:r>
              <a:rPr lang="en-US" sz="1800" dirty="0"/>
              <a:t>	</a:t>
            </a:r>
            <a:r>
              <a:rPr lang="en-US" sz="1800" dirty="0" err="1"/>
              <a:t>f</a:t>
            </a:r>
            <a:r>
              <a:rPr lang="en-US" sz="1800" baseline="-25000" dirty="0" err="1"/>
              <a:t>TDS</a:t>
            </a:r>
            <a:r>
              <a:rPr lang="en-US" sz="1800" dirty="0"/>
              <a:t> = 2 · f</a:t>
            </a:r>
            <a:r>
              <a:rPr lang="en-US" sz="1800" baseline="-25000" dirty="0"/>
              <a:t>1.3GHz</a:t>
            </a:r>
            <a:r>
              <a:rPr lang="en-US" sz="1800" dirty="0"/>
              <a:t> + </a:t>
            </a:r>
            <a:r>
              <a:rPr lang="en-US" sz="1800" dirty="0" smtClean="0"/>
              <a:t>13/11  </a:t>
            </a:r>
            <a:r>
              <a:rPr lang="en-US" sz="1800" dirty="0"/>
              <a:t>· 1</a:t>
            </a:r>
            <a:r>
              <a:rPr lang="en-US" sz="1800" dirty="0" smtClean="0"/>
              <a:t>/2 </a:t>
            </a:r>
            <a:r>
              <a:rPr lang="en-US" sz="1800" dirty="0"/>
              <a:t>· 1</a:t>
            </a:r>
            <a:r>
              <a:rPr lang="en-US" sz="1800" dirty="0" smtClean="0"/>
              <a:t>/3 </a:t>
            </a:r>
            <a:r>
              <a:rPr lang="en-US" sz="1800" dirty="0"/>
              <a:t>· </a:t>
            </a:r>
            <a:r>
              <a:rPr lang="en-US" sz="1800" dirty="0" smtClean="0"/>
              <a:t>f</a:t>
            </a:r>
            <a:r>
              <a:rPr lang="en-US" sz="1800" baseline="-25000" dirty="0" smtClean="0"/>
              <a:t>1.3GHz</a:t>
            </a:r>
            <a:r>
              <a:rPr lang="en-US" sz="1800" dirty="0" smtClean="0"/>
              <a:t> = 2.856 GHz </a:t>
            </a:r>
            <a:br>
              <a:rPr lang="en-US" sz="1800" dirty="0" smtClean="0"/>
            </a:br>
            <a:r>
              <a:rPr lang="en-US" sz="1800" dirty="0" smtClean="0"/>
              <a:t>		=&gt; ~ 100 </a:t>
            </a:r>
            <a:r>
              <a:rPr lang="en-US" sz="1800" dirty="0" err="1" smtClean="0"/>
              <a:t>deg</a:t>
            </a:r>
            <a:r>
              <a:rPr lang="en-US" sz="1800" dirty="0" smtClean="0"/>
              <a:t> phase change per bunch at 1 MHz </a:t>
            </a:r>
            <a:r>
              <a:rPr lang="en-US" sz="1800" dirty="0" smtClean="0">
                <a:sym typeface="Wingdings" pitchFamily="2" charset="2"/>
              </a:rPr>
              <a:t></a:t>
            </a: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r>
              <a:rPr lang="en-US" sz="1800" dirty="0" smtClean="0"/>
              <a:t> TDS XFEL:  	</a:t>
            </a:r>
            <a:r>
              <a:rPr lang="en-GB" sz="1800" dirty="0" smtClean="0">
                <a:solidFill>
                  <a:srgbClr val="251555"/>
                </a:solidFill>
                <a:ea typeface="HG Mincho Light J" charset="0"/>
                <a:cs typeface="Times New Roman" pitchFamily="18" charset="0"/>
              </a:rPr>
              <a:t>Find </a:t>
            </a:r>
            <a:r>
              <a:rPr lang="en-GB" sz="1800" dirty="0">
                <a:solidFill>
                  <a:srgbClr val="251555"/>
                </a:solidFill>
                <a:ea typeface="HG Mincho Light J" charset="0"/>
                <a:cs typeface="Times New Roman" pitchFamily="18" charset="0"/>
              </a:rPr>
              <a:t>frequency that is a harmonic of </a:t>
            </a:r>
            <a:r>
              <a:rPr lang="en-US" sz="1800" dirty="0" err="1"/>
              <a:t>f</a:t>
            </a:r>
            <a:r>
              <a:rPr lang="en-US" sz="1800" baseline="-25000" dirty="0" err="1"/>
              <a:t>MO</a:t>
            </a:r>
            <a:r>
              <a:rPr lang="en-US" sz="1800" dirty="0"/>
              <a:t> </a:t>
            </a:r>
            <a:r>
              <a:rPr lang="en-US" sz="1800" dirty="0" smtClean="0"/>
              <a:t>= </a:t>
            </a:r>
            <a:r>
              <a:rPr lang="en-GB" sz="1800" dirty="0">
                <a:solidFill>
                  <a:srgbClr val="251555"/>
                </a:solidFill>
                <a:ea typeface="HG Mincho Light J" charset="0"/>
                <a:cs typeface="Times New Roman" pitchFamily="18" charset="0"/>
              </a:rPr>
              <a:t>9 MHz 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		</a:t>
            </a:r>
            <a:r>
              <a:rPr lang="en-US" sz="1800" dirty="0" err="1" smtClean="0"/>
              <a:t>f</a:t>
            </a:r>
            <a:r>
              <a:rPr lang="en-US" sz="1800" baseline="-25000" dirty="0" err="1" smtClean="0"/>
              <a:t>TDS</a:t>
            </a:r>
            <a:r>
              <a:rPr lang="en-US" sz="1800" dirty="0" smtClean="0"/>
              <a:t> </a:t>
            </a:r>
            <a:r>
              <a:rPr lang="en-US" sz="1800" dirty="0"/>
              <a:t>= </a:t>
            </a:r>
            <a:r>
              <a:rPr lang="en-US" sz="1800" dirty="0" smtClean="0"/>
              <a:t> 332 · </a:t>
            </a:r>
            <a:r>
              <a:rPr lang="en-US" sz="1800" dirty="0" err="1" smtClean="0"/>
              <a:t>f</a:t>
            </a:r>
            <a:r>
              <a:rPr lang="en-US" sz="1800" baseline="-25000" dirty="0" err="1" smtClean="0"/>
              <a:t>MO</a:t>
            </a:r>
            <a:r>
              <a:rPr lang="en-US" sz="1800" dirty="0" smtClean="0"/>
              <a:t>  =  332/144 </a:t>
            </a:r>
            <a:r>
              <a:rPr lang="en-US" sz="1800" dirty="0"/>
              <a:t>· </a:t>
            </a:r>
            <a:r>
              <a:rPr lang="en-US" sz="1800" dirty="0" smtClean="0"/>
              <a:t>f</a:t>
            </a:r>
            <a:r>
              <a:rPr lang="en-US" sz="1800" baseline="-25000" dirty="0" smtClean="0"/>
              <a:t>1.3GHz</a:t>
            </a:r>
            <a:endParaRPr lang="en-US" sz="1800" dirty="0" smtClean="0"/>
          </a:p>
          <a:p>
            <a:pPr>
              <a:buNone/>
            </a:pPr>
            <a:r>
              <a:rPr lang="en-US" sz="1800" baseline="-25000" dirty="0"/>
              <a:t>	</a:t>
            </a:r>
            <a:r>
              <a:rPr lang="en-US" sz="1800" baseline="-25000" dirty="0" smtClean="0"/>
              <a:t>	</a:t>
            </a:r>
            <a:r>
              <a:rPr lang="en-US" sz="1800" dirty="0" err="1" smtClean="0"/>
              <a:t>f</a:t>
            </a:r>
            <a:r>
              <a:rPr lang="en-US" sz="1800" baseline="-25000" dirty="0" err="1" smtClean="0"/>
              <a:t>TDS</a:t>
            </a:r>
            <a:r>
              <a:rPr lang="en-US" sz="1800" dirty="0" smtClean="0"/>
              <a:t> </a:t>
            </a:r>
            <a:r>
              <a:rPr lang="en-US" sz="1800" dirty="0"/>
              <a:t>=  2 · f</a:t>
            </a:r>
            <a:r>
              <a:rPr lang="en-US" sz="1800" baseline="-25000" dirty="0"/>
              <a:t>1.3GHz</a:t>
            </a:r>
            <a:r>
              <a:rPr lang="en-US" sz="1800" dirty="0"/>
              <a:t> + 1/3 · f</a:t>
            </a:r>
            <a:r>
              <a:rPr lang="en-US" sz="1800" baseline="-25000" dirty="0"/>
              <a:t>1.3GHz  </a:t>
            </a:r>
            <a:r>
              <a:rPr lang="en-US" sz="1800" dirty="0"/>
              <a:t>- 1/12 · (1/3 · f</a:t>
            </a:r>
            <a:r>
              <a:rPr lang="en-US" sz="1800" baseline="-25000" dirty="0"/>
              <a:t>1.3GHz</a:t>
            </a:r>
            <a:r>
              <a:rPr lang="en-US" sz="1800" dirty="0" smtClean="0"/>
              <a:t>) = 2997 MHz</a:t>
            </a:r>
            <a:endParaRPr lang="en-US" sz="1800" dirty="0"/>
          </a:p>
          <a:p>
            <a:pPr>
              <a:buNone/>
            </a:pPr>
            <a:r>
              <a:rPr lang="en-US" sz="1800" baseline="-25000" dirty="0" smtClean="0"/>
              <a:t>	</a:t>
            </a:r>
          </a:p>
          <a:p>
            <a:pPr>
              <a:buNone/>
            </a:pPr>
            <a:r>
              <a:rPr lang="en-US" sz="1800" baseline="-25000" dirty="0" smtClean="0"/>
              <a:t>		</a:t>
            </a:r>
            <a:r>
              <a:rPr lang="en-US" sz="1800" dirty="0" err="1" smtClean="0"/>
              <a:t>f</a:t>
            </a:r>
            <a:r>
              <a:rPr lang="en-US" sz="1800" baseline="-25000" dirty="0" err="1" smtClean="0"/>
              <a:t>LO</a:t>
            </a:r>
            <a:r>
              <a:rPr lang="en-US" sz="1800" dirty="0" smtClean="0"/>
              <a:t> </a:t>
            </a:r>
            <a:r>
              <a:rPr lang="en-US" sz="1800" dirty="0"/>
              <a:t>=  </a:t>
            </a:r>
            <a:r>
              <a:rPr lang="en-US" sz="1800" dirty="0" smtClean="0"/>
              <a:t>2 </a:t>
            </a:r>
            <a:r>
              <a:rPr lang="en-US" sz="1800" dirty="0"/>
              <a:t>· f</a:t>
            </a:r>
            <a:r>
              <a:rPr lang="en-US" sz="1800" baseline="-25000" dirty="0"/>
              <a:t>1.3GHz</a:t>
            </a:r>
            <a:r>
              <a:rPr lang="en-US" sz="1800" dirty="0"/>
              <a:t> </a:t>
            </a:r>
            <a:r>
              <a:rPr lang="en-US" sz="1800" dirty="0" smtClean="0"/>
              <a:t>+ 1/3 </a:t>
            </a:r>
            <a:r>
              <a:rPr lang="en-US" sz="1800" dirty="0"/>
              <a:t>·</a:t>
            </a:r>
            <a:r>
              <a:rPr lang="en-US" sz="1800" dirty="0" smtClean="0"/>
              <a:t> f</a:t>
            </a:r>
            <a:r>
              <a:rPr lang="en-US" sz="1800" baseline="-25000" dirty="0" smtClean="0"/>
              <a:t>1.3GHz </a:t>
            </a:r>
            <a:r>
              <a:rPr lang="en-US" sz="1800" dirty="0"/>
              <a:t>= </a:t>
            </a:r>
            <a:r>
              <a:rPr lang="en-US" sz="1800" dirty="0" smtClean="0"/>
              <a:t>3033 MHz</a:t>
            </a:r>
            <a:endParaRPr lang="en-US" sz="1800" baseline="-25000" dirty="0" smtClean="0"/>
          </a:p>
          <a:p>
            <a:pPr>
              <a:buNone/>
            </a:pPr>
            <a:r>
              <a:rPr lang="en-US" sz="1800" baseline="-25000" dirty="0"/>
              <a:t>	</a:t>
            </a:r>
            <a:r>
              <a:rPr lang="en-US" sz="1800" baseline="-25000" dirty="0" smtClean="0"/>
              <a:t>	</a:t>
            </a:r>
            <a:r>
              <a:rPr lang="en-US" sz="1800" dirty="0" smtClean="0"/>
              <a:t>=&gt; </a:t>
            </a:r>
            <a:r>
              <a:rPr lang="en-US" sz="1800" dirty="0" err="1" smtClean="0"/>
              <a:t>f</a:t>
            </a:r>
            <a:r>
              <a:rPr lang="en-US" sz="1800" baseline="-25000" dirty="0" err="1" smtClean="0"/>
              <a:t>IF</a:t>
            </a:r>
            <a:r>
              <a:rPr lang="en-US" sz="1800" dirty="0" smtClean="0"/>
              <a:t> = 36 MHz, </a:t>
            </a:r>
            <a:r>
              <a:rPr lang="en-US" sz="1800" dirty="0" err="1" smtClean="0"/>
              <a:t>f</a:t>
            </a:r>
            <a:r>
              <a:rPr lang="en-US" sz="1800" baseline="-25000" dirty="0" err="1" smtClean="0"/>
              <a:t>CLK</a:t>
            </a:r>
            <a:r>
              <a:rPr lang="en-US" sz="1800" dirty="0" smtClean="0"/>
              <a:t> </a:t>
            </a:r>
            <a:r>
              <a:rPr lang="en-US" sz="1800" dirty="0"/>
              <a:t>= </a:t>
            </a:r>
            <a:r>
              <a:rPr lang="en-US" sz="1800" dirty="0" smtClean="0"/>
              <a:t>81 MHz</a:t>
            </a:r>
            <a:r>
              <a:rPr lang="en-US" sz="1800" baseline="-25000" dirty="0" smtClean="0"/>
              <a:t>	</a:t>
            </a:r>
            <a:endParaRPr lang="en-US" sz="1800" baseline="-25000" dirty="0"/>
          </a:p>
        </p:txBody>
      </p:sp>
      <p:sp>
        <p:nvSpPr>
          <p:cNvPr id="2" name="TextBox 1"/>
          <p:cNvSpPr txBox="1"/>
          <p:nvPr/>
        </p:nvSpPr>
        <p:spPr>
          <a:xfrm>
            <a:off x="1446028" y="4401327"/>
            <a:ext cx="3795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i="1" dirty="0" smtClean="0"/>
              <a:t>Scheme by Matthias </a:t>
            </a:r>
            <a:r>
              <a:rPr lang="en-US" sz="1200" i="1" dirty="0"/>
              <a:t>H</a:t>
            </a:r>
            <a:r>
              <a:rPr lang="en-US" sz="1200" i="1" dirty="0" smtClean="0"/>
              <a:t>offmann and </a:t>
            </a:r>
            <a:r>
              <a:rPr lang="en-US" sz="1200" i="1" dirty="0" smtClean="0"/>
              <a:t>Henning </a:t>
            </a:r>
            <a:r>
              <a:rPr lang="en-US" sz="1200" i="1" dirty="0" smtClean="0"/>
              <a:t>Weddig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0386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28D96B5D-DC11-4BAB-ABED-C41E36808116}" type="slidenum">
              <a:rPr lang="en-GB" sz="1000">
                <a:solidFill>
                  <a:schemeClr val="bg1"/>
                </a:solidFill>
              </a:rPr>
              <a:pPr/>
              <a:t>17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476250"/>
            <a:ext cx="6613525" cy="738188"/>
          </a:xfrm>
        </p:spPr>
        <p:txBody>
          <a:bodyPr/>
          <a:lstStyle/>
          <a:p>
            <a:pPr algn="ctr" eaLnBrk="1" hangingPunct="1"/>
            <a:r>
              <a:rPr lang="en-US" sz="2000" b="0" dirty="0"/>
              <a:t>Frequency Generation </a:t>
            </a:r>
            <a:r>
              <a:rPr lang="en-US" sz="2000" b="0" dirty="0" smtClean="0"/>
              <a:t>Box (1): </a:t>
            </a:r>
            <a:r>
              <a:rPr lang="en-US" sz="2000" b="0" dirty="0"/>
              <a:t>DESY </a:t>
            </a:r>
            <a:r>
              <a:rPr lang="en-US" sz="2000" b="0" dirty="0" smtClean="0"/>
              <a:t>Prototype</a:t>
            </a:r>
            <a:br>
              <a:rPr lang="en-US" sz="2000" b="0" dirty="0" smtClean="0"/>
            </a:br>
            <a:endParaRPr lang="en-GB" sz="2000" b="0" dirty="0" smtClean="0"/>
          </a:p>
        </p:txBody>
      </p:sp>
      <p:pic>
        <p:nvPicPr>
          <p:cNvPr id="1026" name="Picture 2" descr="FBG_bottom_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4" y="1460946"/>
            <a:ext cx="2877299" cy="272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FBG_top_vi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360" y="1460946"/>
            <a:ext cx="2889519" cy="2727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6711" y="4243938"/>
            <a:ext cx="2770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/>
              <a:t>19” crate: Bottom View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271445" y="4243938"/>
            <a:ext cx="2368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/>
              <a:t>19” crate: Top View</a:t>
            </a:r>
            <a:endParaRPr lang="en-US" sz="2000" dirty="0"/>
          </a:p>
        </p:txBody>
      </p:sp>
      <p:pic>
        <p:nvPicPr>
          <p:cNvPr id="1028" name="Picture 4" descr="tds2997_phasenoise_in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062" y="1694386"/>
            <a:ext cx="3017863" cy="226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8361" y="5151352"/>
            <a:ext cx="69448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 Specifications fulfilled!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Make PCB Design? =&gt; Erhard </a:t>
            </a:r>
            <a:r>
              <a:rPr lang="en-US" sz="2000" dirty="0" err="1" smtClean="0"/>
              <a:t>Salow</a:t>
            </a:r>
            <a:r>
              <a:rPr lang="en-US" sz="2000" dirty="0" smtClean="0"/>
              <a:t> (RALAB, INWAVE) 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91384" y="1173315"/>
            <a:ext cx="29871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i="1" dirty="0" smtClean="0"/>
              <a:t>Matthias </a:t>
            </a:r>
            <a:r>
              <a:rPr lang="en-US" sz="1200" i="1" dirty="0"/>
              <a:t>H</a:t>
            </a:r>
            <a:r>
              <a:rPr lang="en-US" sz="1200" i="1" dirty="0" smtClean="0"/>
              <a:t>offmann and  Henning Weddig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05074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28D96B5D-DC11-4BAB-ABED-C41E36808116}" type="slidenum">
              <a:rPr lang="en-GB" sz="1000">
                <a:solidFill>
                  <a:schemeClr val="bg1"/>
                </a:solidFill>
              </a:rPr>
              <a:pPr/>
              <a:t>18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476250"/>
            <a:ext cx="7199607" cy="738188"/>
          </a:xfrm>
        </p:spPr>
        <p:txBody>
          <a:bodyPr/>
          <a:lstStyle/>
          <a:p>
            <a:pPr algn="ctr" eaLnBrk="1" hangingPunct="1"/>
            <a:r>
              <a:rPr lang="en-US" sz="2000" b="0" dirty="0"/>
              <a:t>Frequency Generation Box </a:t>
            </a:r>
            <a:r>
              <a:rPr lang="en-US" sz="2000" b="0" dirty="0" smtClean="0"/>
              <a:t>(3): 3 PCBs in ZG4 housings</a:t>
            </a:r>
            <a:br>
              <a:rPr lang="en-US" sz="2000" b="0" dirty="0" smtClean="0"/>
            </a:br>
            <a:endParaRPr lang="en-GB" sz="2000" b="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239694" y="77086"/>
            <a:ext cx="4935319" cy="6895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3957" y="5854345"/>
            <a:ext cx="6688049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/>
              <a:buChar char="Þ"/>
            </a:pPr>
            <a:r>
              <a:rPr lang="en-US" sz="1600" dirty="0" smtClean="0"/>
              <a:t>After 2 years development: Revision 2.2 </a:t>
            </a:r>
            <a:r>
              <a:rPr lang="en-US" sz="1600" dirty="0" smtClean="0"/>
              <a:t>delivered in February 2013</a:t>
            </a:r>
          </a:p>
          <a:p>
            <a:pPr marL="285750" indent="-285750">
              <a:buFont typeface="Symbol"/>
              <a:buChar char="Þ"/>
            </a:pPr>
            <a:r>
              <a:rPr lang="en-US" sz="1600" dirty="0" smtClean="0"/>
              <a:t>Performance tests by Henning Weddig ongoing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3010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16007" y="4109632"/>
            <a:ext cx="3316424" cy="2441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6" name="Slide Number Placeholder 3"/>
          <p:cNvSpPr txBox="1">
            <a:spLocks noGrp="1"/>
          </p:cNvSpPr>
          <p:nvPr/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 bIns="18000"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fld id="{22E1A4D4-1BCB-422C-9885-A251C124B318}" type="slidenum">
              <a:rPr lang="en-GB" sz="10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GB" sz="1000" b="1">
              <a:solidFill>
                <a:schemeClr val="bg1"/>
              </a:solidFill>
            </a:endParaRP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93788" y="476250"/>
            <a:ext cx="6613525" cy="738188"/>
          </a:xfrm>
        </p:spPr>
        <p:txBody>
          <a:bodyPr/>
          <a:lstStyle/>
          <a:p>
            <a:pPr algn="ctr" eaLnBrk="1" hangingPunct="1"/>
            <a:r>
              <a:rPr lang="en-US" sz="2000" b="0" dirty="0" smtClean="0"/>
              <a:t>Overview: Electro-Optical Diagnostics</a:t>
            </a:r>
            <a:br>
              <a:rPr lang="en-US" sz="2000" b="0" dirty="0" smtClean="0"/>
            </a:br>
            <a:endParaRPr lang="en-GB" sz="2000" b="0" dirty="0" smtClean="0"/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27579" y="3917553"/>
            <a:ext cx="5921795" cy="265303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1pPr>
            <a:lvl2pPr marL="742950" indent="-28575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2pPr>
            <a:lvl3pPr marL="1143000" indent="-2286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3pPr>
            <a:lvl4pPr marL="1600200" indent="-2286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4pPr>
            <a:lvl5pPr marL="2057400" indent="-2286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9pPr>
          </a:lstStyle>
          <a:p>
            <a:pPr eaLnBrk="1" hangingPunct="1"/>
            <a:r>
              <a:rPr lang="en-US" b="0" dirty="0">
                <a:latin typeface="+mn-lt"/>
              </a:rPr>
              <a:t> </a:t>
            </a:r>
            <a:r>
              <a:rPr lang="en-US" b="0" dirty="0" smtClean="0">
                <a:latin typeface="+mn-lt"/>
              </a:rPr>
              <a:t>Method: </a:t>
            </a:r>
            <a:r>
              <a:rPr lang="en-US" b="0" dirty="0" smtClean="0">
                <a:solidFill>
                  <a:schemeClr val="accent1"/>
                </a:solidFill>
                <a:latin typeface="+mn-lt"/>
              </a:rPr>
              <a:t>Coulomb </a:t>
            </a:r>
            <a:r>
              <a:rPr lang="en-US" b="0" dirty="0">
                <a:solidFill>
                  <a:schemeClr val="accent1"/>
                </a:solidFill>
                <a:latin typeface="+mn-lt"/>
              </a:rPr>
              <a:t>field of e-beam changes optical properties </a:t>
            </a:r>
            <a:r>
              <a:rPr lang="en-US" b="0" dirty="0" smtClean="0">
                <a:solidFill>
                  <a:schemeClr val="accent1"/>
                </a:solidFill>
                <a:latin typeface="+mn-lt"/>
              </a:rPr>
              <a:t>of the </a:t>
            </a:r>
            <a:r>
              <a:rPr lang="en-US" b="0" dirty="0">
                <a:solidFill>
                  <a:schemeClr val="accent1"/>
                </a:solidFill>
                <a:latin typeface="+mn-lt"/>
              </a:rPr>
              <a:t>crystal and imprints longitudinal profile on </a:t>
            </a:r>
            <a:r>
              <a:rPr lang="en-US" b="0" dirty="0" smtClean="0">
                <a:solidFill>
                  <a:schemeClr val="accent1"/>
                </a:solidFill>
                <a:latin typeface="+mn-lt"/>
              </a:rPr>
              <a:t>the laser pulse.  </a:t>
            </a:r>
            <a:endParaRPr lang="en-US" b="0" dirty="0" smtClean="0"/>
          </a:p>
          <a:p>
            <a:pPr eaLnBrk="1" hangingPunct="1"/>
            <a:r>
              <a:rPr lang="en-US" b="0" dirty="0" smtClean="0">
                <a:latin typeface="+mn-lt"/>
              </a:rPr>
              <a:t> EO as Diagnostics </a:t>
            </a:r>
            <a:r>
              <a:rPr lang="en-US" b="0" dirty="0">
                <a:latin typeface="+mn-lt"/>
              </a:rPr>
              <a:t>D</a:t>
            </a:r>
            <a:r>
              <a:rPr lang="en-US" b="0" dirty="0" smtClean="0">
                <a:latin typeface="+mn-lt"/>
              </a:rPr>
              <a:t>evice: </a:t>
            </a:r>
            <a:r>
              <a:rPr lang="en-US" b="0" dirty="0" smtClean="0">
                <a:latin typeface="+mn-lt"/>
              </a:rPr>
              <a:t/>
            </a:r>
            <a:br>
              <a:rPr lang="en-US" b="0" dirty="0" smtClean="0">
                <a:latin typeface="+mn-lt"/>
              </a:rPr>
            </a:br>
            <a:r>
              <a:rPr lang="en-US" b="0" dirty="0" smtClean="0">
                <a:latin typeface="+mn-lt"/>
              </a:rPr>
              <a:t>=&gt; Complete </a:t>
            </a:r>
            <a:r>
              <a:rPr lang="en-US" b="0" dirty="0" smtClean="0">
                <a:latin typeface="+mn-lt"/>
              </a:rPr>
              <a:t>system to fit into 28U rack in </a:t>
            </a:r>
            <a:r>
              <a:rPr lang="en-US" b="0" dirty="0" smtClean="0">
                <a:latin typeface="+mn-lt"/>
              </a:rPr>
              <a:t>XTL</a:t>
            </a:r>
            <a:endParaRPr lang="en-US" b="0" dirty="0" smtClean="0">
              <a:latin typeface="+mn-lt"/>
            </a:endParaRPr>
          </a:p>
          <a:p>
            <a:pPr eaLnBrk="1" hangingPunct="1"/>
            <a:r>
              <a:rPr lang="en-US" b="0" dirty="0">
                <a:latin typeface="+mn-lt"/>
              </a:rPr>
              <a:t> </a:t>
            </a:r>
            <a:r>
              <a:rPr lang="en-US" b="0" dirty="0" smtClean="0">
                <a:latin typeface="+mn-lt"/>
              </a:rPr>
              <a:t>Spectral </a:t>
            </a:r>
            <a:r>
              <a:rPr lang="en-US" b="0" dirty="0" smtClean="0">
                <a:latin typeface="+mn-lt"/>
              </a:rPr>
              <a:t>Decoding: </a:t>
            </a:r>
            <a:r>
              <a:rPr lang="en-US" b="0" dirty="0" smtClean="0">
                <a:latin typeface="+mn-lt"/>
              </a:rPr>
              <a:t/>
            </a:r>
            <a:br>
              <a:rPr lang="en-US" b="0" dirty="0" smtClean="0">
                <a:latin typeface="+mn-lt"/>
              </a:rPr>
            </a:br>
            <a:r>
              <a:rPr lang="en-US" b="0" dirty="0" smtClean="0">
                <a:latin typeface="+mn-lt"/>
              </a:rPr>
              <a:t>=&gt; </a:t>
            </a:r>
            <a:r>
              <a:rPr lang="en-US" b="0" dirty="0" smtClean="0">
                <a:latin typeface="+mn-lt"/>
              </a:rPr>
              <a:t>time </a:t>
            </a:r>
            <a:r>
              <a:rPr lang="en-US" b="0" dirty="0">
                <a:latin typeface="+mn-lt"/>
              </a:rPr>
              <a:t>resolution &gt; </a:t>
            </a:r>
            <a:r>
              <a:rPr lang="en-US" b="0" dirty="0" smtClean="0">
                <a:latin typeface="+mn-lt"/>
              </a:rPr>
              <a:t>150fs</a:t>
            </a:r>
          </a:p>
          <a:p>
            <a:pPr eaLnBrk="1" hangingPunct="1">
              <a:spcBef>
                <a:spcPct val="0"/>
              </a:spcBef>
              <a:buClr>
                <a:schemeClr val="folHlink"/>
              </a:buClr>
            </a:pPr>
            <a:r>
              <a:rPr lang="en-US" b="0" dirty="0" smtClean="0">
                <a:latin typeface="+mn-lt"/>
              </a:rPr>
              <a:t> Single-bunch resolution compared to TDS: Changes </a:t>
            </a:r>
            <a:r>
              <a:rPr lang="en-US" b="0" dirty="0">
                <a:latin typeface="+mn-lt"/>
              </a:rPr>
              <a:t>in the bunch profile within bunch train can be </a:t>
            </a:r>
            <a:r>
              <a:rPr lang="en-US" b="0" dirty="0" smtClean="0">
                <a:latin typeface="+mn-lt"/>
              </a:rPr>
              <a:t>detected</a:t>
            </a:r>
            <a:br>
              <a:rPr lang="en-US" b="0" dirty="0" smtClean="0">
                <a:latin typeface="+mn-lt"/>
              </a:rPr>
            </a:br>
            <a:r>
              <a:rPr lang="en-US" b="0" dirty="0" smtClean="0">
                <a:latin typeface="+mn-lt"/>
              </a:rPr>
              <a:t>=&gt; Development of 1D line detector with </a:t>
            </a:r>
            <a:r>
              <a:rPr lang="en-US" b="0" dirty="0" smtClean="0"/>
              <a:t>1MHz rate (256 </a:t>
            </a:r>
            <a:r>
              <a:rPr lang="en-US" b="0" dirty="0"/>
              <a:t>pixels</a:t>
            </a:r>
            <a:r>
              <a:rPr lang="en-US" b="0" dirty="0" smtClean="0"/>
              <a:t>)</a:t>
            </a:r>
          </a:p>
          <a:p>
            <a:pPr eaLnBrk="1" hangingPunct="1">
              <a:spcBef>
                <a:spcPct val="0"/>
              </a:spcBef>
              <a:buClr>
                <a:schemeClr val="folHlink"/>
              </a:buClr>
            </a:pPr>
            <a:r>
              <a:rPr lang="en-US" b="0" dirty="0">
                <a:latin typeface="+mn-lt"/>
              </a:rPr>
              <a:t> </a:t>
            </a:r>
            <a:r>
              <a:rPr lang="en-US" b="0" dirty="0" smtClean="0">
                <a:latin typeface="+mn-lt"/>
              </a:rPr>
              <a:t>Close collaboration with PSI (</a:t>
            </a:r>
            <a:r>
              <a:rPr lang="en-US" b="0" dirty="0" err="1" smtClean="0">
                <a:latin typeface="+mn-lt"/>
              </a:rPr>
              <a:t>MoU</a:t>
            </a:r>
            <a:r>
              <a:rPr lang="en-US" b="0" dirty="0" smtClean="0">
                <a:latin typeface="+mn-lt"/>
              </a:rPr>
              <a:t>) and KIT (ANKA)</a:t>
            </a:r>
            <a:endParaRPr lang="en-US" b="0" dirty="0">
              <a:latin typeface="+mn-lt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581" y="1163861"/>
            <a:ext cx="3401933" cy="2478887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Arrow Connector 16"/>
          <p:cNvCxnSpPr/>
          <p:nvPr/>
        </p:nvCxnSpPr>
        <p:spPr bwMode="auto">
          <a:xfrm flipH="1" flipV="1">
            <a:off x="127580" y="2275377"/>
            <a:ext cx="786809" cy="147792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855198" y="3612821"/>
            <a:ext cx="385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1" dirty="0">
                <a:solidFill>
                  <a:srgbClr val="FF0000"/>
                </a:solidFill>
              </a:rPr>
              <a:t>e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-</a:t>
            </a:r>
            <a:endParaRPr lang="en-US" sz="2000" b="1" baseline="30000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 rot="20077411">
            <a:off x="666250" y="3298305"/>
            <a:ext cx="199643" cy="346580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969" y="1095829"/>
            <a:ext cx="3669867" cy="2817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reeform 28"/>
          <p:cNvSpPr/>
          <p:nvPr/>
        </p:nvSpPr>
        <p:spPr bwMode="auto">
          <a:xfrm>
            <a:off x="3487479" y="1185127"/>
            <a:ext cx="2179672" cy="337376"/>
          </a:xfrm>
          <a:custGeom>
            <a:avLst/>
            <a:gdLst>
              <a:gd name="connsiteX0" fmla="*/ 0 w 2381693"/>
              <a:gd name="connsiteY0" fmla="*/ 0 h 289125"/>
              <a:gd name="connsiteX1" fmla="*/ 202018 w 2381693"/>
              <a:gd name="connsiteY1" fmla="*/ 31897 h 289125"/>
              <a:gd name="connsiteX2" fmla="*/ 361507 w 2381693"/>
              <a:gd name="connsiteY2" fmla="*/ 180753 h 289125"/>
              <a:gd name="connsiteX3" fmla="*/ 552893 w 2381693"/>
              <a:gd name="connsiteY3" fmla="*/ 265814 h 289125"/>
              <a:gd name="connsiteX4" fmla="*/ 850604 w 2381693"/>
              <a:gd name="connsiteY4" fmla="*/ 287079 h 289125"/>
              <a:gd name="connsiteX5" fmla="*/ 2381693 w 2381693"/>
              <a:gd name="connsiteY5" fmla="*/ 287079 h 28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693" h="289125">
                <a:moveTo>
                  <a:pt x="0" y="0"/>
                </a:moveTo>
                <a:cubicBezTo>
                  <a:pt x="70883" y="886"/>
                  <a:pt x="141767" y="1772"/>
                  <a:pt x="202018" y="31897"/>
                </a:cubicBezTo>
                <a:cubicBezTo>
                  <a:pt x="262269" y="62022"/>
                  <a:pt x="303028" y="141767"/>
                  <a:pt x="361507" y="180753"/>
                </a:cubicBezTo>
                <a:cubicBezTo>
                  <a:pt x="419986" y="219739"/>
                  <a:pt x="471377" y="248093"/>
                  <a:pt x="552893" y="265814"/>
                </a:cubicBezTo>
                <a:cubicBezTo>
                  <a:pt x="634409" y="283535"/>
                  <a:pt x="545804" y="283535"/>
                  <a:pt x="850604" y="287079"/>
                </a:cubicBezTo>
                <a:cubicBezTo>
                  <a:pt x="1155404" y="290623"/>
                  <a:pt x="1768548" y="288851"/>
                  <a:pt x="2381693" y="287079"/>
                </a:cubicBezTo>
              </a:path>
            </a:pathLst>
          </a:cu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5667151" y="1479970"/>
            <a:ext cx="148856" cy="93647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rgbClr val="16EF0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31" name="Freeform 30"/>
          <p:cNvSpPr/>
          <p:nvPr/>
        </p:nvSpPr>
        <p:spPr bwMode="auto">
          <a:xfrm>
            <a:off x="3817089" y="1573618"/>
            <a:ext cx="1765002" cy="1675907"/>
          </a:xfrm>
          <a:custGeom>
            <a:avLst/>
            <a:gdLst>
              <a:gd name="connsiteX0" fmla="*/ 0 w 1924493"/>
              <a:gd name="connsiteY0" fmla="*/ 27813 h 1714351"/>
              <a:gd name="connsiteX1" fmla="*/ 148856 w 1924493"/>
              <a:gd name="connsiteY1" fmla="*/ 38446 h 1714351"/>
              <a:gd name="connsiteX2" fmla="*/ 489098 w 1924493"/>
              <a:gd name="connsiteY2" fmla="*/ 399953 h 1714351"/>
              <a:gd name="connsiteX3" fmla="*/ 1073889 w 1924493"/>
              <a:gd name="connsiteY3" fmla="*/ 708297 h 1714351"/>
              <a:gd name="connsiteX4" fmla="*/ 1392865 w 1924493"/>
              <a:gd name="connsiteY4" fmla="*/ 1590799 h 1714351"/>
              <a:gd name="connsiteX5" fmla="*/ 1924493 w 1924493"/>
              <a:gd name="connsiteY5" fmla="*/ 1686492 h 171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4493" h="1714351">
                <a:moveTo>
                  <a:pt x="0" y="27813"/>
                </a:moveTo>
                <a:cubicBezTo>
                  <a:pt x="33670" y="2118"/>
                  <a:pt x="67340" y="-23577"/>
                  <a:pt x="148856" y="38446"/>
                </a:cubicBezTo>
                <a:cubicBezTo>
                  <a:pt x="230372" y="100469"/>
                  <a:pt x="334926" y="288311"/>
                  <a:pt x="489098" y="399953"/>
                </a:cubicBezTo>
                <a:cubicBezTo>
                  <a:pt x="643270" y="511595"/>
                  <a:pt x="923261" y="509823"/>
                  <a:pt x="1073889" y="708297"/>
                </a:cubicBezTo>
                <a:cubicBezTo>
                  <a:pt x="1224517" y="906771"/>
                  <a:pt x="1251098" y="1427767"/>
                  <a:pt x="1392865" y="1590799"/>
                </a:cubicBezTo>
                <a:cubicBezTo>
                  <a:pt x="1534632" y="1753831"/>
                  <a:pt x="1729562" y="1720161"/>
                  <a:pt x="1924493" y="1686492"/>
                </a:cubicBezTo>
              </a:path>
            </a:pathLst>
          </a:cu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5596267" y="3155877"/>
            <a:ext cx="148856" cy="93647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rgbClr val="16EF0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cxnSp>
        <p:nvCxnSpPr>
          <p:cNvPr id="7169" name="Straight Arrow Connector 7168"/>
          <p:cNvCxnSpPr/>
          <p:nvPr/>
        </p:nvCxnSpPr>
        <p:spPr bwMode="auto">
          <a:xfrm flipH="1" flipV="1">
            <a:off x="6443331" y="1573618"/>
            <a:ext cx="1690576" cy="2987749"/>
          </a:xfrm>
          <a:prstGeom prst="straightConnector1">
            <a:avLst/>
          </a:prstGeom>
          <a:noFill/>
          <a:ln w="952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172" name="TextBox 7171"/>
          <p:cNvSpPr txBox="1"/>
          <p:nvPr/>
        </p:nvSpPr>
        <p:spPr>
          <a:xfrm>
            <a:off x="712502" y="1227659"/>
            <a:ext cx="1459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Beamline Unit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0688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73C4F-28EC-49CD-BF15-ED307FE904D0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093788" y="476250"/>
            <a:ext cx="7097712" cy="7381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 algn="ctr" eaLnBrk="1" hangingPunct="1">
              <a:buNone/>
            </a:pPr>
            <a:r>
              <a:rPr lang="en-US" sz="2000" b="0" dirty="0" err="1" smtClean="0"/>
              <a:t>Rückblick</a:t>
            </a:r>
            <a:r>
              <a:rPr lang="en-US" sz="2000" b="0" dirty="0" smtClean="0"/>
              <a:t>: </a:t>
            </a:r>
            <a:r>
              <a:rPr lang="en-US" sz="2000" b="0" dirty="0" err="1" smtClean="0"/>
              <a:t>Longitudinale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Diagnostik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bei</a:t>
            </a:r>
            <a:r>
              <a:rPr lang="en-US" sz="2000" b="0" dirty="0" smtClean="0"/>
              <a:t> FLASH / XFEL</a:t>
            </a:r>
            <a:endParaRPr lang="en-GB" sz="2000" b="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40881" y="2024063"/>
            <a:ext cx="5793192" cy="457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de-DE" sz="1600" dirty="0" smtClean="0">
                <a:solidFill>
                  <a:schemeClr val="bg1">
                    <a:lumMod val="85000"/>
                  </a:schemeClr>
                </a:solidFill>
              </a:rPr>
              <a:t>Entwicklung der longitudinalen Diagnostik für FLASH fand bei FLA statt (P. </a:t>
            </a:r>
            <a:r>
              <a:rPr lang="de-DE" sz="1600" dirty="0" err="1" smtClean="0">
                <a:solidFill>
                  <a:schemeClr val="bg1">
                    <a:lumMod val="85000"/>
                  </a:schemeClr>
                </a:solidFill>
              </a:rPr>
              <a:t>Schmüser</a:t>
            </a:r>
            <a:r>
              <a:rPr lang="de-DE" sz="1600" dirty="0" smtClean="0">
                <a:solidFill>
                  <a:schemeClr val="bg1">
                    <a:lumMod val="85000"/>
                  </a:schemeClr>
                </a:solidFill>
              </a:rPr>
              <a:t>, B. Schmidt)</a:t>
            </a:r>
          </a:p>
          <a:p>
            <a:pPr marL="285750" indent="-285750"/>
            <a:r>
              <a:rPr lang="de-DE" sz="1600" dirty="0" smtClean="0">
                <a:solidFill>
                  <a:schemeClr val="bg1">
                    <a:lumMod val="85000"/>
                  </a:schemeClr>
                </a:solidFill>
              </a:rPr>
              <a:t>Installation, Betrieb und Wartung beim </a:t>
            </a:r>
            <a:r>
              <a:rPr lang="de-DE" sz="1600" dirty="0" smtClean="0">
                <a:solidFill>
                  <a:schemeClr val="bg1">
                    <a:lumMod val="85000"/>
                  </a:schemeClr>
                </a:solidFill>
              </a:rPr>
              <a:t>XFEL: Eingliederung der </a:t>
            </a:r>
            <a:r>
              <a:rPr lang="de-DE" sz="1600" dirty="0" err="1" smtClean="0">
                <a:solidFill>
                  <a:schemeClr val="bg1">
                    <a:lumMod val="85000"/>
                  </a:schemeClr>
                </a:solidFill>
              </a:rPr>
              <a:t>long</a:t>
            </a:r>
            <a:r>
              <a:rPr lang="de-DE" sz="1600" dirty="0" smtClean="0">
                <a:solidFill>
                  <a:schemeClr val="bg1">
                    <a:lumMod val="85000"/>
                  </a:schemeClr>
                </a:solidFill>
              </a:rPr>
              <a:t>. </a:t>
            </a:r>
            <a:r>
              <a:rPr lang="de-DE" sz="1600" dirty="0" smtClean="0">
                <a:solidFill>
                  <a:schemeClr val="bg1">
                    <a:lumMod val="85000"/>
                  </a:schemeClr>
                </a:solidFill>
              </a:rPr>
              <a:t>Diagnostik </a:t>
            </a:r>
            <a:r>
              <a:rPr lang="de-DE" sz="1600" dirty="0" smtClean="0">
                <a:solidFill>
                  <a:schemeClr val="bg1">
                    <a:lumMod val="85000"/>
                  </a:schemeClr>
                </a:solidFill>
              </a:rPr>
              <a:t>in den M-Bereich </a:t>
            </a:r>
            <a:br>
              <a:rPr lang="de-DE" sz="16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de-DE" sz="1600" dirty="0" smtClean="0">
                <a:solidFill>
                  <a:schemeClr val="bg1">
                    <a:lumMod val="85000"/>
                  </a:schemeClr>
                </a:solidFill>
              </a:rPr>
              <a:t>=&gt; Bedarf an </a:t>
            </a:r>
            <a:r>
              <a:rPr lang="de-DE" sz="1600" dirty="0" smtClean="0">
                <a:solidFill>
                  <a:schemeClr val="bg1">
                    <a:lumMod val="85000"/>
                  </a:schemeClr>
                </a:solidFill>
              </a:rPr>
              <a:t>technischer Infrastruktur</a:t>
            </a:r>
            <a:endParaRPr lang="de-DE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/>
            <a:r>
              <a:rPr lang="de-DE" sz="1600" dirty="0" smtClean="0">
                <a:solidFill>
                  <a:schemeClr val="bg1">
                    <a:lumMod val="85000"/>
                  </a:schemeClr>
                </a:solidFill>
              </a:rPr>
              <a:t>Anfang 2010: WP-18 wurde in MSK integriert:</a:t>
            </a:r>
            <a:br>
              <a:rPr lang="de-DE" sz="16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de-DE" sz="1600" dirty="0" smtClean="0">
                <a:solidFill>
                  <a:schemeClr val="bg1">
                    <a:lumMod val="85000"/>
                  </a:schemeClr>
                </a:solidFill>
              </a:rPr>
              <a:t>M. Felber, </a:t>
            </a:r>
            <a:r>
              <a:rPr lang="de-DE" sz="1600" dirty="0" err="1" smtClean="0">
                <a:solidFill>
                  <a:schemeClr val="bg1">
                    <a:lumMod val="85000"/>
                  </a:schemeClr>
                </a:solidFill>
              </a:rPr>
              <a:t>Ch</a:t>
            </a:r>
            <a:r>
              <a:rPr lang="de-DE" sz="1600" dirty="0" smtClean="0">
                <a:solidFill>
                  <a:schemeClr val="bg1">
                    <a:lumMod val="85000"/>
                  </a:schemeClr>
                </a:solidFill>
              </a:rPr>
              <a:t>. Gerth, H. Schlarb von MPY</a:t>
            </a:r>
          </a:p>
          <a:p>
            <a:pPr marL="285750" indent="-285750"/>
            <a:r>
              <a:rPr lang="de-DE" sz="1600" dirty="0" smtClean="0">
                <a:solidFill>
                  <a:schemeClr val="bg1">
                    <a:lumMod val="85000"/>
                  </a:schemeClr>
                </a:solidFill>
              </a:rPr>
              <a:t>MSK schlecht aufgestellt im Bereich Mechanik:</a:t>
            </a:r>
            <a:br>
              <a:rPr lang="de-DE" sz="16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de-DE" sz="1600" dirty="0" smtClean="0">
                <a:solidFill>
                  <a:schemeClr val="bg1">
                    <a:lumMod val="85000"/>
                  </a:schemeClr>
                </a:solidFill>
              </a:rPr>
              <a:t>Verstärkung durch Mechaniker Martin Schäfer und </a:t>
            </a:r>
            <a:r>
              <a:rPr lang="de-DE" sz="1600" dirty="0" smtClean="0">
                <a:solidFill>
                  <a:schemeClr val="bg1">
                    <a:lumMod val="85000"/>
                  </a:schemeClr>
                </a:solidFill>
              </a:rPr>
              <a:t>M-</a:t>
            </a:r>
            <a:r>
              <a:rPr lang="de-DE" sz="1600" dirty="0" smtClean="0">
                <a:solidFill>
                  <a:schemeClr val="bg1">
                    <a:lumMod val="85000"/>
                  </a:schemeClr>
                </a:solidFill>
              </a:rPr>
              <a:t>Verbundwerkstatt</a:t>
            </a:r>
            <a:endParaRPr lang="de-DE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/>
            <a:r>
              <a:rPr lang="de-DE" sz="1600" dirty="0" smtClean="0">
                <a:solidFill>
                  <a:schemeClr val="bg1">
                    <a:lumMod val="85000"/>
                  </a:schemeClr>
                </a:solidFill>
              </a:rPr>
              <a:t>MSK verfügte nur über ein Digital/Analog Labor:</a:t>
            </a:r>
            <a:br>
              <a:rPr lang="de-DE" sz="16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de-DE" sz="1600" dirty="0" smtClean="0">
                <a:solidFill>
                  <a:schemeClr val="bg1">
                    <a:lumMod val="85000"/>
                  </a:schemeClr>
                </a:solidFill>
              </a:rPr>
              <a:t>Labor für Optikaufbauten eingerichtet (Büro-Container 28f)</a:t>
            </a:r>
          </a:p>
          <a:p>
            <a:pPr marL="285750" indent="-285750"/>
            <a:r>
              <a:rPr lang="de-DE" sz="1600" dirty="0" smtClean="0">
                <a:solidFill>
                  <a:schemeClr val="bg1">
                    <a:lumMod val="85000"/>
                  </a:schemeClr>
                </a:solidFill>
              </a:rPr>
              <a:t>Entwicklung für das optische Synchronisationssystem finden im Laser-Labor von FLA statt (zusammen mit Laser-wakefield Beschleuniger Entwicklungen)  </a:t>
            </a:r>
          </a:p>
          <a:p>
            <a:pPr marL="285750" indent="-285750"/>
            <a:r>
              <a:rPr lang="de-DE" sz="1600" dirty="0" smtClean="0">
                <a:solidFill>
                  <a:schemeClr val="bg1">
                    <a:lumMod val="85000"/>
                  </a:schemeClr>
                </a:solidFill>
              </a:rPr>
              <a:t>Weiteres technisches und wissenschaftliches Personal wurde eingestellt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74" y="3422634"/>
            <a:ext cx="2047875" cy="153590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837275" y="1003005"/>
            <a:ext cx="3280366" cy="2387729"/>
            <a:chOff x="6038850" y="1013639"/>
            <a:chExt cx="3057525" cy="223210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8850" y="1290638"/>
              <a:ext cx="3057525" cy="195510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313102" y="1013639"/>
              <a:ext cx="25090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i="1" dirty="0" err="1" smtClean="0"/>
                <a:t>Eadweard</a:t>
              </a:r>
              <a:r>
                <a:rPr lang="en-US" sz="1200" i="1" dirty="0" smtClean="0"/>
                <a:t> </a:t>
              </a:r>
              <a:r>
                <a:rPr lang="en-US" sz="1200" i="1" dirty="0" err="1" smtClean="0"/>
                <a:t>Maybridge</a:t>
              </a:r>
              <a:r>
                <a:rPr lang="en-US" sz="1200" i="1" dirty="0" smtClean="0"/>
                <a:t> (1830-1904)</a:t>
              </a:r>
              <a:endParaRPr lang="en-US" sz="1200" i="1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74" y="5012366"/>
            <a:ext cx="2047874" cy="15359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0880" y="1206413"/>
            <a:ext cx="5793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Clr>
                <a:srgbClr val="002060"/>
              </a:buClr>
            </a:pPr>
            <a:r>
              <a:rPr lang="de-DE" sz="1600" dirty="0" smtClean="0">
                <a:solidFill>
                  <a:srgbClr val="251555"/>
                </a:solidFill>
              </a:rPr>
              <a:t>FELs: Erzeugung </a:t>
            </a:r>
            <a:r>
              <a:rPr lang="de-DE" sz="1600" dirty="0" smtClean="0">
                <a:solidFill>
                  <a:srgbClr val="251555"/>
                </a:solidFill>
              </a:rPr>
              <a:t>ultra-kurzer </a:t>
            </a:r>
            <a:r>
              <a:rPr lang="de-DE" sz="1600" dirty="0" smtClean="0">
                <a:solidFill>
                  <a:srgbClr val="251555"/>
                </a:solidFill>
              </a:rPr>
              <a:t>X-Ray </a:t>
            </a:r>
            <a:r>
              <a:rPr lang="de-DE" sz="1600" dirty="0" smtClean="0">
                <a:solidFill>
                  <a:srgbClr val="251555"/>
                </a:solidFill>
              </a:rPr>
              <a:t>Pulse </a:t>
            </a:r>
            <a:r>
              <a:rPr lang="de-DE" sz="1600" dirty="0" smtClean="0">
                <a:solidFill>
                  <a:srgbClr val="251555"/>
                </a:solidFill>
              </a:rPr>
              <a:t/>
            </a:r>
            <a:br>
              <a:rPr lang="de-DE" sz="1600" dirty="0" smtClean="0">
                <a:solidFill>
                  <a:srgbClr val="251555"/>
                </a:solidFill>
              </a:rPr>
            </a:br>
            <a:r>
              <a:rPr lang="de-DE" sz="1600" dirty="0" smtClean="0">
                <a:solidFill>
                  <a:srgbClr val="251555"/>
                </a:solidFill>
                <a:sym typeface="Symbol" pitchFamily="18" charset="2"/>
              </a:rPr>
              <a:t>FEL </a:t>
            </a:r>
            <a:r>
              <a:rPr lang="de-DE" sz="1600" dirty="0" smtClean="0">
                <a:solidFill>
                  <a:srgbClr val="251555"/>
                </a:solidFill>
                <a:sym typeface="Symbol" pitchFamily="18" charset="2"/>
              </a:rPr>
              <a:t>einige</a:t>
            </a:r>
            <a:r>
              <a:rPr lang="de-DE" sz="1600" dirty="0" smtClean="0">
                <a:solidFill>
                  <a:srgbClr val="251555"/>
                </a:solidFill>
              </a:rPr>
              <a:t> 10 </a:t>
            </a:r>
            <a:r>
              <a:rPr lang="de-DE" sz="1600" dirty="0" err="1" smtClean="0">
                <a:solidFill>
                  <a:srgbClr val="251555"/>
                </a:solidFill>
              </a:rPr>
              <a:t>fs</a:t>
            </a:r>
            <a:r>
              <a:rPr lang="de-DE" sz="1600" dirty="0" smtClean="0">
                <a:solidFill>
                  <a:srgbClr val="251555"/>
                </a:solidFill>
              </a:rPr>
              <a:t> </a:t>
            </a:r>
            <a:r>
              <a:rPr lang="de-DE" sz="1600" dirty="0" err="1" smtClean="0">
                <a:solidFill>
                  <a:srgbClr val="251555"/>
                </a:solidFill>
              </a:rPr>
              <a:t>Bunchlänge</a:t>
            </a:r>
            <a:r>
              <a:rPr lang="de-DE" sz="1600" dirty="0">
                <a:solidFill>
                  <a:srgbClr val="251555"/>
                </a:solidFill>
              </a:rPr>
              <a:t> </a:t>
            </a:r>
            <a:r>
              <a:rPr lang="de-DE" sz="1600" dirty="0" smtClean="0">
                <a:solidFill>
                  <a:srgbClr val="251555"/>
                </a:solidFill>
              </a:rPr>
              <a:t>↔ Speicherring </a:t>
            </a:r>
            <a:r>
              <a:rPr lang="de-DE" sz="1600" dirty="0">
                <a:solidFill>
                  <a:srgbClr val="251555"/>
                </a:solidFill>
              </a:rPr>
              <a:t>einige 10 </a:t>
            </a:r>
            <a:r>
              <a:rPr lang="de-DE" sz="1600" dirty="0" err="1">
                <a:solidFill>
                  <a:srgbClr val="251555"/>
                </a:solidFill>
              </a:rPr>
              <a:t>ps</a:t>
            </a:r>
            <a:r>
              <a:rPr lang="de-DE" sz="1600" dirty="0">
                <a:solidFill>
                  <a:srgbClr val="251555"/>
                </a:solidFill>
              </a:rPr>
              <a:t> </a:t>
            </a:r>
            <a:r>
              <a:rPr lang="de-DE" sz="1600" dirty="0" smtClean="0">
                <a:solidFill>
                  <a:srgbClr val="251555"/>
                </a:solidFill>
              </a:rPr>
              <a:t/>
            </a:r>
            <a:br>
              <a:rPr lang="de-DE" sz="1600" dirty="0" smtClean="0">
                <a:solidFill>
                  <a:srgbClr val="251555"/>
                </a:solidFill>
              </a:rPr>
            </a:br>
            <a:r>
              <a:rPr lang="de-DE" sz="1600" dirty="0" smtClean="0">
                <a:solidFill>
                  <a:srgbClr val="251555"/>
                </a:solidFill>
              </a:rPr>
              <a:t>Entwicklung von Messtechniken mit </a:t>
            </a:r>
            <a:r>
              <a:rPr lang="de-DE" sz="1600" dirty="0" err="1" smtClean="0">
                <a:solidFill>
                  <a:srgbClr val="251555"/>
                </a:solidFill>
              </a:rPr>
              <a:t>fs</a:t>
            </a:r>
            <a:r>
              <a:rPr lang="de-DE" sz="1600" dirty="0" smtClean="0">
                <a:solidFill>
                  <a:srgbClr val="251555"/>
                </a:solidFill>
              </a:rPr>
              <a:t>-</a:t>
            </a:r>
            <a:r>
              <a:rPr lang="de-DE" sz="1600" dirty="0" smtClean="0">
                <a:solidFill>
                  <a:srgbClr val="251555"/>
                </a:solidFill>
              </a:rPr>
              <a:t>Z</a:t>
            </a:r>
            <a:r>
              <a:rPr lang="de-DE" sz="1600" dirty="0" smtClean="0">
                <a:solidFill>
                  <a:srgbClr val="251555"/>
                </a:solidFill>
              </a:rPr>
              <a:t>eitauflösung </a:t>
            </a:r>
            <a:endParaRPr lang="de-DE" sz="1600" dirty="0" smtClean="0">
              <a:solidFill>
                <a:srgbClr val="2515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02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6C174-2010-4395-9EC7-F1FAA9E6AADC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93" y="1217665"/>
            <a:ext cx="6382244" cy="4084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93788" y="476250"/>
            <a:ext cx="715707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 algn="ctr" eaLnBrk="1" hangingPunct="1">
              <a:buNone/>
            </a:pPr>
            <a:r>
              <a:rPr lang="en-US" sz="2000" b="0" dirty="0"/>
              <a:t>New Laser to RF Synchronization </a:t>
            </a:r>
            <a:r>
              <a:rPr lang="en-US" sz="2000" b="0" dirty="0" smtClean="0"/>
              <a:t>Scheme based on LLRF</a:t>
            </a:r>
            <a:br>
              <a:rPr lang="en-US" sz="2000" b="0" dirty="0" smtClean="0"/>
            </a:br>
            <a:endParaRPr lang="en-GB" sz="2000" b="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956167" y="1045448"/>
            <a:ext cx="22846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i="1" dirty="0" smtClean="0"/>
              <a:t>Bernd Steffen and Uros Mavric</a:t>
            </a:r>
            <a:endParaRPr lang="en-US" sz="1200" i="1" dirty="0"/>
          </a:p>
        </p:txBody>
      </p:sp>
      <p:grpSp>
        <p:nvGrpSpPr>
          <p:cNvPr id="8" name="Group 7"/>
          <p:cNvGrpSpPr/>
          <p:nvPr/>
        </p:nvGrpSpPr>
        <p:grpSpPr>
          <a:xfrm>
            <a:off x="386691" y="1349267"/>
            <a:ext cx="8521756" cy="5183131"/>
            <a:chOff x="386691" y="1349267"/>
            <a:chExt cx="8521756" cy="518313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0175" y="1615708"/>
              <a:ext cx="2448272" cy="246962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86691" y="5405936"/>
              <a:ext cx="8114301" cy="1126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/>
              <a:r>
                <a:rPr lang="en-US" sz="1600" dirty="0" smtClean="0"/>
                <a:t>Successful synchronization of short-pulse laser (laser 3) at FLASH </a:t>
              </a:r>
              <a:br>
                <a:rPr lang="en-US" sz="1600" dirty="0" smtClean="0"/>
              </a:br>
              <a:r>
                <a:rPr lang="en-US" sz="1600" dirty="0" smtClean="0"/>
                <a:t>=&gt; First Lasing in February 2013 </a:t>
              </a:r>
            </a:p>
            <a:p>
              <a:pPr marL="285750" indent="-285750"/>
              <a:r>
                <a:rPr lang="en-US" sz="1600" dirty="0" smtClean="0"/>
                <a:t>MTCA development: New DWC with DAC and ADC Clock and </a:t>
              </a:r>
              <a:r>
                <a:rPr lang="en-US" sz="1600" dirty="0" err="1" smtClean="0"/>
                <a:t>Piezo</a:t>
              </a:r>
              <a:r>
                <a:rPr lang="en-US" sz="1600" dirty="0" smtClean="0"/>
                <a:t> Driver Board</a:t>
              </a:r>
              <a:br>
                <a:rPr lang="en-US" sz="1600" dirty="0" smtClean="0"/>
              </a:br>
              <a:r>
                <a:rPr lang="en-US" sz="1600" dirty="0" smtClean="0"/>
                <a:t>=&gt; 3 cables between MTCA crate and Laser – no additional boxes.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07010" y="1349267"/>
              <a:ext cx="19495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i="1" dirty="0" smtClean="0"/>
                <a:t>Laser 3 on virtual cathode</a:t>
              </a:r>
              <a:endParaRPr lang="en-US" sz="12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20646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F024603-50EC-45A7-88E9-780BAF159FCE}" type="slidenum">
              <a:rPr lang="en-GB" sz="1000">
                <a:solidFill>
                  <a:schemeClr val="bg1"/>
                </a:solidFill>
              </a:rPr>
              <a:pPr/>
              <a:t>21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6" name="Rectangle 3"/>
          <p:cNvSpPr txBox="1">
            <a:spLocks noChangeAspect="1" noChangeArrowheads="1"/>
          </p:cNvSpPr>
          <p:nvPr/>
        </p:nvSpPr>
        <p:spPr bwMode="auto">
          <a:xfrm>
            <a:off x="0" y="1192160"/>
            <a:ext cx="9144000" cy="27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80000"/>
              </a:lnSpc>
              <a:buClr>
                <a:srgbClr val="F8B323"/>
              </a:buClr>
              <a:buSzTx/>
              <a:buNone/>
            </a:pPr>
            <a:r>
              <a:rPr lang="en-GB" sz="1600" b="1" dirty="0">
                <a:solidFill>
                  <a:schemeClr val="tx1"/>
                </a:solidFill>
              </a:rPr>
              <a:t>P</a:t>
            </a:r>
            <a:r>
              <a:rPr lang="en-GB" sz="1600" b="1" dirty="0" smtClean="0">
                <a:solidFill>
                  <a:schemeClr val="tx1"/>
                </a:solidFill>
              </a:rPr>
              <a:t>rototype EOD vacuum station for XFEL:</a:t>
            </a:r>
            <a:endParaRPr lang="en-US" sz="1600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028" y="3318172"/>
            <a:ext cx="3022592" cy="23236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27" y="1562983"/>
            <a:ext cx="3551382" cy="23675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024" y="3327841"/>
            <a:ext cx="3413283" cy="22755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3607" y="1737277"/>
            <a:ext cx="5216448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1600" dirty="0" smtClean="0"/>
              <a:t>Vacuum parts </a:t>
            </a:r>
            <a:r>
              <a:rPr lang="en-US" sz="1600" dirty="0"/>
              <a:t>(</a:t>
            </a:r>
            <a:r>
              <a:rPr lang="en-US" sz="1600" dirty="0" smtClean="0"/>
              <a:t>PSI design) have been re-designed according to XFEL vacuum requirements</a:t>
            </a:r>
          </a:p>
          <a:p>
            <a:pPr marL="285750" indent="-285750"/>
            <a:r>
              <a:rPr lang="en-US" sz="1600" dirty="0" smtClean="0"/>
              <a:t>Parts manufactured at Okuma (5-axis CNC machining </a:t>
            </a:r>
            <a:r>
              <a:rPr lang="en-US" sz="1600" dirty="0" err="1" smtClean="0"/>
              <a:t>centre</a:t>
            </a:r>
            <a:r>
              <a:rPr lang="en-US" sz="1600" dirty="0" smtClean="0"/>
              <a:t>, as part of operator training)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8427" y="5748120"/>
            <a:ext cx="8384741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1600" dirty="0" smtClean="0"/>
              <a:t>Vacuum tests and mass spectrum successful (August 2012).</a:t>
            </a:r>
          </a:p>
          <a:p>
            <a:pPr marL="285750" indent="-285750"/>
            <a:r>
              <a:rPr lang="en-US" sz="1600" dirty="0" smtClean="0"/>
              <a:t>Vacuum Design under review by MVS for ‘Vacuum Stamp’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1524" y="3930501"/>
            <a:ext cx="761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/>
              <a:t>Okuma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93788" y="476250"/>
            <a:ext cx="6613525" cy="738188"/>
          </a:xfrm>
        </p:spPr>
        <p:txBody>
          <a:bodyPr/>
          <a:lstStyle/>
          <a:p>
            <a:pPr algn="ctr" eaLnBrk="1" hangingPunct="1"/>
            <a:r>
              <a:rPr lang="en-US" sz="2000" b="0" dirty="0" smtClean="0"/>
              <a:t>Prototype Electro-Optical Diagnostics</a:t>
            </a:r>
            <a:br>
              <a:rPr lang="en-US" sz="2000" b="0" dirty="0" smtClean="0"/>
            </a:br>
            <a:r>
              <a:rPr lang="en-US" sz="2000" b="0" dirty="0" smtClean="0"/>
              <a:t>v</a:t>
            </a:r>
            <a:endParaRPr lang="en-GB" sz="2000" b="0" dirty="0" smtClean="0"/>
          </a:p>
        </p:txBody>
      </p:sp>
    </p:spTree>
    <p:extLst>
      <p:ext uri="{BB962C8B-B14F-4D97-AF65-F5344CB8AC3E}">
        <p14:creationId xmlns:p14="http://schemas.microsoft.com/office/powerpoint/2010/main" val="326147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28D96B5D-DC11-4BAB-ABED-C41E36808116}" type="slidenum">
              <a:rPr lang="en-GB" sz="1000">
                <a:solidFill>
                  <a:schemeClr val="bg1"/>
                </a:solidFill>
              </a:rPr>
              <a:pPr/>
              <a:t>22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476250"/>
            <a:ext cx="6613525" cy="738188"/>
          </a:xfrm>
        </p:spPr>
        <p:txBody>
          <a:bodyPr/>
          <a:lstStyle/>
          <a:p>
            <a:pPr algn="ctr" eaLnBrk="1" hangingPunct="1"/>
            <a:r>
              <a:rPr lang="en-US" sz="2000" b="0" dirty="0" smtClean="0"/>
              <a:t>EOD: Locations</a:t>
            </a:r>
            <a:br>
              <a:rPr lang="en-US" sz="2000" b="0" dirty="0" smtClean="0"/>
            </a:br>
            <a:endParaRPr lang="en-GB" sz="2000" b="0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74" y="3374540"/>
            <a:ext cx="8466924" cy="141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082559" y="1803789"/>
            <a:ext cx="5645691" cy="2457668"/>
            <a:chOff x="1082559" y="1803789"/>
            <a:chExt cx="5645691" cy="2457668"/>
          </a:xfrm>
        </p:grpSpPr>
        <p:cxnSp>
          <p:nvCxnSpPr>
            <p:cNvPr id="43" name="Straight Arrow Connector 42"/>
            <p:cNvCxnSpPr>
              <a:stCxn id="45" idx="2"/>
            </p:cNvCxnSpPr>
            <p:nvPr/>
          </p:nvCxnSpPr>
          <p:spPr bwMode="auto">
            <a:xfrm>
              <a:off x="4207860" y="2111567"/>
              <a:ext cx="15228" cy="1627132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5" name="TextBox 44"/>
            <p:cNvSpPr txBox="1"/>
            <p:nvPr/>
          </p:nvSpPr>
          <p:spPr>
            <a:xfrm>
              <a:off x="3935990" y="1803790"/>
              <a:ext cx="543739" cy="30777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</a:rPr>
                <a:t>TDS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46" name="Straight Arrow Connector 45"/>
            <p:cNvCxnSpPr>
              <a:stCxn id="47" idx="2"/>
            </p:cNvCxnSpPr>
            <p:nvPr/>
          </p:nvCxnSpPr>
          <p:spPr bwMode="auto">
            <a:xfrm>
              <a:off x="6456381" y="2199223"/>
              <a:ext cx="15228" cy="1627132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7" name="TextBox 46"/>
            <p:cNvSpPr txBox="1"/>
            <p:nvPr/>
          </p:nvSpPr>
          <p:spPr>
            <a:xfrm>
              <a:off x="6184511" y="1891446"/>
              <a:ext cx="543739" cy="30777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</a:rPr>
                <a:t>TDS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48" name="Straight Arrow Connector 47"/>
            <p:cNvCxnSpPr>
              <a:stCxn id="49" idx="2"/>
            </p:cNvCxnSpPr>
            <p:nvPr/>
          </p:nvCxnSpPr>
          <p:spPr bwMode="auto">
            <a:xfrm>
              <a:off x="1354429" y="2111566"/>
              <a:ext cx="15228" cy="2149891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TextBox 48"/>
            <p:cNvSpPr txBox="1"/>
            <p:nvPr/>
          </p:nvSpPr>
          <p:spPr>
            <a:xfrm>
              <a:off x="1082559" y="1803789"/>
              <a:ext cx="543739" cy="30777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</a:rPr>
                <a:t>TDS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95461" y="2383141"/>
            <a:ext cx="3595751" cy="1878316"/>
            <a:chOff x="795461" y="2383141"/>
            <a:chExt cx="3595751" cy="1878316"/>
          </a:xfrm>
        </p:grpSpPr>
        <p:cxnSp>
          <p:nvCxnSpPr>
            <p:cNvPr id="28" name="Straight Arrow Connector 27"/>
            <p:cNvCxnSpPr>
              <a:stCxn id="30" idx="2"/>
            </p:cNvCxnSpPr>
            <p:nvPr/>
          </p:nvCxnSpPr>
          <p:spPr bwMode="auto">
            <a:xfrm>
              <a:off x="1082559" y="2690920"/>
              <a:ext cx="9618" cy="1570537"/>
            </a:xfrm>
            <a:prstGeom prst="straightConnector1">
              <a:avLst/>
            </a:prstGeom>
            <a:noFill/>
            <a:ln w="28575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Arrow Connector 30"/>
            <p:cNvCxnSpPr>
              <a:stCxn id="44" idx="2"/>
            </p:cNvCxnSpPr>
            <p:nvPr/>
          </p:nvCxnSpPr>
          <p:spPr bwMode="auto">
            <a:xfrm>
              <a:off x="4104114" y="2690919"/>
              <a:ext cx="9618" cy="1263411"/>
            </a:xfrm>
            <a:prstGeom prst="straightConnector1">
              <a:avLst/>
            </a:prstGeom>
            <a:noFill/>
            <a:ln w="28575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Arrow Connector 31"/>
            <p:cNvCxnSpPr>
              <a:stCxn id="33" idx="2"/>
            </p:cNvCxnSpPr>
            <p:nvPr/>
          </p:nvCxnSpPr>
          <p:spPr bwMode="auto">
            <a:xfrm>
              <a:off x="3288603" y="2690918"/>
              <a:ext cx="12023" cy="1263412"/>
            </a:xfrm>
            <a:prstGeom prst="straightConnector1">
              <a:avLst/>
            </a:prstGeom>
            <a:noFill/>
            <a:ln w="28575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" name="TextBox 32"/>
            <p:cNvSpPr txBox="1"/>
            <p:nvPr/>
          </p:nvSpPr>
          <p:spPr>
            <a:xfrm>
              <a:off x="3001505" y="2383141"/>
              <a:ext cx="574196" cy="307777"/>
            </a:xfrm>
            <a:prstGeom prst="rect">
              <a:avLst/>
            </a:prstGeom>
            <a:solidFill>
              <a:srgbClr val="A50021"/>
            </a:solidFill>
            <a:ln>
              <a:solidFill>
                <a:srgbClr val="FD930A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</a:rPr>
                <a:t>EOD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95461" y="2383143"/>
              <a:ext cx="574196" cy="307777"/>
            </a:xfrm>
            <a:prstGeom prst="rect">
              <a:avLst/>
            </a:prstGeom>
            <a:solidFill>
              <a:srgbClr val="A50021"/>
            </a:solidFill>
            <a:ln>
              <a:solidFill>
                <a:srgbClr val="FD930A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</a:rPr>
                <a:t>EOD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817016" y="2383142"/>
              <a:ext cx="574196" cy="307777"/>
            </a:xfrm>
            <a:prstGeom prst="rect">
              <a:avLst/>
            </a:prstGeom>
            <a:solidFill>
              <a:srgbClr val="A50021"/>
            </a:solidFill>
            <a:ln>
              <a:solidFill>
                <a:srgbClr val="FD930A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</a:rPr>
                <a:t>EOD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525018" y="5158209"/>
            <a:ext cx="738560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 No EO Diagnostics after BC2 due to limited time resolution (&lt; 150 </a:t>
            </a:r>
            <a:r>
              <a:rPr lang="en-US" sz="1800" dirty="0" err="1" smtClean="0"/>
              <a:t>fs</a:t>
            </a:r>
            <a:r>
              <a:rPr lang="en-US" sz="1800" dirty="0" smtClean="0"/>
              <a:t>)</a:t>
            </a:r>
          </a:p>
          <a:p>
            <a:r>
              <a:rPr lang="en-US" sz="1800" dirty="0" smtClean="0"/>
              <a:t> Placeholder ‘vacuum chamber’ will be installed if future method with better time resolution emerge</a:t>
            </a:r>
          </a:p>
        </p:txBody>
      </p:sp>
    </p:spTree>
    <p:extLst>
      <p:ext uri="{BB962C8B-B14F-4D97-AF65-F5344CB8AC3E}">
        <p14:creationId xmlns:p14="http://schemas.microsoft.com/office/powerpoint/2010/main" val="62255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106" y="1656298"/>
            <a:ext cx="4953443" cy="3103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327" y="1091369"/>
            <a:ext cx="4137754" cy="621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fld id="{ADA9ECB5-DF60-4339-A219-3E259D6B751D}" type="slidenum">
              <a:rPr lang="en-GB"/>
              <a:pPr/>
              <a:t>23</a:t>
            </a:fld>
            <a:endParaRPr lang="en-GB"/>
          </a:p>
        </p:txBody>
      </p:sp>
      <p:sp>
        <p:nvSpPr>
          <p:cNvPr id="293890" name="Text Box 2"/>
          <p:cNvSpPr txBox="1">
            <a:spLocks noChangeArrowheads="1"/>
          </p:cNvSpPr>
          <p:nvPr/>
        </p:nvSpPr>
        <p:spPr bwMode="auto">
          <a:xfrm>
            <a:off x="4045955" y="4972208"/>
            <a:ext cx="5076779" cy="14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FF">
                    <a:alpha val="6588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smtClean="0">
                <a:sym typeface="Wingdings" pitchFamily="2" charset="2"/>
              </a:rPr>
              <a:t>Coherent </a:t>
            </a:r>
            <a:r>
              <a:rPr lang="en-US" sz="1600" dirty="0" smtClean="0">
                <a:sym typeface="Wingdings" pitchFamily="2" charset="2"/>
              </a:rPr>
              <a:t>radiation at wavelengths ~ bunch </a:t>
            </a:r>
            <a:r>
              <a:rPr lang="en-US" sz="1600" dirty="0" smtClean="0">
                <a:sym typeface="Wingdings" pitchFamily="2" charset="2"/>
              </a:rPr>
              <a:t>length</a:t>
            </a:r>
          </a:p>
          <a:p>
            <a:r>
              <a:rPr lang="en-US" sz="1600" dirty="0" smtClean="0">
                <a:sym typeface="Wingdings" pitchFamily="2" charset="2"/>
              </a:rPr>
              <a:t>Coherent </a:t>
            </a:r>
            <a:r>
              <a:rPr lang="en-US" sz="1600" dirty="0" smtClean="0">
                <a:sym typeface="Wingdings" pitchFamily="2" charset="2"/>
              </a:rPr>
              <a:t>radiation intensity scales with N</a:t>
            </a:r>
            <a:r>
              <a:rPr lang="en-US" sz="1600" baseline="30000" dirty="0" smtClean="0">
                <a:sym typeface="Wingdings" pitchFamily="2" charset="2"/>
              </a:rPr>
              <a:t>2</a:t>
            </a:r>
            <a:r>
              <a:rPr lang="en-US" sz="1600" dirty="0" smtClean="0">
                <a:sym typeface="Wingdings" pitchFamily="2" charset="2"/>
              </a:rPr>
              <a:t>  </a:t>
            </a:r>
            <a:r>
              <a:rPr lang="en-US" sz="1600" dirty="0">
                <a:sym typeface="Wingdings" pitchFamily="2" charset="2"/>
              </a:rPr>
              <a:t/>
            </a:r>
            <a:br>
              <a:rPr lang="en-US" sz="1600" dirty="0">
                <a:sym typeface="Wingdings" pitchFamily="2" charset="2"/>
              </a:rPr>
            </a:br>
            <a:r>
              <a:rPr lang="en-US" sz="1600" dirty="0" smtClean="0">
                <a:sym typeface="Wingdings" pitchFamily="2" charset="2"/>
              </a:rPr>
              <a:t>=&gt; </a:t>
            </a:r>
            <a:r>
              <a:rPr lang="en-US" sz="1600" dirty="0" smtClean="0">
                <a:sym typeface="Wingdings" pitchFamily="2" charset="2"/>
              </a:rPr>
              <a:t>very sensitive to accelerator phase </a:t>
            </a:r>
            <a:r>
              <a:rPr lang="en-US" sz="1600" dirty="0" smtClean="0">
                <a:sym typeface="Wingdings" pitchFamily="2" charset="2"/>
              </a:rPr>
              <a:t/>
            </a:r>
            <a:br>
              <a:rPr lang="en-US" sz="1600" dirty="0" smtClean="0">
                <a:sym typeface="Wingdings" pitchFamily="2" charset="2"/>
              </a:rPr>
            </a:br>
            <a:r>
              <a:rPr lang="en-US" sz="1600" dirty="0" smtClean="0">
                <a:sym typeface="Wingdings" pitchFamily="2" charset="2"/>
              </a:rPr>
              <a:t>=&gt; </a:t>
            </a:r>
            <a:r>
              <a:rPr lang="en-US" sz="1600" dirty="0" smtClean="0">
                <a:sym typeface="Wingdings" pitchFamily="2" charset="2"/>
              </a:rPr>
              <a:t>slow and intra </a:t>
            </a:r>
            <a:r>
              <a:rPr lang="en-US" sz="1600" dirty="0" smtClean="0">
                <a:sym typeface="Wingdings" pitchFamily="2" charset="2"/>
              </a:rPr>
              <a:t>bunch-train RF phase feedback</a:t>
            </a:r>
            <a:endParaRPr lang="en-US" sz="1600" dirty="0">
              <a:sym typeface="Wingdings" pitchFamily="2" charset="2"/>
            </a:endParaRPr>
          </a:p>
          <a:p>
            <a:r>
              <a:rPr lang="en-US" sz="1600" i="1" dirty="0" smtClean="0">
                <a:sym typeface="Wingdings" pitchFamily="2" charset="2"/>
              </a:rPr>
              <a:t> </a:t>
            </a:r>
            <a:r>
              <a:rPr lang="en-US" sz="1600" dirty="0" smtClean="0">
                <a:sym typeface="Wingdings" pitchFamily="2" charset="2"/>
              </a:rPr>
              <a:t>Postdoc Peter </a:t>
            </a:r>
            <a:r>
              <a:rPr lang="en-US" sz="1600" dirty="0" err="1" smtClean="0">
                <a:sym typeface="Wingdings" pitchFamily="2" charset="2"/>
              </a:rPr>
              <a:t>Peier</a:t>
            </a:r>
            <a:r>
              <a:rPr lang="en-US" sz="1600" dirty="0" smtClean="0">
                <a:sym typeface="Wingdings" pitchFamily="2" charset="2"/>
              </a:rPr>
              <a:t> (PSI) will start in April 2013</a:t>
            </a:r>
            <a:endParaRPr lang="en-US" sz="1600" dirty="0">
              <a:sym typeface="Wingdings" pitchFamily="2" charset="2"/>
            </a:endParaRPr>
          </a:p>
        </p:txBody>
      </p:sp>
      <p:sp>
        <p:nvSpPr>
          <p:cNvPr id="293891" name="Text Box 3"/>
          <p:cNvSpPr txBox="1">
            <a:spLocks noChangeArrowheads="1"/>
          </p:cNvSpPr>
          <p:nvPr/>
        </p:nvSpPr>
        <p:spPr bwMode="auto">
          <a:xfrm>
            <a:off x="2771775" y="1158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>
              <a:latin typeface="Arial" charset="0"/>
            </a:endParaRPr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476250"/>
            <a:ext cx="6613525" cy="738188"/>
          </a:xfrm>
        </p:spPr>
        <p:txBody>
          <a:bodyPr/>
          <a:lstStyle/>
          <a:p>
            <a:pPr algn="ctr" eaLnBrk="1" hangingPunct="1"/>
            <a:r>
              <a:rPr lang="en-US" sz="2000" b="0" cap="none" dirty="0">
                <a:solidFill>
                  <a:srgbClr val="FFFFFF"/>
                </a:solidFill>
              </a:rPr>
              <a:t>Coherent Radiation </a:t>
            </a:r>
            <a:r>
              <a:rPr lang="en-US" sz="2000" b="0" cap="none" dirty="0" smtClean="0">
                <a:solidFill>
                  <a:srgbClr val="FFFFFF"/>
                </a:solidFill>
              </a:rPr>
              <a:t>Diagnostics (PYRO)</a:t>
            </a:r>
            <a:r>
              <a:rPr lang="en-US" sz="2000" b="0" dirty="0" smtClean="0"/>
              <a:t/>
            </a:r>
            <a:br>
              <a:rPr lang="en-US" sz="2000" b="0" dirty="0" smtClean="0"/>
            </a:br>
            <a:endParaRPr lang="en-GB" sz="2000" b="0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372140" y="1091369"/>
            <a:ext cx="3522443" cy="2367011"/>
            <a:chOff x="5709685" y="1110954"/>
            <a:chExt cx="3346332" cy="2635199"/>
          </a:xfrm>
        </p:grpSpPr>
        <p:cxnSp>
          <p:nvCxnSpPr>
            <p:cNvPr id="3" name="Straight Arrow Connector 2"/>
            <p:cNvCxnSpPr/>
            <p:nvPr/>
          </p:nvCxnSpPr>
          <p:spPr bwMode="auto">
            <a:xfrm flipH="1" flipV="1">
              <a:off x="5709685" y="2190308"/>
              <a:ext cx="3327989" cy="238246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293899" name="Picture 11" descr="BCM_radiato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6232" y="1110954"/>
              <a:ext cx="2279475" cy="2635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/>
            <p:cNvCxnSpPr/>
            <p:nvPr/>
          </p:nvCxnSpPr>
          <p:spPr bwMode="auto">
            <a:xfrm>
              <a:off x="7373679" y="2309431"/>
              <a:ext cx="1663995" cy="119123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" name="TextBox 22"/>
            <p:cNvSpPr txBox="1"/>
            <p:nvPr/>
          </p:nvSpPr>
          <p:spPr>
            <a:xfrm>
              <a:off x="8670975" y="1937696"/>
              <a:ext cx="3850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b="1" dirty="0">
                  <a:solidFill>
                    <a:srgbClr val="FF0000"/>
                  </a:solidFill>
                </a:rPr>
                <a:t>e</a:t>
              </a:r>
              <a:r>
                <a:rPr lang="en-US" sz="2000" b="1" baseline="30000" dirty="0" smtClean="0">
                  <a:solidFill>
                    <a:srgbClr val="FF0000"/>
                  </a:solidFill>
                </a:rPr>
                <a:t>-</a:t>
              </a:r>
              <a:endParaRPr lang="en-US" sz="2000" b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 rot="16560507">
              <a:off x="8653474" y="2250306"/>
              <a:ext cx="163589" cy="337007"/>
            </a:xfrm>
            <a:prstGeom prst="ellips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</p:grpSp>
      <p:cxnSp>
        <p:nvCxnSpPr>
          <p:cNvPr id="6" name="Straight Connector 5"/>
          <p:cNvCxnSpPr/>
          <p:nvPr/>
        </p:nvCxnSpPr>
        <p:spPr bwMode="auto">
          <a:xfrm>
            <a:off x="7031675" y="1712811"/>
            <a:ext cx="0" cy="2102836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150837" y="3119826"/>
            <a:ext cx="659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rgbClr val="C00000"/>
                </a:solidFill>
              </a:rPr>
              <a:t>F ~ 0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42442" y="3119826"/>
            <a:ext cx="659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rgbClr val="C00000"/>
                </a:solidFill>
              </a:rPr>
              <a:t>F &gt; 0</a:t>
            </a:r>
            <a:endParaRPr lang="en-US" sz="1600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507" y="3475140"/>
            <a:ext cx="1376013" cy="902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329" y="3394583"/>
            <a:ext cx="1388285" cy="853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649" y="1811346"/>
            <a:ext cx="6096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268" y="1810963"/>
            <a:ext cx="676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9" y="3539618"/>
            <a:ext cx="3949707" cy="2797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2689" y="3119826"/>
            <a:ext cx="934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1" dirty="0" smtClean="0"/>
              <a:t>FLASH: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 txBox="1">
            <a:spLocks noGrp="1"/>
          </p:cNvSpPr>
          <p:nvPr/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 bIns="18000"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fld id="{22E1A4D4-1BCB-422C-9885-A251C124B318}" type="slidenum">
              <a:rPr lang="en-GB" sz="10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GB" sz="1000" b="1">
              <a:solidFill>
                <a:schemeClr val="bg1"/>
              </a:solidFill>
            </a:endParaRP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93788" y="476250"/>
            <a:ext cx="6613525" cy="738188"/>
          </a:xfrm>
        </p:spPr>
        <p:txBody>
          <a:bodyPr/>
          <a:lstStyle/>
          <a:p>
            <a:pPr algn="ctr" eaLnBrk="1" hangingPunct="1"/>
            <a:r>
              <a:rPr lang="en-US" sz="2000" b="0" dirty="0" smtClean="0"/>
              <a:t>Coherent Radiation Diagnostics </a:t>
            </a:r>
            <a:r>
              <a:rPr lang="en-US" sz="2000" b="0" dirty="0" smtClean="0"/>
              <a:t>(CRISP4)</a:t>
            </a:r>
            <a:r>
              <a:rPr lang="en-US" sz="2000" b="0" dirty="0" smtClean="0"/>
              <a:t/>
            </a:r>
            <a:br>
              <a:rPr lang="en-US" sz="2000" b="0" dirty="0" smtClean="0"/>
            </a:br>
            <a:endParaRPr lang="en-GB" sz="2000" b="0" dirty="0" smtClean="0"/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868595" y="4585825"/>
            <a:ext cx="805430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1pPr>
            <a:lvl2pPr marL="742950" indent="-28575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2pPr>
            <a:lvl3pPr marL="1143000" indent="-2286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3pPr>
            <a:lvl4pPr marL="1600200" indent="-2286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4pPr>
            <a:lvl5pPr marL="2057400" indent="-2286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folHlink"/>
              </a:buClr>
            </a:pPr>
            <a:r>
              <a:rPr lang="en-US" sz="1800" b="0" dirty="0" smtClean="0">
                <a:latin typeface="+mn-lt"/>
              </a:rPr>
              <a:t>4-stage THz spectrometer CRISP4  developed by FLA (B. Schmidt)  </a:t>
            </a:r>
          </a:p>
          <a:p>
            <a:pPr eaLnBrk="1" hangingPunct="1">
              <a:spcBef>
                <a:spcPct val="0"/>
              </a:spcBef>
              <a:buClr>
                <a:schemeClr val="folHlink"/>
              </a:buClr>
            </a:pPr>
            <a:r>
              <a:rPr lang="en-US" sz="1800" b="0" dirty="0" smtClean="0">
                <a:latin typeface="+mn-lt"/>
              </a:rPr>
              <a:t>Pyro line-detector </a:t>
            </a:r>
            <a:r>
              <a:rPr lang="en-US" sz="1800" b="0" dirty="0">
                <a:latin typeface="+mn-lt"/>
              </a:rPr>
              <a:t>was developed together with company </a:t>
            </a:r>
            <a:r>
              <a:rPr lang="en-US" sz="1800" b="0" dirty="0" err="1">
                <a:latin typeface="+mn-lt"/>
              </a:rPr>
              <a:t>InfraTec</a:t>
            </a:r>
            <a:endParaRPr lang="en-US" sz="1800" b="0" dirty="0"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chemeClr val="folHlink"/>
              </a:buClr>
            </a:pPr>
            <a:r>
              <a:rPr lang="en-US" sz="1800" b="0" dirty="0"/>
              <a:t>120 ADC </a:t>
            </a:r>
            <a:r>
              <a:rPr lang="en-US" sz="1800" b="0" dirty="0" smtClean="0"/>
              <a:t>channel</a:t>
            </a:r>
            <a:r>
              <a:rPr lang="en-US" sz="1800" b="0" dirty="0" smtClean="0">
                <a:latin typeface="+mn-lt"/>
              </a:rPr>
              <a:t> </a:t>
            </a:r>
            <a:r>
              <a:rPr lang="en-US" sz="1800" b="0" dirty="0">
                <a:latin typeface="+mn-lt"/>
              </a:rPr>
              <a:t>readout is being developed </a:t>
            </a:r>
            <a:r>
              <a:rPr lang="en-US" sz="1800" b="0" dirty="0" smtClean="0">
                <a:latin typeface="+mn-lt"/>
              </a:rPr>
              <a:t>by FLA in MTCA </a:t>
            </a:r>
            <a:r>
              <a:rPr lang="en-US" sz="1800" b="0" dirty="0">
                <a:latin typeface="+mn-lt"/>
              </a:rPr>
              <a:t>standard </a:t>
            </a:r>
          </a:p>
          <a:p>
            <a:pPr eaLnBrk="1" hangingPunct="1">
              <a:spcBef>
                <a:spcPct val="0"/>
              </a:spcBef>
              <a:buClr>
                <a:schemeClr val="folHlink"/>
              </a:buClr>
            </a:pPr>
            <a:r>
              <a:rPr lang="en-US" sz="1800" b="0" dirty="0" smtClean="0">
                <a:latin typeface="+mn-lt"/>
              </a:rPr>
              <a:t>Works best with compressed bunches and at high beam energies</a:t>
            </a:r>
            <a:br>
              <a:rPr lang="en-US" sz="1800" b="0" dirty="0" smtClean="0">
                <a:latin typeface="+mn-lt"/>
              </a:rPr>
            </a:br>
            <a:r>
              <a:rPr lang="en-US" sz="1800" b="0" dirty="0" smtClean="0">
                <a:latin typeface="+mn-lt"/>
              </a:rPr>
              <a:t>=&gt; installation in XFEL collimator</a:t>
            </a:r>
          </a:p>
          <a:p>
            <a:pPr eaLnBrk="1" hangingPunct="1">
              <a:spcBef>
                <a:spcPct val="0"/>
              </a:spcBef>
              <a:buClr>
                <a:schemeClr val="folHlink"/>
              </a:buClr>
            </a:pPr>
            <a:r>
              <a:rPr lang="en-US" sz="1800" b="0" dirty="0" smtClean="0">
                <a:latin typeface="+mn-lt"/>
              </a:rPr>
              <a:t>Reconstruction of longitudinal bunch profile with </a:t>
            </a:r>
            <a:r>
              <a:rPr lang="en-US" sz="1800" b="0" dirty="0" err="1" smtClean="0">
                <a:latin typeface="+mn-lt"/>
              </a:rPr>
              <a:t>Kramers-Kronig</a:t>
            </a:r>
            <a:r>
              <a:rPr lang="en-US" sz="1800" b="0" dirty="0" smtClean="0">
                <a:latin typeface="+mn-lt"/>
              </a:rPr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479" y="1158046"/>
            <a:ext cx="2578907" cy="311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021" y="1158045"/>
            <a:ext cx="4127252" cy="3094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" y="1072982"/>
            <a:ext cx="2165349" cy="3274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049" y="1158046"/>
            <a:ext cx="4127224" cy="3094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443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21" y="1057425"/>
            <a:ext cx="6550853" cy="2818818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476250"/>
            <a:ext cx="6613525" cy="738188"/>
          </a:xfrm>
        </p:spPr>
        <p:txBody>
          <a:bodyPr/>
          <a:lstStyle/>
          <a:p>
            <a:pPr algn="ctr" eaLnBrk="1" hangingPunct="1"/>
            <a:r>
              <a:rPr lang="en-US" sz="2000" b="0" dirty="0" smtClean="0"/>
              <a:t>Comparison </a:t>
            </a:r>
            <a:r>
              <a:rPr lang="en-US" sz="2000" b="0" dirty="0" smtClean="0"/>
              <a:t>CRISP4 </a:t>
            </a:r>
            <a:r>
              <a:rPr lang="en-US" sz="2000" b="0" dirty="0" smtClean="0"/>
              <a:t>and LOLA measurements</a:t>
            </a:r>
            <a:br>
              <a:rPr lang="en-US" sz="2000" b="0" dirty="0" smtClean="0"/>
            </a:br>
            <a:endParaRPr lang="en-GB" sz="2000" b="0" dirty="0" smtClean="0"/>
          </a:p>
        </p:txBody>
      </p:sp>
      <p:sp>
        <p:nvSpPr>
          <p:cNvPr id="6" name="Slide Number Placeholder 3"/>
          <p:cNvSpPr txBox="1">
            <a:spLocks noGrp="1"/>
          </p:cNvSpPr>
          <p:nvPr/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 bIns="18000"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fld id="{22E1A4D4-1BCB-422C-9885-A251C124B318}" type="slidenum">
              <a:rPr lang="en-GB" sz="10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GB" sz="1000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549" y="1636924"/>
            <a:ext cx="213360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144581" y="3876243"/>
            <a:ext cx="7834341" cy="2691701"/>
            <a:chOff x="1144581" y="3876243"/>
            <a:chExt cx="7834341" cy="26917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4581" y="3876243"/>
              <a:ext cx="5272924" cy="269170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452268" y="4805037"/>
              <a:ext cx="2526654" cy="929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 smtClean="0"/>
                <a:t>General experience: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600" dirty="0" smtClean="0"/>
                <a:t>Spike at bunch head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600" dirty="0" smtClean="0"/>
                <a:t>Longer tail than  LOLA</a:t>
              </a:r>
              <a:endParaRPr lang="en-US" sz="160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877065" y="1321121"/>
            <a:ext cx="1854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/>
              <a:t>Form factor includes:</a:t>
            </a:r>
          </a:p>
        </p:txBody>
      </p:sp>
    </p:spTree>
    <p:extLst>
      <p:ext uri="{BB962C8B-B14F-4D97-AF65-F5344CB8AC3E}">
        <p14:creationId xmlns:p14="http://schemas.microsoft.com/office/powerpoint/2010/main" val="31138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28D96B5D-DC11-4BAB-ABED-C41E36808116}" type="slidenum">
              <a:rPr lang="en-GB" sz="1000">
                <a:solidFill>
                  <a:schemeClr val="bg1"/>
                </a:solidFill>
              </a:rPr>
              <a:pPr/>
              <a:t>26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476250"/>
            <a:ext cx="6613525" cy="738188"/>
          </a:xfrm>
        </p:spPr>
        <p:txBody>
          <a:bodyPr/>
          <a:lstStyle/>
          <a:p>
            <a:pPr algn="ctr" eaLnBrk="1" hangingPunct="1"/>
            <a:r>
              <a:rPr lang="en-US" sz="2000" b="0" dirty="0" smtClean="0"/>
              <a:t>BCM/CRD: Locations</a:t>
            </a:r>
            <a:br>
              <a:rPr lang="en-US" sz="2000" b="0" dirty="0" smtClean="0"/>
            </a:br>
            <a:endParaRPr lang="en-GB" sz="2000" b="0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74" y="3374540"/>
            <a:ext cx="8466924" cy="141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8" name="Straight Arrow Connector 27"/>
          <p:cNvCxnSpPr>
            <a:stCxn id="30" idx="2"/>
          </p:cNvCxnSpPr>
          <p:nvPr/>
        </p:nvCxnSpPr>
        <p:spPr bwMode="auto">
          <a:xfrm>
            <a:off x="1082559" y="2690920"/>
            <a:ext cx="9618" cy="1570537"/>
          </a:xfrm>
          <a:prstGeom prst="straightConnector1">
            <a:avLst/>
          </a:prstGeom>
          <a:noFill/>
          <a:ln w="28575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Arrow Connector 30"/>
          <p:cNvCxnSpPr>
            <a:stCxn id="44" idx="2"/>
          </p:cNvCxnSpPr>
          <p:nvPr/>
        </p:nvCxnSpPr>
        <p:spPr bwMode="auto">
          <a:xfrm>
            <a:off x="4104114" y="2690919"/>
            <a:ext cx="9618" cy="1263411"/>
          </a:xfrm>
          <a:prstGeom prst="straightConnector1">
            <a:avLst/>
          </a:prstGeom>
          <a:noFill/>
          <a:ln w="28575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Arrow Connector 31"/>
          <p:cNvCxnSpPr>
            <a:stCxn id="33" idx="2"/>
          </p:cNvCxnSpPr>
          <p:nvPr/>
        </p:nvCxnSpPr>
        <p:spPr bwMode="auto">
          <a:xfrm>
            <a:off x="3288603" y="2690918"/>
            <a:ext cx="12023" cy="1263412"/>
          </a:xfrm>
          <a:prstGeom prst="straightConnector1">
            <a:avLst/>
          </a:prstGeom>
          <a:noFill/>
          <a:ln w="28575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3001505" y="2383141"/>
            <a:ext cx="574196" cy="307777"/>
          </a:xfrm>
          <a:prstGeom prst="rect">
            <a:avLst/>
          </a:prstGeom>
          <a:solidFill>
            <a:srgbClr val="A50021"/>
          </a:solidFill>
          <a:ln>
            <a:solidFill>
              <a:srgbClr val="FD930A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EOD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35499" y="3864546"/>
            <a:ext cx="5050385" cy="2135943"/>
            <a:chOff x="3035499" y="3864546"/>
            <a:chExt cx="5050385" cy="2135943"/>
          </a:xfrm>
        </p:grpSpPr>
        <p:sp>
          <p:nvSpPr>
            <p:cNvPr id="27" name="TextBox 26"/>
            <p:cNvSpPr txBox="1"/>
            <p:nvPr/>
          </p:nvSpPr>
          <p:spPr>
            <a:xfrm>
              <a:off x="7511688" y="4855920"/>
              <a:ext cx="574196" cy="307777"/>
            </a:xfrm>
            <a:prstGeom prst="rect">
              <a:avLst/>
            </a:prstGeom>
            <a:solidFill>
              <a:schemeClr val="accent4">
                <a:lumMod val="50000"/>
                <a:lumOff val="50000"/>
              </a:schemeClr>
            </a:solidFill>
            <a:ln>
              <a:solidFill>
                <a:schemeClr val="accent1">
                  <a:lumMod val="50000"/>
                  <a:lumOff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</a:rPr>
                <a:t>CRD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 bwMode="auto">
            <a:xfrm flipH="1">
              <a:off x="7798786" y="3864546"/>
              <a:ext cx="4809" cy="991374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4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Arrow Connector 34"/>
            <p:cNvCxnSpPr/>
            <p:nvPr/>
          </p:nvCxnSpPr>
          <p:spPr bwMode="auto">
            <a:xfrm flipH="1">
              <a:off x="3322597" y="3954330"/>
              <a:ext cx="12023" cy="1738058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4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TextBox 35"/>
            <p:cNvSpPr txBox="1"/>
            <p:nvPr/>
          </p:nvSpPr>
          <p:spPr>
            <a:xfrm>
              <a:off x="3035499" y="5692388"/>
              <a:ext cx="583814" cy="307777"/>
            </a:xfrm>
            <a:prstGeom prst="rect">
              <a:avLst/>
            </a:prstGeom>
            <a:solidFill>
              <a:schemeClr val="accent4">
                <a:lumMod val="50000"/>
                <a:lumOff val="50000"/>
              </a:schemeClr>
            </a:solidFill>
            <a:ln>
              <a:solidFill>
                <a:schemeClr val="accent1">
                  <a:lumMod val="50000"/>
                  <a:lumOff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</a:rPr>
                <a:t>BCM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 bwMode="auto">
            <a:xfrm flipH="1">
              <a:off x="4391212" y="3954330"/>
              <a:ext cx="12023" cy="1738058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4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>
              <a:off x="4138108" y="5692712"/>
              <a:ext cx="583814" cy="307777"/>
            </a:xfrm>
            <a:prstGeom prst="rect">
              <a:avLst/>
            </a:prstGeom>
            <a:solidFill>
              <a:schemeClr val="accent4">
                <a:lumMod val="50000"/>
                <a:lumOff val="50000"/>
              </a:schemeClr>
            </a:solidFill>
            <a:ln>
              <a:solidFill>
                <a:schemeClr val="accent1">
                  <a:lumMod val="50000"/>
                  <a:lumOff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</a:rPr>
                <a:t>BCM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 bwMode="auto">
            <a:xfrm flipH="1">
              <a:off x="5451287" y="3954330"/>
              <a:ext cx="12023" cy="1738058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4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0" name="TextBox 39"/>
            <p:cNvSpPr txBox="1"/>
            <p:nvPr/>
          </p:nvSpPr>
          <p:spPr>
            <a:xfrm>
              <a:off x="5198183" y="5692712"/>
              <a:ext cx="583814" cy="307777"/>
            </a:xfrm>
            <a:prstGeom prst="rect">
              <a:avLst/>
            </a:prstGeom>
            <a:solidFill>
              <a:schemeClr val="accent4">
                <a:lumMod val="50000"/>
                <a:lumOff val="50000"/>
              </a:schemeClr>
            </a:solidFill>
            <a:ln>
              <a:solidFill>
                <a:schemeClr val="accent1">
                  <a:lumMod val="50000"/>
                  <a:lumOff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</a:rPr>
                <a:t>BCM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 bwMode="auto">
            <a:xfrm flipH="1">
              <a:off x="6557386" y="3954330"/>
              <a:ext cx="12023" cy="1738058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4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2" name="TextBox 41"/>
            <p:cNvSpPr txBox="1"/>
            <p:nvPr/>
          </p:nvSpPr>
          <p:spPr>
            <a:xfrm>
              <a:off x="6270288" y="5692712"/>
              <a:ext cx="583814" cy="307777"/>
            </a:xfrm>
            <a:prstGeom prst="rect">
              <a:avLst/>
            </a:prstGeom>
            <a:solidFill>
              <a:schemeClr val="accent4">
                <a:lumMod val="50000"/>
                <a:lumOff val="50000"/>
              </a:schemeClr>
            </a:solidFill>
            <a:ln>
              <a:solidFill>
                <a:schemeClr val="accent1">
                  <a:lumMod val="50000"/>
                  <a:lumOff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</a:rPr>
                <a:t>BCM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082559" y="1803789"/>
            <a:ext cx="5645691" cy="2457668"/>
            <a:chOff x="1082559" y="1803789"/>
            <a:chExt cx="5645691" cy="2457668"/>
          </a:xfrm>
        </p:grpSpPr>
        <p:cxnSp>
          <p:nvCxnSpPr>
            <p:cNvPr id="43" name="Straight Arrow Connector 42"/>
            <p:cNvCxnSpPr>
              <a:stCxn id="45" idx="2"/>
            </p:cNvCxnSpPr>
            <p:nvPr/>
          </p:nvCxnSpPr>
          <p:spPr bwMode="auto">
            <a:xfrm>
              <a:off x="4207860" y="2111567"/>
              <a:ext cx="15228" cy="1627132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5" name="TextBox 44"/>
            <p:cNvSpPr txBox="1"/>
            <p:nvPr/>
          </p:nvSpPr>
          <p:spPr>
            <a:xfrm>
              <a:off x="3935990" y="1803790"/>
              <a:ext cx="543739" cy="30777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</a:rPr>
                <a:t>TDS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46" name="Straight Arrow Connector 45"/>
            <p:cNvCxnSpPr>
              <a:stCxn id="47" idx="2"/>
            </p:cNvCxnSpPr>
            <p:nvPr/>
          </p:nvCxnSpPr>
          <p:spPr bwMode="auto">
            <a:xfrm>
              <a:off x="6456381" y="2199223"/>
              <a:ext cx="15228" cy="1627132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7" name="TextBox 46"/>
            <p:cNvSpPr txBox="1"/>
            <p:nvPr/>
          </p:nvSpPr>
          <p:spPr>
            <a:xfrm>
              <a:off x="6184511" y="1891446"/>
              <a:ext cx="543739" cy="30777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</a:rPr>
                <a:t>TDS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48" name="Straight Arrow Connector 47"/>
            <p:cNvCxnSpPr>
              <a:stCxn id="49" idx="2"/>
            </p:cNvCxnSpPr>
            <p:nvPr/>
          </p:nvCxnSpPr>
          <p:spPr bwMode="auto">
            <a:xfrm>
              <a:off x="1354429" y="2111566"/>
              <a:ext cx="15228" cy="2149891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TextBox 48"/>
            <p:cNvSpPr txBox="1"/>
            <p:nvPr/>
          </p:nvSpPr>
          <p:spPr>
            <a:xfrm>
              <a:off x="1082559" y="1803789"/>
              <a:ext cx="543739" cy="30777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</a:rPr>
                <a:t>TDS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95461" y="2383143"/>
            <a:ext cx="574196" cy="307777"/>
          </a:xfrm>
          <a:prstGeom prst="rect">
            <a:avLst/>
          </a:prstGeom>
          <a:solidFill>
            <a:srgbClr val="A50021"/>
          </a:solidFill>
          <a:ln>
            <a:solidFill>
              <a:srgbClr val="FD930A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EOD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17016" y="2383142"/>
            <a:ext cx="574196" cy="307777"/>
          </a:xfrm>
          <a:prstGeom prst="rect">
            <a:avLst/>
          </a:prstGeom>
          <a:solidFill>
            <a:srgbClr val="A50021"/>
          </a:solidFill>
          <a:ln>
            <a:solidFill>
              <a:srgbClr val="FD930A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EOD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2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 txBox="1">
            <a:spLocks noGrp="1"/>
          </p:cNvSpPr>
          <p:nvPr/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 bIns="18000"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fld id="{22E1A4D4-1BCB-422C-9885-A251C124B318}" type="slidenum">
              <a:rPr lang="en-GB" sz="10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GB" sz="1000" b="1">
              <a:solidFill>
                <a:schemeClr val="bg1"/>
              </a:solidFill>
            </a:endParaRP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93788" y="476250"/>
            <a:ext cx="6613525" cy="738188"/>
          </a:xfrm>
        </p:spPr>
        <p:txBody>
          <a:bodyPr/>
          <a:lstStyle/>
          <a:p>
            <a:pPr algn="ctr" eaLnBrk="1" hangingPunct="1"/>
            <a:r>
              <a:rPr lang="en-US" sz="2000" b="0" dirty="0" smtClean="0"/>
              <a:t>EBPM: Overview</a:t>
            </a:r>
            <a:br>
              <a:rPr lang="en-US" sz="2000" b="0" dirty="0" smtClean="0"/>
            </a:br>
            <a:endParaRPr lang="en-GB" sz="2000" b="0" dirty="0" smtClean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1443" y="4456079"/>
            <a:ext cx="8436003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 New </a:t>
            </a:r>
            <a:r>
              <a:rPr lang="en-US" sz="1800" dirty="0" smtClean="0"/>
              <a:t>RF detection scheme based on LLRF </a:t>
            </a:r>
            <a:r>
              <a:rPr lang="en-US" sz="1800" dirty="0" smtClean="0"/>
              <a:t>system.</a:t>
            </a:r>
            <a:br>
              <a:rPr lang="en-US" sz="1800" dirty="0" smtClean="0"/>
            </a:br>
            <a:r>
              <a:rPr lang="en-US" sz="1800" dirty="0" smtClean="0"/>
              <a:t>=&gt; in operation for EBPM in BC2 at FLASH (Uros Mavric)</a:t>
            </a:r>
            <a:endParaRPr lang="en-US" sz="1800" dirty="0" smtClean="0"/>
          </a:p>
          <a:p>
            <a:r>
              <a:rPr lang="en-US" sz="1800" dirty="0"/>
              <a:t> </a:t>
            </a:r>
            <a:r>
              <a:rPr lang="en-US" sz="1800" dirty="0" smtClean="0"/>
              <a:t>EBPM Firmware </a:t>
            </a:r>
            <a:r>
              <a:rPr lang="en-US" sz="1800" dirty="0"/>
              <a:t>has been integrated in general LLRF firmware.</a:t>
            </a:r>
            <a:endParaRPr lang="en-US" sz="1800" dirty="0" smtClean="0"/>
          </a:p>
          <a:p>
            <a:r>
              <a:rPr lang="en-US" sz="1800" dirty="0" smtClean="0"/>
              <a:t> RF Design of pickup for XFEL </a:t>
            </a:r>
            <a:r>
              <a:rPr lang="en-US" sz="1800" dirty="0"/>
              <a:t>vacuum </a:t>
            </a:r>
            <a:r>
              <a:rPr lang="en-US" sz="1800" dirty="0" smtClean="0"/>
              <a:t>chambers (400 </a:t>
            </a:r>
            <a:r>
              <a:rPr lang="en-US" sz="1800" dirty="0"/>
              <a:t>x 40 mm</a:t>
            </a:r>
            <a:r>
              <a:rPr lang="en-US" sz="1800" baseline="30000" dirty="0"/>
              <a:t>2</a:t>
            </a:r>
            <a:r>
              <a:rPr lang="en-US" sz="1800" dirty="0"/>
              <a:t> </a:t>
            </a:r>
            <a:r>
              <a:rPr lang="en-US" sz="1800" dirty="0" smtClean="0"/>
              <a:t>) done by Technical University of Darmstadt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4718" y="1675048"/>
            <a:ext cx="4549775" cy="1843631"/>
            <a:chOff x="233361" y="1572472"/>
            <a:chExt cx="4549775" cy="1843631"/>
          </a:xfrm>
        </p:grpSpPr>
        <p:sp>
          <p:nvSpPr>
            <p:cNvPr id="14" name="AutoShape 13"/>
            <p:cNvSpPr>
              <a:spLocks noChangeArrowheads="1"/>
            </p:cNvSpPr>
            <p:nvPr/>
          </p:nvSpPr>
          <p:spPr bwMode="auto">
            <a:xfrm>
              <a:off x="1421323" y="1572472"/>
              <a:ext cx="269875" cy="365125"/>
            </a:xfrm>
            <a:prstGeom prst="flowChartProcess">
              <a:avLst/>
            </a:prstGeom>
            <a:solidFill>
              <a:srgbClr val="86ACA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AutoShape 14"/>
            <p:cNvSpPr>
              <a:spLocks noChangeArrowheads="1"/>
            </p:cNvSpPr>
            <p:nvPr/>
          </p:nvSpPr>
          <p:spPr bwMode="auto">
            <a:xfrm>
              <a:off x="891035" y="2092131"/>
              <a:ext cx="292100" cy="355600"/>
            </a:xfrm>
            <a:prstGeom prst="flowChartProcess">
              <a:avLst/>
            </a:prstGeom>
            <a:solidFill>
              <a:srgbClr val="86ACA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AutoShape 15"/>
            <p:cNvSpPr>
              <a:spLocks noChangeArrowheads="1"/>
            </p:cNvSpPr>
            <p:nvPr/>
          </p:nvSpPr>
          <p:spPr bwMode="auto">
            <a:xfrm>
              <a:off x="2613535" y="1572472"/>
              <a:ext cx="249238" cy="365125"/>
            </a:xfrm>
            <a:prstGeom prst="flowChartProcess">
              <a:avLst/>
            </a:prstGeom>
            <a:solidFill>
              <a:srgbClr val="86ACA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AutoShape 16"/>
            <p:cNvSpPr>
              <a:spLocks noChangeArrowheads="1"/>
            </p:cNvSpPr>
            <p:nvPr/>
          </p:nvSpPr>
          <p:spPr bwMode="auto">
            <a:xfrm>
              <a:off x="3073692" y="2092131"/>
              <a:ext cx="273050" cy="338138"/>
            </a:xfrm>
            <a:prstGeom prst="flowChartProcess">
              <a:avLst/>
            </a:prstGeom>
            <a:solidFill>
              <a:srgbClr val="86ACA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 flipV="1">
              <a:off x="1183135" y="1783607"/>
              <a:ext cx="238188" cy="4775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>
              <a:off x="1691198" y="1731222"/>
              <a:ext cx="9223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>
              <a:off x="2862773" y="1805834"/>
              <a:ext cx="203939" cy="449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 flipV="1">
              <a:off x="360810" y="2272246"/>
              <a:ext cx="5302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21"/>
            <p:cNvSpPr>
              <a:spLocks noChangeShapeType="1"/>
            </p:cNvSpPr>
            <p:nvPr/>
          </p:nvSpPr>
          <p:spPr bwMode="auto">
            <a:xfrm>
              <a:off x="3346742" y="2282466"/>
              <a:ext cx="5200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 rot="5400000">
              <a:off x="1892017" y="1671690"/>
              <a:ext cx="166688" cy="111125"/>
            </a:xfrm>
            <a:prstGeom prst="rect">
              <a:avLst/>
            </a:prstGeom>
            <a:solidFill>
              <a:srgbClr val="F1F85C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Text Box 23"/>
            <p:cNvSpPr txBox="1">
              <a:spLocks noChangeArrowheads="1"/>
            </p:cNvSpPr>
            <p:nvPr/>
          </p:nvSpPr>
          <p:spPr bwMode="auto">
            <a:xfrm>
              <a:off x="1608758" y="2255097"/>
              <a:ext cx="76495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1pPr>
              <a:lvl2pPr marL="742950" indent="-285750" eaLnBrk="0" hangingPunct="0"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2pPr>
              <a:lvl3pPr marL="1143000" indent="-228600" eaLnBrk="0" hangingPunct="0"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3pPr>
              <a:lvl4pPr marL="1600200" indent="-228600" eaLnBrk="0" hangingPunct="0"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4pPr>
              <a:lvl5pPr marL="2057400" indent="-228600" eaLnBrk="0" hangingPunct="0"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b="0" dirty="0" smtClean="0">
                  <a:solidFill>
                    <a:schemeClr val="tx1"/>
                  </a:solidFill>
                </a:rPr>
                <a:t>EBPM</a:t>
              </a:r>
              <a:endParaRPr lang="en-US" b="0" dirty="0">
                <a:solidFill>
                  <a:schemeClr val="tx1"/>
                </a:solidFill>
              </a:endParaRPr>
            </a:p>
          </p:txBody>
        </p:sp>
        <p:sp>
          <p:nvSpPr>
            <p:cNvPr id="25" name="AutoShape 24"/>
            <p:cNvSpPr>
              <a:spLocks noChangeArrowheads="1"/>
            </p:cNvSpPr>
            <p:nvPr/>
          </p:nvSpPr>
          <p:spPr bwMode="auto">
            <a:xfrm rot="16200000">
              <a:off x="1795179" y="1979666"/>
              <a:ext cx="377825" cy="128587"/>
            </a:xfrm>
            <a:prstGeom prst="rightArrow">
              <a:avLst>
                <a:gd name="adj1" fmla="val 50000"/>
                <a:gd name="adj2" fmla="val 73457"/>
              </a:avLst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Text Box 29"/>
            <p:cNvSpPr txBox="1">
              <a:spLocks noChangeArrowheads="1"/>
            </p:cNvSpPr>
            <p:nvPr/>
          </p:nvSpPr>
          <p:spPr bwMode="auto">
            <a:xfrm>
              <a:off x="233361" y="2590603"/>
              <a:ext cx="4549775" cy="82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1pPr>
              <a:lvl2pPr marL="742950" indent="-285750" eaLnBrk="0" hangingPunct="0"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2pPr>
              <a:lvl3pPr marL="1143000" indent="-228600" eaLnBrk="0" hangingPunct="0"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3pPr>
              <a:lvl4pPr marL="1600200" indent="-228600" eaLnBrk="0" hangingPunct="0"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4pPr>
              <a:lvl5pPr marL="2057400" indent="-228600" eaLnBrk="0" hangingPunct="0"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b="0" dirty="0">
                  <a:solidFill>
                    <a:schemeClr val="tx1"/>
                  </a:solidFill>
                </a:rPr>
                <a:t>Measures the </a:t>
              </a:r>
              <a:r>
                <a:rPr lang="en-US" b="0" dirty="0" err="1" smtClean="0">
                  <a:solidFill>
                    <a:schemeClr val="tx1"/>
                  </a:solidFill>
                </a:rPr>
                <a:t>centre</a:t>
              </a:r>
              <a:r>
                <a:rPr lang="en-US" b="0" dirty="0" smtClean="0">
                  <a:solidFill>
                    <a:schemeClr val="tx1"/>
                  </a:solidFill>
                </a:rPr>
                <a:t>-of-gravity of bunch</a:t>
              </a:r>
              <a:endParaRPr lang="en-US" b="0" dirty="0">
                <a:solidFill>
                  <a:schemeClr val="tx1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b="0" dirty="0" smtClean="0">
                  <a:solidFill>
                    <a:schemeClr val="tx1"/>
                  </a:solidFill>
                </a:rPr>
                <a:t>Relative energy  </a:t>
              </a:r>
              <a:r>
                <a:rPr lang="en-US" b="0" dirty="0" smtClean="0">
                  <a:solidFill>
                    <a:schemeClr val="tx1"/>
                  </a:solidFill>
                  <a:sym typeface="Symbol" pitchFamily="18" charset="2"/>
                </a:rPr>
                <a:t> </a:t>
              </a:r>
              <a:r>
                <a:rPr lang="en-US" b="0" dirty="0" err="1" smtClean="0">
                  <a:solidFill>
                    <a:schemeClr val="tx1"/>
                  </a:solidFill>
                  <a:sym typeface="Symbol" pitchFamily="18" charset="2"/>
                </a:rPr>
                <a:t>dE</a:t>
              </a:r>
              <a:r>
                <a:rPr lang="en-US" b="0" dirty="0" smtClean="0">
                  <a:solidFill>
                    <a:schemeClr val="tx1"/>
                  </a:solidFill>
                  <a:sym typeface="Symbol" pitchFamily="18" charset="2"/>
                </a:rPr>
                <a:t>/E </a:t>
              </a:r>
              <a:r>
                <a:rPr lang="en-US" b="0" dirty="0">
                  <a:solidFill>
                    <a:schemeClr val="tx1"/>
                  </a:solidFill>
                  <a:sym typeface="Symbol" pitchFamily="18" charset="2"/>
                </a:rPr>
                <a:t>≈</a:t>
              </a:r>
              <a:r>
                <a:rPr lang="en-US" b="0" dirty="0" smtClean="0">
                  <a:solidFill>
                    <a:schemeClr val="tx1"/>
                  </a:solidFill>
                  <a:sym typeface="Symbol" pitchFamily="18" charset="2"/>
                </a:rPr>
                <a:t> dx / R</a:t>
              </a:r>
              <a:r>
                <a:rPr lang="en-US" b="0" baseline="-25000" dirty="0" smtClean="0">
                  <a:solidFill>
                    <a:schemeClr val="tx1"/>
                  </a:solidFill>
                  <a:sym typeface="Symbol" pitchFamily="18" charset="2"/>
                </a:rPr>
                <a:t>16</a:t>
              </a:r>
              <a:r>
                <a:rPr lang="en-US" b="0" dirty="0" smtClean="0">
                  <a:solidFill>
                    <a:schemeClr val="tx1"/>
                  </a:solidFill>
                  <a:sym typeface="Symbol" pitchFamily="18" charset="2"/>
                </a:rPr>
                <a:t> </a:t>
              </a:r>
              <a:endParaRPr lang="en-US" b="0" dirty="0">
                <a:solidFill>
                  <a:schemeClr val="tx1"/>
                </a:solidFill>
                <a:sym typeface="Symbol" pitchFamily="18" charset="2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b="0" dirty="0">
                  <a:solidFill>
                    <a:schemeClr val="tx1"/>
                  </a:solidFill>
                  <a:sym typeface="Symbol" pitchFamily="18" charset="2"/>
                </a:rPr>
                <a:t>Absolute energy  cross-calibration required</a:t>
              </a:r>
            </a:p>
          </p:txBody>
        </p:sp>
      </p:grpSp>
      <p:pic>
        <p:nvPicPr>
          <p:cNvPr id="59" name="Picture 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9" b="18843"/>
          <a:stretch>
            <a:fillRect/>
          </a:stretch>
        </p:blipFill>
        <p:spPr bwMode="auto">
          <a:xfrm>
            <a:off x="4394201" y="1368199"/>
            <a:ext cx="4624387" cy="210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AutoShape 43"/>
          <p:cNvSpPr>
            <a:spLocks noChangeArrowheads="1"/>
          </p:cNvSpPr>
          <p:nvPr/>
        </p:nvSpPr>
        <p:spPr bwMode="auto">
          <a:xfrm rot="19976925">
            <a:off x="5864866" y="2613387"/>
            <a:ext cx="576263" cy="96838"/>
          </a:xfrm>
          <a:prstGeom prst="rightArrow">
            <a:avLst>
              <a:gd name="adj1" fmla="val 50000"/>
              <a:gd name="adj2" fmla="val 148770"/>
            </a:avLst>
          </a:prstGeom>
          <a:solidFill>
            <a:srgbClr val="C050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1" name="Text Box 44"/>
          <p:cNvSpPr txBox="1">
            <a:spLocks noChangeArrowheads="1"/>
          </p:cNvSpPr>
          <p:nvPr/>
        </p:nvSpPr>
        <p:spPr bwMode="auto">
          <a:xfrm>
            <a:off x="5253679" y="2757850"/>
            <a:ext cx="1185862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1767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defTabSz="41767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defTabSz="41767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defTabSz="41767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defTabSz="41767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defTabSz="4176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176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176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176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176713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Beam Path</a:t>
            </a: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2" name="AutoShape 45"/>
          <p:cNvSpPr>
            <a:spLocks noChangeArrowheads="1"/>
          </p:cNvSpPr>
          <p:nvPr/>
        </p:nvSpPr>
        <p:spPr bwMode="auto">
          <a:xfrm rot="7615078">
            <a:off x="6101404" y="1970450"/>
            <a:ext cx="536575" cy="79375"/>
          </a:xfrm>
          <a:prstGeom prst="rightArrow">
            <a:avLst>
              <a:gd name="adj1" fmla="val 50000"/>
              <a:gd name="adj2" fmla="val 169000"/>
            </a:avLst>
          </a:prstGeom>
          <a:solidFill>
            <a:srgbClr val="C050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3" name="Text Box 46"/>
          <p:cNvSpPr txBox="1">
            <a:spLocks noChangeArrowheads="1"/>
          </p:cNvSpPr>
          <p:nvPr/>
        </p:nvSpPr>
        <p:spPr bwMode="auto">
          <a:xfrm>
            <a:off x="6299841" y="1522775"/>
            <a:ext cx="788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1767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defTabSz="41767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defTabSz="41767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defTabSz="41767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defTabSz="41767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defTabSz="4176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176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176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176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176713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rPr>
              <a:t>Pickup</a:t>
            </a:r>
            <a:endParaRPr kumimoji="0" lang="en-GB" sz="16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68" name="Group 69"/>
          <p:cNvGrpSpPr>
            <a:grpSpLocks/>
          </p:cNvGrpSpPr>
          <p:nvPr/>
        </p:nvGrpSpPr>
        <p:grpSpPr bwMode="auto">
          <a:xfrm rot="421131">
            <a:off x="5034604" y="1748200"/>
            <a:ext cx="398462" cy="827087"/>
            <a:chOff x="1398" y="1902"/>
            <a:chExt cx="1971" cy="1176"/>
          </a:xfrm>
        </p:grpSpPr>
        <p:sp>
          <p:nvSpPr>
            <p:cNvPr id="69" name="Freeform 70"/>
            <p:cNvSpPr>
              <a:spLocks/>
            </p:cNvSpPr>
            <p:nvPr/>
          </p:nvSpPr>
          <p:spPr bwMode="auto">
            <a:xfrm>
              <a:off x="1398" y="2492"/>
              <a:ext cx="563" cy="209"/>
            </a:xfrm>
            <a:custGeom>
              <a:avLst/>
              <a:gdLst>
                <a:gd name="T0" fmla="*/ 9 w 563"/>
                <a:gd name="T1" fmla="*/ 0 h 209"/>
                <a:gd name="T2" fmla="*/ 22 w 563"/>
                <a:gd name="T3" fmla="*/ 0 h 209"/>
                <a:gd name="T4" fmla="*/ 36 w 563"/>
                <a:gd name="T5" fmla="*/ 0 h 209"/>
                <a:gd name="T6" fmla="*/ 50 w 563"/>
                <a:gd name="T7" fmla="*/ 0 h 209"/>
                <a:gd name="T8" fmla="*/ 63 w 563"/>
                <a:gd name="T9" fmla="*/ 0 h 209"/>
                <a:gd name="T10" fmla="*/ 77 w 563"/>
                <a:gd name="T11" fmla="*/ 0 h 209"/>
                <a:gd name="T12" fmla="*/ 90 w 563"/>
                <a:gd name="T13" fmla="*/ 0 h 209"/>
                <a:gd name="T14" fmla="*/ 104 w 563"/>
                <a:gd name="T15" fmla="*/ 0 h 209"/>
                <a:gd name="T16" fmla="*/ 118 w 563"/>
                <a:gd name="T17" fmla="*/ 0 h 209"/>
                <a:gd name="T18" fmla="*/ 131 w 563"/>
                <a:gd name="T19" fmla="*/ 0 h 209"/>
                <a:gd name="T20" fmla="*/ 145 w 563"/>
                <a:gd name="T21" fmla="*/ 0 h 209"/>
                <a:gd name="T22" fmla="*/ 159 w 563"/>
                <a:gd name="T23" fmla="*/ 0 h 209"/>
                <a:gd name="T24" fmla="*/ 172 w 563"/>
                <a:gd name="T25" fmla="*/ 0 h 209"/>
                <a:gd name="T26" fmla="*/ 186 w 563"/>
                <a:gd name="T27" fmla="*/ 0 h 209"/>
                <a:gd name="T28" fmla="*/ 200 w 563"/>
                <a:gd name="T29" fmla="*/ 0 h 209"/>
                <a:gd name="T30" fmla="*/ 213 w 563"/>
                <a:gd name="T31" fmla="*/ 0 h 209"/>
                <a:gd name="T32" fmla="*/ 227 w 563"/>
                <a:gd name="T33" fmla="*/ 0 h 209"/>
                <a:gd name="T34" fmla="*/ 240 w 563"/>
                <a:gd name="T35" fmla="*/ 0 h 209"/>
                <a:gd name="T36" fmla="*/ 254 w 563"/>
                <a:gd name="T37" fmla="*/ 0 h 209"/>
                <a:gd name="T38" fmla="*/ 268 w 563"/>
                <a:gd name="T39" fmla="*/ 5 h 209"/>
                <a:gd name="T40" fmla="*/ 281 w 563"/>
                <a:gd name="T41" fmla="*/ 5 h 209"/>
                <a:gd name="T42" fmla="*/ 295 w 563"/>
                <a:gd name="T43" fmla="*/ 5 h 209"/>
                <a:gd name="T44" fmla="*/ 309 w 563"/>
                <a:gd name="T45" fmla="*/ 9 h 209"/>
                <a:gd name="T46" fmla="*/ 322 w 563"/>
                <a:gd name="T47" fmla="*/ 9 h 209"/>
                <a:gd name="T48" fmla="*/ 336 w 563"/>
                <a:gd name="T49" fmla="*/ 14 h 209"/>
                <a:gd name="T50" fmla="*/ 349 w 563"/>
                <a:gd name="T51" fmla="*/ 14 h 209"/>
                <a:gd name="T52" fmla="*/ 363 w 563"/>
                <a:gd name="T53" fmla="*/ 18 h 209"/>
                <a:gd name="T54" fmla="*/ 377 w 563"/>
                <a:gd name="T55" fmla="*/ 23 h 209"/>
                <a:gd name="T56" fmla="*/ 390 w 563"/>
                <a:gd name="T57" fmla="*/ 32 h 209"/>
                <a:gd name="T58" fmla="*/ 404 w 563"/>
                <a:gd name="T59" fmla="*/ 37 h 209"/>
                <a:gd name="T60" fmla="*/ 418 w 563"/>
                <a:gd name="T61" fmla="*/ 46 h 209"/>
                <a:gd name="T62" fmla="*/ 431 w 563"/>
                <a:gd name="T63" fmla="*/ 50 h 209"/>
                <a:gd name="T64" fmla="*/ 445 w 563"/>
                <a:gd name="T65" fmla="*/ 64 h 209"/>
                <a:gd name="T66" fmla="*/ 458 w 563"/>
                <a:gd name="T67" fmla="*/ 73 h 209"/>
                <a:gd name="T68" fmla="*/ 472 w 563"/>
                <a:gd name="T69" fmla="*/ 82 h 209"/>
                <a:gd name="T70" fmla="*/ 481 w 563"/>
                <a:gd name="T71" fmla="*/ 96 h 209"/>
                <a:gd name="T72" fmla="*/ 495 w 563"/>
                <a:gd name="T73" fmla="*/ 109 h 209"/>
                <a:gd name="T74" fmla="*/ 504 w 563"/>
                <a:gd name="T75" fmla="*/ 123 h 209"/>
                <a:gd name="T76" fmla="*/ 518 w 563"/>
                <a:gd name="T77" fmla="*/ 141 h 209"/>
                <a:gd name="T78" fmla="*/ 531 w 563"/>
                <a:gd name="T79" fmla="*/ 155 h 209"/>
                <a:gd name="T80" fmla="*/ 540 w 563"/>
                <a:gd name="T81" fmla="*/ 173 h 209"/>
                <a:gd name="T82" fmla="*/ 554 w 563"/>
                <a:gd name="T83" fmla="*/ 196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63" h="209">
                  <a:moveTo>
                    <a:pt x="0" y="0"/>
                  </a:moveTo>
                  <a:lnTo>
                    <a:pt x="4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1" y="0"/>
                  </a:lnTo>
                  <a:lnTo>
                    <a:pt x="36" y="0"/>
                  </a:lnTo>
                  <a:lnTo>
                    <a:pt x="41" y="0"/>
                  </a:lnTo>
                  <a:lnTo>
                    <a:pt x="45" y="0"/>
                  </a:lnTo>
                  <a:lnTo>
                    <a:pt x="50" y="0"/>
                  </a:lnTo>
                  <a:lnTo>
                    <a:pt x="54" y="0"/>
                  </a:lnTo>
                  <a:lnTo>
                    <a:pt x="59" y="0"/>
                  </a:lnTo>
                  <a:lnTo>
                    <a:pt x="63" y="0"/>
                  </a:lnTo>
                  <a:lnTo>
                    <a:pt x="68" y="0"/>
                  </a:lnTo>
                  <a:lnTo>
                    <a:pt x="72" y="0"/>
                  </a:lnTo>
                  <a:lnTo>
                    <a:pt x="77" y="0"/>
                  </a:lnTo>
                  <a:lnTo>
                    <a:pt x="81" y="0"/>
                  </a:lnTo>
                  <a:lnTo>
                    <a:pt x="86" y="0"/>
                  </a:lnTo>
                  <a:lnTo>
                    <a:pt x="90" y="0"/>
                  </a:lnTo>
                  <a:lnTo>
                    <a:pt x="95" y="0"/>
                  </a:lnTo>
                  <a:lnTo>
                    <a:pt x="100" y="0"/>
                  </a:lnTo>
                  <a:lnTo>
                    <a:pt x="104" y="0"/>
                  </a:lnTo>
                  <a:lnTo>
                    <a:pt x="109" y="0"/>
                  </a:lnTo>
                  <a:lnTo>
                    <a:pt x="113" y="0"/>
                  </a:lnTo>
                  <a:lnTo>
                    <a:pt x="118" y="0"/>
                  </a:lnTo>
                  <a:lnTo>
                    <a:pt x="122" y="0"/>
                  </a:lnTo>
                  <a:lnTo>
                    <a:pt x="127" y="0"/>
                  </a:lnTo>
                  <a:lnTo>
                    <a:pt x="131" y="0"/>
                  </a:lnTo>
                  <a:lnTo>
                    <a:pt x="136" y="0"/>
                  </a:lnTo>
                  <a:lnTo>
                    <a:pt x="140" y="0"/>
                  </a:lnTo>
                  <a:lnTo>
                    <a:pt x="145" y="0"/>
                  </a:lnTo>
                  <a:lnTo>
                    <a:pt x="150" y="0"/>
                  </a:lnTo>
                  <a:lnTo>
                    <a:pt x="154" y="0"/>
                  </a:lnTo>
                  <a:lnTo>
                    <a:pt x="159" y="0"/>
                  </a:lnTo>
                  <a:lnTo>
                    <a:pt x="163" y="0"/>
                  </a:lnTo>
                  <a:lnTo>
                    <a:pt x="168" y="0"/>
                  </a:lnTo>
                  <a:lnTo>
                    <a:pt x="172" y="0"/>
                  </a:lnTo>
                  <a:lnTo>
                    <a:pt x="177" y="0"/>
                  </a:lnTo>
                  <a:lnTo>
                    <a:pt x="181" y="0"/>
                  </a:lnTo>
                  <a:lnTo>
                    <a:pt x="186" y="0"/>
                  </a:lnTo>
                  <a:lnTo>
                    <a:pt x="190" y="0"/>
                  </a:lnTo>
                  <a:lnTo>
                    <a:pt x="195" y="0"/>
                  </a:lnTo>
                  <a:lnTo>
                    <a:pt x="200" y="0"/>
                  </a:lnTo>
                  <a:lnTo>
                    <a:pt x="204" y="0"/>
                  </a:lnTo>
                  <a:lnTo>
                    <a:pt x="209" y="0"/>
                  </a:lnTo>
                  <a:lnTo>
                    <a:pt x="213" y="0"/>
                  </a:lnTo>
                  <a:lnTo>
                    <a:pt x="218" y="0"/>
                  </a:lnTo>
                  <a:lnTo>
                    <a:pt x="222" y="0"/>
                  </a:lnTo>
                  <a:lnTo>
                    <a:pt x="227" y="0"/>
                  </a:lnTo>
                  <a:lnTo>
                    <a:pt x="231" y="0"/>
                  </a:lnTo>
                  <a:lnTo>
                    <a:pt x="236" y="0"/>
                  </a:lnTo>
                  <a:lnTo>
                    <a:pt x="240" y="0"/>
                  </a:lnTo>
                  <a:lnTo>
                    <a:pt x="245" y="0"/>
                  </a:lnTo>
                  <a:lnTo>
                    <a:pt x="249" y="0"/>
                  </a:lnTo>
                  <a:lnTo>
                    <a:pt x="254" y="0"/>
                  </a:lnTo>
                  <a:lnTo>
                    <a:pt x="259" y="0"/>
                  </a:lnTo>
                  <a:lnTo>
                    <a:pt x="263" y="0"/>
                  </a:lnTo>
                  <a:lnTo>
                    <a:pt x="268" y="5"/>
                  </a:lnTo>
                  <a:lnTo>
                    <a:pt x="272" y="5"/>
                  </a:lnTo>
                  <a:lnTo>
                    <a:pt x="277" y="5"/>
                  </a:lnTo>
                  <a:lnTo>
                    <a:pt x="281" y="5"/>
                  </a:lnTo>
                  <a:lnTo>
                    <a:pt x="286" y="5"/>
                  </a:lnTo>
                  <a:lnTo>
                    <a:pt x="290" y="5"/>
                  </a:lnTo>
                  <a:lnTo>
                    <a:pt x="295" y="5"/>
                  </a:lnTo>
                  <a:lnTo>
                    <a:pt x="299" y="5"/>
                  </a:lnTo>
                  <a:lnTo>
                    <a:pt x="304" y="5"/>
                  </a:lnTo>
                  <a:lnTo>
                    <a:pt x="309" y="9"/>
                  </a:lnTo>
                  <a:lnTo>
                    <a:pt x="313" y="9"/>
                  </a:lnTo>
                  <a:lnTo>
                    <a:pt x="318" y="9"/>
                  </a:lnTo>
                  <a:lnTo>
                    <a:pt x="322" y="9"/>
                  </a:lnTo>
                  <a:lnTo>
                    <a:pt x="327" y="9"/>
                  </a:lnTo>
                  <a:lnTo>
                    <a:pt x="331" y="14"/>
                  </a:lnTo>
                  <a:lnTo>
                    <a:pt x="336" y="14"/>
                  </a:lnTo>
                  <a:lnTo>
                    <a:pt x="340" y="14"/>
                  </a:lnTo>
                  <a:lnTo>
                    <a:pt x="345" y="14"/>
                  </a:lnTo>
                  <a:lnTo>
                    <a:pt x="349" y="14"/>
                  </a:lnTo>
                  <a:lnTo>
                    <a:pt x="354" y="18"/>
                  </a:lnTo>
                  <a:lnTo>
                    <a:pt x="359" y="18"/>
                  </a:lnTo>
                  <a:lnTo>
                    <a:pt x="363" y="18"/>
                  </a:lnTo>
                  <a:lnTo>
                    <a:pt x="368" y="23"/>
                  </a:lnTo>
                  <a:lnTo>
                    <a:pt x="372" y="23"/>
                  </a:lnTo>
                  <a:lnTo>
                    <a:pt x="377" y="23"/>
                  </a:lnTo>
                  <a:lnTo>
                    <a:pt x="381" y="27"/>
                  </a:lnTo>
                  <a:lnTo>
                    <a:pt x="386" y="27"/>
                  </a:lnTo>
                  <a:lnTo>
                    <a:pt x="390" y="32"/>
                  </a:lnTo>
                  <a:lnTo>
                    <a:pt x="395" y="32"/>
                  </a:lnTo>
                  <a:lnTo>
                    <a:pt x="399" y="32"/>
                  </a:lnTo>
                  <a:lnTo>
                    <a:pt x="404" y="37"/>
                  </a:lnTo>
                  <a:lnTo>
                    <a:pt x="408" y="37"/>
                  </a:lnTo>
                  <a:lnTo>
                    <a:pt x="413" y="41"/>
                  </a:lnTo>
                  <a:lnTo>
                    <a:pt x="418" y="46"/>
                  </a:lnTo>
                  <a:lnTo>
                    <a:pt x="422" y="46"/>
                  </a:lnTo>
                  <a:lnTo>
                    <a:pt x="427" y="50"/>
                  </a:lnTo>
                  <a:lnTo>
                    <a:pt x="431" y="50"/>
                  </a:lnTo>
                  <a:lnTo>
                    <a:pt x="436" y="55"/>
                  </a:lnTo>
                  <a:lnTo>
                    <a:pt x="440" y="59"/>
                  </a:lnTo>
                  <a:lnTo>
                    <a:pt x="445" y="64"/>
                  </a:lnTo>
                  <a:lnTo>
                    <a:pt x="449" y="68"/>
                  </a:lnTo>
                  <a:lnTo>
                    <a:pt x="454" y="68"/>
                  </a:lnTo>
                  <a:lnTo>
                    <a:pt x="458" y="73"/>
                  </a:lnTo>
                  <a:lnTo>
                    <a:pt x="463" y="77"/>
                  </a:lnTo>
                  <a:lnTo>
                    <a:pt x="468" y="82"/>
                  </a:lnTo>
                  <a:lnTo>
                    <a:pt x="472" y="82"/>
                  </a:lnTo>
                  <a:lnTo>
                    <a:pt x="477" y="87"/>
                  </a:lnTo>
                  <a:lnTo>
                    <a:pt x="477" y="91"/>
                  </a:lnTo>
                  <a:lnTo>
                    <a:pt x="481" y="96"/>
                  </a:lnTo>
                  <a:lnTo>
                    <a:pt x="486" y="100"/>
                  </a:lnTo>
                  <a:lnTo>
                    <a:pt x="490" y="105"/>
                  </a:lnTo>
                  <a:lnTo>
                    <a:pt x="495" y="109"/>
                  </a:lnTo>
                  <a:lnTo>
                    <a:pt x="499" y="114"/>
                  </a:lnTo>
                  <a:lnTo>
                    <a:pt x="504" y="118"/>
                  </a:lnTo>
                  <a:lnTo>
                    <a:pt x="504" y="123"/>
                  </a:lnTo>
                  <a:lnTo>
                    <a:pt x="508" y="127"/>
                  </a:lnTo>
                  <a:lnTo>
                    <a:pt x="513" y="132"/>
                  </a:lnTo>
                  <a:lnTo>
                    <a:pt x="518" y="141"/>
                  </a:lnTo>
                  <a:lnTo>
                    <a:pt x="522" y="146"/>
                  </a:lnTo>
                  <a:lnTo>
                    <a:pt x="527" y="150"/>
                  </a:lnTo>
                  <a:lnTo>
                    <a:pt x="531" y="155"/>
                  </a:lnTo>
                  <a:lnTo>
                    <a:pt x="536" y="164"/>
                  </a:lnTo>
                  <a:lnTo>
                    <a:pt x="536" y="168"/>
                  </a:lnTo>
                  <a:lnTo>
                    <a:pt x="540" y="173"/>
                  </a:lnTo>
                  <a:lnTo>
                    <a:pt x="545" y="182"/>
                  </a:lnTo>
                  <a:lnTo>
                    <a:pt x="549" y="186"/>
                  </a:lnTo>
                  <a:lnTo>
                    <a:pt x="554" y="196"/>
                  </a:lnTo>
                  <a:lnTo>
                    <a:pt x="558" y="200"/>
                  </a:lnTo>
                  <a:lnTo>
                    <a:pt x="563" y="209"/>
                  </a:lnTo>
                </a:path>
              </a:pathLst>
            </a:custGeom>
            <a:noFill/>
            <a:ln w="142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Freeform 71"/>
            <p:cNvSpPr>
              <a:spLocks/>
            </p:cNvSpPr>
            <p:nvPr/>
          </p:nvSpPr>
          <p:spPr bwMode="auto">
            <a:xfrm>
              <a:off x="1961" y="2102"/>
              <a:ext cx="509" cy="976"/>
            </a:xfrm>
            <a:custGeom>
              <a:avLst/>
              <a:gdLst>
                <a:gd name="T0" fmla="*/ 4 w 509"/>
                <a:gd name="T1" fmla="*/ 613 h 976"/>
                <a:gd name="T2" fmla="*/ 18 w 509"/>
                <a:gd name="T3" fmla="*/ 636 h 976"/>
                <a:gd name="T4" fmla="*/ 32 w 509"/>
                <a:gd name="T5" fmla="*/ 658 h 976"/>
                <a:gd name="T6" fmla="*/ 41 w 509"/>
                <a:gd name="T7" fmla="*/ 681 h 976"/>
                <a:gd name="T8" fmla="*/ 54 w 509"/>
                <a:gd name="T9" fmla="*/ 708 h 976"/>
                <a:gd name="T10" fmla="*/ 64 w 509"/>
                <a:gd name="T11" fmla="*/ 735 h 976"/>
                <a:gd name="T12" fmla="*/ 77 w 509"/>
                <a:gd name="T13" fmla="*/ 758 h 976"/>
                <a:gd name="T14" fmla="*/ 91 w 509"/>
                <a:gd name="T15" fmla="*/ 785 h 976"/>
                <a:gd name="T16" fmla="*/ 100 w 509"/>
                <a:gd name="T17" fmla="*/ 813 h 976"/>
                <a:gd name="T18" fmla="*/ 114 w 509"/>
                <a:gd name="T19" fmla="*/ 835 h 976"/>
                <a:gd name="T20" fmla="*/ 123 w 509"/>
                <a:gd name="T21" fmla="*/ 863 h 976"/>
                <a:gd name="T22" fmla="*/ 136 w 509"/>
                <a:gd name="T23" fmla="*/ 885 h 976"/>
                <a:gd name="T24" fmla="*/ 150 w 509"/>
                <a:gd name="T25" fmla="*/ 904 h 976"/>
                <a:gd name="T26" fmla="*/ 159 w 509"/>
                <a:gd name="T27" fmla="*/ 926 h 976"/>
                <a:gd name="T28" fmla="*/ 173 w 509"/>
                <a:gd name="T29" fmla="*/ 940 h 976"/>
                <a:gd name="T30" fmla="*/ 182 w 509"/>
                <a:gd name="T31" fmla="*/ 954 h 976"/>
                <a:gd name="T32" fmla="*/ 195 w 509"/>
                <a:gd name="T33" fmla="*/ 967 h 976"/>
                <a:gd name="T34" fmla="*/ 209 w 509"/>
                <a:gd name="T35" fmla="*/ 976 h 976"/>
                <a:gd name="T36" fmla="*/ 223 w 509"/>
                <a:gd name="T37" fmla="*/ 976 h 976"/>
                <a:gd name="T38" fmla="*/ 236 w 509"/>
                <a:gd name="T39" fmla="*/ 976 h 976"/>
                <a:gd name="T40" fmla="*/ 250 w 509"/>
                <a:gd name="T41" fmla="*/ 963 h 976"/>
                <a:gd name="T42" fmla="*/ 263 w 509"/>
                <a:gd name="T43" fmla="*/ 954 h 976"/>
                <a:gd name="T44" fmla="*/ 273 w 509"/>
                <a:gd name="T45" fmla="*/ 935 h 976"/>
                <a:gd name="T46" fmla="*/ 286 w 509"/>
                <a:gd name="T47" fmla="*/ 913 h 976"/>
                <a:gd name="T48" fmla="*/ 300 w 509"/>
                <a:gd name="T49" fmla="*/ 885 h 976"/>
                <a:gd name="T50" fmla="*/ 309 w 509"/>
                <a:gd name="T51" fmla="*/ 854 h 976"/>
                <a:gd name="T52" fmla="*/ 322 w 509"/>
                <a:gd name="T53" fmla="*/ 817 h 976"/>
                <a:gd name="T54" fmla="*/ 332 w 509"/>
                <a:gd name="T55" fmla="*/ 776 h 976"/>
                <a:gd name="T56" fmla="*/ 345 w 509"/>
                <a:gd name="T57" fmla="*/ 731 h 976"/>
                <a:gd name="T58" fmla="*/ 359 w 509"/>
                <a:gd name="T59" fmla="*/ 681 h 976"/>
                <a:gd name="T60" fmla="*/ 368 w 509"/>
                <a:gd name="T61" fmla="*/ 631 h 976"/>
                <a:gd name="T62" fmla="*/ 382 w 509"/>
                <a:gd name="T63" fmla="*/ 576 h 976"/>
                <a:gd name="T64" fmla="*/ 391 w 509"/>
                <a:gd name="T65" fmla="*/ 522 h 976"/>
                <a:gd name="T66" fmla="*/ 404 w 509"/>
                <a:gd name="T67" fmla="*/ 467 h 976"/>
                <a:gd name="T68" fmla="*/ 418 w 509"/>
                <a:gd name="T69" fmla="*/ 408 h 976"/>
                <a:gd name="T70" fmla="*/ 427 w 509"/>
                <a:gd name="T71" fmla="*/ 349 h 976"/>
                <a:gd name="T72" fmla="*/ 441 w 509"/>
                <a:gd name="T73" fmla="*/ 290 h 976"/>
                <a:gd name="T74" fmla="*/ 450 w 509"/>
                <a:gd name="T75" fmla="*/ 236 h 976"/>
                <a:gd name="T76" fmla="*/ 463 w 509"/>
                <a:gd name="T77" fmla="*/ 181 h 976"/>
                <a:gd name="T78" fmla="*/ 477 w 509"/>
                <a:gd name="T79" fmla="*/ 127 h 976"/>
                <a:gd name="T80" fmla="*/ 486 w 509"/>
                <a:gd name="T81" fmla="*/ 77 h 976"/>
                <a:gd name="T82" fmla="*/ 500 w 509"/>
                <a:gd name="T83" fmla="*/ 31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9" h="976">
                  <a:moveTo>
                    <a:pt x="0" y="599"/>
                  </a:moveTo>
                  <a:lnTo>
                    <a:pt x="0" y="604"/>
                  </a:lnTo>
                  <a:lnTo>
                    <a:pt x="4" y="613"/>
                  </a:lnTo>
                  <a:lnTo>
                    <a:pt x="9" y="622"/>
                  </a:lnTo>
                  <a:lnTo>
                    <a:pt x="14" y="626"/>
                  </a:lnTo>
                  <a:lnTo>
                    <a:pt x="18" y="636"/>
                  </a:lnTo>
                  <a:lnTo>
                    <a:pt x="23" y="645"/>
                  </a:lnTo>
                  <a:lnTo>
                    <a:pt x="27" y="649"/>
                  </a:lnTo>
                  <a:lnTo>
                    <a:pt x="32" y="658"/>
                  </a:lnTo>
                  <a:lnTo>
                    <a:pt x="32" y="667"/>
                  </a:lnTo>
                  <a:lnTo>
                    <a:pt x="36" y="676"/>
                  </a:lnTo>
                  <a:lnTo>
                    <a:pt x="41" y="681"/>
                  </a:lnTo>
                  <a:lnTo>
                    <a:pt x="45" y="690"/>
                  </a:lnTo>
                  <a:lnTo>
                    <a:pt x="50" y="699"/>
                  </a:lnTo>
                  <a:lnTo>
                    <a:pt x="54" y="708"/>
                  </a:lnTo>
                  <a:lnTo>
                    <a:pt x="59" y="717"/>
                  </a:lnTo>
                  <a:lnTo>
                    <a:pt x="64" y="726"/>
                  </a:lnTo>
                  <a:lnTo>
                    <a:pt x="64" y="735"/>
                  </a:lnTo>
                  <a:lnTo>
                    <a:pt x="68" y="745"/>
                  </a:lnTo>
                  <a:lnTo>
                    <a:pt x="73" y="749"/>
                  </a:lnTo>
                  <a:lnTo>
                    <a:pt x="77" y="758"/>
                  </a:lnTo>
                  <a:lnTo>
                    <a:pt x="82" y="767"/>
                  </a:lnTo>
                  <a:lnTo>
                    <a:pt x="86" y="776"/>
                  </a:lnTo>
                  <a:lnTo>
                    <a:pt x="91" y="785"/>
                  </a:lnTo>
                  <a:lnTo>
                    <a:pt x="91" y="795"/>
                  </a:lnTo>
                  <a:lnTo>
                    <a:pt x="95" y="804"/>
                  </a:lnTo>
                  <a:lnTo>
                    <a:pt x="100" y="813"/>
                  </a:lnTo>
                  <a:lnTo>
                    <a:pt x="104" y="822"/>
                  </a:lnTo>
                  <a:lnTo>
                    <a:pt x="109" y="826"/>
                  </a:lnTo>
                  <a:lnTo>
                    <a:pt x="114" y="835"/>
                  </a:lnTo>
                  <a:lnTo>
                    <a:pt x="118" y="844"/>
                  </a:lnTo>
                  <a:lnTo>
                    <a:pt x="123" y="854"/>
                  </a:lnTo>
                  <a:lnTo>
                    <a:pt x="123" y="863"/>
                  </a:lnTo>
                  <a:lnTo>
                    <a:pt x="127" y="867"/>
                  </a:lnTo>
                  <a:lnTo>
                    <a:pt x="132" y="876"/>
                  </a:lnTo>
                  <a:lnTo>
                    <a:pt x="136" y="885"/>
                  </a:lnTo>
                  <a:lnTo>
                    <a:pt x="141" y="890"/>
                  </a:lnTo>
                  <a:lnTo>
                    <a:pt x="145" y="899"/>
                  </a:lnTo>
                  <a:lnTo>
                    <a:pt x="150" y="904"/>
                  </a:lnTo>
                  <a:lnTo>
                    <a:pt x="150" y="913"/>
                  </a:lnTo>
                  <a:lnTo>
                    <a:pt x="154" y="917"/>
                  </a:lnTo>
                  <a:lnTo>
                    <a:pt x="159" y="926"/>
                  </a:lnTo>
                  <a:lnTo>
                    <a:pt x="163" y="931"/>
                  </a:lnTo>
                  <a:lnTo>
                    <a:pt x="168" y="935"/>
                  </a:lnTo>
                  <a:lnTo>
                    <a:pt x="173" y="940"/>
                  </a:lnTo>
                  <a:lnTo>
                    <a:pt x="177" y="944"/>
                  </a:lnTo>
                  <a:lnTo>
                    <a:pt x="182" y="949"/>
                  </a:lnTo>
                  <a:lnTo>
                    <a:pt x="182" y="954"/>
                  </a:lnTo>
                  <a:lnTo>
                    <a:pt x="186" y="958"/>
                  </a:lnTo>
                  <a:lnTo>
                    <a:pt x="191" y="963"/>
                  </a:lnTo>
                  <a:lnTo>
                    <a:pt x="195" y="967"/>
                  </a:lnTo>
                  <a:lnTo>
                    <a:pt x="200" y="967"/>
                  </a:lnTo>
                  <a:lnTo>
                    <a:pt x="204" y="972"/>
                  </a:lnTo>
                  <a:lnTo>
                    <a:pt x="209" y="976"/>
                  </a:lnTo>
                  <a:lnTo>
                    <a:pt x="213" y="976"/>
                  </a:lnTo>
                  <a:lnTo>
                    <a:pt x="218" y="976"/>
                  </a:lnTo>
                  <a:lnTo>
                    <a:pt x="223" y="976"/>
                  </a:lnTo>
                  <a:lnTo>
                    <a:pt x="227" y="976"/>
                  </a:lnTo>
                  <a:lnTo>
                    <a:pt x="232" y="976"/>
                  </a:lnTo>
                  <a:lnTo>
                    <a:pt x="236" y="976"/>
                  </a:lnTo>
                  <a:lnTo>
                    <a:pt x="241" y="972"/>
                  </a:lnTo>
                  <a:lnTo>
                    <a:pt x="245" y="967"/>
                  </a:lnTo>
                  <a:lnTo>
                    <a:pt x="250" y="963"/>
                  </a:lnTo>
                  <a:lnTo>
                    <a:pt x="254" y="963"/>
                  </a:lnTo>
                  <a:lnTo>
                    <a:pt x="259" y="958"/>
                  </a:lnTo>
                  <a:lnTo>
                    <a:pt x="263" y="954"/>
                  </a:lnTo>
                  <a:lnTo>
                    <a:pt x="268" y="944"/>
                  </a:lnTo>
                  <a:lnTo>
                    <a:pt x="273" y="940"/>
                  </a:lnTo>
                  <a:lnTo>
                    <a:pt x="273" y="935"/>
                  </a:lnTo>
                  <a:lnTo>
                    <a:pt x="277" y="926"/>
                  </a:lnTo>
                  <a:lnTo>
                    <a:pt x="282" y="922"/>
                  </a:lnTo>
                  <a:lnTo>
                    <a:pt x="286" y="913"/>
                  </a:lnTo>
                  <a:lnTo>
                    <a:pt x="291" y="904"/>
                  </a:lnTo>
                  <a:lnTo>
                    <a:pt x="295" y="894"/>
                  </a:lnTo>
                  <a:lnTo>
                    <a:pt x="300" y="885"/>
                  </a:lnTo>
                  <a:lnTo>
                    <a:pt x="300" y="876"/>
                  </a:lnTo>
                  <a:lnTo>
                    <a:pt x="304" y="863"/>
                  </a:lnTo>
                  <a:lnTo>
                    <a:pt x="309" y="854"/>
                  </a:lnTo>
                  <a:lnTo>
                    <a:pt x="313" y="840"/>
                  </a:lnTo>
                  <a:lnTo>
                    <a:pt x="318" y="831"/>
                  </a:lnTo>
                  <a:lnTo>
                    <a:pt x="322" y="817"/>
                  </a:lnTo>
                  <a:lnTo>
                    <a:pt x="327" y="804"/>
                  </a:lnTo>
                  <a:lnTo>
                    <a:pt x="332" y="790"/>
                  </a:lnTo>
                  <a:lnTo>
                    <a:pt x="332" y="776"/>
                  </a:lnTo>
                  <a:lnTo>
                    <a:pt x="336" y="763"/>
                  </a:lnTo>
                  <a:lnTo>
                    <a:pt x="341" y="745"/>
                  </a:lnTo>
                  <a:lnTo>
                    <a:pt x="345" y="731"/>
                  </a:lnTo>
                  <a:lnTo>
                    <a:pt x="350" y="717"/>
                  </a:lnTo>
                  <a:lnTo>
                    <a:pt x="354" y="699"/>
                  </a:lnTo>
                  <a:lnTo>
                    <a:pt x="359" y="681"/>
                  </a:lnTo>
                  <a:lnTo>
                    <a:pt x="359" y="667"/>
                  </a:lnTo>
                  <a:lnTo>
                    <a:pt x="363" y="649"/>
                  </a:lnTo>
                  <a:lnTo>
                    <a:pt x="368" y="631"/>
                  </a:lnTo>
                  <a:lnTo>
                    <a:pt x="372" y="613"/>
                  </a:lnTo>
                  <a:lnTo>
                    <a:pt x="377" y="595"/>
                  </a:lnTo>
                  <a:lnTo>
                    <a:pt x="382" y="576"/>
                  </a:lnTo>
                  <a:lnTo>
                    <a:pt x="386" y="558"/>
                  </a:lnTo>
                  <a:lnTo>
                    <a:pt x="391" y="540"/>
                  </a:lnTo>
                  <a:lnTo>
                    <a:pt x="391" y="522"/>
                  </a:lnTo>
                  <a:lnTo>
                    <a:pt x="395" y="504"/>
                  </a:lnTo>
                  <a:lnTo>
                    <a:pt x="400" y="486"/>
                  </a:lnTo>
                  <a:lnTo>
                    <a:pt x="404" y="467"/>
                  </a:lnTo>
                  <a:lnTo>
                    <a:pt x="409" y="445"/>
                  </a:lnTo>
                  <a:lnTo>
                    <a:pt x="413" y="427"/>
                  </a:lnTo>
                  <a:lnTo>
                    <a:pt x="418" y="408"/>
                  </a:lnTo>
                  <a:lnTo>
                    <a:pt x="422" y="390"/>
                  </a:lnTo>
                  <a:lnTo>
                    <a:pt x="422" y="367"/>
                  </a:lnTo>
                  <a:lnTo>
                    <a:pt x="427" y="349"/>
                  </a:lnTo>
                  <a:lnTo>
                    <a:pt x="432" y="331"/>
                  </a:lnTo>
                  <a:lnTo>
                    <a:pt x="436" y="308"/>
                  </a:lnTo>
                  <a:lnTo>
                    <a:pt x="441" y="290"/>
                  </a:lnTo>
                  <a:lnTo>
                    <a:pt x="445" y="272"/>
                  </a:lnTo>
                  <a:lnTo>
                    <a:pt x="450" y="254"/>
                  </a:lnTo>
                  <a:lnTo>
                    <a:pt x="450" y="236"/>
                  </a:lnTo>
                  <a:lnTo>
                    <a:pt x="454" y="218"/>
                  </a:lnTo>
                  <a:lnTo>
                    <a:pt x="459" y="199"/>
                  </a:lnTo>
                  <a:lnTo>
                    <a:pt x="463" y="181"/>
                  </a:lnTo>
                  <a:lnTo>
                    <a:pt x="468" y="163"/>
                  </a:lnTo>
                  <a:lnTo>
                    <a:pt x="472" y="145"/>
                  </a:lnTo>
                  <a:lnTo>
                    <a:pt x="477" y="127"/>
                  </a:lnTo>
                  <a:lnTo>
                    <a:pt x="481" y="109"/>
                  </a:lnTo>
                  <a:lnTo>
                    <a:pt x="481" y="95"/>
                  </a:lnTo>
                  <a:lnTo>
                    <a:pt x="486" y="77"/>
                  </a:lnTo>
                  <a:lnTo>
                    <a:pt x="491" y="59"/>
                  </a:lnTo>
                  <a:lnTo>
                    <a:pt x="495" y="45"/>
                  </a:lnTo>
                  <a:lnTo>
                    <a:pt x="500" y="31"/>
                  </a:lnTo>
                  <a:lnTo>
                    <a:pt x="504" y="13"/>
                  </a:lnTo>
                  <a:lnTo>
                    <a:pt x="509" y="0"/>
                  </a:lnTo>
                </a:path>
              </a:pathLst>
            </a:custGeom>
            <a:noFill/>
            <a:ln w="142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Freeform 72"/>
            <p:cNvSpPr>
              <a:spLocks/>
            </p:cNvSpPr>
            <p:nvPr/>
          </p:nvSpPr>
          <p:spPr bwMode="auto">
            <a:xfrm>
              <a:off x="2470" y="1902"/>
              <a:ext cx="513" cy="558"/>
            </a:xfrm>
            <a:custGeom>
              <a:avLst/>
              <a:gdLst>
                <a:gd name="T0" fmla="*/ 4 w 513"/>
                <a:gd name="T1" fmla="*/ 172 h 558"/>
                <a:gd name="T2" fmla="*/ 18 w 513"/>
                <a:gd name="T3" fmla="*/ 136 h 558"/>
                <a:gd name="T4" fmla="*/ 32 w 513"/>
                <a:gd name="T5" fmla="*/ 100 h 558"/>
                <a:gd name="T6" fmla="*/ 41 w 513"/>
                <a:gd name="T7" fmla="*/ 72 h 558"/>
                <a:gd name="T8" fmla="*/ 54 w 513"/>
                <a:gd name="T9" fmla="*/ 50 h 558"/>
                <a:gd name="T10" fmla="*/ 63 w 513"/>
                <a:gd name="T11" fmla="*/ 31 h 558"/>
                <a:gd name="T12" fmla="*/ 77 w 513"/>
                <a:gd name="T13" fmla="*/ 13 h 558"/>
                <a:gd name="T14" fmla="*/ 91 w 513"/>
                <a:gd name="T15" fmla="*/ 4 h 558"/>
                <a:gd name="T16" fmla="*/ 104 w 513"/>
                <a:gd name="T17" fmla="*/ 0 h 558"/>
                <a:gd name="T18" fmla="*/ 118 w 513"/>
                <a:gd name="T19" fmla="*/ 0 h 558"/>
                <a:gd name="T20" fmla="*/ 131 w 513"/>
                <a:gd name="T21" fmla="*/ 9 h 558"/>
                <a:gd name="T22" fmla="*/ 145 w 513"/>
                <a:gd name="T23" fmla="*/ 18 h 558"/>
                <a:gd name="T24" fmla="*/ 154 w 513"/>
                <a:gd name="T25" fmla="*/ 31 h 558"/>
                <a:gd name="T26" fmla="*/ 168 w 513"/>
                <a:gd name="T27" fmla="*/ 45 h 558"/>
                <a:gd name="T28" fmla="*/ 181 w 513"/>
                <a:gd name="T29" fmla="*/ 63 h 558"/>
                <a:gd name="T30" fmla="*/ 191 w 513"/>
                <a:gd name="T31" fmla="*/ 86 h 558"/>
                <a:gd name="T32" fmla="*/ 204 w 513"/>
                <a:gd name="T33" fmla="*/ 109 h 558"/>
                <a:gd name="T34" fmla="*/ 213 w 513"/>
                <a:gd name="T35" fmla="*/ 131 h 558"/>
                <a:gd name="T36" fmla="*/ 227 w 513"/>
                <a:gd name="T37" fmla="*/ 154 h 558"/>
                <a:gd name="T38" fmla="*/ 241 w 513"/>
                <a:gd name="T39" fmla="*/ 181 h 558"/>
                <a:gd name="T40" fmla="*/ 250 w 513"/>
                <a:gd name="T41" fmla="*/ 209 h 558"/>
                <a:gd name="T42" fmla="*/ 263 w 513"/>
                <a:gd name="T43" fmla="*/ 231 h 558"/>
                <a:gd name="T44" fmla="*/ 272 w 513"/>
                <a:gd name="T45" fmla="*/ 259 h 558"/>
                <a:gd name="T46" fmla="*/ 286 w 513"/>
                <a:gd name="T47" fmla="*/ 286 h 558"/>
                <a:gd name="T48" fmla="*/ 300 w 513"/>
                <a:gd name="T49" fmla="*/ 309 h 558"/>
                <a:gd name="T50" fmla="*/ 309 w 513"/>
                <a:gd name="T51" fmla="*/ 331 h 558"/>
                <a:gd name="T52" fmla="*/ 322 w 513"/>
                <a:gd name="T53" fmla="*/ 354 h 558"/>
                <a:gd name="T54" fmla="*/ 331 w 513"/>
                <a:gd name="T55" fmla="*/ 377 h 558"/>
                <a:gd name="T56" fmla="*/ 345 w 513"/>
                <a:gd name="T57" fmla="*/ 399 h 558"/>
                <a:gd name="T58" fmla="*/ 359 w 513"/>
                <a:gd name="T59" fmla="*/ 418 h 558"/>
                <a:gd name="T60" fmla="*/ 368 w 513"/>
                <a:gd name="T61" fmla="*/ 436 h 558"/>
                <a:gd name="T62" fmla="*/ 381 w 513"/>
                <a:gd name="T63" fmla="*/ 454 h 558"/>
                <a:gd name="T64" fmla="*/ 390 w 513"/>
                <a:gd name="T65" fmla="*/ 468 h 558"/>
                <a:gd name="T66" fmla="*/ 404 w 513"/>
                <a:gd name="T67" fmla="*/ 481 h 558"/>
                <a:gd name="T68" fmla="*/ 418 w 513"/>
                <a:gd name="T69" fmla="*/ 495 h 558"/>
                <a:gd name="T70" fmla="*/ 427 w 513"/>
                <a:gd name="T71" fmla="*/ 504 h 558"/>
                <a:gd name="T72" fmla="*/ 440 w 513"/>
                <a:gd name="T73" fmla="*/ 518 h 558"/>
                <a:gd name="T74" fmla="*/ 449 w 513"/>
                <a:gd name="T75" fmla="*/ 527 h 558"/>
                <a:gd name="T76" fmla="*/ 463 w 513"/>
                <a:gd name="T77" fmla="*/ 536 h 558"/>
                <a:gd name="T78" fmla="*/ 477 w 513"/>
                <a:gd name="T79" fmla="*/ 545 h 558"/>
                <a:gd name="T80" fmla="*/ 490 w 513"/>
                <a:gd name="T81" fmla="*/ 549 h 558"/>
                <a:gd name="T82" fmla="*/ 504 w 513"/>
                <a:gd name="T83" fmla="*/ 554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3" h="558">
                  <a:moveTo>
                    <a:pt x="0" y="200"/>
                  </a:moveTo>
                  <a:lnTo>
                    <a:pt x="0" y="186"/>
                  </a:lnTo>
                  <a:lnTo>
                    <a:pt x="4" y="172"/>
                  </a:lnTo>
                  <a:lnTo>
                    <a:pt x="9" y="159"/>
                  </a:lnTo>
                  <a:lnTo>
                    <a:pt x="13" y="145"/>
                  </a:lnTo>
                  <a:lnTo>
                    <a:pt x="18" y="136"/>
                  </a:lnTo>
                  <a:lnTo>
                    <a:pt x="22" y="122"/>
                  </a:lnTo>
                  <a:lnTo>
                    <a:pt x="27" y="113"/>
                  </a:lnTo>
                  <a:lnTo>
                    <a:pt x="32" y="100"/>
                  </a:lnTo>
                  <a:lnTo>
                    <a:pt x="32" y="90"/>
                  </a:lnTo>
                  <a:lnTo>
                    <a:pt x="36" y="81"/>
                  </a:lnTo>
                  <a:lnTo>
                    <a:pt x="41" y="72"/>
                  </a:lnTo>
                  <a:lnTo>
                    <a:pt x="45" y="63"/>
                  </a:lnTo>
                  <a:lnTo>
                    <a:pt x="50" y="54"/>
                  </a:lnTo>
                  <a:lnTo>
                    <a:pt x="54" y="50"/>
                  </a:lnTo>
                  <a:lnTo>
                    <a:pt x="59" y="41"/>
                  </a:lnTo>
                  <a:lnTo>
                    <a:pt x="59" y="36"/>
                  </a:lnTo>
                  <a:lnTo>
                    <a:pt x="63" y="31"/>
                  </a:lnTo>
                  <a:lnTo>
                    <a:pt x="68" y="22"/>
                  </a:lnTo>
                  <a:lnTo>
                    <a:pt x="72" y="18"/>
                  </a:lnTo>
                  <a:lnTo>
                    <a:pt x="77" y="13"/>
                  </a:lnTo>
                  <a:lnTo>
                    <a:pt x="82" y="13"/>
                  </a:lnTo>
                  <a:lnTo>
                    <a:pt x="86" y="9"/>
                  </a:lnTo>
                  <a:lnTo>
                    <a:pt x="91" y="4"/>
                  </a:lnTo>
                  <a:lnTo>
                    <a:pt x="95" y="0"/>
                  </a:lnTo>
                  <a:lnTo>
                    <a:pt x="100" y="0"/>
                  </a:lnTo>
                  <a:lnTo>
                    <a:pt x="104" y="0"/>
                  </a:lnTo>
                  <a:lnTo>
                    <a:pt x="109" y="0"/>
                  </a:lnTo>
                  <a:lnTo>
                    <a:pt x="113" y="0"/>
                  </a:lnTo>
                  <a:lnTo>
                    <a:pt x="118" y="0"/>
                  </a:lnTo>
                  <a:lnTo>
                    <a:pt x="122" y="4"/>
                  </a:lnTo>
                  <a:lnTo>
                    <a:pt x="127" y="4"/>
                  </a:lnTo>
                  <a:lnTo>
                    <a:pt x="131" y="9"/>
                  </a:lnTo>
                  <a:lnTo>
                    <a:pt x="136" y="9"/>
                  </a:lnTo>
                  <a:lnTo>
                    <a:pt x="141" y="13"/>
                  </a:lnTo>
                  <a:lnTo>
                    <a:pt x="145" y="18"/>
                  </a:lnTo>
                  <a:lnTo>
                    <a:pt x="150" y="22"/>
                  </a:lnTo>
                  <a:lnTo>
                    <a:pt x="150" y="27"/>
                  </a:lnTo>
                  <a:lnTo>
                    <a:pt x="154" y="31"/>
                  </a:lnTo>
                  <a:lnTo>
                    <a:pt x="159" y="36"/>
                  </a:lnTo>
                  <a:lnTo>
                    <a:pt x="163" y="41"/>
                  </a:lnTo>
                  <a:lnTo>
                    <a:pt x="168" y="45"/>
                  </a:lnTo>
                  <a:lnTo>
                    <a:pt x="172" y="50"/>
                  </a:lnTo>
                  <a:lnTo>
                    <a:pt x="177" y="59"/>
                  </a:lnTo>
                  <a:lnTo>
                    <a:pt x="181" y="63"/>
                  </a:lnTo>
                  <a:lnTo>
                    <a:pt x="181" y="72"/>
                  </a:lnTo>
                  <a:lnTo>
                    <a:pt x="186" y="77"/>
                  </a:lnTo>
                  <a:lnTo>
                    <a:pt x="191" y="86"/>
                  </a:lnTo>
                  <a:lnTo>
                    <a:pt x="195" y="90"/>
                  </a:lnTo>
                  <a:lnTo>
                    <a:pt x="200" y="100"/>
                  </a:lnTo>
                  <a:lnTo>
                    <a:pt x="204" y="109"/>
                  </a:lnTo>
                  <a:lnTo>
                    <a:pt x="209" y="113"/>
                  </a:lnTo>
                  <a:lnTo>
                    <a:pt x="209" y="122"/>
                  </a:lnTo>
                  <a:lnTo>
                    <a:pt x="213" y="131"/>
                  </a:lnTo>
                  <a:lnTo>
                    <a:pt x="218" y="140"/>
                  </a:lnTo>
                  <a:lnTo>
                    <a:pt x="222" y="150"/>
                  </a:lnTo>
                  <a:lnTo>
                    <a:pt x="227" y="154"/>
                  </a:lnTo>
                  <a:lnTo>
                    <a:pt x="231" y="163"/>
                  </a:lnTo>
                  <a:lnTo>
                    <a:pt x="236" y="172"/>
                  </a:lnTo>
                  <a:lnTo>
                    <a:pt x="241" y="181"/>
                  </a:lnTo>
                  <a:lnTo>
                    <a:pt x="241" y="190"/>
                  </a:lnTo>
                  <a:lnTo>
                    <a:pt x="245" y="200"/>
                  </a:lnTo>
                  <a:lnTo>
                    <a:pt x="250" y="209"/>
                  </a:lnTo>
                  <a:lnTo>
                    <a:pt x="254" y="218"/>
                  </a:lnTo>
                  <a:lnTo>
                    <a:pt x="259" y="227"/>
                  </a:lnTo>
                  <a:lnTo>
                    <a:pt x="263" y="231"/>
                  </a:lnTo>
                  <a:lnTo>
                    <a:pt x="268" y="240"/>
                  </a:lnTo>
                  <a:lnTo>
                    <a:pt x="268" y="249"/>
                  </a:lnTo>
                  <a:lnTo>
                    <a:pt x="272" y="259"/>
                  </a:lnTo>
                  <a:lnTo>
                    <a:pt x="277" y="268"/>
                  </a:lnTo>
                  <a:lnTo>
                    <a:pt x="281" y="277"/>
                  </a:lnTo>
                  <a:lnTo>
                    <a:pt x="286" y="286"/>
                  </a:lnTo>
                  <a:lnTo>
                    <a:pt x="290" y="295"/>
                  </a:lnTo>
                  <a:lnTo>
                    <a:pt x="295" y="299"/>
                  </a:lnTo>
                  <a:lnTo>
                    <a:pt x="300" y="309"/>
                  </a:lnTo>
                  <a:lnTo>
                    <a:pt x="300" y="318"/>
                  </a:lnTo>
                  <a:lnTo>
                    <a:pt x="304" y="327"/>
                  </a:lnTo>
                  <a:lnTo>
                    <a:pt x="309" y="331"/>
                  </a:lnTo>
                  <a:lnTo>
                    <a:pt x="313" y="340"/>
                  </a:lnTo>
                  <a:lnTo>
                    <a:pt x="318" y="349"/>
                  </a:lnTo>
                  <a:lnTo>
                    <a:pt x="322" y="354"/>
                  </a:lnTo>
                  <a:lnTo>
                    <a:pt x="327" y="363"/>
                  </a:lnTo>
                  <a:lnTo>
                    <a:pt x="331" y="372"/>
                  </a:lnTo>
                  <a:lnTo>
                    <a:pt x="331" y="377"/>
                  </a:lnTo>
                  <a:lnTo>
                    <a:pt x="336" y="386"/>
                  </a:lnTo>
                  <a:lnTo>
                    <a:pt x="340" y="390"/>
                  </a:lnTo>
                  <a:lnTo>
                    <a:pt x="345" y="399"/>
                  </a:lnTo>
                  <a:lnTo>
                    <a:pt x="350" y="404"/>
                  </a:lnTo>
                  <a:lnTo>
                    <a:pt x="354" y="413"/>
                  </a:lnTo>
                  <a:lnTo>
                    <a:pt x="359" y="418"/>
                  </a:lnTo>
                  <a:lnTo>
                    <a:pt x="359" y="422"/>
                  </a:lnTo>
                  <a:lnTo>
                    <a:pt x="363" y="431"/>
                  </a:lnTo>
                  <a:lnTo>
                    <a:pt x="368" y="436"/>
                  </a:lnTo>
                  <a:lnTo>
                    <a:pt x="372" y="440"/>
                  </a:lnTo>
                  <a:lnTo>
                    <a:pt x="377" y="445"/>
                  </a:lnTo>
                  <a:lnTo>
                    <a:pt x="381" y="454"/>
                  </a:lnTo>
                  <a:lnTo>
                    <a:pt x="386" y="458"/>
                  </a:lnTo>
                  <a:lnTo>
                    <a:pt x="390" y="463"/>
                  </a:lnTo>
                  <a:lnTo>
                    <a:pt x="390" y="468"/>
                  </a:lnTo>
                  <a:lnTo>
                    <a:pt x="395" y="472"/>
                  </a:lnTo>
                  <a:lnTo>
                    <a:pt x="400" y="477"/>
                  </a:lnTo>
                  <a:lnTo>
                    <a:pt x="404" y="481"/>
                  </a:lnTo>
                  <a:lnTo>
                    <a:pt x="409" y="486"/>
                  </a:lnTo>
                  <a:lnTo>
                    <a:pt x="413" y="490"/>
                  </a:lnTo>
                  <a:lnTo>
                    <a:pt x="418" y="495"/>
                  </a:lnTo>
                  <a:lnTo>
                    <a:pt x="418" y="499"/>
                  </a:lnTo>
                  <a:lnTo>
                    <a:pt x="422" y="504"/>
                  </a:lnTo>
                  <a:lnTo>
                    <a:pt x="427" y="504"/>
                  </a:lnTo>
                  <a:lnTo>
                    <a:pt x="431" y="508"/>
                  </a:lnTo>
                  <a:lnTo>
                    <a:pt x="436" y="513"/>
                  </a:lnTo>
                  <a:lnTo>
                    <a:pt x="440" y="518"/>
                  </a:lnTo>
                  <a:lnTo>
                    <a:pt x="445" y="518"/>
                  </a:lnTo>
                  <a:lnTo>
                    <a:pt x="454" y="527"/>
                  </a:lnTo>
                  <a:lnTo>
                    <a:pt x="449" y="527"/>
                  </a:lnTo>
                  <a:lnTo>
                    <a:pt x="454" y="527"/>
                  </a:lnTo>
                  <a:lnTo>
                    <a:pt x="459" y="531"/>
                  </a:lnTo>
                  <a:lnTo>
                    <a:pt x="463" y="536"/>
                  </a:lnTo>
                  <a:lnTo>
                    <a:pt x="468" y="536"/>
                  </a:lnTo>
                  <a:lnTo>
                    <a:pt x="472" y="540"/>
                  </a:lnTo>
                  <a:lnTo>
                    <a:pt x="477" y="545"/>
                  </a:lnTo>
                  <a:lnTo>
                    <a:pt x="481" y="545"/>
                  </a:lnTo>
                  <a:lnTo>
                    <a:pt x="486" y="549"/>
                  </a:lnTo>
                  <a:lnTo>
                    <a:pt x="490" y="549"/>
                  </a:lnTo>
                  <a:lnTo>
                    <a:pt x="495" y="554"/>
                  </a:lnTo>
                  <a:lnTo>
                    <a:pt x="499" y="554"/>
                  </a:lnTo>
                  <a:lnTo>
                    <a:pt x="504" y="554"/>
                  </a:lnTo>
                  <a:lnTo>
                    <a:pt x="509" y="558"/>
                  </a:lnTo>
                  <a:lnTo>
                    <a:pt x="513" y="558"/>
                  </a:lnTo>
                </a:path>
              </a:pathLst>
            </a:custGeom>
            <a:noFill/>
            <a:ln w="142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Freeform 73"/>
            <p:cNvSpPr>
              <a:spLocks/>
            </p:cNvSpPr>
            <p:nvPr/>
          </p:nvSpPr>
          <p:spPr bwMode="auto">
            <a:xfrm>
              <a:off x="2983" y="2460"/>
              <a:ext cx="386" cy="28"/>
            </a:xfrm>
            <a:custGeom>
              <a:avLst/>
              <a:gdLst>
                <a:gd name="T0" fmla="*/ 5 w 386"/>
                <a:gd name="T1" fmla="*/ 5 h 28"/>
                <a:gd name="T2" fmla="*/ 14 w 386"/>
                <a:gd name="T3" fmla="*/ 5 h 28"/>
                <a:gd name="T4" fmla="*/ 23 w 386"/>
                <a:gd name="T5" fmla="*/ 9 h 28"/>
                <a:gd name="T6" fmla="*/ 32 w 386"/>
                <a:gd name="T7" fmla="*/ 14 h 28"/>
                <a:gd name="T8" fmla="*/ 41 w 386"/>
                <a:gd name="T9" fmla="*/ 14 h 28"/>
                <a:gd name="T10" fmla="*/ 50 w 386"/>
                <a:gd name="T11" fmla="*/ 14 h 28"/>
                <a:gd name="T12" fmla="*/ 59 w 386"/>
                <a:gd name="T13" fmla="*/ 19 h 28"/>
                <a:gd name="T14" fmla="*/ 68 w 386"/>
                <a:gd name="T15" fmla="*/ 19 h 28"/>
                <a:gd name="T16" fmla="*/ 77 w 386"/>
                <a:gd name="T17" fmla="*/ 23 h 28"/>
                <a:gd name="T18" fmla="*/ 86 w 386"/>
                <a:gd name="T19" fmla="*/ 23 h 28"/>
                <a:gd name="T20" fmla="*/ 95 w 386"/>
                <a:gd name="T21" fmla="*/ 23 h 28"/>
                <a:gd name="T22" fmla="*/ 105 w 386"/>
                <a:gd name="T23" fmla="*/ 23 h 28"/>
                <a:gd name="T24" fmla="*/ 114 w 386"/>
                <a:gd name="T25" fmla="*/ 23 h 28"/>
                <a:gd name="T26" fmla="*/ 123 w 386"/>
                <a:gd name="T27" fmla="*/ 28 h 28"/>
                <a:gd name="T28" fmla="*/ 132 w 386"/>
                <a:gd name="T29" fmla="*/ 28 h 28"/>
                <a:gd name="T30" fmla="*/ 141 w 386"/>
                <a:gd name="T31" fmla="*/ 28 h 28"/>
                <a:gd name="T32" fmla="*/ 150 w 386"/>
                <a:gd name="T33" fmla="*/ 28 h 28"/>
                <a:gd name="T34" fmla="*/ 159 w 386"/>
                <a:gd name="T35" fmla="*/ 28 h 28"/>
                <a:gd name="T36" fmla="*/ 168 w 386"/>
                <a:gd name="T37" fmla="*/ 28 h 28"/>
                <a:gd name="T38" fmla="*/ 177 w 386"/>
                <a:gd name="T39" fmla="*/ 28 h 28"/>
                <a:gd name="T40" fmla="*/ 186 w 386"/>
                <a:gd name="T41" fmla="*/ 28 h 28"/>
                <a:gd name="T42" fmla="*/ 195 w 386"/>
                <a:gd name="T43" fmla="*/ 28 h 28"/>
                <a:gd name="T44" fmla="*/ 205 w 386"/>
                <a:gd name="T45" fmla="*/ 28 h 28"/>
                <a:gd name="T46" fmla="*/ 214 w 386"/>
                <a:gd name="T47" fmla="*/ 28 h 28"/>
                <a:gd name="T48" fmla="*/ 223 w 386"/>
                <a:gd name="T49" fmla="*/ 28 h 28"/>
                <a:gd name="T50" fmla="*/ 232 w 386"/>
                <a:gd name="T51" fmla="*/ 28 h 28"/>
                <a:gd name="T52" fmla="*/ 241 w 386"/>
                <a:gd name="T53" fmla="*/ 28 h 28"/>
                <a:gd name="T54" fmla="*/ 250 w 386"/>
                <a:gd name="T55" fmla="*/ 28 h 28"/>
                <a:gd name="T56" fmla="*/ 259 w 386"/>
                <a:gd name="T57" fmla="*/ 28 h 28"/>
                <a:gd name="T58" fmla="*/ 268 w 386"/>
                <a:gd name="T59" fmla="*/ 28 h 28"/>
                <a:gd name="T60" fmla="*/ 277 w 386"/>
                <a:gd name="T61" fmla="*/ 28 h 28"/>
                <a:gd name="T62" fmla="*/ 286 w 386"/>
                <a:gd name="T63" fmla="*/ 28 h 28"/>
                <a:gd name="T64" fmla="*/ 295 w 386"/>
                <a:gd name="T65" fmla="*/ 28 h 28"/>
                <a:gd name="T66" fmla="*/ 304 w 386"/>
                <a:gd name="T67" fmla="*/ 28 h 28"/>
                <a:gd name="T68" fmla="*/ 314 w 386"/>
                <a:gd name="T69" fmla="*/ 28 h 28"/>
                <a:gd name="T70" fmla="*/ 323 w 386"/>
                <a:gd name="T71" fmla="*/ 28 h 28"/>
                <a:gd name="T72" fmla="*/ 332 w 386"/>
                <a:gd name="T73" fmla="*/ 28 h 28"/>
                <a:gd name="T74" fmla="*/ 341 w 386"/>
                <a:gd name="T75" fmla="*/ 28 h 28"/>
                <a:gd name="T76" fmla="*/ 350 w 386"/>
                <a:gd name="T77" fmla="*/ 28 h 28"/>
                <a:gd name="T78" fmla="*/ 359 w 386"/>
                <a:gd name="T79" fmla="*/ 28 h 28"/>
                <a:gd name="T80" fmla="*/ 368 w 386"/>
                <a:gd name="T81" fmla="*/ 28 h 28"/>
                <a:gd name="T82" fmla="*/ 377 w 386"/>
                <a:gd name="T83" fmla="*/ 28 h 28"/>
                <a:gd name="T84" fmla="*/ 386 w 386"/>
                <a:gd name="T8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86" h="28">
                  <a:moveTo>
                    <a:pt x="0" y="0"/>
                  </a:moveTo>
                  <a:lnTo>
                    <a:pt x="5" y="5"/>
                  </a:lnTo>
                  <a:lnTo>
                    <a:pt x="9" y="5"/>
                  </a:lnTo>
                  <a:lnTo>
                    <a:pt x="14" y="5"/>
                  </a:lnTo>
                  <a:lnTo>
                    <a:pt x="18" y="9"/>
                  </a:lnTo>
                  <a:lnTo>
                    <a:pt x="23" y="9"/>
                  </a:lnTo>
                  <a:lnTo>
                    <a:pt x="27" y="9"/>
                  </a:lnTo>
                  <a:lnTo>
                    <a:pt x="32" y="14"/>
                  </a:lnTo>
                  <a:lnTo>
                    <a:pt x="36" y="14"/>
                  </a:lnTo>
                  <a:lnTo>
                    <a:pt x="41" y="14"/>
                  </a:lnTo>
                  <a:lnTo>
                    <a:pt x="46" y="14"/>
                  </a:lnTo>
                  <a:lnTo>
                    <a:pt x="50" y="14"/>
                  </a:lnTo>
                  <a:lnTo>
                    <a:pt x="55" y="19"/>
                  </a:lnTo>
                  <a:lnTo>
                    <a:pt x="59" y="19"/>
                  </a:lnTo>
                  <a:lnTo>
                    <a:pt x="64" y="19"/>
                  </a:lnTo>
                  <a:lnTo>
                    <a:pt x="68" y="19"/>
                  </a:lnTo>
                  <a:lnTo>
                    <a:pt x="73" y="19"/>
                  </a:lnTo>
                  <a:lnTo>
                    <a:pt x="77" y="23"/>
                  </a:lnTo>
                  <a:lnTo>
                    <a:pt x="82" y="23"/>
                  </a:lnTo>
                  <a:lnTo>
                    <a:pt x="86" y="23"/>
                  </a:lnTo>
                  <a:lnTo>
                    <a:pt x="91" y="23"/>
                  </a:lnTo>
                  <a:lnTo>
                    <a:pt x="95" y="23"/>
                  </a:lnTo>
                  <a:lnTo>
                    <a:pt x="100" y="23"/>
                  </a:lnTo>
                  <a:lnTo>
                    <a:pt x="105" y="23"/>
                  </a:lnTo>
                  <a:lnTo>
                    <a:pt x="109" y="23"/>
                  </a:lnTo>
                  <a:lnTo>
                    <a:pt x="114" y="23"/>
                  </a:lnTo>
                  <a:lnTo>
                    <a:pt x="118" y="28"/>
                  </a:lnTo>
                  <a:lnTo>
                    <a:pt x="123" y="28"/>
                  </a:lnTo>
                  <a:lnTo>
                    <a:pt x="127" y="28"/>
                  </a:lnTo>
                  <a:lnTo>
                    <a:pt x="132" y="28"/>
                  </a:lnTo>
                  <a:lnTo>
                    <a:pt x="136" y="28"/>
                  </a:lnTo>
                  <a:lnTo>
                    <a:pt x="141" y="28"/>
                  </a:lnTo>
                  <a:lnTo>
                    <a:pt x="145" y="28"/>
                  </a:lnTo>
                  <a:lnTo>
                    <a:pt x="150" y="28"/>
                  </a:lnTo>
                  <a:lnTo>
                    <a:pt x="155" y="28"/>
                  </a:lnTo>
                  <a:lnTo>
                    <a:pt x="159" y="28"/>
                  </a:lnTo>
                  <a:lnTo>
                    <a:pt x="164" y="28"/>
                  </a:lnTo>
                  <a:lnTo>
                    <a:pt x="168" y="28"/>
                  </a:lnTo>
                  <a:lnTo>
                    <a:pt x="173" y="28"/>
                  </a:lnTo>
                  <a:lnTo>
                    <a:pt x="177" y="28"/>
                  </a:lnTo>
                  <a:lnTo>
                    <a:pt x="182" y="28"/>
                  </a:lnTo>
                  <a:lnTo>
                    <a:pt x="186" y="28"/>
                  </a:lnTo>
                  <a:lnTo>
                    <a:pt x="191" y="28"/>
                  </a:lnTo>
                  <a:lnTo>
                    <a:pt x="195" y="28"/>
                  </a:lnTo>
                  <a:lnTo>
                    <a:pt x="200" y="28"/>
                  </a:lnTo>
                  <a:lnTo>
                    <a:pt x="205" y="28"/>
                  </a:lnTo>
                  <a:lnTo>
                    <a:pt x="209" y="28"/>
                  </a:lnTo>
                  <a:lnTo>
                    <a:pt x="214" y="28"/>
                  </a:lnTo>
                  <a:lnTo>
                    <a:pt x="218" y="28"/>
                  </a:lnTo>
                  <a:lnTo>
                    <a:pt x="223" y="28"/>
                  </a:lnTo>
                  <a:lnTo>
                    <a:pt x="227" y="28"/>
                  </a:lnTo>
                  <a:lnTo>
                    <a:pt x="232" y="28"/>
                  </a:lnTo>
                  <a:lnTo>
                    <a:pt x="236" y="28"/>
                  </a:lnTo>
                  <a:lnTo>
                    <a:pt x="241" y="28"/>
                  </a:lnTo>
                  <a:lnTo>
                    <a:pt x="245" y="28"/>
                  </a:lnTo>
                  <a:lnTo>
                    <a:pt x="250" y="28"/>
                  </a:lnTo>
                  <a:lnTo>
                    <a:pt x="254" y="28"/>
                  </a:lnTo>
                  <a:lnTo>
                    <a:pt x="259" y="28"/>
                  </a:lnTo>
                  <a:lnTo>
                    <a:pt x="264" y="28"/>
                  </a:lnTo>
                  <a:lnTo>
                    <a:pt x="268" y="28"/>
                  </a:lnTo>
                  <a:lnTo>
                    <a:pt x="273" y="28"/>
                  </a:lnTo>
                  <a:lnTo>
                    <a:pt x="277" y="28"/>
                  </a:lnTo>
                  <a:lnTo>
                    <a:pt x="282" y="28"/>
                  </a:lnTo>
                  <a:lnTo>
                    <a:pt x="286" y="28"/>
                  </a:lnTo>
                  <a:lnTo>
                    <a:pt x="291" y="28"/>
                  </a:lnTo>
                  <a:lnTo>
                    <a:pt x="295" y="28"/>
                  </a:lnTo>
                  <a:lnTo>
                    <a:pt x="300" y="28"/>
                  </a:lnTo>
                  <a:lnTo>
                    <a:pt x="304" y="28"/>
                  </a:lnTo>
                  <a:lnTo>
                    <a:pt x="309" y="28"/>
                  </a:lnTo>
                  <a:lnTo>
                    <a:pt x="314" y="28"/>
                  </a:lnTo>
                  <a:lnTo>
                    <a:pt x="318" y="28"/>
                  </a:lnTo>
                  <a:lnTo>
                    <a:pt x="323" y="28"/>
                  </a:lnTo>
                  <a:lnTo>
                    <a:pt x="327" y="28"/>
                  </a:lnTo>
                  <a:lnTo>
                    <a:pt x="332" y="28"/>
                  </a:lnTo>
                  <a:lnTo>
                    <a:pt x="336" y="28"/>
                  </a:lnTo>
                  <a:lnTo>
                    <a:pt x="341" y="28"/>
                  </a:lnTo>
                  <a:lnTo>
                    <a:pt x="345" y="28"/>
                  </a:lnTo>
                  <a:lnTo>
                    <a:pt x="350" y="28"/>
                  </a:lnTo>
                  <a:lnTo>
                    <a:pt x="354" y="28"/>
                  </a:lnTo>
                  <a:lnTo>
                    <a:pt x="359" y="28"/>
                  </a:lnTo>
                  <a:lnTo>
                    <a:pt x="364" y="28"/>
                  </a:lnTo>
                  <a:lnTo>
                    <a:pt x="368" y="28"/>
                  </a:lnTo>
                  <a:lnTo>
                    <a:pt x="373" y="28"/>
                  </a:lnTo>
                  <a:lnTo>
                    <a:pt x="377" y="28"/>
                  </a:lnTo>
                  <a:lnTo>
                    <a:pt x="382" y="28"/>
                  </a:lnTo>
                  <a:lnTo>
                    <a:pt x="386" y="28"/>
                  </a:lnTo>
                </a:path>
              </a:pathLst>
            </a:custGeom>
            <a:noFill/>
            <a:ln w="142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3" name="Group 74"/>
          <p:cNvGrpSpPr>
            <a:grpSpLocks/>
          </p:cNvGrpSpPr>
          <p:nvPr/>
        </p:nvGrpSpPr>
        <p:grpSpPr bwMode="auto">
          <a:xfrm rot="421131" flipH="1">
            <a:off x="7738116" y="2167300"/>
            <a:ext cx="395288" cy="827087"/>
            <a:chOff x="1398" y="1902"/>
            <a:chExt cx="1971" cy="1176"/>
          </a:xfrm>
        </p:grpSpPr>
        <p:sp>
          <p:nvSpPr>
            <p:cNvPr id="74" name="Freeform 75"/>
            <p:cNvSpPr>
              <a:spLocks/>
            </p:cNvSpPr>
            <p:nvPr/>
          </p:nvSpPr>
          <p:spPr bwMode="auto">
            <a:xfrm>
              <a:off x="1398" y="2492"/>
              <a:ext cx="563" cy="209"/>
            </a:xfrm>
            <a:custGeom>
              <a:avLst/>
              <a:gdLst>
                <a:gd name="T0" fmla="*/ 9 w 563"/>
                <a:gd name="T1" fmla="*/ 0 h 209"/>
                <a:gd name="T2" fmla="*/ 22 w 563"/>
                <a:gd name="T3" fmla="*/ 0 h 209"/>
                <a:gd name="T4" fmla="*/ 36 w 563"/>
                <a:gd name="T5" fmla="*/ 0 h 209"/>
                <a:gd name="T6" fmla="*/ 50 w 563"/>
                <a:gd name="T7" fmla="*/ 0 h 209"/>
                <a:gd name="T8" fmla="*/ 63 w 563"/>
                <a:gd name="T9" fmla="*/ 0 h 209"/>
                <a:gd name="T10" fmla="*/ 77 w 563"/>
                <a:gd name="T11" fmla="*/ 0 h 209"/>
                <a:gd name="T12" fmla="*/ 90 w 563"/>
                <a:gd name="T13" fmla="*/ 0 h 209"/>
                <a:gd name="T14" fmla="*/ 104 w 563"/>
                <a:gd name="T15" fmla="*/ 0 h 209"/>
                <a:gd name="T16" fmla="*/ 118 w 563"/>
                <a:gd name="T17" fmla="*/ 0 h 209"/>
                <a:gd name="T18" fmla="*/ 131 w 563"/>
                <a:gd name="T19" fmla="*/ 0 h 209"/>
                <a:gd name="T20" fmla="*/ 145 w 563"/>
                <a:gd name="T21" fmla="*/ 0 h 209"/>
                <a:gd name="T22" fmla="*/ 159 w 563"/>
                <a:gd name="T23" fmla="*/ 0 h 209"/>
                <a:gd name="T24" fmla="*/ 172 w 563"/>
                <a:gd name="T25" fmla="*/ 0 h 209"/>
                <a:gd name="T26" fmla="*/ 186 w 563"/>
                <a:gd name="T27" fmla="*/ 0 h 209"/>
                <a:gd name="T28" fmla="*/ 200 w 563"/>
                <a:gd name="T29" fmla="*/ 0 h 209"/>
                <a:gd name="T30" fmla="*/ 213 w 563"/>
                <a:gd name="T31" fmla="*/ 0 h 209"/>
                <a:gd name="T32" fmla="*/ 227 w 563"/>
                <a:gd name="T33" fmla="*/ 0 h 209"/>
                <a:gd name="T34" fmla="*/ 240 w 563"/>
                <a:gd name="T35" fmla="*/ 0 h 209"/>
                <a:gd name="T36" fmla="*/ 254 w 563"/>
                <a:gd name="T37" fmla="*/ 0 h 209"/>
                <a:gd name="T38" fmla="*/ 268 w 563"/>
                <a:gd name="T39" fmla="*/ 5 h 209"/>
                <a:gd name="T40" fmla="*/ 281 w 563"/>
                <a:gd name="T41" fmla="*/ 5 h 209"/>
                <a:gd name="T42" fmla="*/ 295 w 563"/>
                <a:gd name="T43" fmla="*/ 5 h 209"/>
                <a:gd name="T44" fmla="*/ 309 w 563"/>
                <a:gd name="T45" fmla="*/ 9 h 209"/>
                <a:gd name="T46" fmla="*/ 322 w 563"/>
                <a:gd name="T47" fmla="*/ 9 h 209"/>
                <a:gd name="T48" fmla="*/ 336 w 563"/>
                <a:gd name="T49" fmla="*/ 14 h 209"/>
                <a:gd name="T50" fmla="*/ 349 w 563"/>
                <a:gd name="T51" fmla="*/ 14 h 209"/>
                <a:gd name="T52" fmla="*/ 363 w 563"/>
                <a:gd name="T53" fmla="*/ 18 h 209"/>
                <a:gd name="T54" fmla="*/ 377 w 563"/>
                <a:gd name="T55" fmla="*/ 23 h 209"/>
                <a:gd name="T56" fmla="*/ 390 w 563"/>
                <a:gd name="T57" fmla="*/ 32 h 209"/>
                <a:gd name="T58" fmla="*/ 404 w 563"/>
                <a:gd name="T59" fmla="*/ 37 h 209"/>
                <a:gd name="T60" fmla="*/ 418 w 563"/>
                <a:gd name="T61" fmla="*/ 46 h 209"/>
                <a:gd name="T62" fmla="*/ 431 w 563"/>
                <a:gd name="T63" fmla="*/ 50 h 209"/>
                <a:gd name="T64" fmla="*/ 445 w 563"/>
                <a:gd name="T65" fmla="*/ 64 h 209"/>
                <a:gd name="T66" fmla="*/ 458 w 563"/>
                <a:gd name="T67" fmla="*/ 73 h 209"/>
                <a:gd name="T68" fmla="*/ 472 w 563"/>
                <a:gd name="T69" fmla="*/ 82 h 209"/>
                <a:gd name="T70" fmla="*/ 481 w 563"/>
                <a:gd name="T71" fmla="*/ 96 h 209"/>
                <a:gd name="T72" fmla="*/ 495 w 563"/>
                <a:gd name="T73" fmla="*/ 109 h 209"/>
                <a:gd name="T74" fmla="*/ 504 w 563"/>
                <a:gd name="T75" fmla="*/ 123 h 209"/>
                <a:gd name="T76" fmla="*/ 518 w 563"/>
                <a:gd name="T77" fmla="*/ 141 h 209"/>
                <a:gd name="T78" fmla="*/ 531 w 563"/>
                <a:gd name="T79" fmla="*/ 155 h 209"/>
                <a:gd name="T80" fmla="*/ 540 w 563"/>
                <a:gd name="T81" fmla="*/ 173 h 209"/>
                <a:gd name="T82" fmla="*/ 554 w 563"/>
                <a:gd name="T83" fmla="*/ 196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63" h="209">
                  <a:moveTo>
                    <a:pt x="0" y="0"/>
                  </a:moveTo>
                  <a:lnTo>
                    <a:pt x="4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1" y="0"/>
                  </a:lnTo>
                  <a:lnTo>
                    <a:pt x="36" y="0"/>
                  </a:lnTo>
                  <a:lnTo>
                    <a:pt x="41" y="0"/>
                  </a:lnTo>
                  <a:lnTo>
                    <a:pt x="45" y="0"/>
                  </a:lnTo>
                  <a:lnTo>
                    <a:pt x="50" y="0"/>
                  </a:lnTo>
                  <a:lnTo>
                    <a:pt x="54" y="0"/>
                  </a:lnTo>
                  <a:lnTo>
                    <a:pt x="59" y="0"/>
                  </a:lnTo>
                  <a:lnTo>
                    <a:pt x="63" y="0"/>
                  </a:lnTo>
                  <a:lnTo>
                    <a:pt x="68" y="0"/>
                  </a:lnTo>
                  <a:lnTo>
                    <a:pt x="72" y="0"/>
                  </a:lnTo>
                  <a:lnTo>
                    <a:pt x="77" y="0"/>
                  </a:lnTo>
                  <a:lnTo>
                    <a:pt x="81" y="0"/>
                  </a:lnTo>
                  <a:lnTo>
                    <a:pt x="86" y="0"/>
                  </a:lnTo>
                  <a:lnTo>
                    <a:pt x="90" y="0"/>
                  </a:lnTo>
                  <a:lnTo>
                    <a:pt x="95" y="0"/>
                  </a:lnTo>
                  <a:lnTo>
                    <a:pt x="100" y="0"/>
                  </a:lnTo>
                  <a:lnTo>
                    <a:pt x="104" y="0"/>
                  </a:lnTo>
                  <a:lnTo>
                    <a:pt x="109" y="0"/>
                  </a:lnTo>
                  <a:lnTo>
                    <a:pt x="113" y="0"/>
                  </a:lnTo>
                  <a:lnTo>
                    <a:pt x="118" y="0"/>
                  </a:lnTo>
                  <a:lnTo>
                    <a:pt x="122" y="0"/>
                  </a:lnTo>
                  <a:lnTo>
                    <a:pt x="127" y="0"/>
                  </a:lnTo>
                  <a:lnTo>
                    <a:pt x="131" y="0"/>
                  </a:lnTo>
                  <a:lnTo>
                    <a:pt x="136" y="0"/>
                  </a:lnTo>
                  <a:lnTo>
                    <a:pt x="140" y="0"/>
                  </a:lnTo>
                  <a:lnTo>
                    <a:pt x="145" y="0"/>
                  </a:lnTo>
                  <a:lnTo>
                    <a:pt x="150" y="0"/>
                  </a:lnTo>
                  <a:lnTo>
                    <a:pt x="154" y="0"/>
                  </a:lnTo>
                  <a:lnTo>
                    <a:pt x="159" y="0"/>
                  </a:lnTo>
                  <a:lnTo>
                    <a:pt x="163" y="0"/>
                  </a:lnTo>
                  <a:lnTo>
                    <a:pt x="168" y="0"/>
                  </a:lnTo>
                  <a:lnTo>
                    <a:pt x="172" y="0"/>
                  </a:lnTo>
                  <a:lnTo>
                    <a:pt x="177" y="0"/>
                  </a:lnTo>
                  <a:lnTo>
                    <a:pt x="181" y="0"/>
                  </a:lnTo>
                  <a:lnTo>
                    <a:pt x="186" y="0"/>
                  </a:lnTo>
                  <a:lnTo>
                    <a:pt x="190" y="0"/>
                  </a:lnTo>
                  <a:lnTo>
                    <a:pt x="195" y="0"/>
                  </a:lnTo>
                  <a:lnTo>
                    <a:pt x="200" y="0"/>
                  </a:lnTo>
                  <a:lnTo>
                    <a:pt x="204" y="0"/>
                  </a:lnTo>
                  <a:lnTo>
                    <a:pt x="209" y="0"/>
                  </a:lnTo>
                  <a:lnTo>
                    <a:pt x="213" y="0"/>
                  </a:lnTo>
                  <a:lnTo>
                    <a:pt x="218" y="0"/>
                  </a:lnTo>
                  <a:lnTo>
                    <a:pt x="222" y="0"/>
                  </a:lnTo>
                  <a:lnTo>
                    <a:pt x="227" y="0"/>
                  </a:lnTo>
                  <a:lnTo>
                    <a:pt x="231" y="0"/>
                  </a:lnTo>
                  <a:lnTo>
                    <a:pt x="236" y="0"/>
                  </a:lnTo>
                  <a:lnTo>
                    <a:pt x="240" y="0"/>
                  </a:lnTo>
                  <a:lnTo>
                    <a:pt x="245" y="0"/>
                  </a:lnTo>
                  <a:lnTo>
                    <a:pt x="249" y="0"/>
                  </a:lnTo>
                  <a:lnTo>
                    <a:pt x="254" y="0"/>
                  </a:lnTo>
                  <a:lnTo>
                    <a:pt x="259" y="0"/>
                  </a:lnTo>
                  <a:lnTo>
                    <a:pt x="263" y="0"/>
                  </a:lnTo>
                  <a:lnTo>
                    <a:pt x="268" y="5"/>
                  </a:lnTo>
                  <a:lnTo>
                    <a:pt x="272" y="5"/>
                  </a:lnTo>
                  <a:lnTo>
                    <a:pt x="277" y="5"/>
                  </a:lnTo>
                  <a:lnTo>
                    <a:pt x="281" y="5"/>
                  </a:lnTo>
                  <a:lnTo>
                    <a:pt x="286" y="5"/>
                  </a:lnTo>
                  <a:lnTo>
                    <a:pt x="290" y="5"/>
                  </a:lnTo>
                  <a:lnTo>
                    <a:pt x="295" y="5"/>
                  </a:lnTo>
                  <a:lnTo>
                    <a:pt x="299" y="5"/>
                  </a:lnTo>
                  <a:lnTo>
                    <a:pt x="304" y="5"/>
                  </a:lnTo>
                  <a:lnTo>
                    <a:pt x="309" y="9"/>
                  </a:lnTo>
                  <a:lnTo>
                    <a:pt x="313" y="9"/>
                  </a:lnTo>
                  <a:lnTo>
                    <a:pt x="318" y="9"/>
                  </a:lnTo>
                  <a:lnTo>
                    <a:pt x="322" y="9"/>
                  </a:lnTo>
                  <a:lnTo>
                    <a:pt x="327" y="9"/>
                  </a:lnTo>
                  <a:lnTo>
                    <a:pt x="331" y="14"/>
                  </a:lnTo>
                  <a:lnTo>
                    <a:pt x="336" y="14"/>
                  </a:lnTo>
                  <a:lnTo>
                    <a:pt x="340" y="14"/>
                  </a:lnTo>
                  <a:lnTo>
                    <a:pt x="345" y="14"/>
                  </a:lnTo>
                  <a:lnTo>
                    <a:pt x="349" y="14"/>
                  </a:lnTo>
                  <a:lnTo>
                    <a:pt x="354" y="18"/>
                  </a:lnTo>
                  <a:lnTo>
                    <a:pt x="359" y="18"/>
                  </a:lnTo>
                  <a:lnTo>
                    <a:pt x="363" y="18"/>
                  </a:lnTo>
                  <a:lnTo>
                    <a:pt x="368" y="23"/>
                  </a:lnTo>
                  <a:lnTo>
                    <a:pt x="372" y="23"/>
                  </a:lnTo>
                  <a:lnTo>
                    <a:pt x="377" y="23"/>
                  </a:lnTo>
                  <a:lnTo>
                    <a:pt x="381" y="27"/>
                  </a:lnTo>
                  <a:lnTo>
                    <a:pt x="386" y="27"/>
                  </a:lnTo>
                  <a:lnTo>
                    <a:pt x="390" y="32"/>
                  </a:lnTo>
                  <a:lnTo>
                    <a:pt x="395" y="32"/>
                  </a:lnTo>
                  <a:lnTo>
                    <a:pt x="399" y="32"/>
                  </a:lnTo>
                  <a:lnTo>
                    <a:pt x="404" y="37"/>
                  </a:lnTo>
                  <a:lnTo>
                    <a:pt x="408" y="37"/>
                  </a:lnTo>
                  <a:lnTo>
                    <a:pt x="413" y="41"/>
                  </a:lnTo>
                  <a:lnTo>
                    <a:pt x="418" y="46"/>
                  </a:lnTo>
                  <a:lnTo>
                    <a:pt x="422" y="46"/>
                  </a:lnTo>
                  <a:lnTo>
                    <a:pt x="427" y="50"/>
                  </a:lnTo>
                  <a:lnTo>
                    <a:pt x="431" y="50"/>
                  </a:lnTo>
                  <a:lnTo>
                    <a:pt x="436" y="55"/>
                  </a:lnTo>
                  <a:lnTo>
                    <a:pt x="440" y="59"/>
                  </a:lnTo>
                  <a:lnTo>
                    <a:pt x="445" y="64"/>
                  </a:lnTo>
                  <a:lnTo>
                    <a:pt x="449" y="68"/>
                  </a:lnTo>
                  <a:lnTo>
                    <a:pt x="454" y="68"/>
                  </a:lnTo>
                  <a:lnTo>
                    <a:pt x="458" y="73"/>
                  </a:lnTo>
                  <a:lnTo>
                    <a:pt x="463" y="77"/>
                  </a:lnTo>
                  <a:lnTo>
                    <a:pt x="468" y="82"/>
                  </a:lnTo>
                  <a:lnTo>
                    <a:pt x="472" y="82"/>
                  </a:lnTo>
                  <a:lnTo>
                    <a:pt x="477" y="87"/>
                  </a:lnTo>
                  <a:lnTo>
                    <a:pt x="477" y="91"/>
                  </a:lnTo>
                  <a:lnTo>
                    <a:pt x="481" y="96"/>
                  </a:lnTo>
                  <a:lnTo>
                    <a:pt x="486" y="100"/>
                  </a:lnTo>
                  <a:lnTo>
                    <a:pt x="490" y="105"/>
                  </a:lnTo>
                  <a:lnTo>
                    <a:pt x="495" y="109"/>
                  </a:lnTo>
                  <a:lnTo>
                    <a:pt x="499" y="114"/>
                  </a:lnTo>
                  <a:lnTo>
                    <a:pt x="504" y="118"/>
                  </a:lnTo>
                  <a:lnTo>
                    <a:pt x="504" y="123"/>
                  </a:lnTo>
                  <a:lnTo>
                    <a:pt x="508" y="127"/>
                  </a:lnTo>
                  <a:lnTo>
                    <a:pt x="513" y="132"/>
                  </a:lnTo>
                  <a:lnTo>
                    <a:pt x="518" y="141"/>
                  </a:lnTo>
                  <a:lnTo>
                    <a:pt x="522" y="146"/>
                  </a:lnTo>
                  <a:lnTo>
                    <a:pt x="527" y="150"/>
                  </a:lnTo>
                  <a:lnTo>
                    <a:pt x="531" y="155"/>
                  </a:lnTo>
                  <a:lnTo>
                    <a:pt x="536" y="164"/>
                  </a:lnTo>
                  <a:lnTo>
                    <a:pt x="536" y="168"/>
                  </a:lnTo>
                  <a:lnTo>
                    <a:pt x="540" y="173"/>
                  </a:lnTo>
                  <a:lnTo>
                    <a:pt x="545" y="182"/>
                  </a:lnTo>
                  <a:lnTo>
                    <a:pt x="549" y="186"/>
                  </a:lnTo>
                  <a:lnTo>
                    <a:pt x="554" y="196"/>
                  </a:lnTo>
                  <a:lnTo>
                    <a:pt x="558" y="200"/>
                  </a:lnTo>
                  <a:lnTo>
                    <a:pt x="563" y="209"/>
                  </a:lnTo>
                </a:path>
              </a:pathLst>
            </a:custGeom>
            <a:noFill/>
            <a:ln w="142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Freeform 76"/>
            <p:cNvSpPr>
              <a:spLocks/>
            </p:cNvSpPr>
            <p:nvPr/>
          </p:nvSpPr>
          <p:spPr bwMode="auto">
            <a:xfrm>
              <a:off x="1961" y="2102"/>
              <a:ext cx="509" cy="976"/>
            </a:xfrm>
            <a:custGeom>
              <a:avLst/>
              <a:gdLst>
                <a:gd name="T0" fmla="*/ 4 w 509"/>
                <a:gd name="T1" fmla="*/ 613 h 976"/>
                <a:gd name="T2" fmla="*/ 18 w 509"/>
                <a:gd name="T3" fmla="*/ 636 h 976"/>
                <a:gd name="T4" fmla="*/ 32 w 509"/>
                <a:gd name="T5" fmla="*/ 658 h 976"/>
                <a:gd name="T6" fmla="*/ 41 w 509"/>
                <a:gd name="T7" fmla="*/ 681 h 976"/>
                <a:gd name="T8" fmla="*/ 54 w 509"/>
                <a:gd name="T9" fmla="*/ 708 h 976"/>
                <a:gd name="T10" fmla="*/ 64 w 509"/>
                <a:gd name="T11" fmla="*/ 735 h 976"/>
                <a:gd name="T12" fmla="*/ 77 w 509"/>
                <a:gd name="T13" fmla="*/ 758 h 976"/>
                <a:gd name="T14" fmla="*/ 91 w 509"/>
                <a:gd name="T15" fmla="*/ 785 h 976"/>
                <a:gd name="T16" fmla="*/ 100 w 509"/>
                <a:gd name="T17" fmla="*/ 813 h 976"/>
                <a:gd name="T18" fmla="*/ 114 w 509"/>
                <a:gd name="T19" fmla="*/ 835 h 976"/>
                <a:gd name="T20" fmla="*/ 123 w 509"/>
                <a:gd name="T21" fmla="*/ 863 h 976"/>
                <a:gd name="T22" fmla="*/ 136 w 509"/>
                <a:gd name="T23" fmla="*/ 885 h 976"/>
                <a:gd name="T24" fmla="*/ 150 w 509"/>
                <a:gd name="T25" fmla="*/ 904 h 976"/>
                <a:gd name="T26" fmla="*/ 159 w 509"/>
                <a:gd name="T27" fmla="*/ 926 h 976"/>
                <a:gd name="T28" fmla="*/ 173 w 509"/>
                <a:gd name="T29" fmla="*/ 940 h 976"/>
                <a:gd name="T30" fmla="*/ 182 w 509"/>
                <a:gd name="T31" fmla="*/ 954 h 976"/>
                <a:gd name="T32" fmla="*/ 195 w 509"/>
                <a:gd name="T33" fmla="*/ 967 h 976"/>
                <a:gd name="T34" fmla="*/ 209 w 509"/>
                <a:gd name="T35" fmla="*/ 976 h 976"/>
                <a:gd name="T36" fmla="*/ 223 w 509"/>
                <a:gd name="T37" fmla="*/ 976 h 976"/>
                <a:gd name="T38" fmla="*/ 236 w 509"/>
                <a:gd name="T39" fmla="*/ 976 h 976"/>
                <a:gd name="T40" fmla="*/ 250 w 509"/>
                <a:gd name="T41" fmla="*/ 963 h 976"/>
                <a:gd name="T42" fmla="*/ 263 w 509"/>
                <a:gd name="T43" fmla="*/ 954 h 976"/>
                <a:gd name="T44" fmla="*/ 273 w 509"/>
                <a:gd name="T45" fmla="*/ 935 h 976"/>
                <a:gd name="T46" fmla="*/ 286 w 509"/>
                <a:gd name="T47" fmla="*/ 913 h 976"/>
                <a:gd name="T48" fmla="*/ 300 w 509"/>
                <a:gd name="T49" fmla="*/ 885 h 976"/>
                <a:gd name="T50" fmla="*/ 309 w 509"/>
                <a:gd name="T51" fmla="*/ 854 h 976"/>
                <a:gd name="T52" fmla="*/ 322 w 509"/>
                <a:gd name="T53" fmla="*/ 817 h 976"/>
                <a:gd name="T54" fmla="*/ 332 w 509"/>
                <a:gd name="T55" fmla="*/ 776 h 976"/>
                <a:gd name="T56" fmla="*/ 345 w 509"/>
                <a:gd name="T57" fmla="*/ 731 h 976"/>
                <a:gd name="T58" fmla="*/ 359 w 509"/>
                <a:gd name="T59" fmla="*/ 681 h 976"/>
                <a:gd name="T60" fmla="*/ 368 w 509"/>
                <a:gd name="T61" fmla="*/ 631 h 976"/>
                <a:gd name="T62" fmla="*/ 382 w 509"/>
                <a:gd name="T63" fmla="*/ 576 h 976"/>
                <a:gd name="T64" fmla="*/ 391 w 509"/>
                <a:gd name="T65" fmla="*/ 522 h 976"/>
                <a:gd name="T66" fmla="*/ 404 w 509"/>
                <a:gd name="T67" fmla="*/ 467 h 976"/>
                <a:gd name="T68" fmla="*/ 418 w 509"/>
                <a:gd name="T69" fmla="*/ 408 h 976"/>
                <a:gd name="T70" fmla="*/ 427 w 509"/>
                <a:gd name="T71" fmla="*/ 349 h 976"/>
                <a:gd name="T72" fmla="*/ 441 w 509"/>
                <a:gd name="T73" fmla="*/ 290 h 976"/>
                <a:gd name="T74" fmla="*/ 450 w 509"/>
                <a:gd name="T75" fmla="*/ 236 h 976"/>
                <a:gd name="T76" fmla="*/ 463 w 509"/>
                <a:gd name="T77" fmla="*/ 181 h 976"/>
                <a:gd name="T78" fmla="*/ 477 w 509"/>
                <a:gd name="T79" fmla="*/ 127 h 976"/>
                <a:gd name="T80" fmla="*/ 486 w 509"/>
                <a:gd name="T81" fmla="*/ 77 h 976"/>
                <a:gd name="T82" fmla="*/ 500 w 509"/>
                <a:gd name="T83" fmla="*/ 31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9" h="976">
                  <a:moveTo>
                    <a:pt x="0" y="599"/>
                  </a:moveTo>
                  <a:lnTo>
                    <a:pt x="0" y="604"/>
                  </a:lnTo>
                  <a:lnTo>
                    <a:pt x="4" y="613"/>
                  </a:lnTo>
                  <a:lnTo>
                    <a:pt x="9" y="622"/>
                  </a:lnTo>
                  <a:lnTo>
                    <a:pt x="14" y="626"/>
                  </a:lnTo>
                  <a:lnTo>
                    <a:pt x="18" y="636"/>
                  </a:lnTo>
                  <a:lnTo>
                    <a:pt x="23" y="645"/>
                  </a:lnTo>
                  <a:lnTo>
                    <a:pt x="27" y="649"/>
                  </a:lnTo>
                  <a:lnTo>
                    <a:pt x="32" y="658"/>
                  </a:lnTo>
                  <a:lnTo>
                    <a:pt x="32" y="667"/>
                  </a:lnTo>
                  <a:lnTo>
                    <a:pt x="36" y="676"/>
                  </a:lnTo>
                  <a:lnTo>
                    <a:pt x="41" y="681"/>
                  </a:lnTo>
                  <a:lnTo>
                    <a:pt x="45" y="690"/>
                  </a:lnTo>
                  <a:lnTo>
                    <a:pt x="50" y="699"/>
                  </a:lnTo>
                  <a:lnTo>
                    <a:pt x="54" y="708"/>
                  </a:lnTo>
                  <a:lnTo>
                    <a:pt x="59" y="717"/>
                  </a:lnTo>
                  <a:lnTo>
                    <a:pt x="64" y="726"/>
                  </a:lnTo>
                  <a:lnTo>
                    <a:pt x="64" y="735"/>
                  </a:lnTo>
                  <a:lnTo>
                    <a:pt x="68" y="745"/>
                  </a:lnTo>
                  <a:lnTo>
                    <a:pt x="73" y="749"/>
                  </a:lnTo>
                  <a:lnTo>
                    <a:pt x="77" y="758"/>
                  </a:lnTo>
                  <a:lnTo>
                    <a:pt x="82" y="767"/>
                  </a:lnTo>
                  <a:lnTo>
                    <a:pt x="86" y="776"/>
                  </a:lnTo>
                  <a:lnTo>
                    <a:pt x="91" y="785"/>
                  </a:lnTo>
                  <a:lnTo>
                    <a:pt x="91" y="795"/>
                  </a:lnTo>
                  <a:lnTo>
                    <a:pt x="95" y="804"/>
                  </a:lnTo>
                  <a:lnTo>
                    <a:pt x="100" y="813"/>
                  </a:lnTo>
                  <a:lnTo>
                    <a:pt x="104" y="822"/>
                  </a:lnTo>
                  <a:lnTo>
                    <a:pt x="109" y="826"/>
                  </a:lnTo>
                  <a:lnTo>
                    <a:pt x="114" y="835"/>
                  </a:lnTo>
                  <a:lnTo>
                    <a:pt x="118" y="844"/>
                  </a:lnTo>
                  <a:lnTo>
                    <a:pt x="123" y="854"/>
                  </a:lnTo>
                  <a:lnTo>
                    <a:pt x="123" y="863"/>
                  </a:lnTo>
                  <a:lnTo>
                    <a:pt x="127" y="867"/>
                  </a:lnTo>
                  <a:lnTo>
                    <a:pt x="132" y="876"/>
                  </a:lnTo>
                  <a:lnTo>
                    <a:pt x="136" y="885"/>
                  </a:lnTo>
                  <a:lnTo>
                    <a:pt x="141" y="890"/>
                  </a:lnTo>
                  <a:lnTo>
                    <a:pt x="145" y="899"/>
                  </a:lnTo>
                  <a:lnTo>
                    <a:pt x="150" y="904"/>
                  </a:lnTo>
                  <a:lnTo>
                    <a:pt x="150" y="913"/>
                  </a:lnTo>
                  <a:lnTo>
                    <a:pt x="154" y="917"/>
                  </a:lnTo>
                  <a:lnTo>
                    <a:pt x="159" y="926"/>
                  </a:lnTo>
                  <a:lnTo>
                    <a:pt x="163" y="931"/>
                  </a:lnTo>
                  <a:lnTo>
                    <a:pt x="168" y="935"/>
                  </a:lnTo>
                  <a:lnTo>
                    <a:pt x="173" y="940"/>
                  </a:lnTo>
                  <a:lnTo>
                    <a:pt x="177" y="944"/>
                  </a:lnTo>
                  <a:lnTo>
                    <a:pt x="182" y="949"/>
                  </a:lnTo>
                  <a:lnTo>
                    <a:pt x="182" y="954"/>
                  </a:lnTo>
                  <a:lnTo>
                    <a:pt x="186" y="958"/>
                  </a:lnTo>
                  <a:lnTo>
                    <a:pt x="191" y="963"/>
                  </a:lnTo>
                  <a:lnTo>
                    <a:pt x="195" y="967"/>
                  </a:lnTo>
                  <a:lnTo>
                    <a:pt x="200" y="967"/>
                  </a:lnTo>
                  <a:lnTo>
                    <a:pt x="204" y="972"/>
                  </a:lnTo>
                  <a:lnTo>
                    <a:pt x="209" y="976"/>
                  </a:lnTo>
                  <a:lnTo>
                    <a:pt x="213" y="976"/>
                  </a:lnTo>
                  <a:lnTo>
                    <a:pt x="218" y="976"/>
                  </a:lnTo>
                  <a:lnTo>
                    <a:pt x="223" y="976"/>
                  </a:lnTo>
                  <a:lnTo>
                    <a:pt x="227" y="976"/>
                  </a:lnTo>
                  <a:lnTo>
                    <a:pt x="232" y="976"/>
                  </a:lnTo>
                  <a:lnTo>
                    <a:pt x="236" y="976"/>
                  </a:lnTo>
                  <a:lnTo>
                    <a:pt x="241" y="972"/>
                  </a:lnTo>
                  <a:lnTo>
                    <a:pt x="245" y="967"/>
                  </a:lnTo>
                  <a:lnTo>
                    <a:pt x="250" y="963"/>
                  </a:lnTo>
                  <a:lnTo>
                    <a:pt x="254" y="963"/>
                  </a:lnTo>
                  <a:lnTo>
                    <a:pt x="259" y="958"/>
                  </a:lnTo>
                  <a:lnTo>
                    <a:pt x="263" y="954"/>
                  </a:lnTo>
                  <a:lnTo>
                    <a:pt x="268" y="944"/>
                  </a:lnTo>
                  <a:lnTo>
                    <a:pt x="273" y="940"/>
                  </a:lnTo>
                  <a:lnTo>
                    <a:pt x="273" y="935"/>
                  </a:lnTo>
                  <a:lnTo>
                    <a:pt x="277" y="926"/>
                  </a:lnTo>
                  <a:lnTo>
                    <a:pt x="282" y="922"/>
                  </a:lnTo>
                  <a:lnTo>
                    <a:pt x="286" y="913"/>
                  </a:lnTo>
                  <a:lnTo>
                    <a:pt x="291" y="904"/>
                  </a:lnTo>
                  <a:lnTo>
                    <a:pt x="295" y="894"/>
                  </a:lnTo>
                  <a:lnTo>
                    <a:pt x="300" y="885"/>
                  </a:lnTo>
                  <a:lnTo>
                    <a:pt x="300" y="876"/>
                  </a:lnTo>
                  <a:lnTo>
                    <a:pt x="304" y="863"/>
                  </a:lnTo>
                  <a:lnTo>
                    <a:pt x="309" y="854"/>
                  </a:lnTo>
                  <a:lnTo>
                    <a:pt x="313" y="840"/>
                  </a:lnTo>
                  <a:lnTo>
                    <a:pt x="318" y="831"/>
                  </a:lnTo>
                  <a:lnTo>
                    <a:pt x="322" y="817"/>
                  </a:lnTo>
                  <a:lnTo>
                    <a:pt x="327" y="804"/>
                  </a:lnTo>
                  <a:lnTo>
                    <a:pt x="332" y="790"/>
                  </a:lnTo>
                  <a:lnTo>
                    <a:pt x="332" y="776"/>
                  </a:lnTo>
                  <a:lnTo>
                    <a:pt x="336" y="763"/>
                  </a:lnTo>
                  <a:lnTo>
                    <a:pt x="341" y="745"/>
                  </a:lnTo>
                  <a:lnTo>
                    <a:pt x="345" y="731"/>
                  </a:lnTo>
                  <a:lnTo>
                    <a:pt x="350" y="717"/>
                  </a:lnTo>
                  <a:lnTo>
                    <a:pt x="354" y="699"/>
                  </a:lnTo>
                  <a:lnTo>
                    <a:pt x="359" y="681"/>
                  </a:lnTo>
                  <a:lnTo>
                    <a:pt x="359" y="667"/>
                  </a:lnTo>
                  <a:lnTo>
                    <a:pt x="363" y="649"/>
                  </a:lnTo>
                  <a:lnTo>
                    <a:pt x="368" y="631"/>
                  </a:lnTo>
                  <a:lnTo>
                    <a:pt x="372" y="613"/>
                  </a:lnTo>
                  <a:lnTo>
                    <a:pt x="377" y="595"/>
                  </a:lnTo>
                  <a:lnTo>
                    <a:pt x="382" y="576"/>
                  </a:lnTo>
                  <a:lnTo>
                    <a:pt x="386" y="558"/>
                  </a:lnTo>
                  <a:lnTo>
                    <a:pt x="391" y="540"/>
                  </a:lnTo>
                  <a:lnTo>
                    <a:pt x="391" y="522"/>
                  </a:lnTo>
                  <a:lnTo>
                    <a:pt x="395" y="504"/>
                  </a:lnTo>
                  <a:lnTo>
                    <a:pt x="400" y="486"/>
                  </a:lnTo>
                  <a:lnTo>
                    <a:pt x="404" y="467"/>
                  </a:lnTo>
                  <a:lnTo>
                    <a:pt x="409" y="445"/>
                  </a:lnTo>
                  <a:lnTo>
                    <a:pt x="413" y="427"/>
                  </a:lnTo>
                  <a:lnTo>
                    <a:pt x="418" y="408"/>
                  </a:lnTo>
                  <a:lnTo>
                    <a:pt x="422" y="390"/>
                  </a:lnTo>
                  <a:lnTo>
                    <a:pt x="422" y="367"/>
                  </a:lnTo>
                  <a:lnTo>
                    <a:pt x="427" y="349"/>
                  </a:lnTo>
                  <a:lnTo>
                    <a:pt x="432" y="331"/>
                  </a:lnTo>
                  <a:lnTo>
                    <a:pt x="436" y="308"/>
                  </a:lnTo>
                  <a:lnTo>
                    <a:pt x="441" y="290"/>
                  </a:lnTo>
                  <a:lnTo>
                    <a:pt x="445" y="272"/>
                  </a:lnTo>
                  <a:lnTo>
                    <a:pt x="450" y="254"/>
                  </a:lnTo>
                  <a:lnTo>
                    <a:pt x="450" y="236"/>
                  </a:lnTo>
                  <a:lnTo>
                    <a:pt x="454" y="218"/>
                  </a:lnTo>
                  <a:lnTo>
                    <a:pt x="459" y="199"/>
                  </a:lnTo>
                  <a:lnTo>
                    <a:pt x="463" y="181"/>
                  </a:lnTo>
                  <a:lnTo>
                    <a:pt x="468" y="163"/>
                  </a:lnTo>
                  <a:lnTo>
                    <a:pt x="472" y="145"/>
                  </a:lnTo>
                  <a:lnTo>
                    <a:pt x="477" y="127"/>
                  </a:lnTo>
                  <a:lnTo>
                    <a:pt x="481" y="109"/>
                  </a:lnTo>
                  <a:lnTo>
                    <a:pt x="481" y="95"/>
                  </a:lnTo>
                  <a:lnTo>
                    <a:pt x="486" y="77"/>
                  </a:lnTo>
                  <a:lnTo>
                    <a:pt x="491" y="59"/>
                  </a:lnTo>
                  <a:lnTo>
                    <a:pt x="495" y="45"/>
                  </a:lnTo>
                  <a:lnTo>
                    <a:pt x="500" y="31"/>
                  </a:lnTo>
                  <a:lnTo>
                    <a:pt x="504" y="13"/>
                  </a:lnTo>
                  <a:lnTo>
                    <a:pt x="509" y="0"/>
                  </a:lnTo>
                </a:path>
              </a:pathLst>
            </a:custGeom>
            <a:noFill/>
            <a:ln w="142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Freeform 77"/>
            <p:cNvSpPr>
              <a:spLocks/>
            </p:cNvSpPr>
            <p:nvPr/>
          </p:nvSpPr>
          <p:spPr bwMode="auto">
            <a:xfrm>
              <a:off x="2470" y="1902"/>
              <a:ext cx="513" cy="558"/>
            </a:xfrm>
            <a:custGeom>
              <a:avLst/>
              <a:gdLst>
                <a:gd name="T0" fmla="*/ 4 w 513"/>
                <a:gd name="T1" fmla="*/ 172 h 558"/>
                <a:gd name="T2" fmla="*/ 18 w 513"/>
                <a:gd name="T3" fmla="*/ 136 h 558"/>
                <a:gd name="T4" fmla="*/ 32 w 513"/>
                <a:gd name="T5" fmla="*/ 100 h 558"/>
                <a:gd name="T6" fmla="*/ 41 w 513"/>
                <a:gd name="T7" fmla="*/ 72 h 558"/>
                <a:gd name="T8" fmla="*/ 54 w 513"/>
                <a:gd name="T9" fmla="*/ 50 h 558"/>
                <a:gd name="T10" fmla="*/ 63 w 513"/>
                <a:gd name="T11" fmla="*/ 31 h 558"/>
                <a:gd name="T12" fmla="*/ 77 w 513"/>
                <a:gd name="T13" fmla="*/ 13 h 558"/>
                <a:gd name="T14" fmla="*/ 91 w 513"/>
                <a:gd name="T15" fmla="*/ 4 h 558"/>
                <a:gd name="T16" fmla="*/ 104 w 513"/>
                <a:gd name="T17" fmla="*/ 0 h 558"/>
                <a:gd name="T18" fmla="*/ 118 w 513"/>
                <a:gd name="T19" fmla="*/ 0 h 558"/>
                <a:gd name="T20" fmla="*/ 131 w 513"/>
                <a:gd name="T21" fmla="*/ 9 h 558"/>
                <a:gd name="T22" fmla="*/ 145 w 513"/>
                <a:gd name="T23" fmla="*/ 18 h 558"/>
                <a:gd name="T24" fmla="*/ 154 w 513"/>
                <a:gd name="T25" fmla="*/ 31 h 558"/>
                <a:gd name="T26" fmla="*/ 168 w 513"/>
                <a:gd name="T27" fmla="*/ 45 h 558"/>
                <a:gd name="T28" fmla="*/ 181 w 513"/>
                <a:gd name="T29" fmla="*/ 63 h 558"/>
                <a:gd name="T30" fmla="*/ 191 w 513"/>
                <a:gd name="T31" fmla="*/ 86 h 558"/>
                <a:gd name="T32" fmla="*/ 204 w 513"/>
                <a:gd name="T33" fmla="*/ 109 h 558"/>
                <a:gd name="T34" fmla="*/ 213 w 513"/>
                <a:gd name="T35" fmla="*/ 131 h 558"/>
                <a:gd name="T36" fmla="*/ 227 w 513"/>
                <a:gd name="T37" fmla="*/ 154 h 558"/>
                <a:gd name="T38" fmla="*/ 241 w 513"/>
                <a:gd name="T39" fmla="*/ 181 h 558"/>
                <a:gd name="T40" fmla="*/ 250 w 513"/>
                <a:gd name="T41" fmla="*/ 209 h 558"/>
                <a:gd name="T42" fmla="*/ 263 w 513"/>
                <a:gd name="T43" fmla="*/ 231 h 558"/>
                <a:gd name="T44" fmla="*/ 272 w 513"/>
                <a:gd name="T45" fmla="*/ 259 h 558"/>
                <a:gd name="T46" fmla="*/ 286 w 513"/>
                <a:gd name="T47" fmla="*/ 286 h 558"/>
                <a:gd name="T48" fmla="*/ 300 w 513"/>
                <a:gd name="T49" fmla="*/ 309 h 558"/>
                <a:gd name="T50" fmla="*/ 309 w 513"/>
                <a:gd name="T51" fmla="*/ 331 h 558"/>
                <a:gd name="T52" fmla="*/ 322 w 513"/>
                <a:gd name="T53" fmla="*/ 354 h 558"/>
                <a:gd name="T54" fmla="*/ 331 w 513"/>
                <a:gd name="T55" fmla="*/ 377 h 558"/>
                <a:gd name="T56" fmla="*/ 345 w 513"/>
                <a:gd name="T57" fmla="*/ 399 h 558"/>
                <a:gd name="T58" fmla="*/ 359 w 513"/>
                <a:gd name="T59" fmla="*/ 418 h 558"/>
                <a:gd name="T60" fmla="*/ 368 w 513"/>
                <a:gd name="T61" fmla="*/ 436 h 558"/>
                <a:gd name="T62" fmla="*/ 381 w 513"/>
                <a:gd name="T63" fmla="*/ 454 h 558"/>
                <a:gd name="T64" fmla="*/ 390 w 513"/>
                <a:gd name="T65" fmla="*/ 468 h 558"/>
                <a:gd name="T66" fmla="*/ 404 w 513"/>
                <a:gd name="T67" fmla="*/ 481 h 558"/>
                <a:gd name="T68" fmla="*/ 418 w 513"/>
                <a:gd name="T69" fmla="*/ 495 h 558"/>
                <a:gd name="T70" fmla="*/ 427 w 513"/>
                <a:gd name="T71" fmla="*/ 504 h 558"/>
                <a:gd name="T72" fmla="*/ 440 w 513"/>
                <a:gd name="T73" fmla="*/ 518 h 558"/>
                <a:gd name="T74" fmla="*/ 449 w 513"/>
                <a:gd name="T75" fmla="*/ 527 h 558"/>
                <a:gd name="T76" fmla="*/ 463 w 513"/>
                <a:gd name="T77" fmla="*/ 536 h 558"/>
                <a:gd name="T78" fmla="*/ 477 w 513"/>
                <a:gd name="T79" fmla="*/ 545 h 558"/>
                <a:gd name="T80" fmla="*/ 490 w 513"/>
                <a:gd name="T81" fmla="*/ 549 h 558"/>
                <a:gd name="T82" fmla="*/ 504 w 513"/>
                <a:gd name="T83" fmla="*/ 554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3" h="558">
                  <a:moveTo>
                    <a:pt x="0" y="200"/>
                  </a:moveTo>
                  <a:lnTo>
                    <a:pt x="0" y="186"/>
                  </a:lnTo>
                  <a:lnTo>
                    <a:pt x="4" y="172"/>
                  </a:lnTo>
                  <a:lnTo>
                    <a:pt x="9" y="159"/>
                  </a:lnTo>
                  <a:lnTo>
                    <a:pt x="13" y="145"/>
                  </a:lnTo>
                  <a:lnTo>
                    <a:pt x="18" y="136"/>
                  </a:lnTo>
                  <a:lnTo>
                    <a:pt x="22" y="122"/>
                  </a:lnTo>
                  <a:lnTo>
                    <a:pt x="27" y="113"/>
                  </a:lnTo>
                  <a:lnTo>
                    <a:pt x="32" y="100"/>
                  </a:lnTo>
                  <a:lnTo>
                    <a:pt x="32" y="90"/>
                  </a:lnTo>
                  <a:lnTo>
                    <a:pt x="36" y="81"/>
                  </a:lnTo>
                  <a:lnTo>
                    <a:pt x="41" y="72"/>
                  </a:lnTo>
                  <a:lnTo>
                    <a:pt x="45" y="63"/>
                  </a:lnTo>
                  <a:lnTo>
                    <a:pt x="50" y="54"/>
                  </a:lnTo>
                  <a:lnTo>
                    <a:pt x="54" y="50"/>
                  </a:lnTo>
                  <a:lnTo>
                    <a:pt x="59" y="41"/>
                  </a:lnTo>
                  <a:lnTo>
                    <a:pt x="59" y="36"/>
                  </a:lnTo>
                  <a:lnTo>
                    <a:pt x="63" y="31"/>
                  </a:lnTo>
                  <a:lnTo>
                    <a:pt x="68" y="22"/>
                  </a:lnTo>
                  <a:lnTo>
                    <a:pt x="72" y="18"/>
                  </a:lnTo>
                  <a:lnTo>
                    <a:pt x="77" y="13"/>
                  </a:lnTo>
                  <a:lnTo>
                    <a:pt x="82" y="13"/>
                  </a:lnTo>
                  <a:lnTo>
                    <a:pt x="86" y="9"/>
                  </a:lnTo>
                  <a:lnTo>
                    <a:pt x="91" y="4"/>
                  </a:lnTo>
                  <a:lnTo>
                    <a:pt x="95" y="0"/>
                  </a:lnTo>
                  <a:lnTo>
                    <a:pt x="100" y="0"/>
                  </a:lnTo>
                  <a:lnTo>
                    <a:pt x="104" y="0"/>
                  </a:lnTo>
                  <a:lnTo>
                    <a:pt x="109" y="0"/>
                  </a:lnTo>
                  <a:lnTo>
                    <a:pt x="113" y="0"/>
                  </a:lnTo>
                  <a:lnTo>
                    <a:pt x="118" y="0"/>
                  </a:lnTo>
                  <a:lnTo>
                    <a:pt x="122" y="4"/>
                  </a:lnTo>
                  <a:lnTo>
                    <a:pt x="127" y="4"/>
                  </a:lnTo>
                  <a:lnTo>
                    <a:pt x="131" y="9"/>
                  </a:lnTo>
                  <a:lnTo>
                    <a:pt x="136" y="9"/>
                  </a:lnTo>
                  <a:lnTo>
                    <a:pt x="141" y="13"/>
                  </a:lnTo>
                  <a:lnTo>
                    <a:pt x="145" y="18"/>
                  </a:lnTo>
                  <a:lnTo>
                    <a:pt x="150" y="22"/>
                  </a:lnTo>
                  <a:lnTo>
                    <a:pt x="150" y="27"/>
                  </a:lnTo>
                  <a:lnTo>
                    <a:pt x="154" y="31"/>
                  </a:lnTo>
                  <a:lnTo>
                    <a:pt x="159" y="36"/>
                  </a:lnTo>
                  <a:lnTo>
                    <a:pt x="163" y="41"/>
                  </a:lnTo>
                  <a:lnTo>
                    <a:pt x="168" y="45"/>
                  </a:lnTo>
                  <a:lnTo>
                    <a:pt x="172" y="50"/>
                  </a:lnTo>
                  <a:lnTo>
                    <a:pt x="177" y="59"/>
                  </a:lnTo>
                  <a:lnTo>
                    <a:pt x="181" y="63"/>
                  </a:lnTo>
                  <a:lnTo>
                    <a:pt x="181" y="72"/>
                  </a:lnTo>
                  <a:lnTo>
                    <a:pt x="186" y="77"/>
                  </a:lnTo>
                  <a:lnTo>
                    <a:pt x="191" y="86"/>
                  </a:lnTo>
                  <a:lnTo>
                    <a:pt x="195" y="90"/>
                  </a:lnTo>
                  <a:lnTo>
                    <a:pt x="200" y="100"/>
                  </a:lnTo>
                  <a:lnTo>
                    <a:pt x="204" y="109"/>
                  </a:lnTo>
                  <a:lnTo>
                    <a:pt x="209" y="113"/>
                  </a:lnTo>
                  <a:lnTo>
                    <a:pt x="209" y="122"/>
                  </a:lnTo>
                  <a:lnTo>
                    <a:pt x="213" y="131"/>
                  </a:lnTo>
                  <a:lnTo>
                    <a:pt x="218" y="140"/>
                  </a:lnTo>
                  <a:lnTo>
                    <a:pt x="222" y="150"/>
                  </a:lnTo>
                  <a:lnTo>
                    <a:pt x="227" y="154"/>
                  </a:lnTo>
                  <a:lnTo>
                    <a:pt x="231" y="163"/>
                  </a:lnTo>
                  <a:lnTo>
                    <a:pt x="236" y="172"/>
                  </a:lnTo>
                  <a:lnTo>
                    <a:pt x="241" y="181"/>
                  </a:lnTo>
                  <a:lnTo>
                    <a:pt x="241" y="190"/>
                  </a:lnTo>
                  <a:lnTo>
                    <a:pt x="245" y="200"/>
                  </a:lnTo>
                  <a:lnTo>
                    <a:pt x="250" y="209"/>
                  </a:lnTo>
                  <a:lnTo>
                    <a:pt x="254" y="218"/>
                  </a:lnTo>
                  <a:lnTo>
                    <a:pt x="259" y="227"/>
                  </a:lnTo>
                  <a:lnTo>
                    <a:pt x="263" y="231"/>
                  </a:lnTo>
                  <a:lnTo>
                    <a:pt x="268" y="240"/>
                  </a:lnTo>
                  <a:lnTo>
                    <a:pt x="268" y="249"/>
                  </a:lnTo>
                  <a:lnTo>
                    <a:pt x="272" y="259"/>
                  </a:lnTo>
                  <a:lnTo>
                    <a:pt x="277" y="268"/>
                  </a:lnTo>
                  <a:lnTo>
                    <a:pt x="281" y="277"/>
                  </a:lnTo>
                  <a:lnTo>
                    <a:pt x="286" y="286"/>
                  </a:lnTo>
                  <a:lnTo>
                    <a:pt x="290" y="295"/>
                  </a:lnTo>
                  <a:lnTo>
                    <a:pt x="295" y="299"/>
                  </a:lnTo>
                  <a:lnTo>
                    <a:pt x="300" y="309"/>
                  </a:lnTo>
                  <a:lnTo>
                    <a:pt x="300" y="318"/>
                  </a:lnTo>
                  <a:lnTo>
                    <a:pt x="304" y="327"/>
                  </a:lnTo>
                  <a:lnTo>
                    <a:pt x="309" y="331"/>
                  </a:lnTo>
                  <a:lnTo>
                    <a:pt x="313" y="340"/>
                  </a:lnTo>
                  <a:lnTo>
                    <a:pt x="318" y="349"/>
                  </a:lnTo>
                  <a:lnTo>
                    <a:pt x="322" y="354"/>
                  </a:lnTo>
                  <a:lnTo>
                    <a:pt x="327" y="363"/>
                  </a:lnTo>
                  <a:lnTo>
                    <a:pt x="331" y="372"/>
                  </a:lnTo>
                  <a:lnTo>
                    <a:pt x="331" y="377"/>
                  </a:lnTo>
                  <a:lnTo>
                    <a:pt x="336" y="386"/>
                  </a:lnTo>
                  <a:lnTo>
                    <a:pt x="340" y="390"/>
                  </a:lnTo>
                  <a:lnTo>
                    <a:pt x="345" y="399"/>
                  </a:lnTo>
                  <a:lnTo>
                    <a:pt x="350" y="404"/>
                  </a:lnTo>
                  <a:lnTo>
                    <a:pt x="354" y="413"/>
                  </a:lnTo>
                  <a:lnTo>
                    <a:pt x="359" y="418"/>
                  </a:lnTo>
                  <a:lnTo>
                    <a:pt x="359" y="422"/>
                  </a:lnTo>
                  <a:lnTo>
                    <a:pt x="363" y="431"/>
                  </a:lnTo>
                  <a:lnTo>
                    <a:pt x="368" y="436"/>
                  </a:lnTo>
                  <a:lnTo>
                    <a:pt x="372" y="440"/>
                  </a:lnTo>
                  <a:lnTo>
                    <a:pt x="377" y="445"/>
                  </a:lnTo>
                  <a:lnTo>
                    <a:pt x="381" y="454"/>
                  </a:lnTo>
                  <a:lnTo>
                    <a:pt x="386" y="458"/>
                  </a:lnTo>
                  <a:lnTo>
                    <a:pt x="390" y="463"/>
                  </a:lnTo>
                  <a:lnTo>
                    <a:pt x="390" y="468"/>
                  </a:lnTo>
                  <a:lnTo>
                    <a:pt x="395" y="472"/>
                  </a:lnTo>
                  <a:lnTo>
                    <a:pt x="400" y="477"/>
                  </a:lnTo>
                  <a:lnTo>
                    <a:pt x="404" y="481"/>
                  </a:lnTo>
                  <a:lnTo>
                    <a:pt x="409" y="486"/>
                  </a:lnTo>
                  <a:lnTo>
                    <a:pt x="413" y="490"/>
                  </a:lnTo>
                  <a:lnTo>
                    <a:pt x="418" y="495"/>
                  </a:lnTo>
                  <a:lnTo>
                    <a:pt x="418" y="499"/>
                  </a:lnTo>
                  <a:lnTo>
                    <a:pt x="422" y="504"/>
                  </a:lnTo>
                  <a:lnTo>
                    <a:pt x="427" y="504"/>
                  </a:lnTo>
                  <a:lnTo>
                    <a:pt x="431" y="508"/>
                  </a:lnTo>
                  <a:lnTo>
                    <a:pt x="436" y="513"/>
                  </a:lnTo>
                  <a:lnTo>
                    <a:pt x="440" y="518"/>
                  </a:lnTo>
                  <a:lnTo>
                    <a:pt x="445" y="518"/>
                  </a:lnTo>
                  <a:lnTo>
                    <a:pt x="454" y="527"/>
                  </a:lnTo>
                  <a:lnTo>
                    <a:pt x="449" y="527"/>
                  </a:lnTo>
                  <a:lnTo>
                    <a:pt x="454" y="527"/>
                  </a:lnTo>
                  <a:lnTo>
                    <a:pt x="459" y="531"/>
                  </a:lnTo>
                  <a:lnTo>
                    <a:pt x="463" y="536"/>
                  </a:lnTo>
                  <a:lnTo>
                    <a:pt x="468" y="536"/>
                  </a:lnTo>
                  <a:lnTo>
                    <a:pt x="472" y="540"/>
                  </a:lnTo>
                  <a:lnTo>
                    <a:pt x="477" y="545"/>
                  </a:lnTo>
                  <a:lnTo>
                    <a:pt x="481" y="545"/>
                  </a:lnTo>
                  <a:lnTo>
                    <a:pt x="486" y="549"/>
                  </a:lnTo>
                  <a:lnTo>
                    <a:pt x="490" y="549"/>
                  </a:lnTo>
                  <a:lnTo>
                    <a:pt x="495" y="554"/>
                  </a:lnTo>
                  <a:lnTo>
                    <a:pt x="499" y="554"/>
                  </a:lnTo>
                  <a:lnTo>
                    <a:pt x="504" y="554"/>
                  </a:lnTo>
                  <a:lnTo>
                    <a:pt x="509" y="558"/>
                  </a:lnTo>
                  <a:lnTo>
                    <a:pt x="513" y="558"/>
                  </a:lnTo>
                </a:path>
              </a:pathLst>
            </a:custGeom>
            <a:noFill/>
            <a:ln w="142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Freeform 78"/>
            <p:cNvSpPr>
              <a:spLocks/>
            </p:cNvSpPr>
            <p:nvPr/>
          </p:nvSpPr>
          <p:spPr bwMode="auto">
            <a:xfrm>
              <a:off x="2983" y="2460"/>
              <a:ext cx="386" cy="28"/>
            </a:xfrm>
            <a:custGeom>
              <a:avLst/>
              <a:gdLst>
                <a:gd name="T0" fmla="*/ 5 w 386"/>
                <a:gd name="T1" fmla="*/ 5 h 28"/>
                <a:gd name="T2" fmla="*/ 14 w 386"/>
                <a:gd name="T3" fmla="*/ 5 h 28"/>
                <a:gd name="T4" fmla="*/ 23 w 386"/>
                <a:gd name="T5" fmla="*/ 9 h 28"/>
                <a:gd name="T6" fmla="*/ 32 w 386"/>
                <a:gd name="T7" fmla="*/ 14 h 28"/>
                <a:gd name="T8" fmla="*/ 41 w 386"/>
                <a:gd name="T9" fmla="*/ 14 h 28"/>
                <a:gd name="T10" fmla="*/ 50 w 386"/>
                <a:gd name="T11" fmla="*/ 14 h 28"/>
                <a:gd name="T12" fmla="*/ 59 w 386"/>
                <a:gd name="T13" fmla="*/ 19 h 28"/>
                <a:gd name="T14" fmla="*/ 68 w 386"/>
                <a:gd name="T15" fmla="*/ 19 h 28"/>
                <a:gd name="T16" fmla="*/ 77 w 386"/>
                <a:gd name="T17" fmla="*/ 23 h 28"/>
                <a:gd name="T18" fmla="*/ 86 w 386"/>
                <a:gd name="T19" fmla="*/ 23 h 28"/>
                <a:gd name="T20" fmla="*/ 95 w 386"/>
                <a:gd name="T21" fmla="*/ 23 h 28"/>
                <a:gd name="T22" fmla="*/ 105 w 386"/>
                <a:gd name="T23" fmla="*/ 23 h 28"/>
                <a:gd name="T24" fmla="*/ 114 w 386"/>
                <a:gd name="T25" fmla="*/ 23 h 28"/>
                <a:gd name="T26" fmla="*/ 123 w 386"/>
                <a:gd name="T27" fmla="*/ 28 h 28"/>
                <a:gd name="T28" fmla="*/ 132 w 386"/>
                <a:gd name="T29" fmla="*/ 28 h 28"/>
                <a:gd name="T30" fmla="*/ 141 w 386"/>
                <a:gd name="T31" fmla="*/ 28 h 28"/>
                <a:gd name="T32" fmla="*/ 150 w 386"/>
                <a:gd name="T33" fmla="*/ 28 h 28"/>
                <a:gd name="T34" fmla="*/ 159 w 386"/>
                <a:gd name="T35" fmla="*/ 28 h 28"/>
                <a:gd name="T36" fmla="*/ 168 w 386"/>
                <a:gd name="T37" fmla="*/ 28 h 28"/>
                <a:gd name="T38" fmla="*/ 177 w 386"/>
                <a:gd name="T39" fmla="*/ 28 h 28"/>
                <a:gd name="T40" fmla="*/ 186 w 386"/>
                <a:gd name="T41" fmla="*/ 28 h 28"/>
                <a:gd name="T42" fmla="*/ 195 w 386"/>
                <a:gd name="T43" fmla="*/ 28 h 28"/>
                <a:gd name="T44" fmla="*/ 205 w 386"/>
                <a:gd name="T45" fmla="*/ 28 h 28"/>
                <a:gd name="T46" fmla="*/ 214 w 386"/>
                <a:gd name="T47" fmla="*/ 28 h 28"/>
                <a:gd name="T48" fmla="*/ 223 w 386"/>
                <a:gd name="T49" fmla="*/ 28 h 28"/>
                <a:gd name="T50" fmla="*/ 232 w 386"/>
                <a:gd name="T51" fmla="*/ 28 h 28"/>
                <a:gd name="T52" fmla="*/ 241 w 386"/>
                <a:gd name="T53" fmla="*/ 28 h 28"/>
                <a:gd name="T54" fmla="*/ 250 w 386"/>
                <a:gd name="T55" fmla="*/ 28 h 28"/>
                <a:gd name="T56" fmla="*/ 259 w 386"/>
                <a:gd name="T57" fmla="*/ 28 h 28"/>
                <a:gd name="T58" fmla="*/ 268 w 386"/>
                <a:gd name="T59" fmla="*/ 28 h 28"/>
                <a:gd name="T60" fmla="*/ 277 w 386"/>
                <a:gd name="T61" fmla="*/ 28 h 28"/>
                <a:gd name="T62" fmla="*/ 286 w 386"/>
                <a:gd name="T63" fmla="*/ 28 h 28"/>
                <a:gd name="T64" fmla="*/ 295 w 386"/>
                <a:gd name="T65" fmla="*/ 28 h 28"/>
                <a:gd name="T66" fmla="*/ 304 w 386"/>
                <a:gd name="T67" fmla="*/ 28 h 28"/>
                <a:gd name="T68" fmla="*/ 314 w 386"/>
                <a:gd name="T69" fmla="*/ 28 h 28"/>
                <a:gd name="T70" fmla="*/ 323 w 386"/>
                <a:gd name="T71" fmla="*/ 28 h 28"/>
                <a:gd name="T72" fmla="*/ 332 w 386"/>
                <a:gd name="T73" fmla="*/ 28 h 28"/>
                <a:gd name="T74" fmla="*/ 341 w 386"/>
                <a:gd name="T75" fmla="*/ 28 h 28"/>
                <a:gd name="T76" fmla="*/ 350 w 386"/>
                <a:gd name="T77" fmla="*/ 28 h 28"/>
                <a:gd name="T78" fmla="*/ 359 w 386"/>
                <a:gd name="T79" fmla="*/ 28 h 28"/>
                <a:gd name="T80" fmla="*/ 368 w 386"/>
                <a:gd name="T81" fmla="*/ 28 h 28"/>
                <a:gd name="T82" fmla="*/ 377 w 386"/>
                <a:gd name="T83" fmla="*/ 28 h 28"/>
                <a:gd name="T84" fmla="*/ 386 w 386"/>
                <a:gd name="T8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86" h="28">
                  <a:moveTo>
                    <a:pt x="0" y="0"/>
                  </a:moveTo>
                  <a:lnTo>
                    <a:pt x="5" y="5"/>
                  </a:lnTo>
                  <a:lnTo>
                    <a:pt x="9" y="5"/>
                  </a:lnTo>
                  <a:lnTo>
                    <a:pt x="14" y="5"/>
                  </a:lnTo>
                  <a:lnTo>
                    <a:pt x="18" y="9"/>
                  </a:lnTo>
                  <a:lnTo>
                    <a:pt x="23" y="9"/>
                  </a:lnTo>
                  <a:lnTo>
                    <a:pt x="27" y="9"/>
                  </a:lnTo>
                  <a:lnTo>
                    <a:pt x="32" y="14"/>
                  </a:lnTo>
                  <a:lnTo>
                    <a:pt x="36" y="14"/>
                  </a:lnTo>
                  <a:lnTo>
                    <a:pt x="41" y="14"/>
                  </a:lnTo>
                  <a:lnTo>
                    <a:pt x="46" y="14"/>
                  </a:lnTo>
                  <a:lnTo>
                    <a:pt x="50" y="14"/>
                  </a:lnTo>
                  <a:lnTo>
                    <a:pt x="55" y="19"/>
                  </a:lnTo>
                  <a:lnTo>
                    <a:pt x="59" y="19"/>
                  </a:lnTo>
                  <a:lnTo>
                    <a:pt x="64" y="19"/>
                  </a:lnTo>
                  <a:lnTo>
                    <a:pt x="68" y="19"/>
                  </a:lnTo>
                  <a:lnTo>
                    <a:pt x="73" y="19"/>
                  </a:lnTo>
                  <a:lnTo>
                    <a:pt x="77" y="23"/>
                  </a:lnTo>
                  <a:lnTo>
                    <a:pt x="82" y="23"/>
                  </a:lnTo>
                  <a:lnTo>
                    <a:pt x="86" y="23"/>
                  </a:lnTo>
                  <a:lnTo>
                    <a:pt x="91" y="23"/>
                  </a:lnTo>
                  <a:lnTo>
                    <a:pt x="95" y="23"/>
                  </a:lnTo>
                  <a:lnTo>
                    <a:pt x="100" y="23"/>
                  </a:lnTo>
                  <a:lnTo>
                    <a:pt x="105" y="23"/>
                  </a:lnTo>
                  <a:lnTo>
                    <a:pt x="109" y="23"/>
                  </a:lnTo>
                  <a:lnTo>
                    <a:pt x="114" y="23"/>
                  </a:lnTo>
                  <a:lnTo>
                    <a:pt x="118" y="28"/>
                  </a:lnTo>
                  <a:lnTo>
                    <a:pt x="123" y="28"/>
                  </a:lnTo>
                  <a:lnTo>
                    <a:pt x="127" y="28"/>
                  </a:lnTo>
                  <a:lnTo>
                    <a:pt x="132" y="28"/>
                  </a:lnTo>
                  <a:lnTo>
                    <a:pt x="136" y="28"/>
                  </a:lnTo>
                  <a:lnTo>
                    <a:pt x="141" y="28"/>
                  </a:lnTo>
                  <a:lnTo>
                    <a:pt x="145" y="28"/>
                  </a:lnTo>
                  <a:lnTo>
                    <a:pt x="150" y="28"/>
                  </a:lnTo>
                  <a:lnTo>
                    <a:pt x="155" y="28"/>
                  </a:lnTo>
                  <a:lnTo>
                    <a:pt x="159" y="28"/>
                  </a:lnTo>
                  <a:lnTo>
                    <a:pt x="164" y="28"/>
                  </a:lnTo>
                  <a:lnTo>
                    <a:pt x="168" y="28"/>
                  </a:lnTo>
                  <a:lnTo>
                    <a:pt x="173" y="28"/>
                  </a:lnTo>
                  <a:lnTo>
                    <a:pt x="177" y="28"/>
                  </a:lnTo>
                  <a:lnTo>
                    <a:pt x="182" y="28"/>
                  </a:lnTo>
                  <a:lnTo>
                    <a:pt x="186" y="28"/>
                  </a:lnTo>
                  <a:lnTo>
                    <a:pt x="191" y="28"/>
                  </a:lnTo>
                  <a:lnTo>
                    <a:pt x="195" y="28"/>
                  </a:lnTo>
                  <a:lnTo>
                    <a:pt x="200" y="28"/>
                  </a:lnTo>
                  <a:lnTo>
                    <a:pt x="205" y="28"/>
                  </a:lnTo>
                  <a:lnTo>
                    <a:pt x="209" y="28"/>
                  </a:lnTo>
                  <a:lnTo>
                    <a:pt x="214" y="28"/>
                  </a:lnTo>
                  <a:lnTo>
                    <a:pt x="218" y="28"/>
                  </a:lnTo>
                  <a:lnTo>
                    <a:pt x="223" y="28"/>
                  </a:lnTo>
                  <a:lnTo>
                    <a:pt x="227" y="28"/>
                  </a:lnTo>
                  <a:lnTo>
                    <a:pt x="232" y="28"/>
                  </a:lnTo>
                  <a:lnTo>
                    <a:pt x="236" y="28"/>
                  </a:lnTo>
                  <a:lnTo>
                    <a:pt x="241" y="28"/>
                  </a:lnTo>
                  <a:lnTo>
                    <a:pt x="245" y="28"/>
                  </a:lnTo>
                  <a:lnTo>
                    <a:pt x="250" y="28"/>
                  </a:lnTo>
                  <a:lnTo>
                    <a:pt x="254" y="28"/>
                  </a:lnTo>
                  <a:lnTo>
                    <a:pt x="259" y="28"/>
                  </a:lnTo>
                  <a:lnTo>
                    <a:pt x="264" y="28"/>
                  </a:lnTo>
                  <a:lnTo>
                    <a:pt x="268" y="28"/>
                  </a:lnTo>
                  <a:lnTo>
                    <a:pt x="273" y="28"/>
                  </a:lnTo>
                  <a:lnTo>
                    <a:pt x="277" y="28"/>
                  </a:lnTo>
                  <a:lnTo>
                    <a:pt x="282" y="28"/>
                  </a:lnTo>
                  <a:lnTo>
                    <a:pt x="286" y="28"/>
                  </a:lnTo>
                  <a:lnTo>
                    <a:pt x="291" y="28"/>
                  </a:lnTo>
                  <a:lnTo>
                    <a:pt x="295" y="28"/>
                  </a:lnTo>
                  <a:lnTo>
                    <a:pt x="300" y="28"/>
                  </a:lnTo>
                  <a:lnTo>
                    <a:pt x="304" y="28"/>
                  </a:lnTo>
                  <a:lnTo>
                    <a:pt x="309" y="28"/>
                  </a:lnTo>
                  <a:lnTo>
                    <a:pt x="314" y="28"/>
                  </a:lnTo>
                  <a:lnTo>
                    <a:pt x="318" y="28"/>
                  </a:lnTo>
                  <a:lnTo>
                    <a:pt x="323" y="28"/>
                  </a:lnTo>
                  <a:lnTo>
                    <a:pt x="327" y="28"/>
                  </a:lnTo>
                  <a:lnTo>
                    <a:pt x="332" y="28"/>
                  </a:lnTo>
                  <a:lnTo>
                    <a:pt x="336" y="28"/>
                  </a:lnTo>
                  <a:lnTo>
                    <a:pt x="341" y="28"/>
                  </a:lnTo>
                  <a:lnTo>
                    <a:pt x="345" y="28"/>
                  </a:lnTo>
                  <a:lnTo>
                    <a:pt x="350" y="28"/>
                  </a:lnTo>
                  <a:lnTo>
                    <a:pt x="354" y="28"/>
                  </a:lnTo>
                  <a:lnTo>
                    <a:pt x="359" y="28"/>
                  </a:lnTo>
                  <a:lnTo>
                    <a:pt x="364" y="28"/>
                  </a:lnTo>
                  <a:lnTo>
                    <a:pt x="368" y="28"/>
                  </a:lnTo>
                  <a:lnTo>
                    <a:pt x="373" y="28"/>
                  </a:lnTo>
                  <a:lnTo>
                    <a:pt x="377" y="28"/>
                  </a:lnTo>
                  <a:lnTo>
                    <a:pt x="382" y="28"/>
                  </a:lnTo>
                  <a:lnTo>
                    <a:pt x="386" y="28"/>
                  </a:lnTo>
                </a:path>
              </a:pathLst>
            </a:custGeom>
            <a:noFill/>
            <a:ln w="142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8" name="Text Box 79"/>
          <p:cNvSpPr txBox="1">
            <a:spLocks noChangeArrowheads="1"/>
          </p:cNvSpPr>
          <p:nvPr/>
        </p:nvSpPr>
        <p:spPr bwMode="auto">
          <a:xfrm>
            <a:off x="5787832" y="3468461"/>
            <a:ext cx="145264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dirty="0" smtClean="0">
                <a:sym typeface="Symbol" pitchFamily="18" charset="2"/>
              </a:rPr>
              <a:t></a:t>
            </a:r>
            <a:r>
              <a:rPr lang="el-GR" sz="2000" dirty="0" smtClean="0">
                <a:sym typeface="Symbol" pitchFamily="18" charset="2"/>
              </a:rPr>
              <a:t>φ</a:t>
            </a:r>
            <a:r>
              <a:rPr lang="en-US" sz="2000" dirty="0" smtClean="0">
                <a:sym typeface="Symbol" pitchFamily="18" charset="2"/>
              </a:rPr>
              <a:t>, </a:t>
            </a:r>
            <a:r>
              <a:rPr lang="en-US" sz="2000" dirty="0" smtClean="0">
                <a:latin typeface="Arial" charset="0"/>
                <a:sym typeface="Symbol" pitchFamily="18" charset="2"/>
              </a:rPr>
              <a:t></a:t>
            </a:r>
            <a:r>
              <a:rPr lang="en-US" sz="2000" dirty="0">
                <a:latin typeface="Arial" charset="0"/>
                <a:sym typeface="Symbol" pitchFamily="18" charset="2"/>
              </a:rPr>
              <a:t>t ~ x</a:t>
            </a:r>
          </a:p>
        </p:txBody>
      </p:sp>
      <p:sp>
        <p:nvSpPr>
          <p:cNvPr id="81" name="Line 82"/>
          <p:cNvSpPr>
            <a:spLocks noChangeShapeType="1"/>
          </p:cNvSpPr>
          <p:nvPr/>
        </p:nvSpPr>
        <p:spPr bwMode="auto">
          <a:xfrm>
            <a:off x="7954016" y="2505437"/>
            <a:ext cx="215900" cy="365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2" name="Line 83"/>
          <p:cNvSpPr>
            <a:spLocks noChangeShapeType="1"/>
          </p:cNvSpPr>
          <p:nvPr/>
        </p:nvSpPr>
        <p:spPr bwMode="auto">
          <a:xfrm flipH="1" flipV="1">
            <a:off x="5001266" y="2073637"/>
            <a:ext cx="217488" cy="365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4" name="Line 85"/>
          <p:cNvSpPr>
            <a:spLocks noChangeShapeType="1"/>
          </p:cNvSpPr>
          <p:nvPr/>
        </p:nvSpPr>
        <p:spPr bwMode="auto">
          <a:xfrm>
            <a:off x="5001266" y="2170152"/>
            <a:ext cx="0" cy="108141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5" name="Line 86"/>
          <p:cNvSpPr>
            <a:spLocks noChangeShapeType="1"/>
          </p:cNvSpPr>
          <p:nvPr/>
        </p:nvSpPr>
        <p:spPr bwMode="auto">
          <a:xfrm>
            <a:off x="8385816" y="2746737"/>
            <a:ext cx="0" cy="503238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6" name="Line 87"/>
          <p:cNvSpPr>
            <a:spLocks noChangeShapeType="1"/>
          </p:cNvSpPr>
          <p:nvPr/>
        </p:nvSpPr>
        <p:spPr bwMode="auto">
          <a:xfrm>
            <a:off x="5001266" y="3249975"/>
            <a:ext cx="1331913" cy="1587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7" name="Line 88"/>
          <p:cNvSpPr>
            <a:spLocks noChangeShapeType="1"/>
          </p:cNvSpPr>
          <p:nvPr/>
        </p:nvSpPr>
        <p:spPr bwMode="auto">
          <a:xfrm flipH="1">
            <a:off x="6693541" y="3265850"/>
            <a:ext cx="1692275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8" name="Oval 89"/>
          <p:cNvSpPr>
            <a:spLocks noChangeArrowheads="1"/>
          </p:cNvSpPr>
          <p:nvPr/>
        </p:nvSpPr>
        <p:spPr bwMode="auto">
          <a:xfrm>
            <a:off x="6369691" y="3107100"/>
            <a:ext cx="288925" cy="288925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4" name="Straight Connector 3"/>
          <p:cNvCxnSpPr>
            <a:stCxn id="88" idx="1"/>
            <a:endCxn id="88" idx="5"/>
          </p:cNvCxnSpPr>
          <p:nvPr/>
        </p:nvCxnSpPr>
        <p:spPr bwMode="auto">
          <a:xfrm>
            <a:off x="6412003" y="3149412"/>
            <a:ext cx="204301" cy="204301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>
            <a:stCxn id="88" idx="7"/>
            <a:endCxn id="88" idx="3"/>
          </p:cNvCxnSpPr>
          <p:nvPr/>
        </p:nvCxnSpPr>
        <p:spPr bwMode="auto">
          <a:xfrm flipH="1">
            <a:off x="6412003" y="3149412"/>
            <a:ext cx="204301" cy="204301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85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28D96B5D-DC11-4BAB-ABED-C41E36808116}" type="slidenum">
              <a:rPr lang="en-GB" sz="1000">
                <a:solidFill>
                  <a:schemeClr val="bg1"/>
                </a:solidFill>
              </a:rPr>
              <a:pPr/>
              <a:t>28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476250"/>
            <a:ext cx="6613525" cy="738188"/>
          </a:xfrm>
        </p:spPr>
        <p:txBody>
          <a:bodyPr/>
          <a:lstStyle/>
          <a:p>
            <a:pPr algn="ctr" eaLnBrk="1" hangingPunct="1"/>
            <a:r>
              <a:rPr lang="en-US" sz="2000" b="0" dirty="0" smtClean="0"/>
              <a:t>EBPM: LLRF Detection Scheme</a:t>
            </a:r>
            <a:br>
              <a:rPr lang="en-US" sz="2000" b="0" dirty="0" smtClean="0"/>
            </a:br>
            <a:endParaRPr lang="en-GB" sz="2000" b="0" dirty="0" smtClean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032" y="3902148"/>
            <a:ext cx="7140452" cy="2878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6" y="858270"/>
            <a:ext cx="4123268" cy="304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6" name="Straight Connector 135"/>
          <p:cNvCxnSpPr/>
          <p:nvPr/>
        </p:nvCxnSpPr>
        <p:spPr bwMode="auto">
          <a:xfrm>
            <a:off x="812693" y="1577163"/>
            <a:ext cx="0" cy="2063386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7" name="Straight Connector 136"/>
          <p:cNvCxnSpPr/>
          <p:nvPr/>
        </p:nvCxnSpPr>
        <p:spPr bwMode="auto">
          <a:xfrm>
            <a:off x="1525074" y="1577163"/>
            <a:ext cx="0" cy="2063386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8" name="Oval 137"/>
          <p:cNvSpPr/>
          <p:nvPr/>
        </p:nvSpPr>
        <p:spPr bwMode="auto">
          <a:xfrm>
            <a:off x="947372" y="1704753"/>
            <a:ext cx="113414" cy="616689"/>
          </a:xfrm>
          <a:prstGeom prst="ellipse">
            <a:avLst/>
          </a:prstGeom>
          <a:solidFill>
            <a:schemeClr val="accent2">
              <a:alpha val="41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9" name="Straight Arrow Connector 138"/>
          <p:cNvCxnSpPr/>
          <p:nvPr/>
        </p:nvCxnSpPr>
        <p:spPr bwMode="auto">
          <a:xfrm flipH="1">
            <a:off x="1060786" y="1371600"/>
            <a:ext cx="191386" cy="33315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0" name="TextBox 139"/>
          <p:cNvSpPr txBox="1"/>
          <p:nvPr/>
        </p:nvSpPr>
        <p:spPr>
          <a:xfrm>
            <a:off x="1060786" y="1194387"/>
            <a:ext cx="9569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 smtClean="0"/>
              <a:t>Dark Current</a:t>
            </a:r>
            <a:endParaRPr lang="de-DE" b="1" dirty="0"/>
          </a:p>
        </p:txBody>
      </p:sp>
      <p:sp>
        <p:nvSpPr>
          <p:cNvPr id="141" name="TextBox 140"/>
          <p:cNvSpPr txBox="1"/>
          <p:nvPr/>
        </p:nvSpPr>
        <p:spPr>
          <a:xfrm>
            <a:off x="603586" y="3168499"/>
            <a:ext cx="9569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 smtClean="0"/>
              <a:t>Coarse Meas.</a:t>
            </a:r>
            <a:endParaRPr lang="de-DE" b="1" dirty="0"/>
          </a:p>
        </p:txBody>
      </p:sp>
      <p:sp>
        <p:nvSpPr>
          <p:cNvPr id="142" name="TextBox 141"/>
          <p:cNvSpPr txBox="1"/>
          <p:nvPr/>
        </p:nvSpPr>
        <p:spPr>
          <a:xfrm>
            <a:off x="1067858" y="2831827"/>
            <a:ext cx="9569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 smtClean="0"/>
              <a:t>Fine Meas.</a:t>
            </a:r>
            <a:endParaRPr lang="de-DE" b="1" dirty="0"/>
          </a:p>
        </p:txBody>
      </p:sp>
      <p:pic>
        <p:nvPicPr>
          <p:cNvPr id="14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382" y="1091664"/>
            <a:ext cx="5090686" cy="2810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483" name="Straight Arrow Connector 17482"/>
          <p:cNvCxnSpPr/>
          <p:nvPr/>
        </p:nvCxnSpPr>
        <p:spPr bwMode="auto">
          <a:xfrm flipH="1" flipV="1">
            <a:off x="2636874" y="2939549"/>
            <a:ext cx="1084508" cy="1366637"/>
          </a:xfrm>
          <a:prstGeom prst="straightConnector1">
            <a:avLst/>
          </a:prstGeom>
          <a:noFill/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9" name="Straight Arrow Connector 148"/>
          <p:cNvCxnSpPr/>
          <p:nvPr/>
        </p:nvCxnSpPr>
        <p:spPr bwMode="auto">
          <a:xfrm flipV="1">
            <a:off x="4730259" y="3508744"/>
            <a:ext cx="86290" cy="1041991"/>
          </a:xfrm>
          <a:prstGeom prst="straightConnector1">
            <a:avLst/>
          </a:prstGeom>
          <a:noFill/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3" name="Straight Arrow Connector 152"/>
          <p:cNvCxnSpPr/>
          <p:nvPr/>
        </p:nvCxnSpPr>
        <p:spPr bwMode="auto">
          <a:xfrm flipV="1">
            <a:off x="6266725" y="3168499"/>
            <a:ext cx="750763" cy="1382236"/>
          </a:xfrm>
          <a:prstGeom prst="straightConnector1">
            <a:avLst/>
          </a:prstGeom>
          <a:noFill/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8364282" y="4582635"/>
            <a:ext cx="526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/>
              <a:t>4 x</a:t>
            </a:r>
            <a:endParaRPr lang="en-US" sz="20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5332021" y="3975073"/>
            <a:ext cx="3032261" cy="2451150"/>
            <a:chOff x="-1" y="1780248"/>
            <a:chExt cx="9144001" cy="4406113"/>
          </a:xfrm>
        </p:grpSpPr>
        <p:grpSp>
          <p:nvGrpSpPr>
            <p:cNvPr id="19" name="Group 18"/>
            <p:cNvGrpSpPr/>
            <p:nvPr/>
          </p:nvGrpSpPr>
          <p:grpSpPr>
            <a:xfrm>
              <a:off x="-1" y="1780248"/>
              <a:ext cx="9144001" cy="4406113"/>
              <a:chOff x="-1" y="1780248"/>
              <a:chExt cx="9144001" cy="4406113"/>
            </a:xfrm>
          </p:grpSpPr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-1" y="2006319"/>
                <a:ext cx="9144001" cy="36766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" name="Rectangle 26"/>
              <p:cNvSpPr/>
              <p:nvPr/>
            </p:nvSpPr>
            <p:spPr bwMode="auto">
              <a:xfrm>
                <a:off x="3843717" y="3657600"/>
                <a:ext cx="1165253" cy="231432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1051965" y="5437848"/>
                <a:ext cx="3916545" cy="686474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0" y="5485052"/>
                <a:ext cx="3916545" cy="686474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 bwMode="auto">
              <a:xfrm>
                <a:off x="4410159" y="5499887"/>
                <a:ext cx="791671" cy="686474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4733841" y="3661646"/>
                <a:ext cx="490917" cy="3600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0" y="2342644"/>
                <a:ext cx="280523" cy="3192307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1" y="1877351"/>
                <a:ext cx="469337" cy="325029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 bwMode="auto">
              <a:xfrm>
                <a:off x="412694" y="1827451"/>
                <a:ext cx="8116311" cy="325029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 bwMode="auto">
              <a:xfrm>
                <a:off x="3916545" y="1979851"/>
                <a:ext cx="1327094" cy="325029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 bwMode="auto">
              <a:xfrm>
                <a:off x="4392625" y="2116067"/>
                <a:ext cx="762001" cy="325029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 bwMode="auto">
              <a:xfrm>
                <a:off x="5184295" y="1920509"/>
                <a:ext cx="3182870" cy="325029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 bwMode="auto">
              <a:xfrm>
                <a:off x="8860778" y="1959621"/>
                <a:ext cx="283221" cy="3502503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 bwMode="auto">
              <a:xfrm>
                <a:off x="8779858" y="5592944"/>
                <a:ext cx="364142" cy="325029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9030712" y="5373110"/>
                <a:ext cx="113288" cy="325029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8649036" y="1780248"/>
                <a:ext cx="365491" cy="27378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8747490" y="4313055"/>
                <a:ext cx="217136" cy="1108609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 bwMode="auto">
              <a:xfrm>
                <a:off x="8649037" y="4288779"/>
                <a:ext cx="217136" cy="20095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 bwMode="auto">
              <a:xfrm>
                <a:off x="8647688" y="3924637"/>
                <a:ext cx="217136" cy="23197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 bwMode="auto">
              <a:xfrm>
                <a:off x="8654431" y="3542963"/>
                <a:ext cx="217136" cy="23197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 bwMode="auto">
              <a:xfrm>
                <a:off x="8646339" y="2257678"/>
                <a:ext cx="217136" cy="538121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 bwMode="auto">
              <a:xfrm>
                <a:off x="8644990" y="2969776"/>
                <a:ext cx="217136" cy="132171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 bwMode="auto">
              <a:xfrm>
                <a:off x="8651733" y="3251649"/>
                <a:ext cx="217136" cy="17128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 bwMode="auto">
              <a:xfrm>
                <a:off x="218484" y="5297586"/>
                <a:ext cx="299406" cy="229274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 bwMode="auto">
              <a:xfrm>
                <a:off x="241412" y="4754071"/>
                <a:ext cx="299406" cy="12542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 bwMode="auto">
              <a:xfrm>
                <a:off x="215788" y="5052127"/>
                <a:ext cx="299406" cy="12542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 bwMode="auto">
              <a:xfrm>
                <a:off x="231971" y="4313055"/>
                <a:ext cx="299406" cy="249504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 bwMode="auto">
              <a:xfrm>
                <a:off x="223880" y="2896949"/>
                <a:ext cx="299406" cy="209043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 bwMode="auto">
              <a:xfrm>
                <a:off x="169932" y="3099250"/>
                <a:ext cx="167236" cy="1220548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 bwMode="auto">
              <a:xfrm>
                <a:off x="231972" y="2567872"/>
                <a:ext cx="299406" cy="12542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 bwMode="auto">
              <a:xfrm>
                <a:off x="8639596" y="5230152"/>
                <a:ext cx="299406" cy="23197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</p:grpSp>
        <p:sp>
          <p:nvSpPr>
            <p:cNvPr id="20" name="Rectangle 19"/>
            <p:cNvSpPr/>
            <p:nvPr/>
          </p:nvSpPr>
          <p:spPr bwMode="auto">
            <a:xfrm>
              <a:off x="5049430" y="5543044"/>
              <a:ext cx="356050" cy="202301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5201829" y="5591596"/>
              <a:ext cx="2849745" cy="202301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8003023" y="5614524"/>
              <a:ext cx="370884" cy="106546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8649037" y="5596992"/>
              <a:ext cx="370884" cy="106546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8813576" y="1979851"/>
              <a:ext cx="160491" cy="423483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8488546" y="1925904"/>
              <a:ext cx="186115" cy="209044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827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73C4F-28EC-49CD-BF15-ED307FE904D0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71138" y="294625"/>
            <a:ext cx="4935319" cy="6895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4171950" y="1543049"/>
            <a:ext cx="3114675" cy="4410075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9235" y="5611480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/>
              <a:t>3033 MHz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625410" y="5949961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>
                <a:solidFill>
                  <a:srgbClr val="1C06C2"/>
                </a:solidFill>
              </a:rPr>
              <a:t>EBPM LO (1)</a:t>
            </a:r>
            <a:endParaRPr lang="en-US" sz="1400" b="1" dirty="0">
              <a:solidFill>
                <a:srgbClr val="1C06C2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3724275" y="5286374"/>
            <a:ext cx="0" cy="666750"/>
          </a:xfrm>
          <a:prstGeom prst="straightConnector1">
            <a:avLst/>
          </a:prstGeom>
          <a:noFill/>
          <a:ln w="28575" cap="flat" cmpd="sng" algn="ctr">
            <a:solidFill>
              <a:srgbClr val="1C06C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4124325" y="2793963"/>
            <a:ext cx="79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>
                <a:solidFill>
                  <a:srgbClr val="C00000"/>
                </a:solidFill>
              </a:rPr>
              <a:t>433 MHz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09267" y="3239566"/>
            <a:ext cx="1220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>
                <a:solidFill>
                  <a:srgbClr val="FF0000"/>
                </a:solidFill>
              </a:rPr>
              <a:t>EBPM LO(2)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4149146" y="3136863"/>
            <a:ext cx="594304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1005410" y="5949960"/>
            <a:ext cx="1111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</a:rPr>
              <a:t>ADC Clock</a:t>
            </a:r>
            <a:endParaRPr lang="en-US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75284" y="5618997"/>
            <a:ext cx="79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</a:rPr>
              <a:t>108 MHz</a:t>
            </a: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1333500" y="5221729"/>
            <a:ext cx="0" cy="666750"/>
          </a:xfrm>
          <a:prstGeom prst="straightConnector1">
            <a:avLst/>
          </a:prstGeom>
          <a:noFill/>
          <a:ln w="28575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0" name="Group 19"/>
          <p:cNvGrpSpPr/>
          <p:nvPr/>
        </p:nvGrpSpPr>
        <p:grpSpPr>
          <a:xfrm>
            <a:off x="3885272" y="3089021"/>
            <a:ext cx="5165250" cy="2986251"/>
            <a:chOff x="3904322" y="3822447"/>
            <a:chExt cx="5165250" cy="2718864"/>
          </a:xfrm>
        </p:grpSpPr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1561" y="4418255"/>
              <a:ext cx="3083830" cy="12702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190" y="3822447"/>
              <a:ext cx="2139112" cy="711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4851" y="3861681"/>
              <a:ext cx="2254102" cy="618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3904322" y="5661070"/>
              <a:ext cx="5165250" cy="880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r>
                <a:rPr lang="en-US" sz="1600" dirty="0">
                  <a:solidFill>
                    <a:srgbClr val="1C06C2"/>
                  </a:solidFill>
                </a:rPr>
                <a:t>LO(1): </a:t>
              </a:r>
              <a:r>
                <a:rPr lang="en-US" sz="1600" dirty="0">
                  <a:solidFill>
                    <a:srgbClr val="251555"/>
                  </a:solidFill>
                </a:rPr>
                <a:t>High resolution but several wavelengths fit into vacuum chamber length L~400 mm. </a:t>
              </a:r>
            </a:p>
            <a:p>
              <a:pPr lvl="1"/>
              <a:r>
                <a:rPr lang="en-US" sz="1600" dirty="0">
                  <a:solidFill>
                    <a:srgbClr val="FF0000"/>
                  </a:solidFill>
                </a:rPr>
                <a:t>LO(2)</a:t>
              </a:r>
              <a:r>
                <a:rPr lang="en-US" sz="1600" dirty="0">
                  <a:solidFill>
                    <a:srgbClr val="251555"/>
                  </a:solidFill>
                </a:rPr>
                <a:t>: Coarse position in vacuum chamber</a:t>
              </a:r>
              <a:r>
                <a:rPr lang="en-US" sz="1600" dirty="0" smtClean="0">
                  <a:solidFill>
                    <a:srgbClr val="251555"/>
                  </a:solidFill>
                </a:rPr>
                <a:t>.</a:t>
              </a:r>
              <a:endParaRPr lang="en-US" sz="1600" dirty="0">
                <a:solidFill>
                  <a:srgbClr val="251555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62567" y="1102737"/>
            <a:ext cx="7614633" cy="50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None/>
            </a:pPr>
            <a:r>
              <a:rPr lang="en-US" sz="1600" dirty="0">
                <a:solidFill>
                  <a:srgbClr val="251555"/>
                </a:solidFill>
              </a:rPr>
              <a:t>Use frequency generation </a:t>
            </a:r>
            <a:r>
              <a:rPr lang="en-US" sz="1600" dirty="0" smtClean="0">
                <a:solidFill>
                  <a:srgbClr val="251555"/>
                </a:solidFill>
              </a:rPr>
              <a:t>modules of </a:t>
            </a:r>
            <a:r>
              <a:rPr lang="en-US" sz="1600" dirty="0">
                <a:solidFill>
                  <a:srgbClr val="251555"/>
                </a:solidFill>
              </a:rPr>
              <a:t>TDS </a:t>
            </a:r>
            <a:r>
              <a:rPr lang="en-US" sz="1600" dirty="0" smtClean="0">
                <a:solidFill>
                  <a:srgbClr val="251555"/>
                </a:solidFill>
              </a:rPr>
              <a:t>to generate EBPM frequencies: </a:t>
            </a:r>
            <a:endParaRPr lang="en-US" sz="1600" dirty="0">
              <a:solidFill>
                <a:srgbClr val="251555"/>
              </a:solidFill>
            </a:endParaRPr>
          </a:p>
          <a:p>
            <a:pPr>
              <a:buNone/>
            </a:pPr>
            <a:endParaRPr lang="en-US" dirty="0"/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1093788" y="476250"/>
            <a:ext cx="6613525" cy="7381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 algn="ctr" eaLnBrk="1" hangingPunct="1">
              <a:buNone/>
            </a:pPr>
            <a:r>
              <a:rPr lang="en-US" sz="2000" b="0" dirty="0" smtClean="0"/>
              <a:t>EBPM: LO Frequency Generation</a:t>
            </a:r>
            <a:br>
              <a:rPr lang="en-US" sz="2000" b="0" dirty="0" smtClean="0"/>
            </a:br>
            <a:endParaRPr lang="en-GB" sz="2000" b="0" dirty="0" smtClean="0"/>
          </a:p>
        </p:txBody>
      </p:sp>
    </p:spTree>
    <p:extLst>
      <p:ext uri="{BB962C8B-B14F-4D97-AF65-F5344CB8AC3E}">
        <p14:creationId xmlns:p14="http://schemas.microsoft.com/office/powerpoint/2010/main" val="28685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 bwMode="auto">
          <a:xfrm>
            <a:off x="171451" y="1149759"/>
            <a:ext cx="2551112" cy="39941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28D96B5D-DC11-4BAB-ABED-C41E36808116}" type="slidenum">
              <a:rPr lang="en-GB" sz="1000">
                <a:solidFill>
                  <a:schemeClr val="bg1"/>
                </a:solidFill>
              </a:rPr>
              <a:pPr/>
              <a:t>3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476250"/>
            <a:ext cx="6613525" cy="738188"/>
          </a:xfrm>
        </p:spPr>
        <p:txBody>
          <a:bodyPr/>
          <a:lstStyle/>
          <a:p>
            <a:pPr algn="ctr" eaLnBrk="1" hangingPunct="1"/>
            <a:r>
              <a:rPr lang="en-US" sz="2000" b="0" dirty="0" smtClean="0"/>
              <a:t>Overview on </a:t>
            </a:r>
            <a:r>
              <a:rPr lang="en-US" sz="2000" b="0" dirty="0" smtClean="0"/>
              <a:t>WP-18 devices</a:t>
            </a:r>
            <a:r>
              <a:rPr lang="en-US" sz="2000" b="0" dirty="0" smtClean="0"/>
              <a:t/>
            </a:r>
            <a:br>
              <a:rPr lang="en-US" sz="2000" b="0" dirty="0" smtClean="0"/>
            </a:br>
            <a:endParaRPr lang="en-GB" sz="2000" b="0" dirty="0" smtClean="0"/>
          </a:p>
        </p:txBody>
      </p:sp>
      <p:sp>
        <p:nvSpPr>
          <p:cNvPr id="12" name="Line 35"/>
          <p:cNvSpPr>
            <a:spLocks noChangeShapeType="1"/>
          </p:cNvSpPr>
          <p:nvPr/>
        </p:nvSpPr>
        <p:spPr bwMode="auto">
          <a:xfrm>
            <a:off x="171451" y="1521234"/>
            <a:ext cx="2554287" cy="158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Text Box 32"/>
          <p:cNvSpPr txBox="1">
            <a:spLocks noChangeArrowheads="1"/>
          </p:cNvSpPr>
          <p:nvPr/>
        </p:nvSpPr>
        <p:spPr bwMode="auto">
          <a:xfrm>
            <a:off x="401026" y="1205812"/>
            <a:ext cx="2114681" cy="6340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en-US" sz="1600" dirty="0" smtClean="0">
                <a:latin typeface="Comic Sans MS" pitchFamily="66" charset="0"/>
              </a:rPr>
              <a:t>femtosecond optical</a:t>
            </a:r>
          </a:p>
          <a:p>
            <a:pPr eaLnBrk="1" hangingPunct="1">
              <a:spcBef>
                <a:spcPct val="20000"/>
              </a:spcBef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en-US" sz="1600" dirty="0">
                <a:latin typeface="Comic Sans MS" pitchFamily="66" charset="0"/>
              </a:rPr>
              <a:t>t</a:t>
            </a:r>
            <a:r>
              <a:rPr lang="en-US" sz="1600" dirty="0" smtClean="0">
                <a:latin typeface="Comic Sans MS" pitchFamily="66" charset="0"/>
              </a:rPr>
              <a:t>iming distribution</a:t>
            </a: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293687" y="2081621"/>
            <a:ext cx="2328593" cy="865187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200" dirty="0" smtClean="0">
                <a:solidFill>
                  <a:schemeClr val="bg2"/>
                </a:solidFill>
                <a:latin typeface="Lucida Sans Unicode" pitchFamily="34" charset="0"/>
              </a:rPr>
              <a:t>MLO – master laser oscillator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200" dirty="0" smtClean="0">
                <a:solidFill>
                  <a:schemeClr val="bg2"/>
                </a:solidFill>
                <a:latin typeface="Lucida Sans Unicode" pitchFamily="34" charset="0"/>
              </a:rPr>
              <a:t>FSD – free-space distribution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200" dirty="0" smtClean="0">
                <a:solidFill>
                  <a:schemeClr val="bg2"/>
                </a:solidFill>
                <a:latin typeface="Lucida Sans Unicode" pitchFamily="34" charset="0"/>
              </a:rPr>
              <a:t>OXC/RF Link – stabilized links</a:t>
            </a:r>
            <a:endParaRPr lang="en-US" sz="1200" dirty="0">
              <a:solidFill>
                <a:schemeClr val="bg2"/>
              </a:solidFill>
              <a:latin typeface="Lucida Sans Unicode" pitchFamily="34" charset="0"/>
            </a:endParaRPr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1534844" y="3797885"/>
            <a:ext cx="1087437" cy="70802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400" dirty="0" smtClean="0">
                <a:solidFill>
                  <a:schemeClr val="bg2"/>
                </a:solidFill>
                <a:latin typeface="Lucida Sans Unicode" pitchFamily="34" charset="0"/>
              </a:rPr>
              <a:t>L2RF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000" dirty="0" smtClean="0">
                <a:solidFill>
                  <a:schemeClr val="bg2"/>
                </a:solidFill>
                <a:latin typeface="Lucida Sans Unicode" pitchFamily="34" charset="0"/>
              </a:rPr>
              <a:t>RF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000" dirty="0" smtClean="0">
                <a:solidFill>
                  <a:schemeClr val="bg2"/>
                </a:solidFill>
                <a:latin typeface="Lucida Sans Unicode" pitchFamily="34" charset="0"/>
              </a:rPr>
              <a:t>Synchronization </a:t>
            </a:r>
            <a:endParaRPr lang="en-US" sz="1000" dirty="0">
              <a:solidFill>
                <a:schemeClr val="bg2"/>
              </a:solidFill>
              <a:latin typeface="Lucida Sans Unicode" pitchFamily="34" charset="0"/>
            </a:endParaRPr>
          </a:p>
        </p:txBody>
      </p:sp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293687" y="3783776"/>
            <a:ext cx="1087437" cy="70802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400" dirty="0" smtClean="0">
                <a:solidFill>
                  <a:schemeClr val="bg2"/>
                </a:solidFill>
                <a:latin typeface="Lucida Sans Unicode" pitchFamily="34" charset="0"/>
              </a:rPr>
              <a:t>L2L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000" dirty="0" smtClean="0">
                <a:solidFill>
                  <a:schemeClr val="bg2"/>
                </a:solidFill>
                <a:latin typeface="Lucida Sans Unicode" pitchFamily="34" charset="0"/>
              </a:rPr>
              <a:t>Laser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000" dirty="0" smtClean="0">
                <a:solidFill>
                  <a:schemeClr val="bg2"/>
                </a:solidFill>
                <a:latin typeface="Lucida Sans Unicode" pitchFamily="34" charset="0"/>
              </a:rPr>
              <a:t>Synchronization</a:t>
            </a:r>
            <a:endParaRPr lang="en-US" sz="1000" dirty="0">
              <a:solidFill>
                <a:schemeClr val="bg2"/>
              </a:solidFill>
              <a:latin typeface="Lucida Sans Unicode" pitchFamily="34" charset="0"/>
            </a:endParaRPr>
          </a:p>
        </p:txBody>
      </p:sp>
      <p:cxnSp>
        <p:nvCxnSpPr>
          <p:cNvPr id="3" name="Straight Connector 2"/>
          <p:cNvCxnSpPr>
            <a:stCxn id="24" idx="2"/>
            <a:endCxn id="39" idx="0"/>
          </p:cNvCxnSpPr>
          <p:nvPr/>
        </p:nvCxnSpPr>
        <p:spPr bwMode="auto">
          <a:xfrm flipH="1">
            <a:off x="837406" y="2946808"/>
            <a:ext cx="620578" cy="836968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>
            <a:stCxn id="24" idx="2"/>
            <a:endCxn id="38" idx="0"/>
          </p:cNvCxnSpPr>
          <p:nvPr/>
        </p:nvCxnSpPr>
        <p:spPr bwMode="auto">
          <a:xfrm>
            <a:off x="1457984" y="2946808"/>
            <a:ext cx="620579" cy="851077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3"/>
          <p:cNvGrpSpPr/>
          <p:nvPr/>
        </p:nvGrpSpPr>
        <p:grpSpPr>
          <a:xfrm>
            <a:off x="1457984" y="1149760"/>
            <a:ext cx="3772828" cy="3994148"/>
            <a:chOff x="1457984" y="1581067"/>
            <a:chExt cx="3772828" cy="3994148"/>
          </a:xfrm>
        </p:grpSpPr>
        <p:sp>
          <p:nvSpPr>
            <p:cNvPr id="51" name="Rectangle 50"/>
            <p:cNvSpPr/>
            <p:nvPr/>
          </p:nvSpPr>
          <p:spPr bwMode="auto">
            <a:xfrm>
              <a:off x="2725738" y="1581067"/>
              <a:ext cx="2505074" cy="3994148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  <a:ln w="12700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sp>
          <p:nvSpPr>
            <p:cNvPr id="10" name="Line 34"/>
            <p:cNvSpPr>
              <a:spLocks noChangeShapeType="1"/>
            </p:cNvSpPr>
            <p:nvPr/>
          </p:nvSpPr>
          <p:spPr bwMode="auto">
            <a:xfrm>
              <a:off x="2722563" y="1952541"/>
              <a:ext cx="2508249" cy="1588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Rectangle 7"/>
            <p:cNvSpPr>
              <a:spLocks noChangeArrowheads="1"/>
            </p:cNvSpPr>
            <p:nvPr/>
          </p:nvSpPr>
          <p:spPr bwMode="auto">
            <a:xfrm>
              <a:off x="2862263" y="4215083"/>
              <a:ext cx="1087437" cy="70802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400" dirty="0" smtClean="0">
                  <a:solidFill>
                    <a:schemeClr val="bg2"/>
                  </a:solidFill>
                  <a:latin typeface="Lucida Sans Unicode" pitchFamily="34" charset="0"/>
                </a:rPr>
                <a:t>BAM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000" dirty="0" smtClean="0">
                  <a:solidFill>
                    <a:schemeClr val="bg2"/>
                  </a:solidFill>
                  <a:latin typeface="Lucida Sans Unicode" pitchFamily="34" charset="0"/>
                </a:rPr>
                <a:t>Bunch  </a:t>
              </a:r>
              <a:r>
                <a:rPr lang="en-US" sz="1000" dirty="0">
                  <a:solidFill>
                    <a:schemeClr val="bg2"/>
                  </a:solidFill>
                  <a:latin typeface="Lucida Sans Unicode" pitchFamily="34" charset="0"/>
                </a:rPr>
                <a:t>Arrival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000" dirty="0" smtClean="0">
                  <a:solidFill>
                    <a:schemeClr val="bg2"/>
                  </a:solidFill>
                  <a:latin typeface="Lucida Sans Unicode" pitchFamily="34" charset="0"/>
                </a:rPr>
                <a:t>Monitor</a:t>
              </a:r>
              <a:endParaRPr lang="en-US" sz="1000" dirty="0">
                <a:solidFill>
                  <a:schemeClr val="bg2"/>
                </a:solidFill>
                <a:latin typeface="Lucida Sans Unicode" pitchFamily="34" charset="0"/>
              </a:endParaRPr>
            </a:p>
          </p:txBody>
        </p:sp>
        <p:sp>
          <p:nvSpPr>
            <p:cNvPr id="28" name="Rectangle 11"/>
            <p:cNvSpPr>
              <a:spLocks noChangeArrowheads="1"/>
            </p:cNvSpPr>
            <p:nvPr/>
          </p:nvSpPr>
          <p:spPr bwMode="auto">
            <a:xfrm>
              <a:off x="4005142" y="2512929"/>
              <a:ext cx="1111250" cy="865187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dirty="0">
                  <a:solidFill>
                    <a:schemeClr val="bg2"/>
                  </a:solidFill>
                  <a:latin typeface="Lucida Sans Unicode" pitchFamily="34" charset="0"/>
                </a:rPr>
                <a:t>Synchrotron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dirty="0">
                  <a:solidFill>
                    <a:schemeClr val="bg2"/>
                  </a:solidFill>
                  <a:latin typeface="Lucida Sans Unicode" pitchFamily="34" charset="0"/>
                </a:rPr>
                <a:t>Radiation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dirty="0">
                  <a:solidFill>
                    <a:schemeClr val="bg2"/>
                  </a:solidFill>
                  <a:latin typeface="Lucida Sans Unicode" pitchFamily="34" charset="0"/>
                </a:rPr>
                <a:t>Monitors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dirty="0">
                  <a:solidFill>
                    <a:schemeClr val="bg2"/>
                  </a:solidFill>
                  <a:latin typeface="Lucida Sans Unicode" pitchFamily="34" charset="0"/>
                </a:rPr>
                <a:t>SRM</a:t>
              </a:r>
            </a:p>
          </p:txBody>
        </p:sp>
        <p:sp>
          <p:nvSpPr>
            <p:cNvPr id="30" name="Rectangle 17"/>
            <p:cNvSpPr>
              <a:spLocks noChangeArrowheads="1"/>
            </p:cNvSpPr>
            <p:nvPr/>
          </p:nvSpPr>
          <p:spPr bwMode="auto">
            <a:xfrm>
              <a:off x="2870204" y="2505076"/>
              <a:ext cx="1079496" cy="87304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dirty="0">
                  <a:solidFill>
                    <a:schemeClr val="bg2"/>
                  </a:solidFill>
                  <a:latin typeface="Lucida Sans Unicode" pitchFamily="34" charset="0"/>
                </a:rPr>
                <a:t>Energy BPM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dirty="0" smtClean="0">
                  <a:solidFill>
                    <a:schemeClr val="bg2"/>
                  </a:solidFill>
                  <a:latin typeface="Lucida Sans Unicode" pitchFamily="34" charset="0"/>
                </a:rPr>
                <a:t>EBPM</a:t>
              </a:r>
              <a:r>
                <a:rPr lang="en-US" sz="1200" baseline="30000" dirty="0" smtClean="0">
                  <a:solidFill>
                    <a:schemeClr val="bg2"/>
                  </a:solidFill>
                  <a:latin typeface="Lucida Sans Unicode" pitchFamily="34" charset="0"/>
                </a:rPr>
                <a:t>(1)</a:t>
              </a:r>
              <a:endParaRPr lang="en-US" sz="1200" baseline="30000" dirty="0">
                <a:solidFill>
                  <a:schemeClr val="bg2"/>
                </a:solidFill>
                <a:latin typeface="Lucida Sans Unicode" pitchFamily="34" charset="0"/>
              </a:endParaRPr>
            </a:p>
          </p:txBody>
        </p:sp>
        <p:sp>
          <p:nvSpPr>
            <p:cNvPr id="31" name="Text Box 20"/>
            <p:cNvSpPr txBox="1">
              <a:spLocks noChangeArrowheads="1"/>
            </p:cNvSpPr>
            <p:nvPr/>
          </p:nvSpPr>
          <p:spPr bwMode="auto">
            <a:xfrm rot="16200000">
              <a:off x="3162143" y="4687003"/>
              <a:ext cx="492443" cy="109220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square">
              <a:spAutoFit/>
            </a:bodyPr>
            <a:lstStyle>
              <a:lvl1pPr eaLnBrk="0" hangingPunct="0"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1pPr>
              <a:lvl2pPr marL="742950" indent="-285750" eaLnBrk="0" hangingPunct="0"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2pPr>
              <a:lvl3pPr marL="1143000" indent="-228600" eaLnBrk="0" hangingPunct="0"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3pPr>
              <a:lvl4pPr marL="1600200" indent="-228600" eaLnBrk="0" hangingPunct="0"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4pPr>
              <a:lvl5pPr marL="2057400" indent="-228600" eaLnBrk="0" hangingPunct="0"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1000" dirty="0" smtClean="0">
                  <a:latin typeface="Comic Sans MS" pitchFamily="66" charset="0"/>
                </a:rPr>
                <a:t>Bunch </a:t>
              </a:r>
              <a:r>
                <a:rPr lang="en-US" sz="1000" dirty="0">
                  <a:latin typeface="Comic Sans MS" pitchFamily="66" charset="0"/>
                </a:rPr>
                <a:t>arrival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1000" dirty="0">
                  <a:latin typeface="Comic Sans MS" pitchFamily="66" charset="0"/>
                </a:rPr>
                <a:t>Beam energy</a:t>
              </a:r>
              <a:endParaRPr lang="en-GB" sz="1000" dirty="0">
                <a:latin typeface="Comic Sans MS" pitchFamily="66" charset="0"/>
              </a:endParaRPr>
            </a:p>
          </p:txBody>
        </p:sp>
        <p:sp>
          <p:nvSpPr>
            <p:cNvPr id="35" name="Text Box 24"/>
            <p:cNvSpPr txBox="1">
              <a:spLocks noChangeArrowheads="1"/>
            </p:cNvSpPr>
            <p:nvPr/>
          </p:nvSpPr>
          <p:spPr bwMode="auto">
            <a:xfrm rot="16200000">
              <a:off x="4314545" y="3150340"/>
              <a:ext cx="492443" cy="111124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square">
              <a:spAutoFit/>
            </a:bodyPr>
            <a:lstStyle>
              <a:lvl1pPr eaLnBrk="0" hangingPunct="0"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1pPr>
              <a:lvl2pPr marL="742950" indent="-285750" eaLnBrk="0" hangingPunct="0"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2pPr>
              <a:lvl3pPr marL="1143000" indent="-228600" eaLnBrk="0" hangingPunct="0"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3pPr>
              <a:lvl4pPr marL="1600200" indent="-228600" eaLnBrk="0" hangingPunct="0"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4pPr>
              <a:lvl5pPr marL="2057400" indent="-228600" eaLnBrk="0" hangingPunct="0"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1000" dirty="0" smtClean="0">
                  <a:latin typeface="Comic Sans MS" pitchFamily="66" charset="0"/>
                </a:rPr>
                <a:t>Beam </a:t>
              </a:r>
              <a:r>
                <a:rPr lang="en-US" sz="1000" dirty="0">
                  <a:latin typeface="Comic Sans MS" pitchFamily="66" charset="0"/>
                </a:rPr>
                <a:t>Energy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1000" dirty="0">
                  <a:latin typeface="Comic Sans MS" pitchFamily="66" charset="0"/>
                </a:rPr>
                <a:t>Energy </a:t>
              </a:r>
              <a:r>
                <a:rPr lang="en-US" sz="1000" dirty="0" smtClean="0">
                  <a:latin typeface="Comic Sans MS" pitchFamily="66" charset="0"/>
                </a:rPr>
                <a:t>profile</a:t>
              </a:r>
              <a:endParaRPr lang="en-GB" sz="1000" dirty="0">
                <a:latin typeface="Comic Sans MS" pitchFamily="66" charset="0"/>
              </a:endParaRPr>
            </a:p>
          </p:txBody>
        </p:sp>
        <p:sp>
          <p:nvSpPr>
            <p:cNvPr id="36" name="Text Box 26"/>
            <p:cNvSpPr txBox="1">
              <a:spLocks noChangeArrowheads="1"/>
            </p:cNvSpPr>
            <p:nvPr/>
          </p:nvSpPr>
          <p:spPr bwMode="auto">
            <a:xfrm rot="16200000">
              <a:off x="3243058" y="3101681"/>
              <a:ext cx="338554" cy="108426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>
              <a:lvl1pPr eaLnBrk="0" hangingPunct="0"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1pPr>
              <a:lvl2pPr marL="742950" indent="-285750" eaLnBrk="0" hangingPunct="0"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2pPr>
              <a:lvl3pPr marL="1143000" indent="-228600" eaLnBrk="0" hangingPunct="0"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3pPr>
              <a:lvl4pPr marL="1600200" indent="-228600" eaLnBrk="0" hangingPunct="0"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4pPr>
              <a:lvl5pPr marL="2057400" indent="-228600" eaLnBrk="0" hangingPunct="0"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1000" dirty="0" smtClean="0">
                  <a:latin typeface="Comic Sans MS" pitchFamily="66" charset="0"/>
                </a:rPr>
                <a:t>Beam energy</a:t>
              </a:r>
              <a:endParaRPr lang="en-US" sz="1000" dirty="0">
                <a:latin typeface="Comic Sans MS" pitchFamily="66" charset="0"/>
              </a:endParaRPr>
            </a:p>
          </p:txBody>
        </p:sp>
        <p:cxnSp>
          <p:nvCxnSpPr>
            <p:cNvPr id="42" name="Straight Connector 41"/>
            <p:cNvCxnSpPr>
              <a:stCxn id="24" idx="2"/>
              <a:endCxn id="26" idx="0"/>
            </p:cNvCxnSpPr>
            <p:nvPr/>
          </p:nvCxnSpPr>
          <p:spPr bwMode="auto">
            <a:xfrm>
              <a:off x="1457984" y="3367482"/>
              <a:ext cx="1947998" cy="847601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8" name="Text Box 32"/>
            <p:cNvSpPr txBox="1">
              <a:spLocks noChangeArrowheads="1"/>
            </p:cNvSpPr>
            <p:nvPr/>
          </p:nvSpPr>
          <p:spPr bwMode="auto">
            <a:xfrm>
              <a:off x="3248680" y="1635550"/>
              <a:ext cx="1460656" cy="6340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US" sz="1600" dirty="0" smtClean="0">
                  <a:latin typeface="Comic Sans MS" pitchFamily="66" charset="0"/>
                </a:rPr>
                <a:t>Beam energy </a:t>
              </a:r>
            </a:p>
            <a:p>
              <a:pPr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US" sz="1600" dirty="0" smtClean="0">
                  <a:latin typeface="Comic Sans MS" pitchFamily="66" charset="0"/>
                </a:rPr>
                <a:t>Bunch arrival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230811" y="1149758"/>
            <a:ext cx="3773489" cy="3994149"/>
            <a:chOff x="5230811" y="1581065"/>
            <a:chExt cx="3773489" cy="3994149"/>
          </a:xfrm>
        </p:grpSpPr>
        <p:sp>
          <p:nvSpPr>
            <p:cNvPr id="52" name="Rectangle 51"/>
            <p:cNvSpPr/>
            <p:nvPr/>
          </p:nvSpPr>
          <p:spPr bwMode="auto">
            <a:xfrm>
              <a:off x="5230811" y="1581065"/>
              <a:ext cx="3773489" cy="3994149"/>
            </a:xfrm>
            <a:prstGeom prst="rect">
              <a:avLst/>
            </a:prstGeom>
            <a:solidFill>
              <a:schemeClr val="accent4">
                <a:lumMod val="10000"/>
                <a:lumOff val="90000"/>
              </a:schemeClr>
            </a:solidFill>
            <a:ln w="12700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sp>
          <p:nvSpPr>
            <p:cNvPr id="25" name="Rectangle 5"/>
            <p:cNvSpPr>
              <a:spLocks noChangeArrowheads="1"/>
            </p:cNvSpPr>
            <p:nvPr/>
          </p:nvSpPr>
          <p:spPr bwMode="auto">
            <a:xfrm>
              <a:off x="6574634" y="2512927"/>
              <a:ext cx="1089025" cy="865187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dirty="0">
                  <a:solidFill>
                    <a:schemeClr val="bg2"/>
                  </a:solidFill>
                  <a:latin typeface="Lucida Sans Unicode" pitchFamily="34" charset="0"/>
                </a:rPr>
                <a:t>EO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dirty="0">
                  <a:solidFill>
                    <a:schemeClr val="bg2"/>
                  </a:solidFill>
                  <a:latin typeface="Lucida Sans Unicode" pitchFamily="34" charset="0"/>
                </a:rPr>
                <a:t>Diagnostics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dirty="0">
                  <a:solidFill>
                    <a:schemeClr val="bg2"/>
                  </a:solidFill>
                  <a:latin typeface="Lucida Sans Unicode" pitchFamily="34" charset="0"/>
                </a:rPr>
                <a:t>EOD</a:t>
              </a:r>
            </a:p>
          </p:txBody>
        </p:sp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>
              <a:off x="5337175" y="2512929"/>
              <a:ext cx="1158875" cy="865187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>
                  <a:solidFill>
                    <a:schemeClr val="bg2"/>
                  </a:solidFill>
                  <a:latin typeface="Lucida Sans Unicode" pitchFamily="34" charset="0"/>
                </a:rPr>
                <a:t>Coherent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>
                  <a:solidFill>
                    <a:schemeClr val="bg2"/>
                  </a:solidFill>
                  <a:latin typeface="Lucida Sans Unicode" pitchFamily="34" charset="0"/>
                </a:rPr>
                <a:t>Radiation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>
                  <a:solidFill>
                    <a:schemeClr val="bg2"/>
                  </a:solidFill>
                  <a:latin typeface="Lucida Sans Unicode" pitchFamily="34" charset="0"/>
                </a:rPr>
                <a:t> Diagnostics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>
                  <a:solidFill>
                    <a:schemeClr val="bg2"/>
                  </a:solidFill>
                  <a:latin typeface="Lucida Sans Unicode" pitchFamily="34" charset="0"/>
                </a:rPr>
                <a:t>CRD </a:t>
              </a:r>
            </a:p>
          </p:txBody>
        </p:sp>
        <p:sp>
          <p:nvSpPr>
            <p:cNvPr id="29" name="Rectangle 12"/>
            <p:cNvSpPr>
              <a:spLocks noChangeArrowheads="1"/>
            </p:cNvSpPr>
            <p:nvPr/>
          </p:nvSpPr>
          <p:spPr bwMode="auto">
            <a:xfrm>
              <a:off x="7740649" y="2512929"/>
              <a:ext cx="1179513" cy="865187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dirty="0">
                  <a:solidFill>
                    <a:schemeClr val="bg2"/>
                  </a:solidFill>
                  <a:latin typeface="Lucida Sans Unicode" pitchFamily="34" charset="0"/>
                </a:rPr>
                <a:t>Transverse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dirty="0">
                  <a:solidFill>
                    <a:schemeClr val="bg2"/>
                  </a:solidFill>
                  <a:latin typeface="Lucida Sans Unicode" pitchFamily="34" charset="0"/>
                </a:rPr>
                <a:t>Deflecting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dirty="0">
                  <a:solidFill>
                    <a:schemeClr val="bg2"/>
                  </a:solidFill>
                  <a:latin typeface="Lucida Sans Unicode" pitchFamily="34" charset="0"/>
                </a:rPr>
                <a:t>Structure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dirty="0" smtClean="0">
                  <a:solidFill>
                    <a:schemeClr val="bg2"/>
                  </a:solidFill>
                  <a:latin typeface="Lucida Sans Unicode" pitchFamily="34" charset="0"/>
                </a:rPr>
                <a:t>TDS</a:t>
              </a:r>
              <a:r>
                <a:rPr lang="en-US" sz="1200" baseline="30000" dirty="0" smtClean="0">
                  <a:solidFill>
                    <a:schemeClr val="bg2"/>
                  </a:solidFill>
                  <a:latin typeface="Lucida Sans Unicode" pitchFamily="34" charset="0"/>
                </a:rPr>
                <a:t>(1)</a:t>
              </a:r>
              <a:endParaRPr lang="en-US" sz="1200" baseline="30000" dirty="0">
                <a:solidFill>
                  <a:schemeClr val="bg2"/>
                </a:solidFill>
                <a:latin typeface="Lucida Sans Unicode" pitchFamily="34" charset="0"/>
              </a:endParaRPr>
            </a:p>
          </p:txBody>
        </p:sp>
        <p:sp>
          <p:nvSpPr>
            <p:cNvPr id="32" name="Text Box 21"/>
            <p:cNvSpPr txBox="1">
              <a:spLocks noChangeArrowheads="1"/>
            </p:cNvSpPr>
            <p:nvPr/>
          </p:nvSpPr>
          <p:spPr bwMode="auto">
            <a:xfrm rot="16200000">
              <a:off x="6949869" y="3084507"/>
              <a:ext cx="338554" cy="108902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square">
              <a:spAutoFit/>
            </a:bodyPr>
            <a:lstStyle>
              <a:lvl1pPr eaLnBrk="0" hangingPunct="0"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1pPr>
              <a:lvl2pPr marL="742950" indent="-285750" eaLnBrk="0" hangingPunct="0"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2pPr>
              <a:lvl3pPr marL="1143000" indent="-228600" eaLnBrk="0" hangingPunct="0"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3pPr>
              <a:lvl4pPr marL="1600200" indent="-228600" eaLnBrk="0" hangingPunct="0"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4pPr>
              <a:lvl5pPr marL="2057400" indent="-228600" eaLnBrk="0" hangingPunct="0"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1000" dirty="0" smtClean="0">
                  <a:latin typeface="Comic Sans MS" pitchFamily="66" charset="0"/>
                </a:rPr>
                <a:t>Bunch </a:t>
              </a:r>
              <a:r>
                <a:rPr lang="en-US" sz="1000" dirty="0">
                  <a:latin typeface="Comic Sans MS" pitchFamily="66" charset="0"/>
                </a:rPr>
                <a:t>profile </a:t>
              </a:r>
              <a:endParaRPr lang="en-GB" sz="1000" dirty="0">
                <a:latin typeface="Comic Sans MS" pitchFamily="66" charset="0"/>
              </a:endParaRPr>
            </a:p>
          </p:txBody>
        </p:sp>
        <p:sp>
          <p:nvSpPr>
            <p:cNvPr id="33" name="Text Box 22"/>
            <p:cNvSpPr txBox="1">
              <a:spLocks noChangeArrowheads="1"/>
            </p:cNvSpPr>
            <p:nvPr/>
          </p:nvSpPr>
          <p:spPr bwMode="auto">
            <a:xfrm rot="16200000">
              <a:off x="5670392" y="3126526"/>
              <a:ext cx="492443" cy="115887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square">
              <a:spAutoFit/>
            </a:bodyPr>
            <a:lstStyle>
              <a:lvl1pPr eaLnBrk="0" hangingPunct="0"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1pPr>
              <a:lvl2pPr marL="742950" indent="-285750" eaLnBrk="0" hangingPunct="0"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2pPr>
              <a:lvl3pPr marL="1143000" indent="-228600" eaLnBrk="0" hangingPunct="0"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3pPr>
              <a:lvl4pPr marL="1600200" indent="-228600" eaLnBrk="0" hangingPunct="0"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4pPr>
              <a:lvl5pPr marL="2057400" indent="-228600" eaLnBrk="0" hangingPunct="0"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1000" dirty="0" smtClean="0">
                  <a:latin typeface="Comic Sans MS" pitchFamily="66" charset="0"/>
                </a:rPr>
                <a:t>Compression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1000" dirty="0" smtClean="0">
                  <a:latin typeface="Comic Sans MS" pitchFamily="66" charset="0"/>
                </a:rPr>
                <a:t>Bunch profile</a:t>
              </a:r>
              <a:endParaRPr lang="en-GB" sz="1000" dirty="0">
                <a:latin typeface="Comic Sans MS" pitchFamily="66" charset="0"/>
              </a:endParaRPr>
            </a:p>
          </p:txBody>
        </p:sp>
        <p:sp>
          <p:nvSpPr>
            <p:cNvPr id="34" name="Text Box 23"/>
            <p:cNvSpPr txBox="1">
              <a:spLocks noChangeArrowheads="1"/>
            </p:cNvSpPr>
            <p:nvPr/>
          </p:nvSpPr>
          <p:spPr bwMode="auto">
            <a:xfrm rot="16200000">
              <a:off x="8008034" y="3187086"/>
              <a:ext cx="646331" cy="11811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>
              <a:lvl1pPr eaLnBrk="0" hangingPunct="0"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1pPr>
              <a:lvl2pPr marL="742950" indent="-285750" eaLnBrk="0" hangingPunct="0"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2pPr>
              <a:lvl3pPr marL="1143000" indent="-228600" eaLnBrk="0" hangingPunct="0"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3pPr>
              <a:lvl4pPr marL="1600200" indent="-228600" eaLnBrk="0" hangingPunct="0"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4pPr>
              <a:lvl5pPr marL="2057400" indent="-228600" eaLnBrk="0" hangingPunct="0"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600" b="1">
                  <a:solidFill>
                    <a:schemeClr val="hlink"/>
                  </a:solidFill>
                  <a:latin typeface="Arial" charset="0"/>
                  <a:ea typeface="ＭＳ Ｐゴシック" pitchFamily="1" charset="-128"/>
                  <a:sym typeface="Wingdings" pitchFamily="2" charset="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1000" dirty="0" smtClean="0">
                  <a:latin typeface="Comic Sans MS" pitchFamily="66" charset="0"/>
                </a:rPr>
                <a:t>Bunch </a:t>
              </a:r>
              <a:r>
                <a:rPr lang="en-US" sz="1000" dirty="0">
                  <a:latin typeface="Comic Sans MS" pitchFamily="66" charset="0"/>
                </a:rPr>
                <a:t>profile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1000" dirty="0">
                  <a:latin typeface="Comic Sans MS" pitchFamily="66" charset="0"/>
                </a:rPr>
                <a:t>S</a:t>
              </a:r>
              <a:r>
                <a:rPr lang="en-US" sz="1000" dirty="0" smtClean="0">
                  <a:latin typeface="Comic Sans MS" pitchFamily="66" charset="0"/>
                </a:rPr>
                <a:t>lice </a:t>
              </a:r>
              <a:r>
                <a:rPr lang="en-US" sz="1000" dirty="0" err="1">
                  <a:latin typeface="Comic Sans MS" pitchFamily="66" charset="0"/>
                </a:rPr>
                <a:t>emittance</a:t>
              </a:r>
              <a:endParaRPr lang="en-US" sz="1000" dirty="0">
                <a:latin typeface="Comic Sans MS" pitchFamily="66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1000" dirty="0">
                  <a:latin typeface="Comic Sans MS" pitchFamily="66" charset="0"/>
                </a:rPr>
                <a:t>Phase space</a:t>
              </a:r>
              <a:endParaRPr lang="en-GB" sz="1000" dirty="0">
                <a:latin typeface="Comic Sans MS" pitchFamily="66" charset="0"/>
              </a:endParaRPr>
            </a:p>
          </p:txBody>
        </p:sp>
        <p:sp>
          <p:nvSpPr>
            <p:cNvPr id="47" name="Line 34"/>
            <p:cNvSpPr>
              <a:spLocks noChangeShapeType="1"/>
            </p:cNvSpPr>
            <p:nvPr/>
          </p:nvSpPr>
          <p:spPr bwMode="auto">
            <a:xfrm>
              <a:off x="5230812" y="1952541"/>
              <a:ext cx="3773488" cy="6351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Text Box 32"/>
            <p:cNvSpPr txBox="1">
              <a:spLocks noChangeArrowheads="1"/>
            </p:cNvSpPr>
            <p:nvPr/>
          </p:nvSpPr>
          <p:spPr bwMode="auto">
            <a:xfrm>
              <a:off x="5920183" y="1789615"/>
              <a:ext cx="2484976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US" sz="1600" dirty="0" smtClean="0">
                  <a:latin typeface="Comic Sans MS" pitchFamily="66" charset="0"/>
                </a:rPr>
                <a:t>Longitudinal Diagnostics</a:t>
              </a:r>
              <a:endParaRPr lang="en-US" sz="1600" dirty="0" smtClean="0">
                <a:latin typeface="Comic Sans MS" pitchFamily="66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283992" y="4548308"/>
            <a:ext cx="3667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  <a:buNone/>
            </a:pPr>
            <a:r>
              <a:rPr lang="en-US" sz="1000" dirty="0" smtClean="0"/>
              <a:t>1)</a:t>
            </a:r>
          </a:p>
          <a:p>
            <a:pPr>
              <a:buClr>
                <a:srgbClr val="002060"/>
              </a:buClr>
              <a:buNone/>
            </a:pPr>
            <a:r>
              <a:rPr lang="en-US" sz="1000" dirty="0" smtClean="0"/>
              <a:t>High-Power RF system and TDS are part of contract between European XFEL GmbH and Inst. for Nuclear Research (INR). </a:t>
            </a:r>
            <a:endParaRPr lang="en-US" sz="1000" dirty="0"/>
          </a:p>
        </p:txBody>
      </p:sp>
      <p:grpSp>
        <p:nvGrpSpPr>
          <p:cNvPr id="8" name="Group 7"/>
          <p:cNvGrpSpPr/>
          <p:nvPr/>
        </p:nvGrpSpPr>
        <p:grpSpPr>
          <a:xfrm>
            <a:off x="2870203" y="2055344"/>
            <a:ext cx="6022181" cy="908842"/>
            <a:chOff x="2870203" y="2629526"/>
            <a:chExt cx="6022181" cy="908842"/>
          </a:xfrm>
        </p:grpSpPr>
        <p:sp>
          <p:nvSpPr>
            <p:cNvPr id="7" name="Oval 6"/>
            <p:cNvSpPr/>
            <p:nvPr/>
          </p:nvSpPr>
          <p:spPr bwMode="auto">
            <a:xfrm>
              <a:off x="7740649" y="2636754"/>
              <a:ext cx="1151735" cy="882564"/>
            </a:xfrm>
            <a:prstGeom prst="ellipse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2870203" y="2629526"/>
              <a:ext cx="1079497" cy="882564"/>
            </a:xfrm>
            <a:prstGeom prst="ellipse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6574634" y="2655804"/>
              <a:ext cx="1089025" cy="882564"/>
            </a:xfrm>
            <a:prstGeom prst="ellipse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sp>
          <p:nvSpPr>
            <p:cNvPr id="45" name="Oval 44"/>
            <p:cNvSpPr/>
            <p:nvPr/>
          </p:nvSpPr>
          <p:spPr bwMode="auto">
            <a:xfrm>
              <a:off x="5344316" y="2629526"/>
              <a:ext cx="1151735" cy="882564"/>
            </a:xfrm>
            <a:prstGeom prst="ellipse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71452" y="5329148"/>
            <a:ext cx="8832848" cy="112646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285750" lvl="1" indent="-285750"/>
            <a:r>
              <a:rPr lang="de-DE" sz="1600" dirty="0">
                <a:solidFill>
                  <a:srgbClr val="002060"/>
                </a:solidFill>
              </a:rPr>
              <a:t>S</a:t>
            </a:r>
            <a:r>
              <a:rPr lang="de-DE" sz="1600" dirty="0" smtClean="0">
                <a:solidFill>
                  <a:srgbClr val="002060"/>
                </a:solidFill>
              </a:rPr>
              <a:t>ehr unterschiedlichen </a:t>
            </a:r>
            <a:r>
              <a:rPr lang="de-DE" sz="1600" dirty="0">
                <a:solidFill>
                  <a:srgbClr val="002060"/>
                </a:solidFill>
              </a:rPr>
              <a:t>Diagnosekomponenten </a:t>
            </a:r>
            <a:r>
              <a:rPr lang="de-DE" sz="1600" dirty="0" smtClean="0">
                <a:solidFill>
                  <a:srgbClr val="002060"/>
                </a:solidFill>
              </a:rPr>
              <a:t>von denen eine </a:t>
            </a:r>
            <a:r>
              <a:rPr lang="de-DE" sz="1600" dirty="0">
                <a:solidFill>
                  <a:srgbClr val="002060"/>
                </a:solidFill>
              </a:rPr>
              <a:t>geringe Anzahl </a:t>
            </a:r>
            <a:r>
              <a:rPr lang="de-DE" sz="1600" dirty="0" smtClean="0">
                <a:solidFill>
                  <a:srgbClr val="002060"/>
                </a:solidFill>
              </a:rPr>
              <a:t>benötigt wird</a:t>
            </a:r>
            <a:r>
              <a:rPr lang="de-DE" sz="1600" dirty="0" smtClean="0">
                <a:solidFill>
                  <a:srgbClr val="002060"/>
                </a:solidFill>
              </a:rPr>
              <a:t>.</a:t>
            </a:r>
          </a:p>
          <a:p>
            <a:pPr marL="285750" lvl="1" indent="-285750"/>
            <a:r>
              <a:rPr lang="de-DE" sz="1600" dirty="0" smtClean="0">
                <a:solidFill>
                  <a:srgbClr val="002060"/>
                </a:solidFill>
              </a:rPr>
              <a:t>Strategie: Um F&amp;E Kosten zu sparen und 20 Jahre Wartung zu gewährleisten</a:t>
            </a:r>
            <a:br>
              <a:rPr lang="de-DE" sz="1600" dirty="0" smtClean="0">
                <a:solidFill>
                  <a:srgbClr val="002060"/>
                </a:solidFill>
              </a:rPr>
            </a:br>
            <a:r>
              <a:rPr lang="de-DE" sz="1600" dirty="0" smtClean="0">
                <a:solidFill>
                  <a:srgbClr val="002060"/>
                </a:solidFill>
              </a:rPr>
              <a:t>=&gt; möglichst viele kommerzielle Komponenten oder vom LLRF System nutzen</a:t>
            </a:r>
            <a:br>
              <a:rPr lang="de-DE" sz="1600" dirty="0" smtClean="0">
                <a:solidFill>
                  <a:srgbClr val="002060"/>
                </a:solidFill>
              </a:rPr>
            </a:br>
            <a:r>
              <a:rPr lang="de-DE" sz="1600" dirty="0" smtClean="0">
                <a:solidFill>
                  <a:srgbClr val="002060"/>
                </a:solidFill>
              </a:rPr>
              <a:t>=&gt; möglichst identische Hardware nutzen wo möglich</a:t>
            </a:r>
            <a:endParaRPr lang="de-DE" sz="16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45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28D96B5D-DC11-4BAB-ABED-C41E36808116}" type="slidenum">
              <a:rPr lang="en-GB" sz="1000">
                <a:solidFill>
                  <a:schemeClr val="bg1"/>
                </a:solidFill>
              </a:rPr>
              <a:pPr/>
              <a:t>30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476250"/>
            <a:ext cx="6613525" cy="738188"/>
          </a:xfrm>
        </p:spPr>
        <p:txBody>
          <a:bodyPr/>
          <a:lstStyle/>
          <a:p>
            <a:pPr algn="ctr" eaLnBrk="1" hangingPunct="1"/>
            <a:r>
              <a:rPr lang="en-US" sz="2000" b="0" dirty="0" smtClean="0"/>
              <a:t>Longitudinal Diagnostics: Summary</a:t>
            </a:r>
            <a:br>
              <a:rPr lang="en-US" sz="2000" b="0" dirty="0" smtClean="0"/>
            </a:br>
            <a:endParaRPr lang="en-GB" sz="2000" b="0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74" y="3374540"/>
            <a:ext cx="8466924" cy="141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981617" y="4655330"/>
            <a:ext cx="694421" cy="307777"/>
          </a:xfrm>
          <a:prstGeom prst="rect">
            <a:avLst/>
          </a:prstGeom>
          <a:solidFill>
            <a:srgbClr val="669900"/>
          </a:solidFill>
          <a:ln>
            <a:solidFill>
              <a:srgbClr val="FD930A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EBPM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575701" y="4250146"/>
            <a:ext cx="2746498" cy="1292270"/>
            <a:chOff x="3603837" y="4123534"/>
            <a:chExt cx="2746498" cy="1292270"/>
          </a:xfrm>
        </p:grpSpPr>
        <p:cxnSp>
          <p:nvCxnSpPr>
            <p:cNvPr id="22" name="Straight Arrow Connector 21"/>
            <p:cNvCxnSpPr/>
            <p:nvPr/>
          </p:nvCxnSpPr>
          <p:spPr bwMode="auto">
            <a:xfrm flipH="1">
              <a:off x="3902724" y="4123535"/>
              <a:ext cx="15052" cy="990002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" name="TextBox 22"/>
            <p:cNvSpPr txBox="1"/>
            <p:nvPr/>
          </p:nvSpPr>
          <p:spPr>
            <a:xfrm>
              <a:off x="3603837" y="5108027"/>
              <a:ext cx="583814" cy="30777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</a:rPr>
                <a:t>SRM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 flipH="1">
              <a:off x="6065408" y="4123534"/>
              <a:ext cx="15052" cy="990002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TextBox 24"/>
            <p:cNvSpPr txBox="1"/>
            <p:nvPr/>
          </p:nvSpPr>
          <p:spPr>
            <a:xfrm>
              <a:off x="5766521" y="5108027"/>
              <a:ext cx="583814" cy="30777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</a:rPr>
                <a:t>SRM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490090" y="4601791"/>
            <a:ext cx="694421" cy="307777"/>
          </a:xfrm>
          <a:prstGeom prst="rect">
            <a:avLst/>
          </a:prstGeom>
          <a:solidFill>
            <a:srgbClr val="669900"/>
          </a:solidFill>
          <a:ln>
            <a:solidFill>
              <a:srgbClr val="FD930A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EBPM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511688" y="4855920"/>
            <a:ext cx="574196" cy="307777"/>
          </a:xfrm>
          <a:prstGeom prst="rect">
            <a:avLst/>
          </a:prstGeom>
          <a:solidFill>
            <a:schemeClr val="accent4">
              <a:lumMod val="50000"/>
              <a:lumOff val="50000"/>
            </a:schemeClr>
          </a:solidFill>
          <a:ln>
            <a:solidFill>
              <a:schemeClr val="accent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CRD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28" name="Straight Arrow Connector 27"/>
          <p:cNvCxnSpPr>
            <a:stCxn id="30" idx="2"/>
          </p:cNvCxnSpPr>
          <p:nvPr/>
        </p:nvCxnSpPr>
        <p:spPr bwMode="auto">
          <a:xfrm>
            <a:off x="1082559" y="2690920"/>
            <a:ext cx="9618" cy="1570537"/>
          </a:xfrm>
          <a:prstGeom prst="straightConnector1">
            <a:avLst/>
          </a:prstGeom>
          <a:noFill/>
          <a:ln w="28575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3691121" y="4254477"/>
            <a:ext cx="0" cy="397869"/>
          </a:xfrm>
          <a:prstGeom prst="straightConnector1">
            <a:avLst/>
          </a:prstGeom>
          <a:noFill/>
          <a:ln w="28575" cap="flat" cmpd="sng" algn="ctr">
            <a:solidFill>
              <a:srgbClr val="66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5837301" y="4201287"/>
            <a:ext cx="0" cy="397869"/>
          </a:xfrm>
          <a:prstGeom prst="straightConnector1">
            <a:avLst/>
          </a:prstGeom>
          <a:noFill/>
          <a:ln w="28575" cap="flat" cmpd="sng" algn="ctr">
            <a:solidFill>
              <a:srgbClr val="66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2328827" y="4081571"/>
            <a:ext cx="1" cy="571124"/>
          </a:xfrm>
          <a:prstGeom prst="straightConnector1">
            <a:avLst/>
          </a:prstGeom>
          <a:noFill/>
          <a:ln w="28575" cap="flat" cmpd="sng" algn="ctr">
            <a:solidFill>
              <a:srgbClr val="66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3"/>
          <p:cNvGrpSpPr/>
          <p:nvPr/>
        </p:nvGrpSpPr>
        <p:grpSpPr>
          <a:xfrm>
            <a:off x="651999" y="2659821"/>
            <a:ext cx="7881555" cy="1707312"/>
            <a:chOff x="651999" y="2659821"/>
            <a:chExt cx="7881555" cy="1707312"/>
          </a:xfrm>
        </p:grpSpPr>
        <p:cxnSp>
          <p:nvCxnSpPr>
            <p:cNvPr id="7" name="Straight Arrow Connector 6"/>
            <p:cNvCxnSpPr>
              <a:stCxn id="29" idx="2"/>
            </p:cNvCxnSpPr>
            <p:nvPr/>
          </p:nvCxnSpPr>
          <p:spPr bwMode="auto">
            <a:xfrm>
              <a:off x="948715" y="3223984"/>
              <a:ext cx="0" cy="1143149"/>
            </a:xfrm>
            <a:prstGeom prst="straightConnector1">
              <a:avLst/>
            </a:prstGeom>
            <a:noFill/>
            <a:ln w="28575" cap="flat" cmpd="sng" algn="ctr">
              <a:solidFill>
                <a:srgbClr val="FD930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" name="TextBox 7"/>
            <p:cNvSpPr txBox="1"/>
            <p:nvPr/>
          </p:nvSpPr>
          <p:spPr>
            <a:xfrm>
              <a:off x="3334387" y="2916207"/>
              <a:ext cx="593432" cy="307777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D930A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/>
                <a:t>BAM</a:t>
              </a:r>
              <a:endParaRPr lang="en-US" sz="1400" dirty="0"/>
            </a:p>
          </p:txBody>
        </p:sp>
        <p:cxnSp>
          <p:nvCxnSpPr>
            <p:cNvPr id="9" name="Straight Arrow Connector 8"/>
            <p:cNvCxnSpPr>
              <a:stCxn id="8" idx="2"/>
            </p:cNvCxnSpPr>
            <p:nvPr/>
          </p:nvCxnSpPr>
          <p:spPr bwMode="auto">
            <a:xfrm flipH="1">
              <a:off x="3292509" y="3223984"/>
              <a:ext cx="338594" cy="730346"/>
            </a:xfrm>
            <a:prstGeom prst="straightConnector1">
              <a:avLst/>
            </a:prstGeom>
            <a:noFill/>
            <a:ln w="28575" cap="flat" cmpd="sng" algn="ctr">
              <a:solidFill>
                <a:srgbClr val="FD930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Arrow Connector 9"/>
            <p:cNvCxnSpPr>
              <a:stCxn id="8" idx="2"/>
            </p:cNvCxnSpPr>
            <p:nvPr/>
          </p:nvCxnSpPr>
          <p:spPr bwMode="auto">
            <a:xfrm>
              <a:off x="3631103" y="3223984"/>
              <a:ext cx="473011" cy="674505"/>
            </a:xfrm>
            <a:prstGeom prst="straightConnector1">
              <a:avLst/>
            </a:prstGeom>
            <a:noFill/>
            <a:ln w="28575" cap="flat" cmpd="sng" algn="ctr">
              <a:solidFill>
                <a:srgbClr val="FD930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5497071" y="2916206"/>
              <a:ext cx="593432" cy="307777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D930A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/>
                <a:t>BAM</a:t>
              </a:r>
              <a:endParaRPr lang="en-US" sz="1400" dirty="0"/>
            </a:p>
          </p:txBody>
        </p:sp>
        <p:cxnSp>
          <p:nvCxnSpPr>
            <p:cNvPr id="12" name="Straight Arrow Connector 11"/>
            <p:cNvCxnSpPr>
              <a:stCxn id="11" idx="2"/>
            </p:cNvCxnSpPr>
            <p:nvPr/>
          </p:nvCxnSpPr>
          <p:spPr bwMode="auto">
            <a:xfrm flipH="1">
              <a:off x="5490090" y="3223983"/>
              <a:ext cx="303697" cy="674506"/>
            </a:xfrm>
            <a:prstGeom prst="straightConnector1">
              <a:avLst/>
            </a:prstGeom>
            <a:noFill/>
            <a:ln w="28575" cap="flat" cmpd="sng" algn="ctr">
              <a:solidFill>
                <a:srgbClr val="FD930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Arrow Connector 12"/>
            <p:cNvCxnSpPr>
              <a:stCxn id="11" idx="2"/>
            </p:cNvCxnSpPr>
            <p:nvPr/>
          </p:nvCxnSpPr>
          <p:spPr bwMode="auto">
            <a:xfrm>
              <a:off x="5793787" y="3223983"/>
              <a:ext cx="473011" cy="730347"/>
            </a:xfrm>
            <a:prstGeom prst="straightConnector1">
              <a:avLst/>
            </a:prstGeom>
            <a:noFill/>
            <a:ln w="28575" cap="flat" cmpd="sng" algn="ctr">
              <a:solidFill>
                <a:srgbClr val="FD930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7940122" y="2659821"/>
              <a:ext cx="593432" cy="307777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D930A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/>
                <a:t>BAM</a:t>
              </a:r>
              <a:endParaRPr lang="en-US" sz="1400" dirty="0"/>
            </a:p>
          </p:txBody>
        </p:sp>
        <p:cxnSp>
          <p:nvCxnSpPr>
            <p:cNvPr id="15" name="Straight Arrow Connector 14"/>
            <p:cNvCxnSpPr>
              <a:stCxn id="14" idx="2"/>
            </p:cNvCxnSpPr>
            <p:nvPr/>
          </p:nvCxnSpPr>
          <p:spPr bwMode="auto">
            <a:xfrm>
              <a:off x="8236838" y="2967598"/>
              <a:ext cx="45686" cy="847129"/>
            </a:xfrm>
            <a:prstGeom prst="straightConnector1">
              <a:avLst/>
            </a:prstGeom>
            <a:noFill/>
            <a:ln w="28575" cap="flat" cmpd="sng" algn="ctr">
              <a:solidFill>
                <a:srgbClr val="FD930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Arrow Connector 15"/>
            <p:cNvCxnSpPr>
              <a:stCxn id="14" idx="2"/>
            </p:cNvCxnSpPr>
            <p:nvPr/>
          </p:nvCxnSpPr>
          <p:spPr bwMode="auto">
            <a:xfrm>
              <a:off x="8236838" y="2967598"/>
              <a:ext cx="153090" cy="609804"/>
            </a:xfrm>
            <a:prstGeom prst="straightConnector1">
              <a:avLst/>
            </a:prstGeom>
            <a:noFill/>
            <a:ln w="28575" cap="flat" cmpd="sng" algn="ctr">
              <a:solidFill>
                <a:srgbClr val="FD930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" name="TextBox 28"/>
            <p:cNvSpPr txBox="1"/>
            <p:nvPr/>
          </p:nvSpPr>
          <p:spPr>
            <a:xfrm>
              <a:off x="651999" y="2916207"/>
              <a:ext cx="593432" cy="307777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D930A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/>
                <a:t>BAM</a:t>
              </a:r>
              <a:endParaRPr lang="en-US" sz="1400" dirty="0"/>
            </a:p>
          </p:txBody>
        </p:sp>
      </p:grpSp>
      <p:cxnSp>
        <p:nvCxnSpPr>
          <p:cNvPr id="31" name="Straight Arrow Connector 30"/>
          <p:cNvCxnSpPr>
            <a:stCxn id="44" idx="2"/>
          </p:cNvCxnSpPr>
          <p:nvPr/>
        </p:nvCxnSpPr>
        <p:spPr bwMode="auto">
          <a:xfrm>
            <a:off x="4104114" y="2690919"/>
            <a:ext cx="9618" cy="1263411"/>
          </a:xfrm>
          <a:prstGeom prst="straightConnector1">
            <a:avLst/>
          </a:prstGeom>
          <a:noFill/>
          <a:ln w="28575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Arrow Connector 31"/>
          <p:cNvCxnSpPr>
            <a:stCxn id="33" idx="2"/>
          </p:cNvCxnSpPr>
          <p:nvPr/>
        </p:nvCxnSpPr>
        <p:spPr bwMode="auto">
          <a:xfrm>
            <a:off x="3288603" y="2690918"/>
            <a:ext cx="12023" cy="1263412"/>
          </a:xfrm>
          <a:prstGeom prst="straightConnector1">
            <a:avLst/>
          </a:prstGeom>
          <a:noFill/>
          <a:ln w="28575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3001505" y="2383141"/>
            <a:ext cx="574196" cy="307777"/>
          </a:xfrm>
          <a:prstGeom prst="rect">
            <a:avLst/>
          </a:prstGeom>
          <a:solidFill>
            <a:srgbClr val="A50021"/>
          </a:solidFill>
          <a:ln>
            <a:solidFill>
              <a:srgbClr val="FD930A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EOD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 bwMode="auto">
          <a:xfrm flipH="1">
            <a:off x="7798786" y="3864546"/>
            <a:ext cx="4809" cy="991374"/>
          </a:xfrm>
          <a:prstGeom prst="straightConnector1">
            <a:avLst/>
          </a:prstGeom>
          <a:noFill/>
          <a:ln w="28575" cap="flat" cmpd="sng" algn="ctr">
            <a:solidFill>
              <a:schemeClr val="accent4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H="1">
            <a:off x="3288603" y="3954330"/>
            <a:ext cx="12023" cy="1738058"/>
          </a:xfrm>
          <a:prstGeom prst="straightConnector1">
            <a:avLst/>
          </a:prstGeom>
          <a:noFill/>
          <a:ln w="28575" cap="flat" cmpd="sng" algn="ctr">
            <a:solidFill>
              <a:schemeClr val="accent4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3001505" y="5692388"/>
            <a:ext cx="583814" cy="307777"/>
          </a:xfrm>
          <a:prstGeom prst="rect">
            <a:avLst/>
          </a:prstGeom>
          <a:solidFill>
            <a:schemeClr val="accent4">
              <a:lumMod val="50000"/>
              <a:lumOff val="50000"/>
            </a:schemeClr>
          </a:solidFill>
          <a:ln>
            <a:solidFill>
              <a:schemeClr val="accent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BCM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 bwMode="auto">
          <a:xfrm flipH="1">
            <a:off x="4391212" y="3954330"/>
            <a:ext cx="12023" cy="1738058"/>
          </a:xfrm>
          <a:prstGeom prst="straightConnector1">
            <a:avLst/>
          </a:prstGeom>
          <a:noFill/>
          <a:ln w="28575" cap="flat" cmpd="sng" algn="ctr">
            <a:solidFill>
              <a:schemeClr val="accent4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4104114" y="5692712"/>
            <a:ext cx="583814" cy="307777"/>
          </a:xfrm>
          <a:prstGeom prst="rect">
            <a:avLst/>
          </a:prstGeom>
          <a:solidFill>
            <a:schemeClr val="accent4">
              <a:lumMod val="50000"/>
              <a:lumOff val="50000"/>
            </a:schemeClr>
          </a:solidFill>
          <a:ln>
            <a:solidFill>
              <a:schemeClr val="accent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BCM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 bwMode="auto">
          <a:xfrm flipH="1">
            <a:off x="5451287" y="3954330"/>
            <a:ext cx="12023" cy="1738058"/>
          </a:xfrm>
          <a:prstGeom prst="straightConnector1">
            <a:avLst/>
          </a:prstGeom>
          <a:noFill/>
          <a:ln w="28575" cap="flat" cmpd="sng" algn="ctr">
            <a:solidFill>
              <a:schemeClr val="accent4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5164189" y="5692712"/>
            <a:ext cx="583814" cy="307777"/>
          </a:xfrm>
          <a:prstGeom prst="rect">
            <a:avLst/>
          </a:prstGeom>
          <a:solidFill>
            <a:schemeClr val="accent4">
              <a:lumMod val="50000"/>
              <a:lumOff val="50000"/>
            </a:schemeClr>
          </a:solidFill>
          <a:ln>
            <a:solidFill>
              <a:schemeClr val="accent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BCM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 bwMode="auto">
          <a:xfrm flipH="1">
            <a:off x="6557386" y="3954330"/>
            <a:ext cx="12023" cy="1738058"/>
          </a:xfrm>
          <a:prstGeom prst="straightConnector1">
            <a:avLst/>
          </a:prstGeom>
          <a:noFill/>
          <a:ln w="28575" cap="flat" cmpd="sng" algn="ctr">
            <a:solidFill>
              <a:schemeClr val="accent4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TextBox 41"/>
          <p:cNvSpPr txBox="1"/>
          <p:nvPr/>
        </p:nvSpPr>
        <p:spPr>
          <a:xfrm>
            <a:off x="6270288" y="5692712"/>
            <a:ext cx="583814" cy="307777"/>
          </a:xfrm>
          <a:prstGeom prst="rect">
            <a:avLst/>
          </a:prstGeom>
          <a:solidFill>
            <a:schemeClr val="accent4">
              <a:lumMod val="50000"/>
              <a:lumOff val="50000"/>
            </a:schemeClr>
          </a:solidFill>
          <a:ln>
            <a:solidFill>
              <a:schemeClr val="accent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BCM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82559" y="1803789"/>
            <a:ext cx="5645691" cy="2457668"/>
            <a:chOff x="1082559" y="1803789"/>
            <a:chExt cx="5645691" cy="2457668"/>
          </a:xfrm>
        </p:grpSpPr>
        <p:cxnSp>
          <p:nvCxnSpPr>
            <p:cNvPr id="43" name="Straight Arrow Connector 42"/>
            <p:cNvCxnSpPr>
              <a:stCxn id="45" idx="2"/>
            </p:cNvCxnSpPr>
            <p:nvPr/>
          </p:nvCxnSpPr>
          <p:spPr bwMode="auto">
            <a:xfrm>
              <a:off x="4207860" y="2111567"/>
              <a:ext cx="15228" cy="1627132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5" name="TextBox 44"/>
            <p:cNvSpPr txBox="1"/>
            <p:nvPr/>
          </p:nvSpPr>
          <p:spPr>
            <a:xfrm>
              <a:off x="3935990" y="1803790"/>
              <a:ext cx="543739" cy="30777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</a:rPr>
                <a:t>TDS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46" name="Straight Arrow Connector 45"/>
            <p:cNvCxnSpPr>
              <a:stCxn id="47" idx="2"/>
            </p:cNvCxnSpPr>
            <p:nvPr/>
          </p:nvCxnSpPr>
          <p:spPr bwMode="auto">
            <a:xfrm>
              <a:off x="6456381" y="2199223"/>
              <a:ext cx="15228" cy="1627132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7" name="TextBox 46"/>
            <p:cNvSpPr txBox="1"/>
            <p:nvPr/>
          </p:nvSpPr>
          <p:spPr>
            <a:xfrm>
              <a:off x="6184511" y="1891446"/>
              <a:ext cx="543739" cy="30777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</a:rPr>
                <a:t>TDS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48" name="Straight Arrow Connector 47"/>
            <p:cNvCxnSpPr>
              <a:stCxn id="49" idx="2"/>
            </p:cNvCxnSpPr>
            <p:nvPr/>
          </p:nvCxnSpPr>
          <p:spPr bwMode="auto">
            <a:xfrm>
              <a:off x="1354429" y="2111566"/>
              <a:ext cx="15228" cy="2149891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TextBox 48"/>
            <p:cNvSpPr txBox="1"/>
            <p:nvPr/>
          </p:nvSpPr>
          <p:spPr>
            <a:xfrm>
              <a:off x="1082559" y="1803789"/>
              <a:ext cx="543739" cy="30777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</a:rPr>
                <a:t>TDS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3343910" y="4654981"/>
            <a:ext cx="694421" cy="307777"/>
          </a:xfrm>
          <a:prstGeom prst="rect">
            <a:avLst/>
          </a:prstGeom>
          <a:solidFill>
            <a:srgbClr val="669900"/>
          </a:solidFill>
          <a:ln>
            <a:solidFill>
              <a:srgbClr val="FD930A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EBPM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5461" y="2383143"/>
            <a:ext cx="574196" cy="307777"/>
          </a:xfrm>
          <a:prstGeom prst="rect">
            <a:avLst/>
          </a:prstGeom>
          <a:solidFill>
            <a:srgbClr val="A50021"/>
          </a:solidFill>
          <a:ln>
            <a:solidFill>
              <a:srgbClr val="FD930A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EOD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17016" y="2383142"/>
            <a:ext cx="574196" cy="307777"/>
          </a:xfrm>
          <a:prstGeom prst="rect">
            <a:avLst/>
          </a:prstGeom>
          <a:solidFill>
            <a:srgbClr val="A50021"/>
          </a:solidFill>
          <a:ln>
            <a:solidFill>
              <a:srgbClr val="FD930A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EOD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68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73C4F-28EC-49CD-BF15-ED307FE904D0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093788" y="476250"/>
            <a:ext cx="66135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 algn="ctr" eaLnBrk="1" hangingPunct="1">
              <a:buNone/>
            </a:pPr>
            <a:r>
              <a:rPr lang="en-US" sz="2000" b="0" dirty="0" err="1" smtClean="0"/>
              <a:t>Zusammenfassung</a:t>
            </a:r>
            <a:r>
              <a:rPr lang="en-US" sz="2000" b="0" dirty="0" smtClean="0"/>
              <a:t/>
            </a:r>
            <a:br>
              <a:rPr lang="en-US" sz="2000" b="0" dirty="0" smtClean="0"/>
            </a:br>
            <a:endParaRPr lang="en-GB" sz="2000" b="0" dirty="0" smtClean="0"/>
          </a:p>
        </p:txBody>
      </p:sp>
      <p:sp>
        <p:nvSpPr>
          <p:cNvPr id="4" name="Rectangle 15"/>
          <p:cNvSpPr txBox="1">
            <a:spLocks noChangeAspect="1" noChangeArrowheads="1"/>
          </p:cNvSpPr>
          <p:nvPr/>
        </p:nvSpPr>
        <p:spPr bwMode="auto">
          <a:xfrm>
            <a:off x="176511" y="1245851"/>
            <a:ext cx="8778875" cy="420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de-DE" sz="2000" dirty="0" smtClean="0"/>
              <a:t>Ziel von WP-18</a:t>
            </a:r>
            <a:r>
              <a:rPr lang="de-DE" sz="2000" dirty="0" smtClean="0"/>
              <a:t>: </a:t>
            </a:r>
            <a:r>
              <a:rPr lang="de-DE" sz="2000" dirty="0" smtClean="0"/>
              <a:t>Überführung </a:t>
            </a:r>
            <a:r>
              <a:rPr lang="de-DE" sz="2000" dirty="0" smtClean="0"/>
              <a:t>von experimentellen Aufbauten zu robuster und wartbarer  </a:t>
            </a:r>
            <a:r>
              <a:rPr lang="de-DE" sz="2000" dirty="0" smtClean="0"/>
              <a:t>Diagnostik: </a:t>
            </a:r>
          </a:p>
          <a:p>
            <a:pPr eaLnBrk="1" hangingPunct="1"/>
            <a:r>
              <a:rPr lang="de-DE" sz="2000" dirty="0" smtClean="0"/>
              <a:t>Verwendung von gleicher Hardware wo möglich</a:t>
            </a:r>
            <a:br>
              <a:rPr lang="de-DE" sz="2000" dirty="0" smtClean="0"/>
            </a:br>
            <a:r>
              <a:rPr lang="de-DE" sz="2000" dirty="0" smtClean="0"/>
              <a:t>z.B</a:t>
            </a:r>
            <a:r>
              <a:rPr lang="de-DE" sz="2000" dirty="0" smtClean="0"/>
              <a:t>.: LLRF der TDS, EO </a:t>
            </a:r>
            <a:r>
              <a:rPr lang="de-DE" sz="2000" dirty="0" err="1" smtClean="0"/>
              <a:t>laser</a:t>
            </a:r>
            <a:r>
              <a:rPr lang="de-DE" sz="2000" dirty="0" smtClean="0"/>
              <a:t> Synchronisation und EBPM Signalverarbeitung basieren auf dem Detektionsschema des LLRF Systems</a:t>
            </a:r>
          </a:p>
          <a:p>
            <a:pPr eaLnBrk="1" hangingPunct="1"/>
            <a:r>
              <a:rPr lang="de-DE" sz="2000" dirty="0" smtClean="0"/>
              <a:t>Longitudinale </a:t>
            </a:r>
            <a:r>
              <a:rPr lang="de-DE" sz="2000" dirty="0" smtClean="0"/>
              <a:t>Diagnostik limitiert auf ~ 20 </a:t>
            </a:r>
            <a:r>
              <a:rPr lang="de-DE" sz="2000" dirty="0" err="1" smtClean="0"/>
              <a:t>fs</a:t>
            </a:r>
            <a:r>
              <a:rPr lang="de-DE" sz="2000" dirty="0" smtClean="0"/>
              <a:t>.  Neue Konzepte werden entwickelt in Zusammenarbeit mit FLA und PSI</a:t>
            </a:r>
          </a:p>
          <a:p>
            <a:pPr eaLnBrk="1" hangingPunct="1"/>
            <a:r>
              <a:rPr lang="de-DE" sz="2000" dirty="0" smtClean="0"/>
              <a:t>Nächster Schritt ist Automatisierung:</a:t>
            </a:r>
            <a:br>
              <a:rPr lang="de-DE" sz="2000" dirty="0" smtClean="0"/>
            </a:br>
            <a:r>
              <a:rPr lang="de-DE" sz="2000" dirty="0" smtClean="0"/>
              <a:t>=&gt; finden des Signals, Abzug von Background, Kalibrierung, Driftstabilisierung, …</a:t>
            </a:r>
            <a:br>
              <a:rPr lang="de-DE" sz="2000" dirty="0" smtClean="0"/>
            </a:br>
            <a:r>
              <a:rPr lang="de-DE" sz="2000" dirty="0" smtClean="0"/>
              <a:t>=&gt; erste Erfahrungen mit LOLA </a:t>
            </a:r>
            <a:r>
              <a:rPr lang="de-DE" sz="2000" dirty="0" smtClean="0"/>
              <a:t>Longitudina</a:t>
            </a:r>
            <a:r>
              <a:rPr lang="de-DE" sz="2000" dirty="0"/>
              <a:t>l</a:t>
            </a:r>
            <a:r>
              <a:rPr lang="de-DE" sz="2000" dirty="0" smtClean="0"/>
              <a:t> </a:t>
            </a:r>
            <a:r>
              <a:rPr lang="de-DE" sz="2000" dirty="0" err="1" smtClean="0"/>
              <a:t>Bunch</a:t>
            </a:r>
            <a:r>
              <a:rPr lang="de-DE" sz="2000" dirty="0" smtClean="0"/>
              <a:t> Profile Monitor bei FLASH</a:t>
            </a:r>
            <a:br>
              <a:rPr lang="de-DE" sz="2000" dirty="0" smtClean="0"/>
            </a:br>
            <a:endParaRPr lang="de-DE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862451" y="5756415"/>
            <a:ext cx="5406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2800" dirty="0" smtClean="0">
                <a:latin typeface="Arial Rounded MT Bold" pitchFamily="34" charset="0"/>
              </a:rPr>
              <a:t>Danke für die Aufmerksamkeit</a:t>
            </a:r>
            <a:endParaRPr lang="en-US" sz="280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98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6C174-2010-4395-9EC7-F1FAA9E6AADC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446566" y="1525850"/>
            <a:ext cx="8335928" cy="2813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200" i="1" dirty="0" smtClean="0">
                <a:solidFill>
                  <a:srgbClr val="251555"/>
                </a:solidFill>
              </a:rPr>
              <a:t>Generation </a:t>
            </a:r>
            <a:r>
              <a:rPr lang="en-US" sz="1200" i="1" dirty="0">
                <a:solidFill>
                  <a:srgbClr val="251555"/>
                </a:solidFill>
              </a:rPr>
              <a:t>and Characterization of Electron Bunches with Ramped Current Profiles in a </a:t>
            </a:r>
            <a:r>
              <a:rPr lang="en-US" sz="1200" i="1" dirty="0" smtClean="0">
                <a:solidFill>
                  <a:srgbClr val="251555"/>
                </a:solidFill>
              </a:rPr>
              <a:t>Dual-Frequency Superconducting </a:t>
            </a:r>
            <a:r>
              <a:rPr lang="en-US" sz="1200" i="1" dirty="0">
                <a:solidFill>
                  <a:srgbClr val="251555"/>
                </a:solidFill>
              </a:rPr>
              <a:t>Linear </a:t>
            </a:r>
            <a:r>
              <a:rPr lang="en-US" sz="1200" i="1" dirty="0" smtClean="0">
                <a:solidFill>
                  <a:srgbClr val="251555"/>
                </a:solidFill>
              </a:rPr>
              <a:t>Accelerator, </a:t>
            </a:r>
            <a:br>
              <a:rPr lang="en-US" sz="1200" i="1" dirty="0" smtClean="0">
                <a:solidFill>
                  <a:srgbClr val="251555"/>
                </a:solidFill>
              </a:rPr>
            </a:br>
            <a:r>
              <a:rPr lang="en-US" sz="1200" dirty="0" smtClean="0">
                <a:solidFill>
                  <a:srgbClr val="251555"/>
                </a:solidFill>
              </a:rPr>
              <a:t>Phys. Rev. </a:t>
            </a:r>
            <a:r>
              <a:rPr lang="en-US" sz="1200" dirty="0" err="1" smtClean="0">
                <a:solidFill>
                  <a:srgbClr val="251555"/>
                </a:solidFill>
              </a:rPr>
              <a:t>Lett</a:t>
            </a:r>
            <a:r>
              <a:rPr lang="en-US" sz="1200" dirty="0" smtClean="0">
                <a:solidFill>
                  <a:srgbClr val="251555"/>
                </a:solidFill>
              </a:rPr>
              <a:t>. </a:t>
            </a:r>
            <a:r>
              <a:rPr lang="en-US" sz="1200" dirty="0">
                <a:solidFill>
                  <a:srgbClr val="251555"/>
                </a:solidFill>
              </a:rPr>
              <a:t>108, 034801 (2012</a:t>
            </a:r>
            <a:r>
              <a:rPr lang="en-US" sz="1200" dirty="0" smtClean="0">
                <a:solidFill>
                  <a:srgbClr val="251555"/>
                </a:solidFill>
              </a:rPr>
              <a:t>),</a:t>
            </a:r>
            <a:br>
              <a:rPr lang="en-US" sz="1200" dirty="0" smtClean="0">
                <a:solidFill>
                  <a:srgbClr val="251555"/>
                </a:solidFill>
              </a:rPr>
            </a:br>
            <a:r>
              <a:rPr lang="en-US" sz="1200" dirty="0" smtClean="0">
                <a:solidFill>
                  <a:srgbClr val="251555"/>
                </a:solidFill>
              </a:rPr>
              <a:t>P</a:t>
            </a:r>
            <a:r>
              <a:rPr lang="en-US" sz="1200" dirty="0">
                <a:solidFill>
                  <a:srgbClr val="251555"/>
                </a:solidFill>
              </a:rPr>
              <a:t>. </a:t>
            </a:r>
            <a:r>
              <a:rPr lang="en-US" sz="1200" dirty="0" err="1">
                <a:solidFill>
                  <a:srgbClr val="251555"/>
                </a:solidFill>
              </a:rPr>
              <a:t>Piot</a:t>
            </a:r>
            <a:r>
              <a:rPr lang="en-US" sz="1200" dirty="0">
                <a:solidFill>
                  <a:srgbClr val="251555"/>
                </a:solidFill>
              </a:rPr>
              <a:t>, C. Behrens, C. Gerth, M. Dohlus, F. </a:t>
            </a:r>
            <a:r>
              <a:rPr lang="en-US" sz="1200" dirty="0" err="1">
                <a:solidFill>
                  <a:srgbClr val="251555"/>
                </a:solidFill>
              </a:rPr>
              <a:t>Lemery</a:t>
            </a:r>
            <a:r>
              <a:rPr lang="en-US" sz="1200" dirty="0">
                <a:solidFill>
                  <a:srgbClr val="251555"/>
                </a:solidFill>
              </a:rPr>
              <a:t>, D. </a:t>
            </a:r>
            <a:r>
              <a:rPr lang="en-US" sz="1200" dirty="0" err="1">
                <a:solidFill>
                  <a:srgbClr val="251555"/>
                </a:solidFill>
              </a:rPr>
              <a:t>Mihalcea</a:t>
            </a:r>
            <a:r>
              <a:rPr lang="en-US" sz="1200" dirty="0">
                <a:solidFill>
                  <a:srgbClr val="251555"/>
                </a:solidFill>
              </a:rPr>
              <a:t>, P. </a:t>
            </a:r>
            <a:r>
              <a:rPr lang="en-US" sz="1200" dirty="0" err="1">
                <a:solidFill>
                  <a:srgbClr val="251555"/>
                </a:solidFill>
              </a:rPr>
              <a:t>Stoltz</a:t>
            </a:r>
            <a:r>
              <a:rPr lang="en-US" sz="1200" dirty="0">
                <a:solidFill>
                  <a:srgbClr val="251555"/>
                </a:solidFill>
              </a:rPr>
              <a:t>, M. </a:t>
            </a:r>
            <a:r>
              <a:rPr lang="en-US" sz="1200" dirty="0" smtClean="0">
                <a:solidFill>
                  <a:srgbClr val="251555"/>
                </a:solidFill>
              </a:rPr>
              <a:t>Vogt</a:t>
            </a:r>
            <a:r>
              <a:rPr lang="en-US" sz="1200" dirty="0">
                <a:solidFill>
                  <a:srgbClr val="251555"/>
                </a:solidFill>
              </a:rPr>
              <a:t/>
            </a:r>
            <a:br>
              <a:rPr lang="en-US" sz="1200" dirty="0">
                <a:solidFill>
                  <a:srgbClr val="251555"/>
                </a:solidFill>
              </a:rPr>
            </a:br>
            <a:r>
              <a:rPr lang="en-US" sz="800" dirty="0">
                <a:solidFill>
                  <a:srgbClr val="251555"/>
                </a:solidFill>
              </a:rPr>
              <a:t> </a:t>
            </a:r>
            <a:endParaRPr lang="en-US" sz="800" dirty="0" smtClean="0">
              <a:solidFill>
                <a:srgbClr val="251555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i="1" dirty="0">
                <a:solidFill>
                  <a:srgbClr val="251555"/>
                </a:solidFill>
              </a:rPr>
              <a:t>Electron Beam Profile Imaging in the Presence of Coherent Optical Radiation </a:t>
            </a:r>
            <a:r>
              <a:rPr lang="en-US" sz="1200" i="1" dirty="0" smtClean="0">
                <a:solidFill>
                  <a:srgbClr val="251555"/>
                </a:solidFill>
              </a:rPr>
              <a:t>Effects, </a:t>
            </a:r>
            <a:br>
              <a:rPr lang="en-US" sz="1200" i="1" dirty="0" smtClean="0">
                <a:solidFill>
                  <a:srgbClr val="251555"/>
                </a:solidFill>
              </a:rPr>
            </a:br>
            <a:r>
              <a:rPr lang="en-US" sz="1200" dirty="0" smtClean="0">
                <a:solidFill>
                  <a:srgbClr val="251555"/>
                </a:solidFill>
              </a:rPr>
              <a:t>Phys</a:t>
            </a:r>
            <a:r>
              <a:rPr lang="en-US" sz="1200" dirty="0">
                <a:solidFill>
                  <a:srgbClr val="251555"/>
                </a:solidFill>
              </a:rPr>
              <a:t>. Rev. STAB </a:t>
            </a:r>
            <a:r>
              <a:rPr lang="en-US" sz="1200" dirty="0" smtClean="0">
                <a:solidFill>
                  <a:srgbClr val="251555"/>
                </a:solidFill>
              </a:rPr>
              <a:t>15</a:t>
            </a:r>
            <a:r>
              <a:rPr lang="en-US" sz="1200" dirty="0">
                <a:solidFill>
                  <a:srgbClr val="251555"/>
                </a:solidFill>
              </a:rPr>
              <a:t>, 062801 (2012</a:t>
            </a:r>
            <a:r>
              <a:rPr lang="en-US" sz="1200" dirty="0" smtClean="0">
                <a:solidFill>
                  <a:srgbClr val="251555"/>
                </a:solidFill>
              </a:rPr>
              <a:t>),</a:t>
            </a:r>
            <a:br>
              <a:rPr lang="en-US" sz="1200" dirty="0" smtClean="0">
                <a:solidFill>
                  <a:srgbClr val="251555"/>
                </a:solidFill>
              </a:rPr>
            </a:br>
            <a:r>
              <a:rPr lang="en-US" sz="1200" dirty="0" smtClean="0">
                <a:solidFill>
                  <a:srgbClr val="251555"/>
                </a:solidFill>
              </a:rPr>
              <a:t>C</a:t>
            </a:r>
            <a:r>
              <a:rPr lang="en-US" sz="1200" dirty="0">
                <a:solidFill>
                  <a:srgbClr val="251555"/>
                </a:solidFill>
              </a:rPr>
              <a:t>. Behrens, Ch. Gerth, G. Kube, B. Schmidt, S. Wesch, M. Yan</a:t>
            </a:r>
            <a:br>
              <a:rPr lang="en-US" sz="1200" dirty="0">
                <a:solidFill>
                  <a:srgbClr val="251555"/>
                </a:solidFill>
              </a:rPr>
            </a:br>
            <a:r>
              <a:rPr lang="en-US" sz="800" dirty="0">
                <a:solidFill>
                  <a:srgbClr val="251555"/>
                </a:solidFill>
              </a:rPr>
              <a:t> 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i="1" dirty="0" smtClean="0">
                <a:solidFill>
                  <a:srgbClr val="251555"/>
                </a:solidFill>
              </a:rPr>
              <a:t>Constraints </a:t>
            </a:r>
            <a:r>
              <a:rPr lang="en-US" sz="1200" i="1" dirty="0">
                <a:solidFill>
                  <a:srgbClr val="251555"/>
                </a:solidFill>
              </a:rPr>
              <a:t>on photon pulse duration from longitudinal electron beam diagnostics at a soft </a:t>
            </a:r>
            <a:r>
              <a:rPr lang="en-US" sz="1200" i="1" dirty="0" smtClean="0">
                <a:solidFill>
                  <a:srgbClr val="251555"/>
                </a:solidFill>
              </a:rPr>
              <a:t>x-ray free-electron laser, </a:t>
            </a:r>
            <a:r>
              <a:rPr lang="en-US" sz="1200" dirty="0" smtClean="0">
                <a:solidFill>
                  <a:srgbClr val="251555"/>
                </a:solidFill>
              </a:rPr>
              <a:t>Phys</a:t>
            </a:r>
            <a:r>
              <a:rPr lang="en-US" sz="1200" dirty="0">
                <a:solidFill>
                  <a:srgbClr val="251555"/>
                </a:solidFill>
              </a:rPr>
              <a:t>. Rev. STAB </a:t>
            </a:r>
            <a:r>
              <a:rPr lang="en-US" sz="1200" dirty="0" smtClean="0">
                <a:solidFill>
                  <a:srgbClr val="251555"/>
                </a:solidFill>
              </a:rPr>
              <a:t>15</a:t>
            </a:r>
            <a:r>
              <a:rPr lang="en-US" sz="1200" dirty="0">
                <a:solidFill>
                  <a:srgbClr val="251555"/>
                </a:solidFill>
              </a:rPr>
              <a:t>, 030707 (</a:t>
            </a:r>
            <a:r>
              <a:rPr lang="en-US" sz="1200" dirty="0" smtClean="0">
                <a:solidFill>
                  <a:srgbClr val="251555"/>
                </a:solidFill>
              </a:rPr>
              <a:t>2012),</a:t>
            </a:r>
            <a:br>
              <a:rPr lang="en-US" sz="1200" dirty="0" smtClean="0">
                <a:solidFill>
                  <a:srgbClr val="251555"/>
                </a:solidFill>
              </a:rPr>
            </a:br>
            <a:r>
              <a:rPr lang="en-US" sz="1200" dirty="0" smtClean="0">
                <a:solidFill>
                  <a:srgbClr val="251555"/>
                </a:solidFill>
              </a:rPr>
              <a:t>C</a:t>
            </a:r>
            <a:r>
              <a:rPr lang="en-US" sz="1200" dirty="0">
                <a:solidFill>
                  <a:srgbClr val="251555"/>
                </a:solidFill>
              </a:rPr>
              <a:t>. Behrens, N. </a:t>
            </a:r>
            <a:r>
              <a:rPr lang="en-US" sz="1200" dirty="0" err="1">
                <a:solidFill>
                  <a:srgbClr val="251555"/>
                </a:solidFill>
              </a:rPr>
              <a:t>Gerasimova</a:t>
            </a:r>
            <a:r>
              <a:rPr lang="en-US" sz="1200" dirty="0">
                <a:solidFill>
                  <a:srgbClr val="251555"/>
                </a:solidFill>
              </a:rPr>
              <a:t>, C. Gerth, B. Schmidt, E. A. </a:t>
            </a:r>
            <a:r>
              <a:rPr lang="en-US" sz="1200" dirty="0" err="1">
                <a:solidFill>
                  <a:srgbClr val="251555"/>
                </a:solidFill>
              </a:rPr>
              <a:t>Schneidmiller</a:t>
            </a:r>
            <a:r>
              <a:rPr lang="en-US" sz="1200" dirty="0">
                <a:solidFill>
                  <a:srgbClr val="251555"/>
                </a:solidFill>
              </a:rPr>
              <a:t>, S. </a:t>
            </a:r>
            <a:r>
              <a:rPr lang="en-US" sz="1200" dirty="0" err="1">
                <a:solidFill>
                  <a:srgbClr val="251555"/>
                </a:solidFill>
              </a:rPr>
              <a:t>Serkez</a:t>
            </a:r>
            <a:r>
              <a:rPr lang="en-US" sz="1200" dirty="0">
                <a:solidFill>
                  <a:srgbClr val="251555"/>
                </a:solidFill>
              </a:rPr>
              <a:t>, S. Wesch, </a:t>
            </a:r>
            <a:r>
              <a:rPr lang="en-US" sz="1200" dirty="0" smtClean="0">
                <a:solidFill>
                  <a:srgbClr val="251555"/>
                </a:solidFill>
              </a:rPr>
              <a:t>and M</a:t>
            </a:r>
            <a:r>
              <a:rPr lang="en-US" sz="1200" dirty="0">
                <a:solidFill>
                  <a:srgbClr val="251555"/>
                </a:solidFill>
              </a:rPr>
              <a:t>. V. </a:t>
            </a:r>
            <a:r>
              <a:rPr lang="en-US" sz="1200" dirty="0" smtClean="0">
                <a:solidFill>
                  <a:srgbClr val="251555"/>
                </a:solidFill>
              </a:rPr>
              <a:t>Yurkov</a:t>
            </a:r>
          </a:p>
          <a:p>
            <a:pPr marL="228600" indent="-228600">
              <a:buFont typeface="+mj-lt"/>
              <a:buAutoNum type="arabicPeriod"/>
            </a:pPr>
            <a:endParaRPr lang="en-US" sz="800" dirty="0" smtClean="0">
              <a:solidFill>
                <a:srgbClr val="251555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i="1" dirty="0"/>
              <a:t>Recent Applications of Longitudinal Phase Space </a:t>
            </a:r>
            <a:r>
              <a:rPr lang="en-US" sz="1200" i="1" dirty="0" smtClean="0"/>
              <a:t>Diagnostics</a:t>
            </a:r>
            <a:r>
              <a:rPr lang="en-US" sz="1200" dirty="0" smtClean="0">
                <a:solidFill>
                  <a:srgbClr val="251555"/>
                </a:solidFill>
              </a:rPr>
              <a:t>, </a:t>
            </a:r>
            <a:r>
              <a:rPr lang="en-US" sz="1200" dirty="0" smtClean="0"/>
              <a:t>ICFA </a:t>
            </a:r>
            <a:r>
              <a:rPr lang="en-US" sz="1200" dirty="0"/>
              <a:t>Beam Dynamics Newsletter Dec (2012</a:t>
            </a:r>
            <a:r>
              <a:rPr lang="en-US" sz="1200" dirty="0" smtClean="0"/>
              <a:t>),</a:t>
            </a:r>
            <a:br>
              <a:rPr lang="en-US" sz="1200" dirty="0" smtClean="0"/>
            </a:br>
            <a:r>
              <a:rPr lang="en-US" sz="1200" dirty="0" smtClean="0"/>
              <a:t>Christopher </a:t>
            </a:r>
            <a:r>
              <a:rPr lang="en-US" sz="1200" dirty="0"/>
              <a:t>Behrens and Christopher </a:t>
            </a:r>
            <a:r>
              <a:rPr lang="en-US" sz="1200" dirty="0" smtClean="0"/>
              <a:t>Gerth</a:t>
            </a:r>
            <a:endParaRPr lang="en-US" sz="1200" dirty="0">
              <a:solidFill>
                <a:srgbClr val="251555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6566" y="1127043"/>
            <a:ext cx="4002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err="1" smtClean="0"/>
              <a:t>Publikationen</a:t>
            </a:r>
            <a:r>
              <a:rPr lang="en-US" sz="1600" dirty="0" smtClean="0"/>
              <a:t> </a:t>
            </a:r>
            <a:r>
              <a:rPr lang="en-US" sz="1600" dirty="0" err="1" smtClean="0"/>
              <a:t>mit</a:t>
            </a:r>
            <a:r>
              <a:rPr lang="en-US" sz="1600" dirty="0" smtClean="0"/>
              <a:t> LOLA </a:t>
            </a:r>
            <a:r>
              <a:rPr lang="en-US" sz="1600" dirty="0" err="1" smtClean="0"/>
              <a:t>Messungen</a:t>
            </a:r>
            <a:r>
              <a:rPr lang="en-US" sz="1600" dirty="0" smtClean="0"/>
              <a:t> 2012: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46566" y="4879215"/>
            <a:ext cx="65678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2008 Young </a:t>
            </a:r>
            <a:r>
              <a:rPr lang="en-US" sz="1200" dirty="0"/>
              <a:t>Scientist </a:t>
            </a:r>
            <a:r>
              <a:rPr lang="en-US" sz="1200" dirty="0" smtClean="0"/>
              <a:t>FEL Award</a:t>
            </a:r>
            <a:r>
              <a:rPr lang="de-DE" sz="1200" dirty="0" smtClean="0"/>
              <a:t> </a:t>
            </a:r>
            <a:r>
              <a:rPr lang="de-DE" sz="1200" dirty="0"/>
              <a:t>(mit </a:t>
            </a:r>
            <a:r>
              <a:rPr lang="de-DE" sz="1200" dirty="0" smtClean="0"/>
              <a:t>1000$ </a:t>
            </a:r>
            <a:r>
              <a:rPr lang="de-DE" sz="1200" dirty="0"/>
              <a:t>dotiert</a:t>
            </a:r>
            <a:r>
              <a:rPr lang="de-DE" sz="1200" dirty="0" smtClean="0"/>
              <a:t>),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/>
              <a:t>Dr. Michael </a:t>
            </a:r>
            <a:r>
              <a:rPr lang="en-US" sz="1200" dirty="0" err="1"/>
              <a:t>Röhrs</a:t>
            </a:r>
            <a:r>
              <a:rPr lang="en-US" sz="1200" dirty="0"/>
              <a:t> 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endParaRPr lang="de-DE" sz="800" dirty="0"/>
          </a:p>
          <a:p>
            <a:pPr marL="228600" indent="-228600">
              <a:buFont typeface="+mj-lt"/>
              <a:buAutoNum type="arabicPeriod"/>
            </a:pPr>
            <a:r>
              <a:rPr lang="de-DE" sz="1200" dirty="0" smtClean="0"/>
              <a:t>2012 Ot­to-Stern-Preis </a:t>
            </a:r>
            <a:r>
              <a:rPr lang="de-DE" sz="1200" dirty="0"/>
              <a:t>des Fach­be­reichs Phy­sik der Uni­ver­si­tät </a:t>
            </a:r>
            <a:r>
              <a:rPr lang="de-DE" sz="1200" dirty="0" smtClean="0"/>
              <a:t>Ham­burg (mit 300€ dotiert),</a:t>
            </a:r>
            <a:br>
              <a:rPr lang="de-DE" sz="1200" dirty="0" smtClean="0"/>
            </a:br>
            <a:r>
              <a:rPr lang="de-DE" sz="1200" dirty="0" smtClean="0"/>
              <a:t>Minjie Yan </a:t>
            </a:r>
          </a:p>
          <a:p>
            <a:pPr marL="228600" indent="-228600">
              <a:buFont typeface="+mj-lt"/>
              <a:buAutoNum type="arabicPeriod"/>
            </a:pPr>
            <a:endParaRPr lang="de-DE" sz="800" dirty="0"/>
          </a:p>
          <a:p>
            <a:pPr marL="228600" indent="-228600">
              <a:buFont typeface="+mj-lt"/>
              <a:buAutoNum type="arabicPeriod"/>
            </a:pPr>
            <a:r>
              <a:rPr lang="de-DE" sz="1200" dirty="0" smtClean="0"/>
              <a:t>2012 Promotion mit Auszeichnung (500</a:t>
            </a:r>
            <a:r>
              <a:rPr lang="de-DE" sz="1200" dirty="0"/>
              <a:t>€ </a:t>
            </a:r>
            <a:r>
              <a:rPr lang="de-DE" sz="1200" dirty="0" smtClean="0"/>
              <a:t>Prämie)</a:t>
            </a:r>
            <a:br>
              <a:rPr lang="de-DE" sz="1200" dirty="0" smtClean="0"/>
            </a:br>
            <a:r>
              <a:rPr lang="de-DE" sz="1200" dirty="0" smtClean="0"/>
              <a:t>Dr. Christopher Behrens</a:t>
            </a:r>
            <a:endParaRPr lang="de-DE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446566" y="4498129"/>
            <a:ext cx="2781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err="1" smtClean="0"/>
              <a:t>Preise</a:t>
            </a:r>
            <a:r>
              <a:rPr lang="en-US" sz="1600" dirty="0" smtClean="0"/>
              <a:t> und </a:t>
            </a:r>
            <a:r>
              <a:rPr lang="en-US" sz="1600" dirty="0" err="1" smtClean="0"/>
              <a:t>Auszeichnungen</a:t>
            </a:r>
            <a:r>
              <a:rPr lang="en-US" sz="1600" dirty="0" smtClean="0"/>
              <a:t>:</a:t>
            </a:r>
            <a:endParaRPr lang="en-US" sz="1600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136320" y="476250"/>
            <a:ext cx="7199606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 algn="ctr" eaLnBrk="1" hangingPunct="1">
              <a:buNone/>
            </a:pPr>
            <a:r>
              <a:rPr lang="en-US" sz="2000" b="0" dirty="0"/>
              <a:t>Publications and Prizes with LOLA</a:t>
            </a:r>
            <a:r>
              <a:rPr lang="en-US" sz="2000" b="0" dirty="0" smtClean="0"/>
              <a:t/>
            </a:r>
            <a:br>
              <a:rPr lang="en-US" sz="2000" b="0" dirty="0" smtClean="0"/>
            </a:br>
            <a:endParaRPr lang="en-GB" sz="2000" b="0" dirty="0" smtClean="0"/>
          </a:p>
        </p:txBody>
      </p:sp>
    </p:spTree>
    <p:extLst>
      <p:ext uri="{BB962C8B-B14F-4D97-AF65-F5344CB8AC3E}">
        <p14:creationId xmlns:p14="http://schemas.microsoft.com/office/powerpoint/2010/main" val="340000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6C174-2010-4395-9EC7-F1FAA9E6AADC}" type="slidenum">
              <a:rPr lang="en-GB" smtClean="0"/>
              <a:pPr/>
              <a:t>33</a:t>
            </a:fld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564" y="1195049"/>
            <a:ext cx="6872952" cy="1315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475805" y="2705812"/>
            <a:ext cx="6337520" cy="1476598"/>
            <a:chOff x="475805" y="2705812"/>
            <a:chExt cx="6337520" cy="1476598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805" y="2705812"/>
              <a:ext cx="3128632" cy="14765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0835" y="2705812"/>
              <a:ext cx="2932490" cy="14054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476250"/>
            <a:ext cx="6613525" cy="738188"/>
          </a:xfrm>
        </p:spPr>
        <p:txBody>
          <a:bodyPr/>
          <a:lstStyle/>
          <a:p>
            <a:pPr algn="ctr" eaLnBrk="1" hangingPunct="1"/>
            <a:r>
              <a:rPr lang="en-US" sz="2000" b="0" dirty="0" smtClean="0"/>
              <a:t>EBPM: Layout for XFEL</a:t>
            </a:r>
            <a:br>
              <a:rPr lang="en-US" sz="2000" b="0" dirty="0" smtClean="0"/>
            </a:br>
            <a:endParaRPr lang="en-GB" sz="2000" b="0" dirty="0" smtClean="0"/>
          </a:p>
        </p:txBody>
      </p:sp>
      <p:grpSp>
        <p:nvGrpSpPr>
          <p:cNvPr id="54" name="Group 53"/>
          <p:cNvGrpSpPr/>
          <p:nvPr/>
        </p:nvGrpSpPr>
        <p:grpSpPr>
          <a:xfrm>
            <a:off x="178094" y="3490402"/>
            <a:ext cx="8752850" cy="3485512"/>
            <a:chOff x="178094" y="3490402"/>
            <a:chExt cx="8752850" cy="3485512"/>
          </a:xfrm>
        </p:grpSpPr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729">
              <a:off x="6277370" y="3490402"/>
              <a:ext cx="2653574" cy="3092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78094" y="4532965"/>
              <a:ext cx="4771899" cy="1618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/>
              <a:r>
                <a:rPr lang="en-US" sz="1600" b="1" dirty="0" smtClean="0"/>
                <a:t>XFEL:</a:t>
              </a:r>
              <a:r>
                <a:rPr lang="en-US" sz="1600" dirty="0" smtClean="0"/>
                <a:t> flange with perpendicular </a:t>
              </a:r>
              <a:r>
                <a:rPr lang="en-US" sz="1600" dirty="0" err="1" smtClean="0"/>
                <a:t>feedthroughs</a:t>
              </a:r>
              <a:r>
                <a:rPr lang="en-US" sz="1600" dirty="0" smtClean="0"/>
                <a:t> enables later replacement of EBPM without having to dismantle the bunch compressor chicane</a:t>
              </a:r>
            </a:p>
            <a:p>
              <a:pPr marL="285750" indent="-285750"/>
              <a:r>
                <a:rPr lang="en-US" sz="1600" dirty="0" smtClean="0"/>
                <a:t>Design of vacuum chamber by MDI (Silke </a:t>
              </a:r>
              <a:r>
                <a:rPr lang="en-US" sz="1600" dirty="0" err="1" smtClean="0"/>
                <a:t>Vilcens</a:t>
              </a:r>
              <a:r>
                <a:rPr lang="en-US" sz="1600" dirty="0" smtClean="0"/>
                <a:t>) – dimensions of flange agreed</a:t>
              </a:r>
              <a:endParaRPr lang="en-US" sz="1600" dirty="0"/>
            </a:p>
          </p:txBody>
        </p:sp>
        <p:grpSp>
          <p:nvGrpSpPr>
            <p:cNvPr id="16" name="Group 15"/>
            <p:cNvGrpSpPr/>
            <p:nvPr/>
          </p:nvGrpSpPr>
          <p:grpSpPr>
            <a:xfrm rot="21252459">
              <a:off x="5045715" y="4043967"/>
              <a:ext cx="1595241" cy="2931947"/>
              <a:chOff x="4683258" y="3724197"/>
              <a:chExt cx="1595241" cy="2931947"/>
            </a:xfrm>
          </p:grpSpPr>
          <p:sp>
            <p:nvSpPr>
              <p:cNvPr id="6" name="Cube 5"/>
              <p:cNvSpPr/>
              <p:nvPr/>
            </p:nvSpPr>
            <p:spPr bwMode="auto">
              <a:xfrm rot="2700000" flipV="1">
                <a:off x="4113008" y="4811243"/>
                <a:ext cx="2931947" cy="757856"/>
              </a:xfrm>
              <a:prstGeom prst="cube">
                <a:avLst>
                  <a:gd name="adj" fmla="val 67205"/>
                </a:avLst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8" charset="-128"/>
                </a:endParaRP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4837583" y="4352727"/>
                <a:ext cx="1297517" cy="1346396"/>
                <a:chOff x="4816317" y="4331461"/>
                <a:chExt cx="1297517" cy="1346396"/>
              </a:xfrm>
            </p:grpSpPr>
            <p:sp>
              <p:nvSpPr>
                <p:cNvPr id="11" name="Oval 10"/>
                <p:cNvSpPr/>
                <p:nvPr/>
              </p:nvSpPr>
              <p:spPr bwMode="auto">
                <a:xfrm rot="19535979" flipH="1">
                  <a:off x="6068115" y="5580794"/>
                  <a:ext cx="45719" cy="97063"/>
                </a:xfrm>
                <a:prstGeom prst="ellipse">
                  <a:avLst/>
                </a:prstGeom>
                <a:solidFill>
                  <a:schemeClr val="tx2"/>
                </a:solidFill>
                <a:ln w="285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18" name="Oval 17"/>
                <p:cNvSpPr/>
                <p:nvPr/>
              </p:nvSpPr>
              <p:spPr bwMode="auto">
                <a:xfrm rot="19535979" flipH="1">
                  <a:off x="5887772" y="5398522"/>
                  <a:ext cx="45719" cy="97063"/>
                </a:xfrm>
                <a:prstGeom prst="ellipse">
                  <a:avLst/>
                </a:prstGeom>
                <a:solidFill>
                  <a:schemeClr val="tx2"/>
                </a:solidFill>
                <a:ln w="285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19" name="Oval 18"/>
                <p:cNvSpPr/>
                <p:nvPr/>
              </p:nvSpPr>
              <p:spPr bwMode="auto">
                <a:xfrm rot="19535979" flipH="1">
                  <a:off x="5699520" y="5213272"/>
                  <a:ext cx="45719" cy="97063"/>
                </a:xfrm>
                <a:prstGeom prst="ellipse">
                  <a:avLst/>
                </a:prstGeom>
                <a:solidFill>
                  <a:schemeClr val="tx2"/>
                </a:solidFill>
                <a:ln w="285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20" name="Oval 19"/>
                <p:cNvSpPr/>
                <p:nvPr/>
              </p:nvSpPr>
              <p:spPr bwMode="auto">
                <a:xfrm rot="19535979" flipH="1">
                  <a:off x="5511679" y="5032923"/>
                  <a:ext cx="45719" cy="97063"/>
                </a:xfrm>
                <a:prstGeom prst="ellipse">
                  <a:avLst/>
                </a:prstGeom>
                <a:solidFill>
                  <a:schemeClr val="tx2"/>
                </a:solidFill>
                <a:ln w="285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29" name="Oval 28"/>
                <p:cNvSpPr/>
                <p:nvPr/>
              </p:nvSpPr>
              <p:spPr bwMode="auto">
                <a:xfrm rot="19535979" flipH="1">
                  <a:off x="5339756" y="4858066"/>
                  <a:ext cx="45719" cy="97063"/>
                </a:xfrm>
                <a:prstGeom prst="ellipse">
                  <a:avLst/>
                </a:prstGeom>
                <a:solidFill>
                  <a:schemeClr val="tx2"/>
                </a:solidFill>
                <a:ln w="285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30" name="Oval 29"/>
                <p:cNvSpPr/>
                <p:nvPr/>
              </p:nvSpPr>
              <p:spPr bwMode="auto">
                <a:xfrm rot="19535979" flipH="1">
                  <a:off x="5171144" y="4686427"/>
                  <a:ext cx="45719" cy="97063"/>
                </a:xfrm>
                <a:prstGeom prst="ellipse">
                  <a:avLst/>
                </a:prstGeom>
                <a:solidFill>
                  <a:schemeClr val="tx2"/>
                </a:solidFill>
                <a:ln w="285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31" name="Oval 30"/>
                <p:cNvSpPr/>
                <p:nvPr/>
              </p:nvSpPr>
              <p:spPr bwMode="auto">
                <a:xfrm rot="19535979" flipH="1">
                  <a:off x="4993525" y="4522443"/>
                  <a:ext cx="45719" cy="97063"/>
                </a:xfrm>
                <a:prstGeom prst="ellipse">
                  <a:avLst/>
                </a:prstGeom>
                <a:solidFill>
                  <a:schemeClr val="tx2"/>
                </a:solidFill>
                <a:ln w="285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32" name="Oval 31"/>
                <p:cNvSpPr/>
                <p:nvPr/>
              </p:nvSpPr>
              <p:spPr bwMode="auto">
                <a:xfrm rot="19535979" flipH="1">
                  <a:off x="4816317" y="4331461"/>
                  <a:ext cx="45719" cy="97063"/>
                </a:xfrm>
                <a:prstGeom prst="ellipse">
                  <a:avLst/>
                </a:prstGeom>
                <a:solidFill>
                  <a:schemeClr val="tx2"/>
                </a:solidFill>
                <a:ln w="285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</p:grpSp>
          <p:grpSp>
            <p:nvGrpSpPr>
              <p:cNvPr id="34" name="Group 33"/>
              <p:cNvGrpSpPr/>
              <p:nvPr/>
            </p:nvGrpSpPr>
            <p:grpSpPr>
              <a:xfrm>
                <a:off x="4801014" y="4825407"/>
                <a:ext cx="1297517" cy="1346396"/>
                <a:chOff x="4816317" y="4331461"/>
                <a:chExt cx="1297517" cy="1346396"/>
              </a:xfrm>
            </p:grpSpPr>
            <p:sp>
              <p:nvSpPr>
                <p:cNvPr id="35" name="Oval 34"/>
                <p:cNvSpPr/>
                <p:nvPr/>
              </p:nvSpPr>
              <p:spPr bwMode="auto">
                <a:xfrm rot="19535979" flipH="1">
                  <a:off x="6068115" y="5580794"/>
                  <a:ext cx="45719" cy="97063"/>
                </a:xfrm>
                <a:prstGeom prst="ellipse">
                  <a:avLst/>
                </a:prstGeom>
                <a:solidFill>
                  <a:schemeClr val="tx2"/>
                </a:solidFill>
                <a:ln w="285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36" name="Oval 35"/>
                <p:cNvSpPr/>
                <p:nvPr/>
              </p:nvSpPr>
              <p:spPr bwMode="auto">
                <a:xfrm rot="19535979" flipH="1">
                  <a:off x="5887772" y="5398522"/>
                  <a:ext cx="45719" cy="97063"/>
                </a:xfrm>
                <a:prstGeom prst="ellipse">
                  <a:avLst/>
                </a:prstGeom>
                <a:solidFill>
                  <a:schemeClr val="tx2"/>
                </a:solidFill>
                <a:ln w="285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37" name="Oval 36"/>
                <p:cNvSpPr/>
                <p:nvPr/>
              </p:nvSpPr>
              <p:spPr bwMode="auto">
                <a:xfrm rot="19535979" flipH="1">
                  <a:off x="5699520" y="5213272"/>
                  <a:ext cx="45719" cy="97063"/>
                </a:xfrm>
                <a:prstGeom prst="ellipse">
                  <a:avLst/>
                </a:prstGeom>
                <a:solidFill>
                  <a:schemeClr val="tx2"/>
                </a:solidFill>
                <a:ln w="285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38" name="Oval 37"/>
                <p:cNvSpPr/>
                <p:nvPr/>
              </p:nvSpPr>
              <p:spPr bwMode="auto">
                <a:xfrm rot="19535979" flipH="1">
                  <a:off x="5511679" y="5032923"/>
                  <a:ext cx="45719" cy="97063"/>
                </a:xfrm>
                <a:prstGeom prst="ellipse">
                  <a:avLst/>
                </a:prstGeom>
                <a:solidFill>
                  <a:schemeClr val="tx2"/>
                </a:solidFill>
                <a:ln w="285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39" name="Oval 38"/>
                <p:cNvSpPr/>
                <p:nvPr/>
              </p:nvSpPr>
              <p:spPr bwMode="auto">
                <a:xfrm rot="19535979" flipH="1">
                  <a:off x="5339756" y="4858066"/>
                  <a:ext cx="45719" cy="97063"/>
                </a:xfrm>
                <a:prstGeom prst="ellipse">
                  <a:avLst/>
                </a:prstGeom>
                <a:solidFill>
                  <a:schemeClr val="tx2"/>
                </a:solidFill>
                <a:ln w="285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40" name="Oval 39"/>
                <p:cNvSpPr/>
                <p:nvPr/>
              </p:nvSpPr>
              <p:spPr bwMode="auto">
                <a:xfrm rot="19535979" flipH="1">
                  <a:off x="5171144" y="4686427"/>
                  <a:ext cx="45719" cy="97063"/>
                </a:xfrm>
                <a:prstGeom prst="ellipse">
                  <a:avLst/>
                </a:prstGeom>
                <a:solidFill>
                  <a:schemeClr val="tx2"/>
                </a:solidFill>
                <a:ln w="285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41" name="Oval 40"/>
                <p:cNvSpPr/>
                <p:nvPr/>
              </p:nvSpPr>
              <p:spPr bwMode="auto">
                <a:xfrm rot="19535979" flipH="1">
                  <a:off x="4993525" y="4522443"/>
                  <a:ext cx="45719" cy="97063"/>
                </a:xfrm>
                <a:prstGeom prst="ellipse">
                  <a:avLst/>
                </a:prstGeom>
                <a:solidFill>
                  <a:schemeClr val="tx2"/>
                </a:solidFill>
                <a:ln w="285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42" name="Oval 41"/>
                <p:cNvSpPr/>
                <p:nvPr/>
              </p:nvSpPr>
              <p:spPr bwMode="auto">
                <a:xfrm rot="19535979" flipH="1">
                  <a:off x="4816317" y="4331461"/>
                  <a:ext cx="45719" cy="97063"/>
                </a:xfrm>
                <a:prstGeom prst="ellipse">
                  <a:avLst/>
                </a:prstGeom>
                <a:solidFill>
                  <a:schemeClr val="tx2"/>
                </a:solidFill>
                <a:ln w="285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</p:grpSp>
          <p:sp>
            <p:nvSpPr>
              <p:cNvPr id="44" name="Oval 43"/>
              <p:cNvSpPr/>
              <p:nvPr/>
            </p:nvSpPr>
            <p:spPr bwMode="auto">
              <a:xfrm rot="19535979" flipH="1">
                <a:off x="6232780" y="6149293"/>
                <a:ext cx="45719" cy="97063"/>
              </a:xfrm>
              <a:prstGeom prst="ellipse">
                <a:avLst/>
              </a:prstGeom>
              <a:solidFill>
                <a:schemeClr val="tx2"/>
              </a:solidFill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8" charset="-128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 bwMode="auto">
              <a:xfrm rot="19535979" flipH="1">
                <a:off x="4683258" y="4410842"/>
                <a:ext cx="45719" cy="97063"/>
              </a:xfrm>
              <a:prstGeom prst="ellipse">
                <a:avLst/>
              </a:prstGeom>
              <a:solidFill>
                <a:schemeClr val="tx2"/>
              </a:solidFill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8" charset="-128"/>
                </a:endParaRPr>
              </a:p>
            </p:txBody>
          </p:sp>
          <p:sp>
            <p:nvSpPr>
              <p:cNvPr id="52" name="Oval 51"/>
              <p:cNvSpPr/>
              <p:nvPr/>
            </p:nvSpPr>
            <p:spPr bwMode="auto">
              <a:xfrm rot="19535979" flipH="1">
                <a:off x="4697429" y="4627040"/>
                <a:ext cx="45719" cy="97063"/>
              </a:xfrm>
              <a:prstGeom prst="ellipse">
                <a:avLst/>
              </a:prstGeom>
              <a:solidFill>
                <a:schemeClr val="tx2"/>
              </a:solidFill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8" charset="-128"/>
                </a:endParaRPr>
              </a:p>
            </p:txBody>
          </p:sp>
          <p:sp>
            <p:nvSpPr>
              <p:cNvPr id="9" name="Can 8"/>
              <p:cNvSpPr/>
              <p:nvPr/>
            </p:nvSpPr>
            <p:spPr bwMode="auto">
              <a:xfrm rot="13813891">
                <a:off x="4826636" y="4613042"/>
                <a:ext cx="203030" cy="222384"/>
              </a:xfrm>
              <a:prstGeom prst="can">
                <a:avLst>
                  <a:gd name="adj" fmla="val 50000"/>
                </a:avLst>
              </a:prstGeom>
              <a:solidFill>
                <a:schemeClr val="bg2">
                  <a:lumMod val="25000"/>
                </a:schemeClr>
              </a:solidFill>
              <a:ln w="28575" cap="flat" cmpd="sng" algn="ctr">
                <a:solidFill>
                  <a:schemeClr val="bg2">
                    <a:lumMod val="1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8" charset="-128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 bwMode="auto">
              <a:xfrm rot="19535979" flipH="1">
                <a:off x="6225685" y="5855107"/>
                <a:ext cx="45719" cy="97063"/>
              </a:xfrm>
              <a:prstGeom prst="ellipse">
                <a:avLst/>
              </a:prstGeom>
              <a:solidFill>
                <a:schemeClr val="tx2"/>
              </a:solidFill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8" charset="-128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4814161" y="4734958"/>
                <a:ext cx="76685" cy="56150"/>
              </a:xfrm>
              <a:prstGeom prst="ellipse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8" charset="-128"/>
                </a:endParaRP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5912074" y="5753568"/>
                <a:ext cx="225182" cy="203030"/>
                <a:chOff x="4816393" y="5679946"/>
                <a:chExt cx="225182" cy="203030"/>
              </a:xfrm>
            </p:grpSpPr>
            <p:sp>
              <p:nvSpPr>
                <p:cNvPr id="55" name="Can 54"/>
                <p:cNvSpPr/>
                <p:nvPr/>
              </p:nvSpPr>
              <p:spPr bwMode="auto">
                <a:xfrm rot="13813891">
                  <a:off x="4828868" y="5670269"/>
                  <a:ext cx="203030" cy="222384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2">
                    <a:lumMod val="25000"/>
                  </a:schemeClr>
                </a:solidFill>
                <a:ln w="28575" cap="flat" cmpd="sng" algn="ctr">
                  <a:solidFill>
                    <a:schemeClr val="bg2">
                      <a:lumMod val="1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56" name="Oval 55"/>
                <p:cNvSpPr/>
                <p:nvPr/>
              </p:nvSpPr>
              <p:spPr bwMode="auto">
                <a:xfrm>
                  <a:off x="4816393" y="5792185"/>
                  <a:ext cx="76685" cy="56150"/>
                </a:xfrm>
                <a:prstGeom prst="ellips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folHlink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</p:grpSp>
        </p:grpSp>
      </p:grpSp>
      <p:sp>
        <p:nvSpPr>
          <p:cNvPr id="17" name="TextBox 16"/>
          <p:cNvSpPr txBox="1"/>
          <p:nvPr/>
        </p:nvSpPr>
        <p:spPr>
          <a:xfrm>
            <a:off x="284406" y="1843912"/>
            <a:ext cx="1401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1" dirty="0" smtClean="0"/>
              <a:t>FLASH BC3: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91971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3"/>
          <p:cNvSpPr txBox="1">
            <a:spLocks noGrp="1"/>
          </p:cNvSpPr>
          <p:nvPr/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 bIns="18000"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fld id="{43D894FB-1C9B-40E9-9916-0D977C81DF83}" type="slidenum">
              <a:rPr lang="en-GB" sz="10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GB" sz="1000" b="1">
              <a:solidFill>
                <a:schemeClr val="bg1"/>
              </a:solidFill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93788" y="476250"/>
            <a:ext cx="6613525" cy="738188"/>
          </a:xfrm>
        </p:spPr>
        <p:txBody>
          <a:bodyPr/>
          <a:lstStyle/>
          <a:p>
            <a:pPr algn="ctr" eaLnBrk="1" hangingPunct="1"/>
            <a:r>
              <a:rPr lang="en-US" sz="2000" b="0" dirty="0" smtClean="0"/>
              <a:t>Devices</a:t>
            </a:r>
            <a:br>
              <a:rPr lang="en-US" sz="2000" b="0" dirty="0" smtClean="0"/>
            </a:br>
            <a:endParaRPr lang="en-GB" sz="2000" b="0" dirty="0" smtClean="0"/>
          </a:p>
        </p:txBody>
      </p:sp>
      <p:pic>
        <p:nvPicPr>
          <p:cNvPr id="5" name="Picture 4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1024157"/>
            <a:ext cx="7434262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441"/>
          <p:cNvSpPr>
            <a:spLocks noChangeArrowheads="1"/>
          </p:cNvSpPr>
          <p:nvPr/>
        </p:nvSpPr>
        <p:spPr bwMode="auto">
          <a:xfrm>
            <a:off x="6032500" y="2722782"/>
            <a:ext cx="668338" cy="382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443"/>
          <p:cNvSpPr>
            <a:spLocks/>
          </p:cNvSpPr>
          <p:nvPr/>
        </p:nvSpPr>
        <p:spPr bwMode="auto">
          <a:xfrm rot="16200000">
            <a:off x="2975769" y="1212276"/>
            <a:ext cx="246063" cy="2860675"/>
          </a:xfrm>
          <a:prstGeom prst="rightBrace">
            <a:avLst>
              <a:gd name="adj1" fmla="val 96882"/>
              <a:gd name="adj2" fmla="val 50000"/>
            </a:avLst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444"/>
          <p:cNvSpPr>
            <a:spLocks noChangeShapeType="1"/>
          </p:cNvSpPr>
          <p:nvPr/>
        </p:nvSpPr>
        <p:spPr bwMode="auto">
          <a:xfrm flipH="1" flipV="1">
            <a:off x="2633663" y="1860770"/>
            <a:ext cx="436562" cy="58102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AutoShape 445"/>
          <p:cNvSpPr>
            <a:spLocks/>
          </p:cNvSpPr>
          <p:nvPr/>
        </p:nvSpPr>
        <p:spPr bwMode="auto">
          <a:xfrm rot="6066732">
            <a:off x="2498725" y="1354357"/>
            <a:ext cx="171450" cy="711200"/>
          </a:xfrm>
          <a:prstGeom prst="rightBrace">
            <a:avLst>
              <a:gd name="adj1" fmla="val 34568"/>
              <a:gd name="adj2" fmla="val 50000"/>
            </a:avLst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1" name="Group 44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2236676"/>
              </p:ext>
            </p:extLst>
          </p:nvPr>
        </p:nvGraphicFramePr>
        <p:xfrm>
          <a:off x="431800" y="2834048"/>
          <a:ext cx="6269038" cy="2727327"/>
        </p:xfrm>
        <a:graphic>
          <a:graphicData uri="http://schemas.openxmlformats.org/drawingml/2006/table">
            <a:tbl>
              <a:tblPr/>
              <a:tblGrid>
                <a:gridCol w="1201738"/>
                <a:gridCol w="831850"/>
                <a:gridCol w="708025"/>
                <a:gridCol w="701675"/>
                <a:gridCol w="701675"/>
                <a:gridCol w="708025"/>
                <a:gridCol w="706437"/>
                <a:gridCol w="709613"/>
              </a:tblGrid>
              <a:tr h="420688"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 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INJ</a:t>
                      </a: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BC0</a:t>
                      </a: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BC1</a:t>
                      </a: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BC2</a:t>
                      </a: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COLL</a:t>
                      </a: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UND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Sum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BAM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1</a:t>
                      </a: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-</a:t>
                      </a: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2</a:t>
                      </a: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2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-</a:t>
                      </a: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3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EOD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1</a:t>
                      </a: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1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1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-</a:t>
                      </a: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-</a:t>
                      </a: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-</a:t>
                      </a: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BCM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-</a:t>
                      </a: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1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1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2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-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-</a:t>
                      </a: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CRD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-</a:t>
                      </a: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-</a:t>
                      </a: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-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-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1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-</a:t>
                      </a: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SRM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-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-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1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1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-</a:t>
                      </a: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-</a:t>
                      </a: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TDS</a:t>
                      </a: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1</a:t>
                      </a: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-</a:t>
                      </a: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1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1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-</a:t>
                      </a: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-</a:t>
                      </a: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EBPM</a:t>
                      </a: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-</a:t>
                      </a: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1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1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1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-</a:t>
                      </a: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-</a:t>
                      </a: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Sum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23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12" name="Straight Arrow Connector 11"/>
          <p:cNvCxnSpPr/>
          <p:nvPr/>
        </p:nvCxnSpPr>
        <p:spPr bwMode="auto">
          <a:xfrm flipV="1">
            <a:off x="4923692" y="2082018"/>
            <a:ext cx="239151" cy="683627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 flipV="1">
            <a:off x="5570806" y="2151283"/>
            <a:ext cx="28136" cy="571499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73C4F-28EC-49CD-BF15-ED307FE904D0}" type="slidenum">
              <a:rPr lang="en-GB" smtClean="0"/>
              <a:pPr/>
              <a:t>35</a:t>
            </a:fld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77" y="3554486"/>
            <a:ext cx="8143875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497572" y="1501349"/>
            <a:ext cx="4460936" cy="1929891"/>
            <a:chOff x="3393005" y="1203336"/>
            <a:chExt cx="5059547" cy="1929891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005" y="1670052"/>
              <a:ext cx="5059547" cy="1103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802367" y="2794673"/>
              <a:ext cx="7088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 smtClean="0"/>
                <a:t>Glass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34346" y="2689194"/>
              <a:ext cx="13468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 err="1" smtClean="0"/>
                <a:t>Feedthrough</a:t>
              </a:r>
              <a:endParaRPr lang="en-US" sz="16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308021" y="2741427"/>
              <a:ext cx="8098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 smtClean="0"/>
                <a:t>Flange</a:t>
              </a:r>
              <a:endParaRPr lang="en-US" sz="1600" dirty="0"/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 flipH="1">
              <a:off x="4922875" y="1584251"/>
              <a:ext cx="467832" cy="446568"/>
            </a:xfrm>
            <a:prstGeom prst="straightConnector1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4922875" y="1203336"/>
              <a:ext cx="10743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 err="1" smtClean="0"/>
                <a:t>Microstrip</a:t>
              </a:r>
              <a:endParaRPr lang="en-US" sz="16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7242" y="1140436"/>
            <a:ext cx="7447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Simulation by TU Darmstadt (Aleksandar Angelovski and Andreas </a:t>
            </a:r>
            <a:r>
              <a:rPr lang="en-US" sz="1600" dirty="0" smtClean="0"/>
              <a:t>Penirschke): 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1910308" y="4040372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1C06C2"/>
                </a:solidFill>
              </a:rPr>
              <a:t>FLASH</a:t>
            </a:r>
            <a:endParaRPr lang="en-US" sz="1600" dirty="0">
              <a:solidFill>
                <a:srgbClr val="1C06C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31861" y="3927798"/>
            <a:ext cx="1069524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FF0000"/>
                </a:solidFill>
              </a:rPr>
              <a:t>XFEL</a:t>
            </a:r>
          </a:p>
          <a:p>
            <a:pPr>
              <a:buNone/>
            </a:pPr>
            <a:r>
              <a:rPr lang="en-US" sz="1600" dirty="0" smtClean="0">
                <a:solidFill>
                  <a:srgbClr val="FF0000"/>
                </a:solidFill>
              </a:rPr>
              <a:t>Q = 20pC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2895" y="1916980"/>
            <a:ext cx="4065824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/>
              <a:t>Rectangular pick-ups critical for reflections:</a:t>
            </a:r>
            <a:br>
              <a:rPr lang="en-US" sz="1600" dirty="0" smtClean="0"/>
            </a:br>
            <a:r>
              <a:rPr lang="en-US" sz="1600" dirty="0" smtClean="0"/>
              <a:t>Optimization of</a:t>
            </a:r>
          </a:p>
          <a:p>
            <a:pPr marL="285750" indent="-285750"/>
            <a:r>
              <a:rPr lang="en-US" sz="1600" dirty="0" smtClean="0"/>
              <a:t>Pin off-set</a:t>
            </a:r>
          </a:p>
          <a:p>
            <a:pPr marL="285750" indent="-285750"/>
            <a:r>
              <a:rPr lang="en-US" sz="1600" dirty="0" smtClean="0"/>
              <a:t>Tapering</a:t>
            </a:r>
            <a:endParaRPr lang="en-US" sz="1600" dirty="0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1093788" y="476250"/>
            <a:ext cx="6613525" cy="7381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 algn="ctr" eaLnBrk="1" hangingPunct="1">
              <a:buNone/>
            </a:pPr>
            <a:r>
              <a:rPr lang="en-US" sz="2000" b="0" dirty="0" smtClean="0"/>
              <a:t>EBPM: Simulations by TU Darmstadt</a:t>
            </a:r>
            <a:br>
              <a:rPr lang="en-US" sz="2000" b="0" dirty="0" smtClean="0"/>
            </a:br>
            <a:endParaRPr lang="en-GB" sz="2000" b="0" dirty="0" smtClean="0"/>
          </a:p>
        </p:txBody>
      </p:sp>
    </p:spTree>
    <p:extLst>
      <p:ext uri="{BB962C8B-B14F-4D97-AF65-F5344CB8AC3E}">
        <p14:creationId xmlns:p14="http://schemas.microsoft.com/office/powerpoint/2010/main" val="147812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28D96B5D-DC11-4BAB-ABED-C41E36808116}" type="slidenum">
              <a:rPr lang="en-GB" sz="1000">
                <a:solidFill>
                  <a:schemeClr val="bg1"/>
                </a:solidFill>
              </a:rPr>
              <a:pPr/>
              <a:t>36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476250"/>
            <a:ext cx="6613525" cy="738188"/>
          </a:xfrm>
        </p:spPr>
        <p:txBody>
          <a:bodyPr/>
          <a:lstStyle/>
          <a:p>
            <a:pPr algn="ctr" eaLnBrk="1" hangingPunct="1"/>
            <a:r>
              <a:rPr lang="en-US" sz="2000" b="0" smtClean="0"/>
              <a:t>Scope of the contribution</a:t>
            </a:r>
            <a:br>
              <a:rPr lang="en-US" sz="2000" b="0" smtClean="0"/>
            </a:br>
            <a:endParaRPr lang="en-GB" sz="2000" b="0" smtClean="0"/>
          </a:p>
        </p:txBody>
      </p:sp>
      <p:graphicFrame>
        <p:nvGraphicFramePr>
          <p:cNvPr id="6" name="Group 44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94676526"/>
              </p:ext>
            </p:extLst>
          </p:nvPr>
        </p:nvGraphicFramePr>
        <p:xfrm>
          <a:off x="216386" y="2082500"/>
          <a:ext cx="8599548" cy="4091306"/>
        </p:xfrm>
        <a:graphic>
          <a:graphicData uri="http://schemas.openxmlformats.org/drawingml/2006/table">
            <a:tbl>
              <a:tblPr/>
              <a:tblGrid>
                <a:gridCol w="1130784"/>
                <a:gridCol w="2338351"/>
                <a:gridCol w="2142907"/>
                <a:gridCol w="2987506"/>
              </a:tblGrid>
              <a:tr h="420688"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 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Measurement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Pros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Cons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BAM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Arrival time</a:t>
                      </a:r>
                    </a:p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Beam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energy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 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Multi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bunch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resolution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  <a:cs typeface="Arial" charset="0"/>
                      </a:endParaRPr>
                    </a:p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High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resolution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Laser-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based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synchronization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system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  <a:cs typeface="Arial" charset="0"/>
                      </a:endParaRPr>
                    </a:p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Small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dynamic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range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EBPM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Beam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energy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Multi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bunch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resolution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  <a:cs typeface="Arial" charset="0"/>
                      </a:endParaRPr>
                    </a:p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Large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dynamic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range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-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SRM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Beam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energy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profile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Energy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profile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Single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bunch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resolution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  <a:cs typeface="Arial" charset="0"/>
                      </a:endParaRPr>
                    </a:p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Limited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resolution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 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View Screen</a:t>
                      </a:r>
                    </a:p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(WP17)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Beam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energy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profile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Absolute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reference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Destructive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Method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Single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Bunch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 Operation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TDS</a:t>
                      </a: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Longitudinal beam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profile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Longitudinal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phase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space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slice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emittance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Direct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method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Single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bunch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resolution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  <a:cs typeface="Arial" charset="0"/>
                      </a:endParaRPr>
                    </a:p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Destructive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to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measured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bunch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 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EOD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Longitudinal beam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profile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Multi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bunch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resolution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Limited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resolution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 (&gt; 200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fs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) 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CRD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Spectral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dist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.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of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THz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radiation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(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Longitudinal beam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Pprofile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+mn-cs"/>
                        </a:rPr>
                        <a:t>)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Multi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bunch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resolution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  <a:cs typeface="Arial" charset="0"/>
                      </a:endParaRPr>
                    </a:p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High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resolution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Reconstruction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depends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 on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profile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  <a:cs typeface="Arial" charset="0"/>
                      </a:endParaRPr>
                    </a:p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Only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compressed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bunches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 (&lt; 1ps)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BCM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Integrated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THz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radiation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Compression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Multi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bunch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resolution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  <a:cs typeface="Arial" charset="0"/>
                      </a:endParaRPr>
                    </a:p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Simple RF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phase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monitor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Only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compressed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bunches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 (&lt; 1ps)</a:t>
                      </a:r>
                    </a:p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No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reconstruction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of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profile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possible</a:t>
                      </a: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Rectangle 15"/>
          <p:cNvSpPr txBox="1">
            <a:spLocks noChangeAspect="1" noChangeArrowheads="1"/>
          </p:cNvSpPr>
          <p:nvPr/>
        </p:nvSpPr>
        <p:spPr bwMode="auto">
          <a:xfrm>
            <a:off x="464234" y="1190402"/>
            <a:ext cx="7906043" cy="76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sz="1800" dirty="0" smtClean="0"/>
              <a:t>All devices to be designed as monitors with single bunch resolution</a:t>
            </a:r>
          </a:p>
          <a:p>
            <a:pPr eaLnBrk="1" hangingPunct="1"/>
            <a:r>
              <a:rPr lang="en-US" sz="1800" dirty="0" smtClean="0"/>
              <a:t>All devices have pros and cons: One diagnostics is no </a:t>
            </a:r>
            <a:r>
              <a:rPr lang="en-US" sz="1800" dirty="0" smtClean="0"/>
              <a:t>diagnostics!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44761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18810" y="2500980"/>
            <a:ext cx="8466924" cy="1414063"/>
            <a:chOff x="418810" y="3848438"/>
            <a:chExt cx="8466924" cy="141406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810" y="3848438"/>
              <a:ext cx="8466924" cy="1414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806700" y="3895393"/>
              <a:ext cx="42351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b="1" dirty="0" smtClean="0">
                  <a:solidFill>
                    <a:schemeClr val="accent2">
                      <a:lumMod val="75000"/>
                    </a:schemeClr>
                  </a:solidFill>
                </a:rPr>
                <a:t>L1</a:t>
              </a:r>
              <a:endParaRPr lang="en-US" sz="16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59350" y="3895393"/>
              <a:ext cx="42351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b="1" dirty="0" smtClean="0">
                  <a:solidFill>
                    <a:schemeClr val="accent2">
                      <a:lumMod val="75000"/>
                    </a:schemeClr>
                  </a:solidFill>
                </a:rPr>
                <a:t>L2</a:t>
              </a:r>
              <a:endParaRPr lang="en-US" sz="16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31050" y="3895393"/>
              <a:ext cx="42351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b="1" dirty="0" smtClean="0">
                  <a:solidFill>
                    <a:schemeClr val="accent2">
                      <a:lumMod val="75000"/>
                    </a:schemeClr>
                  </a:solidFill>
                </a:rPr>
                <a:t>L3</a:t>
              </a:r>
              <a:endParaRPr lang="en-US" sz="16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5000" y="3895393"/>
              <a:ext cx="35618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b="1" dirty="0" smtClean="0">
                  <a:solidFill>
                    <a:schemeClr val="accent2">
                      <a:lumMod val="75000"/>
                    </a:schemeClr>
                  </a:solidFill>
                </a:rPr>
                <a:t>I0</a:t>
              </a:r>
              <a:endParaRPr lang="en-US" sz="16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076450" y="3895393"/>
              <a:ext cx="59343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b="1" dirty="0" smtClean="0">
                  <a:solidFill>
                    <a:srgbClr val="0070C0"/>
                  </a:solidFill>
                </a:rPr>
                <a:t>BC0</a:t>
              </a:r>
              <a:endParaRPr lang="en-US" sz="1600" b="1" dirty="0">
                <a:solidFill>
                  <a:srgbClr val="0070C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446114" y="3895393"/>
              <a:ext cx="59343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b="1" dirty="0" smtClean="0">
                  <a:solidFill>
                    <a:srgbClr val="0070C0"/>
                  </a:solidFill>
                </a:rPr>
                <a:t>BC1</a:t>
              </a:r>
              <a:endParaRPr lang="en-US" sz="1600" b="1" dirty="0">
                <a:solidFill>
                  <a:srgbClr val="0070C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596677" y="3895393"/>
              <a:ext cx="59343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b="1" dirty="0" smtClean="0">
                  <a:solidFill>
                    <a:srgbClr val="0070C0"/>
                  </a:solidFill>
                </a:rPr>
                <a:t>BC2</a:t>
              </a:r>
              <a:endParaRPr lang="en-US" sz="16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28D96B5D-DC11-4BAB-ABED-C41E36808116}" type="slidenum">
              <a:rPr lang="en-GB" sz="1000">
                <a:solidFill>
                  <a:schemeClr val="bg1"/>
                </a:solidFill>
              </a:rPr>
              <a:pPr/>
              <a:t>37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476250"/>
            <a:ext cx="6613525" cy="738188"/>
          </a:xfrm>
        </p:spPr>
        <p:txBody>
          <a:bodyPr/>
          <a:lstStyle/>
          <a:p>
            <a:pPr algn="ctr" eaLnBrk="1" hangingPunct="1"/>
            <a:r>
              <a:rPr lang="en-US" sz="2000" b="0" dirty="0" smtClean="0"/>
              <a:t>Overview WP-18 Special Diagnostics </a:t>
            </a:r>
            <a:r>
              <a:rPr lang="en-US" sz="2000" b="0" dirty="0" smtClean="0"/>
              <a:t>at XFEL</a:t>
            </a:r>
            <a:br>
              <a:rPr lang="en-US" sz="2000" b="0" dirty="0" smtClean="0"/>
            </a:br>
            <a:endParaRPr lang="en-GB" sz="2000" b="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076450" y="3717617"/>
            <a:ext cx="6875600" cy="929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+mn-lt"/>
              </a:rPr>
              <a:t> Energy change (x 100) after accelerating sections: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I0, L1, L2, L3</a:t>
            </a:r>
          </a:p>
          <a:p>
            <a:r>
              <a:rPr lang="en-US" sz="1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600" dirty="0" smtClean="0">
                <a:solidFill>
                  <a:srgbClr val="002060"/>
                </a:solidFill>
                <a:latin typeface="+mn-lt"/>
              </a:rPr>
              <a:t>Bunch length change (x 100) after bunch compressors: </a:t>
            </a:r>
            <a:r>
              <a:rPr lang="en-US" sz="1600" dirty="0" smtClean="0">
                <a:solidFill>
                  <a:srgbClr val="0070C0"/>
                </a:solidFill>
                <a:latin typeface="+mn-lt"/>
              </a:rPr>
              <a:t>BC0, BC1, BC3</a:t>
            </a:r>
          </a:p>
          <a:p>
            <a:r>
              <a:rPr lang="en-US" sz="16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1600" dirty="0" smtClean="0">
                <a:solidFill>
                  <a:srgbClr val="002060"/>
                </a:solidFill>
                <a:latin typeface="+mn-lt"/>
              </a:rPr>
              <a:t>Bunch arrival change after dispersive sections: 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BC0, BC1, BC3 </a:t>
            </a:r>
            <a:endParaRPr lang="en-US" sz="16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4" name="Rectangle 519"/>
          <p:cNvSpPr>
            <a:spLocks noChangeArrowheads="1"/>
          </p:cNvSpPr>
          <p:nvPr/>
        </p:nvSpPr>
        <p:spPr bwMode="auto">
          <a:xfrm>
            <a:off x="702186" y="1755669"/>
            <a:ext cx="92813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cs typeface="Times New Roman" pitchFamily="18" charset="0"/>
              </a:rPr>
              <a:t>E = 0.15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cs typeface="Times New Roman" pitchFamily="18" charset="0"/>
              </a:rPr>
              <a:t>GeV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itchFamily="18" charset="0"/>
              </a:rPr>
              <a:t>σ</a:t>
            </a:r>
            <a:r>
              <a:rPr kumimoji="0" lang="en-US" sz="12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itchFamily="18" charset="0"/>
              </a:rPr>
              <a:t>s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itchFamily="18" charset="0"/>
              </a:rPr>
              <a:t> = 2 mm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cs typeface="Times New Roman" pitchFamily="18" charset="0"/>
              </a:rPr>
              <a:t>I</a:t>
            </a:r>
            <a:r>
              <a:rPr kumimoji="0" lang="en-US" sz="1200" b="0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cs typeface="Times New Roman" pitchFamily="18" charset="0"/>
              </a:rPr>
              <a:t>peak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cs typeface="Times New Roman" pitchFamily="18" charset="0"/>
              </a:rPr>
              <a:t> = 50 A</a:t>
            </a:r>
            <a:endParaRPr kumimoji="0" lang="el-GR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cs typeface="Times New Roman" pitchFamily="18" charset="0"/>
            </a:endParaRPr>
          </a:p>
        </p:txBody>
      </p:sp>
      <p:sp>
        <p:nvSpPr>
          <p:cNvPr id="25" name="Rectangle 520"/>
          <p:cNvSpPr>
            <a:spLocks noChangeArrowheads="1"/>
          </p:cNvSpPr>
          <p:nvPr/>
        </p:nvSpPr>
        <p:spPr bwMode="auto">
          <a:xfrm>
            <a:off x="3912111" y="1755669"/>
            <a:ext cx="88646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cs typeface="Times New Roman" pitchFamily="18" charset="0"/>
              </a:rPr>
              <a:t> E = 0.6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cs typeface="Times New Roman" pitchFamily="18" charset="0"/>
              </a:rPr>
              <a:t>GeV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24211D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l-G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itchFamily="18" charset="0"/>
              </a:rPr>
              <a:t>σ</a:t>
            </a:r>
            <a:r>
              <a:rPr kumimoji="0" lang="en-US" sz="12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itchFamily="18" charset="0"/>
              </a:rPr>
              <a:t>s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itchFamily="18" charset="0"/>
              </a:rPr>
              <a:t> = 0.1 mm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24211D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cs typeface="Times New Roman" pitchFamily="18" charset="0"/>
              </a:rPr>
              <a:t>I</a:t>
            </a:r>
            <a:r>
              <a:rPr kumimoji="0" lang="en-US" sz="1200" b="0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cs typeface="Times New Roman" pitchFamily="18" charset="0"/>
              </a:rPr>
              <a:t>peak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cs typeface="Times New Roman" pitchFamily="18" charset="0"/>
              </a:rPr>
              <a:t> = 1 kA</a:t>
            </a:r>
            <a:endParaRPr kumimoji="0" lang="el-GR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cs typeface="Times New Roman" pitchFamily="18" charset="0"/>
            </a:endParaRPr>
          </a:p>
        </p:txBody>
      </p:sp>
      <p:sp>
        <p:nvSpPr>
          <p:cNvPr id="28" name="Rectangle 524"/>
          <p:cNvSpPr>
            <a:spLocks noChangeArrowheads="1"/>
          </p:cNvSpPr>
          <p:nvPr/>
        </p:nvSpPr>
        <p:spPr bwMode="auto">
          <a:xfrm>
            <a:off x="6023486" y="1755669"/>
            <a:ext cx="96340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cs typeface="Times New Roman" pitchFamily="18" charset="0"/>
              </a:rPr>
              <a:t> E = 2.0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cs typeface="Times New Roman" pitchFamily="18" charset="0"/>
              </a:rPr>
              <a:t>GeV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24211D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l-G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itchFamily="18" charset="0"/>
              </a:rPr>
              <a:t>σ</a:t>
            </a:r>
            <a:r>
              <a:rPr kumimoji="0" lang="en-US" sz="12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itchFamily="18" charset="0"/>
              </a:rPr>
              <a:t>s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itchFamily="18" charset="0"/>
              </a:rPr>
              <a:t> = 0.02 mm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24211D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cs typeface="Times New Roman" pitchFamily="18" charset="0"/>
              </a:rPr>
              <a:t>I</a:t>
            </a:r>
            <a:r>
              <a:rPr kumimoji="0" lang="en-US" sz="1200" b="0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cs typeface="Times New Roman" pitchFamily="18" charset="0"/>
              </a:rPr>
              <a:t>peak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cs typeface="Times New Roman" pitchFamily="18" charset="0"/>
              </a:rPr>
              <a:t> = 5 kA</a:t>
            </a:r>
            <a:endParaRPr kumimoji="0" lang="el-GR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cs typeface="Times New Roman" pitchFamily="18" charset="0"/>
            </a:endParaRPr>
          </a:p>
        </p:txBody>
      </p:sp>
      <p:sp>
        <p:nvSpPr>
          <p:cNvPr id="30" name="Rectangle 526"/>
          <p:cNvSpPr>
            <a:spLocks noChangeArrowheads="1"/>
          </p:cNvSpPr>
          <p:nvPr/>
        </p:nvSpPr>
        <p:spPr bwMode="auto">
          <a:xfrm>
            <a:off x="7558599" y="1755669"/>
            <a:ext cx="97142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cs typeface="Times New Roman" pitchFamily="18" charset="0"/>
              </a:rPr>
              <a:t> E = 17.5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cs typeface="Times New Roman" pitchFamily="18" charset="0"/>
              </a:rPr>
              <a:t>GeV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l-G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itchFamily="18" charset="0"/>
              </a:rPr>
              <a:t>σ</a:t>
            </a:r>
            <a:r>
              <a:rPr kumimoji="0" lang="en-US" sz="12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itchFamily="18" charset="0"/>
              </a:rPr>
              <a:t>s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itchFamily="18" charset="0"/>
              </a:rPr>
              <a:t> = 0.02 mm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cs typeface="Times New Roman" pitchFamily="18" charset="0"/>
              </a:rPr>
              <a:t>I</a:t>
            </a:r>
            <a:r>
              <a:rPr kumimoji="0" lang="en-US" sz="1200" b="0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cs typeface="Times New Roman" pitchFamily="18" charset="0"/>
              </a:rPr>
              <a:t>peak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cs typeface="Times New Roman" pitchFamily="18" charset="0"/>
              </a:rPr>
              <a:t> = 5 kA</a:t>
            </a:r>
            <a:endParaRPr kumimoji="0" lang="el-GR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cs typeface="Times New Roman" pitchFamily="18" charset="0"/>
            </a:endParaRPr>
          </a:p>
        </p:txBody>
      </p:sp>
      <p:sp>
        <p:nvSpPr>
          <p:cNvPr id="39" name="Rectangle 519"/>
          <p:cNvSpPr>
            <a:spLocks noChangeArrowheads="1"/>
          </p:cNvSpPr>
          <p:nvPr/>
        </p:nvSpPr>
        <p:spPr bwMode="auto">
          <a:xfrm>
            <a:off x="2180412" y="1755669"/>
            <a:ext cx="97142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cs typeface="Times New Roman" pitchFamily="18" charset="0"/>
              </a:rPr>
              <a:t> E = 0.15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cs typeface="Times New Roman" pitchFamily="18" charset="0"/>
              </a:rPr>
              <a:t>GeV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24211D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l-G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itchFamily="18" charset="0"/>
              </a:rPr>
              <a:t>σ</a:t>
            </a:r>
            <a:r>
              <a:rPr kumimoji="0" lang="en-US" sz="12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itchFamily="18" charset="0"/>
              </a:rPr>
              <a:t>s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itchFamily="18" charset="0"/>
              </a:rPr>
              <a:t> = 1 mm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24211D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cs typeface="Times New Roman" pitchFamily="18" charset="0"/>
              </a:rPr>
              <a:t>I</a:t>
            </a:r>
            <a:r>
              <a:rPr kumimoji="0" lang="en-US" sz="1200" b="0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cs typeface="Times New Roman" pitchFamily="18" charset="0"/>
              </a:rPr>
              <a:t>peak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cs typeface="Times New Roman" pitchFamily="18" charset="0"/>
              </a:rPr>
              <a:t> = 50 A</a:t>
            </a:r>
            <a:endParaRPr kumimoji="0" lang="el-GR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cs typeface="Times New Roman" pitchFamily="18" charset="0"/>
            </a:endParaRPr>
          </a:p>
        </p:txBody>
      </p:sp>
      <p:cxnSp>
        <p:nvCxnSpPr>
          <p:cNvPr id="43" name="Straight Connector 42"/>
          <p:cNvCxnSpPr>
            <a:stCxn id="24" idx="2"/>
          </p:cNvCxnSpPr>
          <p:nvPr/>
        </p:nvCxnSpPr>
        <p:spPr bwMode="auto">
          <a:xfrm>
            <a:off x="1166256" y="2309667"/>
            <a:ext cx="0" cy="866594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Arrow Connector 44"/>
          <p:cNvCxnSpPr>
            <a:stCxn id="24" idx="3"/>
            <a:endCxn id="39" idx="1"/>
          </p:cNvCxnSpPr>
          <p:nvPr/>
        </p:nvCxnSpPr>
        <p:spPr bwMode="auto">
          <a:xfrm>
            <a:off x="1630325" y="2032668"/>
            <a:ext cx="550087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Straight Connector 47"/>
          <p:cNvCxnSpPr>
            <a:stCxn id="39" idx="2"/>
          </p:cNvCxnSpPr>
          <p:nvPr/>
        </p:nvCxnSpPr>
        <p:spPr bwMode="auto">
          <a:xfrm>
            <a:off x="2666122" y="2309667"/>
            <a:ext cx="0" cy="610075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>
            <a:stCxn id="25" idx="2"/>
          </p:cNvCxnSpPr>
          <p:nvPr/>
        </p:nvCxnSpPr>
        <p:spPr bwMode="auto">
          <a:xfrm flipH="1">
            <a:off x="4355341" y="2309667"/>
            <a:ext cx="1" cy="610075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28" idx="2"/>
          </p:cNvCxnSpPr>
          <p:nvPr/>
        </p:nvCxnSpPr>
        <p:spPr bwMode="auto">
          <a:xfrm flipH="1">
            <a:off x="6505188" y="2309667"/>
            <a:ext cx="1" cy="610075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stCxn id="30" idx="2"/>
          </p:cNvCxnSpPr>
          <p:nvPr/>
        </p:nvCxnSpPr>
        <p:spPr bwMode="auto">
          <a:xfrm>
            <a:off x="8044309" y="2309667"/>
            <a:ext cx="0" cy="495775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Arrow Connector 56"/>
          <p:cNvCxnSpPr>
            <a:stCxn id="39" idx="3"/>
            <a:endCxn id="25" idx="1"/>
          </p:cNvCxnSpPr>
          <p:nvPr/>
        </p:nvCxnSpPr>
        <p:spPr bwMode="auto">
          <a:xfrm>
            <a:off x="3151832" y="2032668"/>
            <a:ext cx="760279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9" name="Straight Arrow Connector 58"/>
          <p:cNvCxnSpPr>
            <a:stCxn id="25" idx="3"/>
            <a:endCxn id="28" idx="1"/>
          </p:cNvCxnSpPr>
          <p:nvPr/>
        </p:nvCxnSpPr>
        <p:spPr bwMode="auto">
          <a:xfrm>
            <a:off x="4798572" y="2032668"/>
            <a:ext cx="1224914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1" name="Straight Arrow Connector 60"/>
          <p:cNvCxnSpPr>
            <a:stCxn id="28" idx="3"/>
            <a:endCxn id="30" idx="1"/>
          </p:cNvCxnSpPr>
          <p:nvPr/>
        </p:nvCxnSpPr>
        <p:spPr bwMode="auto">
          <a:xfrm>
            <a:off x="6986891" y="2032668"/>
            <a:ext cx="571708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364584" y="4935740"/>
            <a:ext cx="8488589" cy="153272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285750" lvl="1" indent="-285750"/>
            <a:r>
              <a:rPr lang="de-DE" sz="1800" dirty="0" smtClean="0">
                <a:solidFill>
                  <a:srgbClr val="002060"/>
                </a:solidFill>
              </a:rPr>
              <a:t>Im Gegensatz zum LLRF System wird eine geringe Anzahl von sehr unterschiedlichen Diagnosekomponenten benötigt.</a:t>
            </a:r>
          </a:p>
          <a:p>
            <a:pPr marL="285750" lvl="1" indent="-285750"/>
            <a:r>
              <a:rPr lang="de-DE" sz="1800" dirty="0" smtClean="0">
                <a:solidFill>
                  <a:srgbClr val="002060"/>
                </a:solidFill>
              </a:rPr>
              <a:t>Strategie: Um F&amp;E Kosten zu sparen und 20 Jahre Wartung zu gewährleisten</a:t>
            </a:r>
            <a:br>
              <a:rPr lang="de-DE" sz="1800" dirty="0" smtClean="0">
                <a:solidFill>
                  <a:srgbClr val="002060"/>
                </a:solidFill>
              </a:rPr>
            </a:br>
            <a:r>
              <a:rPr lang="de-DE" sz="1800" dirty="0" smtClean="0">
                <a:solidFill>
                  <a:srgbClr val="002060"/>
                </a:solidFill>
              </a:rPr>
              <a:t>=&gt; möglichst viele kommerzielle Komponenten oder vom LLRF System nutzen</a:t>
            </a:r>
            <a:br>
              <a:rPr lang="de-DE" sz="1800" dirty="0" smtClean="0">
                <a:solidFill>
                  <a:srgbClr val="002060"/>
                </a:solidFill>
              </a:rPr>
            </a:br>
            <a:r>
              <a:rPr lang="de-DE" sz="1800" dirty="0" smtClean="0">
                <a:solidFill>
                  <a:srgbClr val="002060"/>
                </a:solidFill>
              </a:rPr>
              <a:t>=&gt; möglichst identische Hardware nutzen wo möglich</a:t>
            </a:r>
            <a:endParaRPr lang="de-DE" sz="1800" dirty="0" smtClean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8810" y="1148313"/>
            <a:ext cx="7073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002060"/>
                </a:solidFill>
              </a:rPr>
              <a:t>WP-18: Measurement </a:t>
            </a:r>
            <a:r>
              <a:rPr lang="en-US" sz="1600" dirty="0">
                <a:solidFill>
                  <a:srgbClr val="002060"/>
                </a:solidFill>
              </a:rPr>
              <a:t>of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beam energy</a:t>
            </a:r>
            <a:r>
              <a:rPr lang="en-US" sz="1600" dirty="0" smtClean="0">
                <a:solidFill>
                  <a:srgbClr val="002060"/>
                </a:solidFill>
              </a:rPr>
              <a:t>, </a:t>
            </a:r>
            <a:r>
              <a:rPr lang="en-US" sz="1600" dirty="0">
                <a:solidFill>
                  <a:srgbClr val="0070C0"/>
                </a:solidFill>
              </a:rPr>
              <a:t>bunch length</a:t>
            </a:r>
            <a:r>
              <a:rPr lang="en-US" sz="1600" dirty="0">
                <a:solidFill>
                  <a:srgbClr val="002060"/>
                </a:solidFill>
              </a:rPr>
              <a:t> and </a:t>
            </a:r>
            <a:r>
              <a:rPr lang="en-US" sz="1600" dirty="0">
                <a:solidFill>
                  <a:srgbClr val="C00000"/>
                </a:solidFill>
              </a:rPr>
              <a:t>bunch arrival time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30" name="Rectangle 26"/>
          <p:cNvSpPr>
            <a:spLocks noChangeArrowheads="1"/>
          </p:cNvSpPr>
          <p:nvPr/>
        </p:nvSpPr>
        <p:spPr bwMode="auto">
          <a:xfrm>
            <a:off x="1241043" y="2468278"/>
            <a:ext cx="2881313" cy="720725"/>
          </a:xfrm>
          <a:prstGeom prst="rect">
            <a:avLst/>
          </a:prstGeom>
          <a:solidFill>
            <a:srgbClr val="FFFF99">
              <a:alpha val="74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129" name="Rectangle 25"/>
          <p:cNvSpPr>
            <a:spLocks noChangeArrowheads="1"/>
          </p:cNvSpPr>
          <p:nvPr/>
        </p:nvSpPr>
        <p:spPr bwMode="auto">
          <a:xfrm>
            <a:off x="3906456" y="2684178"/>
            <a:ext cx="215900" cy="2889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128" name="Rectangle 24"/>
          <p:cNvSpPr>
            <a:spLocks noChangeArrowheads="1"/>
          </p:cNvSpPr>
          <p:nvPr/>
        </p:nvSpPr>
        <p:spPr bwMode="auto">
          <a:xfrm>
            <a:off x="1241043" y="2684178"/>
            <a:ext cx="215900" cy="2889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Arial" charset="0"/>
            </a:endParaRPr>
          </a:p>
        </p:txBody>
      </p:sp>
      <p:sp>
        <p:nvSpPr>
          <p:cNvPr id="303115" name="Oval 11"/>
          <p:cNvSpPr>
            <a:spLocks noChangeArrowheads="1"/>
          </p:cNvSpPr>
          <p:nvPr/>
        </p:nvSpPr>
        <p:spPr bwMode="auto">
          <a:xfrm>
            <a:off x="1385506" y="2539716"/>
            <a:ext cx="288925" cy="5619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119" name="Oval 15"/>
          <p:cNvSpPr>
            <a:spLocks noChangeArrowheads="1"/>
          </p:cNvSpPr>
          <p:nvPr/>
        </p:nvSpPr>
        <p:spPr bwMode="auto">
          <a:xfrm>
            <a:off x="1672843" y="2539716"/>
            <a:ext cx="288925" cy="5619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120" name="Oval 16"/>
          <p:cNvSpPr>
            <a:spLocks noChangeArrowheads="1"/>
          </p:cNvSpPr>
          <p:nvPr/>
        </p:nvSpPr>
        <p:spPr bwMode="auto">
          <a:xfrm>
            <a:off x="1960181" y="2539716"/>
            <a:ext cx="288925" cy="5619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121" name="Oval 17"/>
          <p:cNvSpPr>
            <a:spLocks noChangeArrowheads="1"/>
          </p:cNvSpPr>
          <p:nvPr/>
        </p:nvSpPr>
        <p:spPr bwMode="auto">
          <a:xfrm>
            <a:off x="2249106" y="2539716"/>
            <a:ext cx="288925" cy="5619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122" name="Oval 18"/>
          <p:cNvSpPr>
            <a:spLocks noChangeArrowheads="1"/>
          </p:cNvSpPr>
          <p:nvPr/>
        </p:nvSpPr>
        <p:spPr bwMode="auto">
          <a:xfrm>
            <a:off x="2538031" y="2539716"/>
            <a:ext cx="288925" cy="5619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123" name="Oval 19"/>
          <p:cNvSpPr>
            <a:spLocks noChangeArrowheads="1"/>
          </p:cNvSpPr>
          <p:nvPr/>
        </p:nvSpPr>
        <p:spPr bwMode="auto">
          <a:xfrm>
            <a:off x="2825368" y="2539716"/>
            <a:ext cx="288925" cy="5619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124" name="Oval 20"/>
          <p:cNvSpPr>
            <a:spLocks noChangeArrowheads="1"/>
          </p:cNvSpPr>
          <p:nvPr/>
        </p:nvSpPr>
        <p:spPr bwMode="auto">
          <a:xfrm>
            <a:off x="3112706" y="2539716"/>
            <a:ext cx="288925" cy="5619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125" name="Oval 21"/>
          <p:cNvSpPr>
            <a:spLocks noChangeArrowheads="1"/>
          </p:cNvSpPr>
          <p:nvPr/>
        </p:nvSpPr>
        <p:spPr bwMode="auto">
          <a:xfrm>
            <a:off x="3401631" y="2539716"/>
            <a:ext cx="288925" cy="5619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126" name="Oval 22"/>
          <p:cNvSpPr>
            <a:spLocks noChangeArrowheads="1"/>
          </p:cNvSpPr>
          <p:nvPr/>
        </p:nvSpPr>
        <p:spPr bwMode="auto">
          <a:xfrm>
            <a:off x="3688968" y="2539716"/>
            <a:ext cx="288925" cy="5619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133" name="Line 29"/>
          <p:cNvSpPr>
            <a:spLocks noChangeShapeType="1"/>
          </p:cNvSpPr>
          <p:nvPr/>
        </p:nvSpPr>
        <p:spPr bwMode="auto">
          <a:xfrm>
            <a:off x="3833431" y="3117566"/>
            <a:ext cx="0" cy="7191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3134" name="Line 30"/>
          <p:cNvSpPr>
            <a:spLocks noChangeShapeType="1"/>
          </p:cNvSpPr>
          <p:nvPr/>
        </p:nvSpPr>
        <p:spPr bwMode="auto">
          <a:xfrm>
            <a:off x="1529968" y="3115978"/>
            <a:ext cx="0" cy="7191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3135" name="Line 31"/>
          <p:cNvSpPr>
            <a:spLocks noChangeShapeType="1"/>
          </p:cNvSpPr>
          <p:nvPr/>
        </p:nvSpPr>
        <p:spPr bwMode="auto">
          <a:xfrm>
            <a:off x="1529968" y="3836703"/>
            <a:ext cx="2303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3136" name="AutoShape 32"/>
          <p:cNvSpPr>
            <a:spLocks noChangeArrowheads="1"/>
          </p:cNvSpPr>
          <p:nvPr/>
        </p:nvSpPr>
        <p:spPr bwMode="auto">
          <a:xfrm rot="16200000">
            <a:off x="1637919" y="3657315"/>
            <a:ext cx="431800" cy="35877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137" name="Rectangle 33"/>
          <p:cNvSpPr>
            <a:spLocks noChangeArrowheads="1"/>
          </p:cNvSpPr>
          <p:nvPr/>
        </p:nvSpPr>
        <p:spPr bwMode="auto">
          <a:xfrm>
            <a:off x="2322131" y="3620803"/>
            <a:ext cx="647700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None/>
            </a:pPr>
            <a:r>
              <a:rPr lang="en-US" b="1" dirty="0">
                <a:solidFill>
                  <a:schemeClr val="bg2"/>
                </a:solidFill>
                <a:latin typeface="Calibri" pitchFamily="34" charset="0"/>
              </a:rPr>
              <a:t>Controller</a:t>
            </a:r>
            <a:endParaRPr lang="en-GB" b="1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303139" name="Oval 35"/>
          <p:cNvSpPr>
            <a:spLocks noChangeArrowheads="1"/>
          </p:cNvSpPr>
          <p:nvPr/>
        </p:nvSpPr>
        <p:spPr bwMode="auto">
          <a:xfrm>
            <a:off x="3187318" y="3610170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140" name="Line 36"/>
          <p:cNvSpPr>
            <a:spLocks noChangeShapeType="1"/>
          </p:cNvSpPr>
          <p:nvPr/>
        </p:nvSpPr>
        <p:spPr bwMode="auto">
          <a:xfrm>
            <a:off x="3185731" y="3826070"/>
            <a:ext cx="4318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3141" name="Line 37"/>
          <p:cNvSpPr>
            <a:spLocks noChangeShapeType="1"/>
          </p:cNvSpPr>
          <p:nvPr/>
        </p:nvSpPr>
        <p:spPr bwMode="auto">
          <a:xfrm flipH="1">
            <a:off x="3401631" y="3620803"/>
            <a:ext cx="0" cy="4318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3145" name="Text Box 41"/>
          <p:cNvSpPr txBox="1">
            <a:spLocks noChangeArrowheads="1"/>
          </p:cNvSpPr>
          <p:nvPr/>
        </p:nvSpPr>
        <p:spPr bwMode="auto">
          <a:xfrm>
            <a:off x="2426112" y="3301159"/>
            <a:ext cx="439738" cy="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400" b="1" dirty="0">
                <a:solidFill>
                  <a:schemeClr val="bg2"/>
                </a:solidFill>
                <a:latin typeface="Calibri" pitchFamily="34" charset="0"/>
              </a:rPr>
              <a:t>I, Q</a:t>
            </a:r>
            <a:endParaRPr lang="en-GB" sz="1400" b="1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303132" name="Oval 28"/>
          <p:cNvSpPr>
            <a:spLocks noChangeArrowheads="1"/>
          </p:cNvSpPr>
          <p:nvPr/>
        </p:nvSpPr>
        <p:spPr bwMode="auto">
          <a:xfrm>
            <a:off x="807656" y="2757203"/>
            <a:ext cx="431800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131" name="Line 27"/>
          <p:cNvSpPr>
            <a:spLocks noChangeShapeType="1"/>
          </p:cNvSpPr>
          <p:nvPr/>
        </p:nvSpPr>
        <p:spPr bwMode="auto">
          <a:xfrm>
            <a:off x="736218" y="2828641"/>
            <a:ext cx="7161001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03149" name="AutoShape 45"/>
          <p:cNvCxnSpPr>
            <a:cxnSpLocks noChangeShapeType="1"/>
            <a:stCxn id="303144" idx="2"/>
            <a:endCxn id="303137" idx="2"/>
          </p:cNvCxnSpPr>
          <p:nvPr/>
        </p:nvCxnSpPr>
        <p:spPr bwMode="auto">
          <a:xfrm rot="5400000">
            <a:off x="4313890" y="2374062"/>
            <a:ext cx="10632" cy="3346450"/>
          </a:xfrm>
          <a:prstGeom prst="bentConnector3">
            <a:avLst>
              <a:gd name="adj1" fmla="val 2848401"/>
            </a:avLst>
          </a:prstGeom>
          <a:noFill/>
          <a:ln w="19050">
            <a:solidFill>
              <a:srgbClr val="FF0000"/>
            </a:solidFill>
            <a:prstDash val="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3150" name="Text Box 46"/>
          <p:cNvSpPr txBox="1">
            <a:spLocks noChangeArrowheads="1"/>
          </p:cNvSpPr>
          <p:nvPr/>
        </p:nvSpPr>
        <p:spPr bwMode="auto">
          <a:xfrm>
            <a:off x="1447418" y="1152501"/>
            <a:ext cx="2447925" cy="769441"/>
          </a:xfrm>
          <a:prstGeom prst="rect">
            <a:avLst/>
          </a:prstGeom>
          <a:solidFill>
            <a:schemeClr val="accent1">
              <a:alpha val="6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buNone/>
            </a:pPr>
            <a:r>
              <a:rPr lang="en-US" sz="2000" dirty="0" smtClean="0">
                <a:solidFill>
                  <a:schemeClr val="tx2"/>
                </a:solidFill>
                <a:latin typeface="Calibri" pitchFamily="34" charset="0"/>
              </a:rPr>
              <a:t>LLRF </a:t>
            </a:r>
            <a:r>
              <a:rPr lang="en-US" sz="2000" dirty="0">
                <a:solidFill>
                  <a:schemeClr val="tx2"/>
                </a:solidFill>
                <a:latin typeface="Calibri" pitchFamily="34" charset="0"/>
              </a:rPr>
              <a:t>Regulation</a:t>
            </a:r>
          </a:p>
          <a:p>
            <a:pPr algn="ctr">
              <a:buNone/>
            </a:pPr>
            <a:r>
              <a:rPr lang="en-US" sz="2000" dirty="0">
                <a:solidFill>
                  <a:schemeClr val="tx2"/>
                </a:solidFill>
                <a:latin typeface="Calibri" pitchFamily="34" charset="0"/>
              </a:rPr>
              <a:t>(XFEL WP02)</a:t>
            </a:r>
          </a:p>
        </p:txBody>
      </p:sp>
      <p:grpSp>
        <p:nvGrpSpPr>
          <p:cNvPr id="303152" name="Group 48"/>
          <p:cNvGrpSpPr>
            <a:grpSpLocks/>
          </p:cNvGrpSpPr>
          <p:nvPr/>
        </p:nvGrpSpPr>
        <p:grpSpPr bwMode="auto">
          <a:xfrm>
            <a:off x="5416168" y="2625835"/>
            <a:ext cx="1152525" cy="1416136"/>
            <a:chOff x="3606" y="1837"/>
            <a:chExt cx="726" cy="1179"/>
          </a:xfrm>
        </p:grpSpPr>
        <p:sp>
          <p:nvSpPr>
            <p:cNvPr id="303143" name="Line 39"/>
            <p:cNvSpPr>
              <a:spLocks noChangeShapeType="1"/>
            </p:cNvSpPr>
            <p:nvPr/>
          </p:nvSpPr>
          <p:spPr bwMode="auto">
            <a:xfrm flipH="1">
              <a:off x="3969" y="2200"/>
              <a:ext cx="1" cy="45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3144" name="Rectangle 40"/>
            <p:cNvSpPr>
              <a:spLocks noChangeArrowheads="1"/>
            </p:cNvSpPr>
            <p:nvPr/>
          </p:nvSpPr>
          <p:spPr bwMode="auto">
            <a:xfrm>
              <a:off x="3606" y="2653"/>
              <a:ext cx="726" cy="363"/>
            </a:xfrm>
            <a:prstGeom prst="rect">
              <a:avLst/>
            </a:prstGeom>
            <a:solidFill>
              <a:srgbClr val="A50021">
                <a:alpha val="75000"/>
              </a:srgbClr>
            </a:solidFill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None/>
              </a:pPr>
              <a:r>
                <a:rPr lang="en-US" sz="1400" b="1" dirty="0">
                  <a:solidFill>
                    <a:schemeClr val="bg2"/>
                  </a:solidFill>
                </a:rPr>
                <a:t>E, </a:t>
              </a:r>
              <a:r>
                <a:rPr lang="en-US" sz="1400" b="1" dirty="0" smtClean="0">
                  <a:solidFill>
                    <a:schemeClr val="bg2"/>
                  </a:solidFill>
                </a:rPr>
                <a:t>C, </a:t>
              </a:r>
              <a:r>
                <a:rPr lang="el-GR" sz="1400" b="1" dirty="0" smtClean="0">
                  <a:solidFill>
                    <a:schemeClr val="bg2"/>
                  </a:solidFill>
                </a:rPr>
                <a:t>Δ</a:t>
              </a:r>
              <a:r>
                <a:rPr lang="en-US" sz="1400" b="1" dirty="0" smtClean="0">
                  <a:solidFill>
                    <a:schemeClr val="bg2"/>
                  </a:solidFill>
                </a:rPr>
                <a:t>t, </a:t>
              </a:r>
              <a:r>
                <a:rPr lang="en-US" sz="1400" b="1" dirty="0">
                  <a:solidFill>
                    <a:schemeClr val="bg2"/>
                  </a:solidFill>
                </a:rPr>
                <a:t>…</a:t>
              </a:r>
              <a:endParaRPr lang="el-GR" sz="1400" b="1" dirty="0">
                <a:solidFill>
                  <a:schemeClr val="bg2"/>
                </a:solidFill>
              </a:endParaRPr>
            </a:p>
          </p:txBody>
        </p:sp>
        <p:sp>
          <p:nvSpPr>
            <p:cNvPr id="303142" name="Oval 38"/>
            <p:cNvSpPr>
              <a:spLocks noChangeArrowheads="1"/>
            </p:cNvSpPr>
            <p:nvPr/>
          </p:nvSpPr>
          <p:spPr bwMode="auto">
            <a:xfrm>
              <a:off x="3880" y="1837"/>
              <a:ext cx="180" cy="36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3151" name="Text Box 47"/>
          <p:cNvSpPr txBox="1">
            <a:spLocks noChangeArrowheads="1"/>
          </p:cNvSpPr>
          <p:nvPr/>
        </p:nvSpPr>
        <p:spPr bwMode="auto">
          <a:xfrm>
            <a:off x="4687505" y="1152500"/>
            <a:ext cx="3262912" cy="1138773"/>
          </a:xfrm>
          <a:prstGeom prst="rect">
            <a:avLst/>
          </a:prstGeom>
          <a:solidFill>
            <a:srgbClr val="FF99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Longitudinal  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Diagnostics</a:t>
            </a:r>
          </a:p>
          <a:p>
            <a:pPr algn="ctr">
              <a:buNone/>
            </a:pP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Laser-based </a:t>
            </a:r>
            <a:r>
              <a:rPr lang="en-US" sz="2000" dirty="0" err="1" smtClean="0">
                <a:solidFill>
                  <a:srgbClr val="FF0000"/>
                </a:solidFill>
                <a:latin typeface="Calibri" pitchFamily="34" charset="0"/>
              </a:rPr>
              <a:t>Synchronisation</a:t>
            </a:r>
            <a:endParaRPr lang="en-US" sz="2000" dirty="0">
              <a:solidFill>
                <a:srgbClr val="FF0000"/>
              </a:solidFill>
              <a:latin typeface="Calibri" pitchFamily="34" charset="0"/>
            </a:endParaRPr>
          </a:p>
          <a:p>
            <a:pPr algn="ctr">
              <a:buNone/>
            </a:pPr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(XFEL WP18)</a:t>
            </a:r>
          </a:p>
        </p:txBody>
      </p:sp>
      <p:sp>
        <p:nvSpPr>
          <p:cNvPr id="48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476250"/>
            <a:ext cx="6613525" cy="738188"/>
          </a:xfrm>
        </p:spPr>
        <p:txBody>
          <a:bodyPr/>
          <a:lstStyle/>
          <a:p>
            <a:pPr algn="ctr" eaLnBrk="1" hangingPunct="1"/>
            <a:r>
              <a:rPr lang="en-US" sz="2000" b="0" cap="none" dirty="0" smtClean="0"/>
              <a:t>MSK at FLASH and XFEL</a:t>
            </a:r>
            <a:br>
              <a:rPr lang="en-US" sz="2000" b="0" cap="none" dirty="0" smtClean="0"/>
            </a:br>
            <a:endParaRPr lang="en-GB" sz="2000" b="0" cap="none" dirty="0" smtClean="0"/>
          </a:p>
        </p:txBody>
      </p:sp>
      <p:sp>
        <p:nvSpPr>
          <p:cNvPr id="11" name="Oval 10"/>
          <p:cNvSpPr/>
          <p:nvPr/>
        </p:nvSpPr>
        <p:spPr bwMode="auto">
          <a:xfrm>
            <a:off x="7836082" y="4234554"/>
            <a:ext cx="122273" cy="266866"/>
          </a:xfrm>
          <a:prstGeom prst="ellipse">
            <a:avLst/>
          </a:prstGeom>
          <a:solidFill>
            <a:srgbClr val="92D050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647920" y="4152098"/>
            <a:ext cx="498598" cy="43180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56" name="Rectangle 33"/>
          <p:cNvSpPr>
            <a:spLocks noChangeArrowheads="1"/>
          </p:cNvSpPr>
          <p:nvPr/>
        </p:nvSpPr>
        <p:spPr bwMode="auto">
          <a:xfrm>
            <a:off x="3079368" y="5495677"/>
            <a:ext cx="647700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None/>
            </a:pPr>
            <a:r>
              <a:rPr lang="en-US" b="1" dirty="0" smtClean="0">
                <a:solidFill>
                  <a:schemeClr val="bg2"/>
                </a:solidFill>
                <a:latin typeface="Calibri" pitchFamily="34" charset="0"/>
              </a:rPr>
              <a:t>MO</a:t>
            </a:r>
            <a:endParaRPr lang="en-GB" b="1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58" name="Line 30"/>
          <p:cNvSpPr>
            <a:spLocks noChangeShapeType="1"/>
          </p:cNvSpPr>
          <p:nvPr/>
        </p:nvSpPr>
        <p:spPr bwMode="auto">
          <a:xfrm flipH="1">
            <a:off x="3401629" y="4052603"/>
            <a:ext cx="2" cy="14430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03105" name="Group 303104"/>
          <p:cNvGrpSpPr/>
          <p:nvPr/>
        </p:nvGrpSpPr>
        <p:grpSpPr>
          <a:xfrm>
            <a:off x="3062699" y="3823966"/>
            <a:ext cx="4509512" cy="1492265"/>
            <a:chOff x="3062699" y="4004941"/>
            <a:chExt cx="4509512" cy="1492265"/>
          </a:xfrm>
        </p:grpSpPr>
        <p:cxnSp>
          <p:nvCxnSpPr>
            <p:cNvPr id="55" name="AutoShape 59"/>
            <p:cNvCxnSpPr>
              <a:cxnSpLocks noChangeShapeType="1"/>
              <a:endCxn id="2" idx="1"/>
            </p:cNvCxnSpPr>
            <p:nvPr/>
          </p:nvCxnSpPr>
          <p:spPr bwMode="auto">
            <a:xfrm flipV="1">
              <a:off x="6318961" y="5092964"/>
              <a:ext cx="1253250" cy="404242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00808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3163" name="AutoShape 59"/>
            <p:cNvCxnSpPr>
              <a:cxnSpLocks noChangeShapeType="1"/>
              <a:stCxn id="303161" idx="6"/>
              <a:endCxn id="303144" idx="3"/>
            </p:cNvCxnSpPr>
            <p:nvPr/>
          </p:nvCxnSpPr>
          <p:spPr bwMode="auto">
            <a:xfrm flipV="1">
              <a:off x="6424231" y="4004941"/>
              <a:ext cx="144462" cy="1348374"/>
            </a:xfrm>
            <a:prstGeom prst="bentConnector3">
              <a:avLst>
                <a:gd name="adj1" fmla="val 258242"/>
              </a:avLst>
            </a:prstGeom>
            <a:noFill/>
            <a:ln w="28575">
              <a:solidFill>
                <a:srgbClr val="00808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3164" name="AutoShape 60"/>
            <p:cNvCxnSpPr>
              <a:cxnSpLocks noChangeShapeType="1"/>
              <a:stCxn id="303161" idx="2"/>
              <a:endCxn id="4" idx="3"/>
            </p:cNvCxnSpPr>
            <p:nvPr/>
          </p:nvCxnSpPr>
          <p:spPr bwMode="auto">
            <a:xfrm rot="10800000">
              <a:off x="3740563" y="5134627"/>
              <a:ext cx="1818481" cy="218688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00808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" name="Rounded Rectangle 3"/>
            <p:cNvSpPr/>
            <p:nvPr/>
          </p:nvSpPr>
          <p:spPr bwMode="auto">
            <a:xfrm>
              <a:off x="3062699" y="4920966"/>
              <a:ext cx="677863" cy="427322"/>
            </a:xfrm>
            <a:prstGeom prst="roundRect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29199" y="4996127"/>
              <a:ext cx="5693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b="1" dirty="0" smtClean="0"/>
                <a:t>L2RF</a:t>
              </a:r>
              <a:endParaRPr lang="en-US" sz="1200" b="1" dirty="0"/>
            </a:p>
          </p:txBody>
        </p:sp>
      </p:grpSp>
      <p:grpSp>
        <p:nvGrpSpPr>
          <p:cNvPr id="303104" name="Group 303103"/>
          <p:cNvGrpSpPr/>
          <p:nvPr/>
        </p:nvGrpSpPr>
        <p:grpSpPr>
          <a:xfrm>
            <a:off x="3740561" y="4294451"/>
            <a:ext cx="4458971" cy="1417334"/>
            <a:chOff x="3740561" y="4475426"/>
            <a:chExt cx="4458971" cy="1417334"/>
          </a:xfrm>
        </p:grpSpPr>
        <p:sp>
          <p:nvSpPr>
            <p:cNvPr id="2" name="Rectangle 1"/>
            <p:cNvSpPr/>
            <p:nvPr/>
          </p:nvSpPr>
          <p:spPr bwMode="auto">
            <a:xfrm>
              <a:off x="7572211" y="4475426"/>
              <a:ext cx="627321" cy="1235076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 w="28575" cap="flat" cmpd="sng" algn="ctr">
              <a:solidFill>
                <a:schemeClr val="accent4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5400000">
              <a:off x="7510608" y="4872644"/>
              <a:ext cx="750526" cy="498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b="1" dirty="0" smtClean="0">
                  <a:solidFill>
                    <a:srgbClr val="251555"/>
                  </a:solidFill>
                </a:rPr>
                <a:t>Optical </a:t>
              </a:r>
            </a:p>
            <a:p>
              <a:pPr>
                <a:buNone/>
              </a:pPr>
              <a:r>
                <a:rPr lang="en-US" sz="1200" b="1" dirty="0" smtClean="0">
                  <a:solidFill>
                    <a:srgbClr val="251555"/>
                  </a:solidFill>
                </a:rPr>
                <a:t>Laser</a:t>
              </a:r>
              <a:endParaRPr lang="en-US" sz="1200" b="1" dirty="0">
                <a:solidFill>
                  <a:srgbClr val="251555"/>
                </a:solidFill>
              </a:endParaRPr>
            </a:p>
          </p:txBody>
        </p:sp>
        <p:sp>
          <p:nvSpPr>
            <p:cNvPr id="303161" name="Oval 57"/>
            <p:cNvSpPr>
              <a:spLocks noChangeArrowheads="1"/>
            </p:cNvSpPr>
            <p:nvPr/>
          </p:nvSpPr>
          <p:spPr bwMode="auto">
            <a:xfrm>
              <a:off x="5559043" y="4996127"/>
              <a:ext cx="865188" cy="714375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None/>
              </a:pPr>
              <a:r>
                <a:rPr lang="en-US" sz="1200" b="1" dirty="0" smtClean="0">
                  <a:solidFill>
                    <a:srgbClr val="122B58"/>
                  </a:solidFill>
                </a:rPr>
                <a:t>MLO</a:t>
              </a:r>
              <a:endParaRPr lang="en-GB" sz="1200" b="1" dirty="0">
                <a:solidFill>
                  <a:srgbClr val="122B58"/>
                </a:solidFill>
              </a:endParaRPr>
            </a:p>
          </p:txBody>
        </p:sp>
        <p:sp>
          <p:nvSpPr>
            <p:cNvPr id="70" name="Line 30"/>
            <p:cNvSpPr>
              <a:spLocks noChangeShapeType="1"/>
            </p:cNvSpPr>
            <p:nvPr/>
          </p:nvSpPr>
          <p:spPr bwMode="auto">
            <a:xfrm flipH="1" flipV="1">
              <a:off x="3740561" y="5892550"/>
              <a:ext cx="2253458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30"/>
            <p:cNvSpPr>
              <a:spLocks noChangeShapeType="1"/>
            </p:cNvSpPr>
            <p:nvPr/>
          </p:nvSpPr>
          <p:spPr bwMode="auto">
            <a:xfrm>
              <a:off x="5994019" y="5728370"/>
              <a:ext cx="0" cy="16418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30"/>
            <p:cNvSpPr>
              <a:spLocks noChangeShapeType="1"/>
            </p:cNvSpPr>
            <p:nvPr/>
          </p:nvSpPr>
          <p:spPr bwMode="auto">
            <a:xfrm flipH="1" flipV="1">
              <a:off x="5991636" y="5892548"/>
              <a:ext cx="1905582" cy="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30"/>
            <p:cNvSpPr>
              <a:spLocks noChangeShapeType="1"/>
            </p:cNvSpPr>
            <p:nvPr/>
          </p:nvSpPr>
          <p:spPr bwMode="auto">
            <a:xfrm>
              <a:off x="7897219" y="5728578"/>
              <a:ext cx="0" cy="16418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3108" name="Group 303107"/>
          <p:cNvGrpSpPr/>
          <p:nvPr/>
        </p:nvGrpSpPr>
        <p:grpSpPr>
          <a:xfrm>
            <a:off x="1266680" y="6139934"/>
            <a:ext cx="7518141" cy="369332"/>
            <a:chOff x="1266680" y="6139934"/>
            <a:chExt cx="7518141" cy="369332"/>
          </a:xfrm>
        </p:grpSpPr>
        <p:sp>
          <p:nvSpPr>
            <p:cNvPr id="303107" name="TextBox 303106"/>
            <p:cNvSpPr txBox="1"/>
            <p:nvPr/>
          </p:nvSpPr>
          <p:spPr>
            <a:xfrm>
              <a:off x="1266680" y="6139934"/>
              <a:ext cx="29803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2060"/>
                  </a:solidFill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</a:rPr>
                <a:t>Notwendig</a:t>
              </a:r>
              <a:r>
                <a:rPr lang="en-US" sz="1800" dirty="0" smtClean="0">
                  <a:solidFill>
                    <a:srgbClr val="002060"/>
                  </a:solidFill>
                </a:rPr>
                <a:t> </a:t>
              </a:r>
              <a:r>
                <a:rPr lang="de-DE" sz="1800" dirty="0" smtClean="0">
                  <a:solidFill>
                    <a:srgbClr val="002060"/>
                  </a:solidFill>
                </a:rPr>
                <a:t>für den Betrieb!</a:t>
              </a:r>
              <a:endParaRPr lang="en-US" sz="1800" dirty="0">
                <a:solidFill>
                  <a:srgbClr val="002060"/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305424" y="6139934"/>
              <a:ext cx="34793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2060"/>
                  </a:solidFill>
                </a:rPr>
                <a:t> Performance-</a:t>
              </a:r>
              <a:r>
                <a:rPr lang="en-US" sz="1800" dirty="0" err="1" smtClean="0">
                  <a:solidFill>
                    <a:srgbClr val="002060"/>
                  </a:solidFill>
                </a:rPr>
                <a:t>Verbesserung</a:t>
              </a:r>
              <a:endParaRPr lang="en-US" sz="1800" dirty="0">
                <a:solidFill>
                  <a:srgbClr val="00206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07407E-6 L 0.74792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3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9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303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3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30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22222E-6 -1.11111E-6 L -0.00243 -0.22592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03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132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926" y="3105938"/>
            <a:ext cx="2041200" cy="15761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926" y="4900643"/>
            <a:ext cx="2041200" cy="16064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926" y="1425043"/>
            <a:ext cx="2041200" cy="1576141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953" y="1422801"/>
            <a:ext cx="2088000" cy="1576800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521" y="3103445"/>
            <a:ext cx="2088000" cy="15768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757" y="4900643"/>
            <a:ext cx="2088000" cy="1576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45435" y="1054227"/>
            <a:ext cx="1115878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sz="1400" dirty="0" smtClean="0">
                <a:solidFill>
                  <a:srgbClr val="FF0000"/>
                </a:solidFill>
              </a:rPr>
              <a:t>SDUMP</a:t>
            </a:r>
            <a:endParaRPr lang="en-US" altLang="zh-CN" sz="1400" dirty="0">
              <a:solidFill>
                <a:srgbClr val="FF0000"/>
              </a:solidFill>
            </a:endParaRPr>
          </a:p>
          <a:p>
            <a:pPr>
              <a:buNone/>
            </a:pP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84506" y="1064206"/>
            <a:ext cx="1115878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sz="1400" dirty="0" smtClean="0">
                <a:solidFill>
                  <a:srgbClr val="00B050"/>
                </a:solidFill>
              </a:rPr>
              <a:t>SMATCH</a:t>
            </a:r>
            <a:endParaRPr lang="en-US" altLang="zh-CN" sz="1400" dirty="0">
              <a:solidFill>
                <a:srgbClr val="00B050"/>
              </a:solidFill>
            </a:endParaRPr>
          </a:p>
          <a:p>
            <a:pPr>
              <a:buNone/>
            </a:pPr>
            <a:endParaRPr lang="en-GB" sz="1400" dirty="0">
              <a:solidFill>
                <a:srgbClr val="00B050"/>
              </a:solidFill>
            </a:endParaRPr>
          </a:p>
        </p:txBody>
      </p:sp>
      <p:sp>
        <p:nvSpPr>
          <p:cNvPr id="17" name="Inhaltsplatzhalter 2"/>
          <p:cNvSpPr txBox="1">
            <a:spLocks/>
          </p:cNvSpPr>
          <p:nvPr/>
        </p:nvSpPr>
        <p:spPr bwMode="auto">
          <a:xfrm>
            <a:off x="229954" y="1302004"/>
            <a:ext cx="4021412" cy="2217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altLang="zh-CN" sz="1600" dirty="0" smtClean="0">
                <a:solidFill>
                  <a:srgbClr val="000000"/>
                </a:solidFill>
              </a:rPr>
              <a:t>700 MeV, 0.33 </a:t>
            </a:r>
            <a:r>
              <a:rPr lang="en-US" altLang="zh-CN" sz="1600" dirty="0" err="1" smtClean="0">
                <a:solidFill>
                  <a:srgbClr val="000000"/>
                </a:solidFill>
              </a:rPr>
              <a:t>nC</a:t>
            </a:r>
            <a:r>
              <a:rPr lang="en-US" altLang="zh-CN" sz="1600" dirty="0" smtClean="0">
                <a:solidFill>
                  <a:srgbClr val="000000"/>
                </a:solidFill>
              </a:rPr>
              <a:t/>
            </a:r>
            <a:br>
              <a:rPr lang="en-US" altLang="zh-CN" sz="1600" dirty="0" smtClean="0">
                <a:solidFill>
                  <a:srgbClr val="000000"/>
                </a:solidFill>
              </a:rPr>
            </a:br>
            <a:r>
              <a:rPr lang="en-US" altLang="zh-CN" sz="1600" dirty="0" smtClean="0">
                <a:solidFill>
                  <a:srgbClr val="000000"/>
                </a:solidFill>
              </a:rPr>
              <a:t>Resolution:</a:t>
            </a:r>
            <a:br>
              <a:rPr lang="en-US" altLang="zh-CN" sz="1600" dirty="0" smtClean="0">
                <a:solidFill>
                  <a:srgbClr val="000000"/>
                </a:solidFill>
              </a:rPr>
            </a:br>
            <a:r>
              <a:rPr lang="en-US" altLang="zh-CN" sz="1600" dirty="0" smtClean="0">
                <a:solidFill>
                  <a:srgbClr val="000000"/>
                </a:solidFill>
              </a:rPr>
              <a:t>SDUMP         ~15fs</a:t>
            </a:r>
            <a:br>
              <a:rPr lang="en-US" altLang="zh-CN" sz="1600" dirty="0" smtClean="0">
                <a:solidFill>
                  <a:srgbClr val="000000"/>
                </a:solidFill>
              </a:rPr>
            </a:br>
            <a:r>
              <a:rPr lang="en-US" altLang="zh-CN" sz="1600" dirty="0" smtClean="0">
                <a:solidFill>
                  <a:srgbClr val="000000"/>
                </a:solidFill>
              </a:rPr>
              <a:t>SMATCH       ~45fs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</a:rPr>
              <a:t>D</a:t>
            </a:r>
            <a:r>
              <a:rPr lang="en-US" altLang="zh-CN" sz="1600" dirty="0" smtClean="0">
                <a:solidFill>
                  <a:srgbClr val="000000"/>
                </a:solidFill>
              </a:rPr>
              <a:t>ifferent profiles measured for different zero-crossings. reconstructed profiles are in good agreement.</a:t>
            </a:r>
            <a:r>
              <a:rPr lang="en-US" altLang="zh-CN" dirty="0" smtClean="0">
                <a:solidFill>
                  <a:srgbClr val="000000"/>
                </a:solidFill>
              </a:rPr>
              <a:t>        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36297" y="1527628"/>
            <a:ext cx="1077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/>
              <a:t>122±4 </a:t>
            </a:r>
            <a:r>
              <a:rPr lang="en-US" sz="1400" dirty="0" err="1" smtClean="0"/>
              <a:t>fs</a:t>
            </a:r>
            <a:endParaRPr lang="en-GB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5459542" y="3188295"/>
            <a:ext cx="995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/>
              <a:t>103±6 </a:t>
            </a:r>
            <a:r>
              <a:rPr lang="en-US" sz="1400" dirty="0" err="1" smtClean="0"/>
              <a:t>fs</a:t>
            </a:r>
            <a:endParaRPr lang="en-GB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7868810" y="1533343"/>
            <a:ext cx="1003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/>
              <a:t>140±5 </a:t>
            </a:r>
            <a:r>
              <a:rPr lang="en-US" sz="1400" dirty="0" err="1" smtClean="0"/>
              <a:t>fs</a:t>
            </a:r>
            <a:endParaRPr lang="en-GB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7835071" y="3186806"/>
            <a:ext cx="995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/>
              <a:t>86±4 </a:t>
            </a:r>
            <a:r>
              <a:rPr lang="en-US" sz="1400" dirty="0" err="1" smtClean="0"/>
              <a:t>fs</a:t>
            </a:r>
            <a:endParaRPr lang="en-GB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3620482" y="1922554"/>
            <a:ext cx="1030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C00000"/>
                </a:solidFill>
              </a:rPr>
              <a:t>+90 </a:t>
            </a:r>
            <a:r>
              <a:rPr lang="en-US" sz="1400" dirty="0" err="1" smtClean="0">
                <a:solidFill>
                  <a:srgbClr val="C00000"/>
                </a:solidFill>
              </a:rPr>
              <a:t>deg</a:t>
            </a:r>
            <a:endParaRPr lang="en-GB" sz="1400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20482" y="3561101"/>
            <a:ext cx="940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0070C0"/>
                </a:solidFill>
              </a:rPr>
              <a:t>-90 </a:t>
            </a:r>
            <a:r>
              <a:rPr lang="en-US" sz="1400" dirty="0" err="1" smtClean="0">
                <a:solidFill>
                  <a:srgbClr val="0070C0"/>
                </a:solidFill>
              </a:rPr>
              <a:t>deg</a:t>
            </a:r>
            <a:endParaRPr lang="en-GB" sz="14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46" y="3792795"/>
            <a:ext cx="3533690" cy="2771246"/>
          </a:xfrm>
          <a:prstGeom prst="rect">
            <a:avLst/>
          </a:prstGeom>
        </p:spPr>
      </p:pic>
      <p:sp>
        <p:nvSpPr>
          <p:cNvPr id="25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476250"/>
            <a:ext cx="6613525" cy="738188"/>
          </a:xfrm>
        </p:spPr>
        <p:txBody>
          <a:bodyPr/>
          <a:lstStyle/>
          <a:p>
            <a:pPr algn="ctr" eaLnBrk="1" hangingPunct="1"/>
            <a:r>
              <a:rPr lang="en-US" sz="2000" b="0" dirty="0" smtClean="0"/>
              <a:t>Comparison CRISP and LOLA measurement (1)</a:t>
            </a:r>
            <a:br>
              <a:rPr lang="en-US" sz="2000" b="0" dirty="0" smtClean="0"/>
            </a:br>
            <a:endParaRPr lang="en-GB" sz="2000" b="0" dirty="0" smtClean="0"/>
          </a:p>
        </p:txBody>
      </p:sp>
    </p:spTree>
    <p:extLst>
      <p:ext uri="{BB962C8B-B14F-4D97-AF65-F5344CB8AC3E}">
        <p14:creationId xmlns:p14="http://schemas.microsoft.com/office/powerpoint/2010/main" val="305993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28D96B5D-DC11-4BAB-ABED-C41E36808116}" type="slidenum">
              <a:rPr lang="en-GB" sz="1000">
                <a:solidFill>
                  <a:schemeClr val="bg1"/>
                </a:solidFill>
              </a:rPr>
              <a:pPr/>
              <a:t>4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476250"/>
            <a:ext cx="7220872" cy="738188"/>
          </a:xfrm>
        </p:spPr>
        <p:txBody>
          <a:bodyPr/>
          <a:lstStyle/>
          <a:p>
            <a:pPr algn="ctr" eaLnBrk="1" hangingPunct="1"/>
            <a:r>
              <a:rPr lang="en-US" sz="2000" b="0" dirty="0" smtClean="0"/>
              <a:t>Measurement Principle for Transverse Deflecting Structure</a:t>
            </a:r>
            <a:r>
              <a:rPr lang="en-US" sz="2000" b="0" dirty="0" smtClean="0"/>
              <a:t/>
            </a:r>
            <a:br>
              <a:rPr lang="en-US" sz="2000" b="0" dirty="0" smtClean="0"/>
            </a:br>
            <a:endParaRPr lang="en-GB" sz="2000" b="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14" y="1551748"/>
            <a:ext cx="8150361" cy="172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66044" y="1372617"/>
            <a:ext cx="121693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/>
              <a:t>View screen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29573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 txBox="1">
            <a:spLocks noGrp="1"/>
          </p:cNvSpPr>
          <p:nvPr/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 bIns="18000"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fld id="{22E1A4D4-1BCB-422C-9885-A251C124B318}" type="slidenum">
              <a:rPr lang="en-GB" sz="10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en-GB" sz="1000" b="1">
              <a:solidFill>
                <a:schemeClr val="bg1"/>
              </a:solidFill>
            </a:endParaRP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93788" y="476250"/>
            <a:ext cx="6613525" cy="738188"/>
          </a:xfrm>
        </p:spPr>
        <p:txBody>
          <a:bodyPr/>
          <a:lstStyle/>
          <a:p>
            <a:pPr algn="ctr" eaLnBrk="1" hangingPunct="1"/>
            <a:r>
              <a:rPr lang="en-US" sz="2000" b="0" dirty="0" smtClean="0"/>
              <a:t>Synchrotron Radiation Monitor: Overview</a:t>
            </a:r>
            <a:br>
              <a:rPr lang="en-US" sz="2000" b="0" dirty="0" smtClean="0"/>
            </a:br>
            <a:endParaRPr lang="en-GB" sz="2000" b="0" dirty="0" smtClean="0"/>
          </a:p>
        </p:txBody>
      </p:sp>
      <p:sp>
        <p:nvSpPr>
          <p:cNvPr id="4" name="Rectangle 21"/>
          <p:cNvSpPr>
            <a:spLocks noChangeAspect="1" noChangeArrowheads="1"/>
          </p:cNvSpPr>
          <p:nvPr/>
        </p:nvSpPr>
        <p:spPr bwMode="auto">
          <a:xfrm>
            <a:off x="295422" y="4123322"/>
            <a:ext cx="8484271" cy="219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270000" tIns="0"/>
          <a:lstStyle/>
          <a:p>
            <a:pPr marL="457200" indent="-457200" defTabSz="593725">
              <a:buClr>
                <a:schemeClr val="accent2"/>
              </a:buClr>
              <a:buSzPct val="90000"/>
            </a:pPr>
            <a:r>
              <a:rPr lang="en-US" sz="1800" dirty="0" smtClean="0"/>
              <a:t>Measurement of beam position in the bunch compressor chicanes by imaging the visible SR emitted in the 3</a:t>
            </a:r>
            <a:r>
              <a:rPr lang="en-US" sz="1800" baseline="30000" dirty="0" smtClean="0"/>
              <a:t>rd</a:t>
            </a:r>
            <a:r>
              <a:rPr lang="en-US" sz="1800" dirty="0" smtClean="0"/>
              <a:t> dipole </a:t>
            </a:r>
          </a:p>
          <a:p>
            <a:pPr marL="457200" indent="-457200" defTabSz="593725">
              <a:buClr>
                <a:schemeClr val="accent2"/>
              </a:buClr>
              <a:buSzPct val="90000"/>
              <a:buFont typeface="Wingdings" pitchFamily="2" charset="2"/>
              <a:buChar char="n"/>
            </a:pPr>
            <a:r>
              <a:rPr lang="en-US" sz="1800" dirty="0" smtClean="0"/>
              <a:t>Beam </a:t>
            </a:r>
            <a:r>
              <a:rPr lang="en-US" sz="1800" dirty="0"/>
              <a:t>e</a:t>
            </a:r>
            <a:r>
              <a:rPr lang="en-US" sz="1800" dirty="0" smtClean="0"/>
              <a:t>nergy measurement </a:t>
            </a:r>
            <a:r>
              <a:rPr lang="en-US" sz="1800" dirty="0" smtClean="0">
                <a:sym typeface="Wingdings" pitchFamily="2" charset="2"/>
              </a:rPr>
              <a:t></a:t>
            </a:r>
            <a:r>
              <a:rPr lang="en-US" sz="1800" dirty="0" smtClean="0"/>
              <a:t> EBPM </a:t>
            </a:r>
            <a:endParaRPr lang="en-US" sz="1800" dirty="0"/>
          </a:p>
          <a:p>
            <a:pPr marL="457200" indent="-457200" defTabSz="593725">
              <a:buClr>
                <a:schemeClr val="accent2"/>
              </a:buClr>
              <a:buSzPct val="90000"/>
            </a:pPr>
            <a:r>
              <a:rPr lang="en-US" sz="1800" dirty="0" smtClean="0"/>
              <a:t>SR port in vacuum chamber is defined</a:t>
            </a:r>
            <a:endParaRPr lang="en-US" sz="1800" dirty="0"/>
          </a:p>
          <a:p>
            <a:pPr marL="457200" indent="-457200" defTabSz="593725">
              <a:buClr>
                <a:schemeClr val="accent2"/>
              </a:buClr>
              <a:buSzPct val="90000"/>
              <a:buFont typeface="Wingdings" pitchFamily="2" charset="2"/>
              <a:buChar char="n"/>
            </a:pPr>
            <a:r>
              <a:rPr lang="en-US" sz="1800" dirty="0" smtClean="0"/>
              <a:t>Complicated vacuum setup to out-couple SR due to large chambers</a:t>
            </a:r>
          </a:p>
          <a:p>
            <a:pPr marL="457200" indent="-457200" defTabSz="593725">
              <a:buClr>
                <a:schemeClr val="accent2"/>
              </a:buClr>
              <a:buSzPct val="90000"/>
              <a:buFont typeface="Wingdings" pitchFamily="2" charset="2"/>
              <a:buChar char="n"/>
            </a:pPr>
            <a:r>
              <a:rPr lang="en-US" sz="1800" dirty="0" smtClean="0"/>
              <a:t>Detection scheme to be decided (1D line detector, ICCD, PMT, Fast camera, …) to be installed outside of vacuum</a:t>
            </a:r>
          </a:p>
          <a:p>
            <a:pPr marL="457200" indent="-457200" defTabSz="593725">
              <a:buClr>
                <a:schemeClr val="accent2"/>
              </a:buClr>
              <a:buSzPct val="90000"/>
              <a:buFont typeface="Wingdings" pitchFamily="2" charset="2"/>
              <a:buChar char="n"/>
            </a:pPr>
            <a:endParaRPr lang="en-US" sz="1800" dirty="0"/>
          </a:p>
        </p:txBody>
      </p:sp>
      <p:pic>
        <p:nvPicPr>
          <p:cNvPr id="5" name="Picture 4" descr="SR-PM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9081" y="1298729"/>
            <a:ext cx="1776690" cy="2543505"/>
          </a:xfrm>
          <a:prstGeom prst="rect">
            <a:avLst/>
          </a:prstGeom>
        </p:spPr>
      </p:pic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2291664" y="3472902"/>
            <a:ext cx="9541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1pPr>
            <a:lvl2pPr marL="742950" indent="-28575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2pPr>
            <a:lvl3pPr marL="1143000" indent="-2286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3pPr>
            <a:lvl4pPr marL="1600200" indent="-2286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4pPr>
            <a:lvl5pPr marL="2057400" indent="-2286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FLASH</a:t>
            </a:r>
            <a:endParaRPr lang="en-GB" sz="1800" dirty="0">
              <a:solidFill>
                <a:schemeClr val="bg1"/>
              </a:solidFill>
            </a:endParaRPr>
          </a:p>
        </p:txBody>
      </p:sp>
      <p:pic>
        <p:nvPicPr>
          <p:cNvPr id="7" name="Picture 2" descr="assemb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8616" y="1298728"/>
            <a:ext cx="4696323" cy="254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6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 txBox="1">
            <a:spLocks/>
          </p:cNvSpPr>
          <p:nvPr/>
        </p:nvSpPr>
        <p:spPr bwMode="auto">
          <a:xfrm>
            <a:off x="271899" y="4344188"/>
            <a:ext cx="4533394" cy="210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altLang="zh-CN" sz="1600" b="1" dirty="0"/>
              <a:t>In the shutdown </a:t>
            </a:r>
            <a:r>
              <a:rPr lang="en-US" altLang="zh-CN" sz="1600" b="1" dirty="0" smtClean="0"/>
              <a:t>2009/2010:</a:t>
            </a:r>
          </a:p>
          <a:p>
            <a:r>
              <a:rPr lang="en-US" altLang="zh-CN" sz="1600" dirty="0" smtClean="0"/>
              <a:t>LOLA </a:t>
            </a:r>
            <a:r>
              <a:rPr lang="en-US" altLang="zh-CN" sz="1600" dirty="0"/>
              <a:t>was moved to a position in front of the SASE undulators.</a:t>
            </a:r>
          </a:p>
          <a:p>
            <a:r>
              <a:rPr lang="en-US" altLang="zh-CN" sz="1600" dirty="0" smtClean="0"/>
              <a:t>Installation </a:t>
            </a:r>
            <a:r>
              <a:rPr lang="en-US" altLang="zh-CN" sz="1600" dirty="0" smtClean="0"/>
              <a:t>of </a:t>
            </a:r>
            <a:r>
              <a:rPr lang="en-US" altLang="zh-CN" sz="1600" dirty="0"/>
              <a:t>E</a:t>
            </a:r>
            <a:r>
              <a:rPr lang="en-US" altLang="zh-CN" sz="1600" dirty="0" smtClean="0"/>
              <a:t>nergy </a:t>
            </a:r>
            <a:r>
              <a:rPr lang="en-US" altLang="zh-CN" sz="1600" dirty="0" smtClean="0"/>
              <a:t>Spectrometer </a:t>
            </a:r>
            <a:r>
              <a:rPr lang="en-US" altLang="zh-CN" sz="1600" dirty="0" smtClean="0">
                <a:solidFill>
                  <a:schemeClr val="accent2"/>
                </a:solidFill>
              </a:rPr>
              <a:t>SDUMP: 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1600" dirty="0" smtClean="0"/>
              <a:t>Longitudinal phase space measurements 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1600" dirty="0" smtClean="0"/>
              <a:t>Record resolution:  </a:t>
            </a:r>
            <a:r>
              <a:rPr lang="en-US" altLang="zh-CN" sz="1600" dirty="0" smtClean="0"/>
              <a:t>5fs</a:t>
            </a:r>
            <a:endParaRPr lang="en-US" altLang="zh-CN" sz="16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835" y="1839231"/>
            <a:ext cx="7178724" cy="227202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4324024" y="1917185"/>
            <a:ext cx="209227" cy="2506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093788" y="476250"/>
            <a:ext cx="66135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 algn="ctr" eaLnBrk="1" hangingPunct="1">
              <a:buNone/>
            </a:pPr>
            <a:r>
              <a:rPr lang="en-US" sz="2000" b="0" dirty="0" smtClean="0"/>
              <a:t>LOLA: Transverse Deflecting Structure at FLASH</a:t>
            </a:r>
            <a:br>
              <a:rPr lang="en-US" sz="2000" b="0" dirty="0" smtClean="0"/>
            </a:br>
            <a:endParaRPr lang="en-GB" sz="2000" b="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432" y="4236204"/>
            <a:ext cx="4135272" cy="2301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6" y="1091605"/>
            <a:ext cx="2988857" cy="217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77970" y="1654488"/>
            <a:ext cx="92365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rgbClr val="FD930A"/>
                </a:solidFill>
              </a:rPr>
              <a:t>SDUMP</a:t>
            </a:r>
            <a:endParaRPr lang="en-US" sz="1600" b="1" dirty="0">
              <a:solidFill>
                <a:srgbClr val="FD930A"/>
              </a:solidFill>
            </a:endParaRPr>
          </a:p>
        </p:txBody>
      </p:sp>
      <p:sp>
        <p:nvSpPr>
          <p:cNvPr id="17" name="Slide Number Placeholder 3"/>
          <p:cNvSpPr txBox="1">
            <a:spLocks noGrp="1"/>
          </p:cNvSpPr>
          <p:nvPr/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 bIns="18000"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fld id="{22E1A4D4-1BCB-422C-9885-A251C124B318}" type="slidenum">
              <a:rPr lang="en-GB" sz="10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GB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79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02" y="1135906"/>
            <a:ext cx="3489503" cy="265744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62402" y="3604437"/>
            <a:ext cx="8163078" cy="2947997"/>
            <a:chOff x="462402" y="3604437"/>
            <a:chExt cx="8163078" cy="294799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8177" y="3604437"/>
              <a:ext cx="3917303" cy="2947997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462402" y="3894996"/>
              <a:ext cx="3489503" cy="2657438"/>
              <a:chOff x="462402" y="3894996"/>
              <a:chExt cx="3489503" cy="265743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402" y="3894996"/>
                <a:ext cx="3489503" cy="2657438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2498658" y="4074852"/>
                <a:ext cx="12816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400" dirty="0" smtClean="0">
                    <a:solidFill>
                      <a:srgbClr val="002060"/>
                    </a:solidFill>
                  </a:rPr>
                  <a:t>I</a:t>
                </a:r>
                <a:r>
                  <a:rPr lang="en-US" sz="1400" baseline="-25000" dirty="0" smtClean="0">
                    <a:solidFill>
                      <a:srgbClr val="002060"/>
                    </a:solidFill>
                  </a:rPr>
                  <a:t>S</a:t>
                </a:r>
                <a:r>
                  <a:rPr lang="en-US" sz="1400" dirty="0" smtClean="0">
                    <a:solidFill>
                      <a:srgbClr val="002060"/>
                    </a:solidFill>
                  </a:rPr>
                  <a:t> = -320A</a:t>
                </a:r>
                <a:br>
                  <a:rPr lang="en-US" sz="1400" dirty="0" smtClean="0">
                    <a:solidFill>
                      <a:srgbClr val="002060"/>
                    </a:solidFill>
                  </a:rPr>
                </a:br>
                <a:r>
                  <a:rPr lang="el-GR" sz="1400" dirty="0" smtClean="0">
                    <a:solidFill>
                      <a:srgbClr val="002060"/>
                    </a:solidFill>
                  </a:rPr>
                  <a:t>σ</a:t>
                </a:r>
                <a:r>
                  <a:rPr lang="en-US" sz="1400" baseline="-25000" dirty="0" smtClean="0">
                    <a:solidFill>
                      <a:srgbClr val="002060"/>
                    </a:solidFill>
                  </a:rPr>
                  <a:t>t</a:t>
                </a:r>
                <a:r>
                  <a:rPr lang="en-US" sz="1400" dirty="0" smtClean="0">
                    <a:solidFill>
                      <a:srgbClr val="002060"/>
                    </a:solidFill>
                  </a:rPr>
                  <a:t> = 168±3 </a:t>
                </a:r>
                <a:r>
                  <a:rPr lang="en-US" sz="1400" dirty="0" err="1" smtClean="0">
                    <a:solidFill>
                      <a:srgbClr val="002060"/>
                    </a:solidFill>
                  </a:rPr>
                  <a:t>fs</a:t>
                </a:r>
                <a:endParaRPr lang="en-GB" sz="1400" dirty="0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>
            <a:off x="2509291" y="1310827"/>
            <a:ext cx="1271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C00000"/>
                </a:solidFill>
              </a:rPr>
              <a:t>I</a:t>
            </a:r>
            <a:r>
              <a:rPr lang="en-US" sz="1400" baseline="-25000" dirty="0" smtClean="0">
                <a:solidFill>
                  <a:srgbClr val="C00000"/>
                </a:solidFill>
              </a:rPr>
              <a:t>S</a:t>
            </a:r>
            <a:r>
              <a:rPr lang="en-US" sz="1400" dirty="0" smtClean="0">
                <a:solidFill>
                  <a:srgbClr val="C00000"/>
                </a:solidFill>
              </a:rPr>
              <a:t> = -315A</a:t>
            </a:r>
            <a:br>
              <a:rPr lang="en-US" sz="1400" dirty="0" smtClean="0">
                <a:solidFill>
                  <a:srgbClr val="C00000"/>
                </a:solidFill>
              </a:rPr>
            </a:br>
            <a:r>
              <a:rPr lang="el-GR" sz="1400" dirty="0" smtClean="0">
                <a:solidFill>
                  <a:srgbClr val="C00000"/>
                </a:solidFill>
              </a:rPr>
              <a:t>σ</a:t>
            </a:r>
            <a:r>
              <a:rPr lang="en-US" sz="1400" baseline="-25000" dirty="0" smtClean="0">
                <a:solidFill>
                  <a:srgbClr val="C00000"/>
                </a:solidFill>
              </a:rPr>
              <a:t>t</a:t>
            </a:r>
            <a:r>
              <a:rPr lang="en-US" sz="1400" dirty="0" smtClean="0">
                <a:solidFill>
                  <a:srgbClr val="C00000"/>
                </a:solidFill>
              </a:rPr>
              <a:t> = 167±4 </a:t>
            </a:r>
            <a:r>
              <a:rPr lang="en-US" sz="1400" dirty="0" err="1" smtClean="0">
                <a:solidFill>
                  <a:srgbClr val="C00000"/>
                </a:solidFill>
              </a:rPr>
              <a:t>fs</a:t>
            </a:r>
            <a:endParaRPr lang="en-GB" sz="1400" dirty="0">
              <a:solidFill>
                <a:srgbClr val="C00000"/>
              </a:solidFill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93788" y="476250"/>
            <a:ext cx="6613525" cy="738188"/>
          </a:xfrm>
        </p:spPr>
        <p:txBody>
          <a:bodyPr/>
          <a:lstStyle/>
          <a:p>
            <a:pPr algn="ctr" eaLnBrk="1" hangingPunct="1"/>
            <a:r>
              <a:rPr lang="en-US" sz="2000" b="0" dirty="0"/>
              <a:t>Influence of solenoid on </a:t>
            </a:r>
            <a:r>
              <a:rPr lang="en-US" sz="2000" b="0" dirty="0" smtClean="0"/>
              <a:t>microbunching</a:t>
            </a:r>
            <a:br>
              <a:rPr lang="en-US" sz="2000" b="0" dirty="0" smtClean="0"/>
            </a:br>
            <a:endParaRPr lang="en-GB" sz="2000" b="0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4242408" y="1135906"/>
            <a:ext cx="4806342" cy="2383081"/>
            <a:chOff x="4242408" y="1135906"/>
            <a:chExt cx="4806342" cy="2383081"/>
          </a:xfrm>
        </p:grpSpPr>
        <p:sp>
          <p:nvSpPr>
            <p:cNvPr id="8" name="Inhaltsplatzhalter 2"/>
            <p:cNvSpPr txBox="1">
              <a:spLocks/>
            </p:cNvSpPr>
            <p:nvPr/>
          </p:nvSpPr>
          <p:spPr bwMode="auto">
            <a:xfrm>
              <a:off x="4242408" y="1135906"/>
              <a:ext cx="4806342" cy="127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65113" indent="-265113" algn="l" rtl="0" fontAlgn="base">
                <a:spcBef>
                  <a:spcPct val="0"/>
                </a:spcBef>
                <a:spcAft>
                  <a:spcPct val="50000"/>
                </a:spcAft>
                <a:buClr>
                  <a:srgbClr val="F28E00"/>
                </a:buClr>
                <a:buFont typeface="Arial Black" pitchFamily="34" charset="0"/>
                <a:buChar char="&gt;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28650" indent="-184150" algn="l" rtl="0" fontAlgn="base">
                <a:spcBef>
                  <a:spcPct val="0"/>
                </a:spcBef>
                <a:spcAft>
                  <a:spcPct val="50000"/>
                </a:spcAft>
                <a:buClr>
                  <a:schemeClr val="bg2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2pPr>
              <a:lvl3pPr marL="1236663" indent="-228600"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FF9900"/>
                </a:buClr>
                <a:buFont typeface="Arial Black" pitchFamily="34" charset="0"/>
                <a:defRPr sz="1200">
                  <a:solidFill>
                    <a:schemeClr val="tx1"/>
                  </a:solidFill>
                  <a:latin typeface="+mn-lt"/>
                </a:defRPr>
              </a:lvl3pPr>
              <a:lvl4pPr marL="1644650" indent="-228600" algn="l" rtl="0" fontAlgn="base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en-US" altLang="zh-CN" sz="1600" dirty="0" smtClean="0">
                  <a:solidFill>
                    <a:srgbClr val="251555"/>
                  </a:solidFill>
                </a:rPr>
                <a:t>Prediction from simulations (SSY, M Dohlus): </a:t>
              </a:r>
              <a:br>
                <a:rPr lang="en-US" altLang="zh-CN" sz="1600" dirty="0" smtClean="0">
                  <a:solidFill>
                    <a:srgbClr val="251555"/>
                  </a:solidFill>
                </a:rPr>
              </a:br>
              <a:r>
                <a:rPr lang="en-US" altLang="zh-CN" sz="1600" dirty="0" smtClean="0">
                  <a:solidFill>
                    <a:srgbClr val="251555"/>
                  </a:solidFill>
                </a:rPr>
                <a:t>Enhanced micro-bunching at ~ 3 –15 </a:t>
              </a:r>
              <a:r>
                <a:rPr lang="el-GR" altLang="zh-CN" sz="1600" dirty="0" smtClean="0">
                  <a:solidFill>
                    <a:srgbClr val="251555"/>
                  </a:solidFill>
                </a:rPr>
                <a:t>μ</a:t>
              </a:r>
              <a:r>
                <a:rPr lang="en-US" altLang="zh-CN" sz="1600" dirty="0" smtClean="0">
                  <a:solidFill>
                    <a:srgbClr val="251555"/>
                  </a:solidFill>
                </a:rPr>
                <a:t>m due to longitudinal space charge.</a:t>
              </a:r>
            </a:p>
            <a:p>
              <a:r>
                <a:rPr lang="en-US" altLang="zh-CN" sz="1600" dirty="0" smtClean="0">
                  <a:solidFill>
                    <a:srgbClr val="251555"/>
                  </a:solidFill>
                </a:rPr>
                <a:t>Experience from THz spectroscopy (B Schmidt):</a:t>
              </a:r>
              <a:endParaRPr lang="zh-CN" altLang="en-US" sz="1600" dirty="0">
                <a:solidFill>
                  <a:srgbClr val="251555"/>
                </a:solidFill>
              </a:endParaRPr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3402" y="2360372"/>
              <a:ext cx="2405004" cy="1158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1092950" y="2360372"/>
            <a:ext cx="2282997" cy="822325"/>
            <a:chOff x="1092950" y="2360372"/>
            <a:chExt cx="2282997" cy="822325"/>
          </a:xfrm>
        </p:grpSpPr>
        <p:sp>
          <p:nvSpPr>
            <p:cNvPr id="13" name="TextBox 12"/>
            <p:cNvSpPr txBox="1"/>
            <p:nvPr/>
          </p:nvSpPr>
          <p:spPr>
            <a:xfrm rot="762296">
              <a:off x="1092950" y="2844143"/>
              <a:ext cx="22829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 smtClean="0"/>
                <a:t>Is this micro bunching?</a:t>
              </a:r>
              <a:endParaRPr lang="en-US" sz="1600" dirty="0"/>
            </a:p>
          </p:txBody>
        </p:sp>
        <p:cxnSp>
          <p:nvCxnSpPr>
            <p:cNvPr id="15" name="Straight Arrow Connector 14"/>
            <p:cNvCxnSpPr>
              <a:stCxn id="13" idx="0"/>
            </p:cNvCxnSpPr>
            <p:nvPr/>
          </p:nvCxnSpPr>
          <p:spPr bwMode="auto">
            <a:xfrm flipH="1" flipV="1">
              <a:off x="2207153" y="2360372"/>
              <a:ext cx="64525" cy="487916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>
              <a:stCxn id="13" idx="0"/>
            </p:cNvCxnSpPr>
            <p:nvPr/>
          </p:nvCxnSpPr>
          <p:spPr bwMode="auto">
            <a:xfrm flipV="1">
              <a:off x="2271678" y="2464626"/>
              <a:ext cx="226980" cy="383662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9" name="Slide Number Placeholder 3"/>
          <p:cNvSpPr txBox="1">
            <a:spLocks noGrp="1"/>
          </p:cNvSpPr>
          <p:nvPr/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 bIns="18000"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fld id="{22E1A4D4-1BCB-422C-9885-A251C124B318}" type="slidenum">
              <a:rPr lang="en-GB" sz="10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GB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03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5" y="2401444"/>
            <a:ext cx="5133207" cy="414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97" y="3761757"/>
            <a:ext cx="3208150" cy="2414318"/>
          </a:xfrm>
          <a:prstGeom prst="rect">
            <a:avLst/>
          </a:prstGeom>
        </p:spPr>
      </p:pic>
      <p:sp>
        <p:nvSpPr>
          <p:cNvPr id="14" name="Inhaltsplatzhalter 2"/>
          <p:cNvSpPr txBox="1">
            <a:spLocks/>
          </p:cNvSpPr>
          <p:nvPr/>
        </p:nvSpPr>
        <p:spPr bwMode="auto">
          <a:xfrm>
            <a:off x="917668" y="1176086"/>
            <a:ext cx="5323669" cy="127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altLang="zh-CN" sz="1600" dirty="0" smtClean="0">
                <a:solidFill>
                  <a:srgbClr val="251555"/>
                </a:solidFill>
              </a:rPr>
              <a:t>Fourier transform of 30 single-shot profiles at each solenoid setting.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1600" dirty="0" smtClean="0">
                <a:solidFill>
                  <a:srgbClr val="251555"/>
                </a:solidFill>
              </a:rPr>
              <a:t>Spectrum shows increase by a factor of 10 at ~8um.</a:t>
            </a:r>
            <a:r>
              <a:rPr lang="en-US" altLang="zh-CN" dirty="0" smtClean="0">
                <a:solidFill>
                  <a:srgbClr val="251555"/>
                </a:solidFill>
              </a:rPr>
              <a:t>        </a:t>
            </a:r>
            <a:endParaRPr lang="zh-CN" altLang="en-US" dirty="0">
              <a:solidFill>
                <a:srgbClr val="251555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1177871" y="3766088"/>
            <a:ext cx="0" cy="240998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933480" y="3432137"/>
            <a:ext cx="1979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dirty="0" smtClean="0">
                <a:solidFill>
                  <a:schemeClr val="accent2"/>
                </a:solidFill>
              </a:rPr>
              <a:t>Time </a:t>
            </a:r>
            <a:r>
              <a:rPr lang="en-US" sz="1400" b="1" dirty="0" smtClean="0">
                <a:solidFill>
                  <a:schemeClr val="accent2"/>
                </a:solidFill>
              </a:rPr>
              <a:t>resolution TDS</a:t>
            </a:r>
            <a:endParaRPr lang="en-GB" sz="1400" b="1" dirty="0">
              <a:solidFill>
                <a:schemeClr val="accent2"/>
              </a:solidFill>
            </a:endParaRPr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93788" y="476250"/>
            <a:ext cx="6613525" cy="738188"/>
          </a:xfrm>
        </p:spPr>
        <p:txBody>
          <a:bodyPr/>
          <a:lstStyle/>
          <a:p>
            <a:pPr algn="ctr" eaLnBrk="1" hangingPunct="1"/>
            <a:r>
              <a:rPr lang="en-US" sz="2000" b="0" dirty="0"/>
              <a:t>Fourier Transform of the TDS </a:t>
            </a:r>
            <a:r>
              <a:rPr lang="en-US" sz="2000" b="0" dirty="0" smtClean="0"/>
              <a:t>profiles</a:t>
            </a:r>
            <a:br>
              <a:rPr lang="en-US" sz="2000" b="0" dirty="0" smtClean="0"/>
            </a:br>
            <a:endParaRPr lang="en-GB" sz="2000" b="0" dirty="0" smtClean="0"/>
          </a:p>
        </p:txBody>
      </p:sp>
      <p:sp>
        <p:nvSpPr>
          <p:cNvPr id="12" name="Slide Number Placeholder 3"/>
          <p:cNvSpPr txBox="1">
            <a:spLocks noGrp="1"/>
          </p:cNvSpPr>
          <p:nvPr/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 bIns="18000"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fld id="{22E1A4D4-1BCB-422C-9885-A251C124B318}" type="slidenum">
              <a:rPr lang="en-GB" sz="10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GB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64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58" y="2402240"/>
            <a:ext cx="5133205" cy="41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103" y="3766087"/>
            <a:ext cx="3202392" cy="2409987"/>
          </a:xfrm>
          <a:prstGeom prst="rect">
            <a:avLst/>
          </a:prstGeom>
        </p:spPr>
      </p:pic>
      <p:sp>
        <p:nvSpPr>
          <p:cNvPr id="8" name="Inhaltsplatzhalter 2"/>
          <p:cNvSpPr txBox="1">
            <a:spLocks/>
          </p:cNvSpPr>
          <p:nvPr/>
        </p:nvSpPr>
        <p:spPr bwMode="auto">
          <a:xfrm>
            <a:off x="869198" y="1267852"/>
            <a:ext cx="5323669" cy="105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altLang="zh-CN" sz="1600" dirty="0" smtClean="0">
                <a:solidFill>
                  <a:srgbClr val="251555"/>
                </a:solidFill>
              </a:rPr>
              <a:t>Fourier Transform if the front peak is cut off.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1600" dirty="0" smtClean="0">
                <a:solidFill>
                  <a:srgbClr val="251555"/>
                </a:solidFill>
              </a:rPr>
              <a:t>The increase around ~8um stays the same.</a:t>
            </a:r>
            <a:r>
              <a:rPr lang="en-US" altLang="zh-CN" dirty="0" smtClean="0">
                <a:solidFill>
                  <a:srgbClr val="251555"/>
                </a:solidFill>
              </a:rPr>
              <a:t>      </a:t>
            </a:r>
            <a:endParaRPr lang="zh-CN" altLang="en-US" dirty="0">
              <a:solidFill>
                <a:srgbClr val="251555"/>
              </a:solidFill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93788" y="476250"/>
            <a:ext cx="6613525" cy="738188"/>
          </a:xfrm>
        </p:spPr>
        <p:txBody>
          <a:bodyPr/>
          <a:lstStyle/>
          <a:p>
            <a:pPr algn="ctr" eaLnBrk="1" hangingPunct="1"/>
            <a:r>
              <a:rPr lang="en-US" sz="2000" b="0" dirty="0"/>
              <a:t>Fourier Transform of the TDS </a:t>
            </a:r>
            <a:r>
              <a:rPr lang="en-US" sz="2000" b="0" dirty="0" smtClean="0"/>
              <a:t>profiles (2)</a:t>
            </a:r>
            <a:br>
              <a:rPr lang="en-US" sz="2000" b="0" dirty="0" smtClean="0"/>
            </a:br>
            <a:endParaRPr lang="en-GB" sz="2000" b="0" dirty="0" smtClean="0"/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1177871" y="3766088"/>
            <a:ext cx="0" cy="240998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Slide Number Placeholder 3"/>
          <p:cNvSpPr txBox="1">
            <a:spLocks noGrp="1"/>
          </p:cNvSpPr>
          <p:nvPr/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 bIns="18000"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fld id="{22E1A4D4-1BCB-422C-9885-A251C124B318}" type="slidenum">
              <a:rPr lang="en-GB" sz="10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GB" sz="1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3480" y="3432137"/>
            <a:ext cx="1979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dirty="0" smtClean="0">
                <a:solidFill>
                  <a:schemeClr val="accent2"/>
                </a:solidFill>
              </a:rPr>
              <a:t>Time </a:t>
            </a:r>
            <a:r>
              <a:rPr lang="en-US" sz="1400" b="1" dirty="0" smtClean="0">
                <a:solidFill>
                  <a:schemeClr val="accent2"/>
                </a:solidFill>
              </a:rPr>
              <a:t>resolution TDS</a:t>
            </a:r>
            <a:endParaRPr lang="en-GB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32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oup 105"/>
          <p:cNvGrpSpPr/>
          <p:nvPr/>
        </p:nvGrpSpPr>
        <p:grpSpPr>
          <a:xfrm>
            <a:off x="267865" y="2934970"/>
            <a:ext cx="8726767" cy="1960495"/>
            <a:chOff x="267865" y="2934970"/>
            <a:chExt cx="8726767" cy="1960495"/>
          </a:xfrm>
        </p:grpSpPr>
        <p:sp>
          <p:nvSpPr>
            <p:cNvPr id="24" name="Rectangle 23"/>
            <p:cNvSpPr/>
            <p:nvPr/>
          </p:nvSpPr>
          <p:spPr bwMode="auto">
            <a:xfrm>
              <a:off x="3048560" y="2934970"/>
              <a:ext cx="542441" cy="984437"/>
            </a:xfrm>
            <a:prstGeom prst="rect">
              <a:avLst/>
            </a:prstGeom>
            <a:noFill/>
            <a:ln w="19050" cap="flat" cmpd="sng" algn="ctr">
              <a:solidFill>
                <a:srgbClr val="FD930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noFill/>
                <a:effectLst/>
                <a:latin typeface="Arial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67865" y="4310690"/>
              <a:ext cx="87267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accent2"/>
                </a:buClr>
                <a:buFont typeface="Arial" pitchFamily="34" charset="0"/>
                <a:buChar char="•"/>
              </a:pPr>
              <a:r>
                <a:rPr lang="en-US" sz="1600" dirty="0" smtClean="0"/>
                <a:t>XFEL Prototype Kicker (pulse length ~ 360 ns)</a:t>
              </a:r>
              <a:br>
                <a:rPr lang="en-US" sz="1600" dirty="0" smtClean="0"/>
              </a:br>
              <a:r>
                <a:rPr lang="en-US" sz="1600" dirty="0" smtClean="0"/>
                <a:t>not sufficient kick strength, no uniform field distribution </a:t>
              </a:r>
              <a:r>
                <a:rPr lang="en-US" sz="1600" dirty="0">
                  <a:solidFill>
                    <a:srgbClr val="2B362A"/>
                  </a:solidFill>
                </a:rPr>
                <a:t>=&gt;</a:t>
              </a:r>
              <a:r>
                <a:rPr lang="en-US" sz="1600" dirty="0" smtClean="0"/>
                <a:t> 1 </a:t>
              </a:r>
              <a:r>
                <a:rPr lang="en-US" sz="1600" dirty="0"/>
                <a:t>d</a:t>
              </a:r>
              <a:r>
                <a:rPr lang="en-US" sz="1600" dirty="0" smtClean="0"/>
                <a:t>esign for all diagnostics kicker 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99853" y="1135547"/>
            <a:ext cx="7879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>
                <a:solidFill>
                  <a:schemeClr val="accent1"/>
                </a:solidFill>
              </a:rPr>
              <a:t>Idea: kick 1 bunch onto off-axis screen for diagnostics during FEL operation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93788" y="476250"/>
            <a:ext cx="6613525" cy="738188"/>
          </a:xfrm>
        </p:spPr>
        <p:txBody>
          <a:bodyPr/>
          <a:lstStyle/>
          <a:p>
            <a:pPr algn="ctr" eaLnBrk="1" hangingPunct="1"/>
            <a:r>
              <a:rPr lang="en-US" sz="2000" b="0" dirty="0" smtClean="0"/>
              <a:t>SMATCH: Longitudinal Bunch Profile Monitor</a:t>
            </a:r>
            <a:br>
              <a:rPr lang="en-US" sz="2000" b="0" dirty="0" smtClean="0"/>
            </a:br>
            <a:endParaRPr lang="en-GB" sz="2000" b="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267866" y="5954878"/>
            <a:ext cx="8639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Arial" pitchFamily="34" charset="0"/>
              <a:buChar char="•"/>
            </a:pPr>
            <a:r>
              <a:rPr lang="en-US" sz="1600" dirty="0" smtClean="0"/>
              <a:t>Optimize </a:t>
            </a:r>
            <a:r>
              <a:rPr lang="en-US" sz="1600" dirty="0"/>
              <a:t>the machine optics for better longitudinal </a:t>
            </a:r>
            <a:r>
              <a:rPr lang="en-US" sz="1600" dirty="0" smtClean="0"/>
              <a:t>resolution</a:t>
            </a:r>
            <a:endParaRPr lang="en-US" sz="1600" dirty="0"/>
          </a:p>
        </p:txBody>
      </p:sp>
      <p:grpSp>
        <p:nvGrpSpPr>
          <p:cNvPr id="110" name="Group 109"/>
          <p:cNvGrpSpPr/>
          <p:nvPr/>
        </p:nvGrpSpPr>
        <p:grpSpPr>
          <a:xfrm>
            <a:off x="494415" y="1570870"/>
            <a:ext cx="8500218" cy="2517814"/>
            <a:chOff x="494415" y="1570870"/>
            <a:chExt cx="8500218" cy="2517814"/>
          </a:xfrm>
        </p:grpSpPr>
        <p:grpSp>
          <p:nvGrpSpPr>
            <p:cNvPr id="107" name="Group 106"/>
            <p:cNvGrpSpPr/>
            <p:nvPr/>
          </p:nvGrpSpPr>
          <p:grpSpPr>
            <a:xfrm>
              <a:off x="494415" y="1570870"/>
              <a:ext cx="8160486" cy="2316638"/>
              <a:chOff x="494415" y="1570870"/>
              <a:chExt cx="8160486" cy="2316638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415" y="1570870"/>
                <a:ext cx="7208782" cy="2316638"/>
              </a:xfrm>
              <a:prstGeom prst="rect">
                <a:avLst/>
              </a:prstGeom>
            </p:spPr>
          </p:pic>
          <p:sp>
            <p:nvSpPr>
              <p:cNvPr id="22" name="Rectangle 21"/>
              <p:cNvSpPr/>
              <p:nvPr/>
            </p:nvSpPr>
            <p:spPr bwMode="auto">
              <a:xfrm>
                <a:off x="6603918" y="2136126"/>
                <a:ext cx="816964" cy="17238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de-DE" smtClean="0"/>
              </a:p>
            </p:txBody>
          </p:sp>
          <p:sp>
            <p:nvSpPr>
              <p:cNvPr id="3" name="Rectangle 2"/>
              <p:cNvSpPr/>
              <p:nvPr/>
            </p:nvSpPr>
            <p:spPr bwMode="auto">
              <a:xfrm>
                <a:off x="6746427" y="2982471"/>
                <a:ext cx="451815" cy="30699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28575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8" charset="-128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6746427" y="3466217"/>
                <a:ext cx="451815" cy="30699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28575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8" charset="-128"/>
                </a:endParaRPr>
              </a:p>
            </p:txBody>
          </p:sp>
          <p:grpSp>
            <p:nvGrpSpPr>
              <p:cNvPr id="100" name="Group 99"/>
              <p:cNvGrpSpPr/>
              <p:nvPr/>
            </p:nvGrpSpPr>
            <p:grpSpPr>
              <a:xfrm>
                <a:off x="7619983" y="2998767"/>
                <a:ext cx="815165" cy="775807"/>
                <a:chOff x="7619983" y="2998767"/>
                <a:chExt cx="815165" cy="775807"/>
              </a:xfrm>
            </p:grpSpPr>
            <p:sp>
              <p:nvSpPr>
                <p:cNvPr id="4" name="Rectangle 3"/>
                <p:cNvSpPr/>
                <p:nvPr/>
              </p:nvSpPr>
              <p:spPr bwMode="auto">
                <a:xfrm>
                  <a:off x="7623527" y="2998768"/>
                  <a:ext cx="53162" cy="276063"/>
                </a:xfrm>
                <a:prstGeom prst="rect">
                  <a:avLst/>
                </a:prstGeom>
                <a:solidFill>
                  <a:srgbClr val="C00000"/>
                </a:solidFill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 bwMode="auto">
                <a:xfrm>
                  <a:off x="7680233" y="2998768"/>
                  <a:ext cx="53162" cy="276063"/>
                </a:xfrm>
                <a:prstGeom prst="rect">
                  <a:avLst/>
                </a:prstGeom>
                <a:solidFill>
                  <a:srgbClr val="92D050"/>
                </a:solidFill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 bwMode="auto">
                <a:xfrm>
                  <a:off x="7722765" y="2998768"/>
                  <a:ext cx="53162" cy="276063"/>
                </a:xfrm>
                <a:prstGeom prst="rect">
                  <a:avLst/>
                </a:prstGeom>
                <a:solidFill>
                  <a:srgbClr val="C00000"/>
                </a:solidFill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 bwMode="auto">
                <a:xfrm>
                  <a:off x="7779471" y="2998768"/>
                  <a:ext cx="53162" cy="276063"/>
                </a:xfrm>
                <a:prstGeom prst="rect">
                  <a:avLst/>
                </a:prstGeom>
                <a:solidFill>
                  <a:srgbClr val="92D050"/>
                </a:solidFill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29" name="Rectangle 28"/>
                <p:cNvSpPr/>
                <p:nvPr/>
              </p:nvSpPr>
              <p:spPr bwMode="auto">
                <a:xfrm>
                  <a:off x="7823774" y="2998768"/>
                  <a:ext cx="53162" cy="276063"/>
                </a:xfrm>
                <a:prstGeom prst="rect">
                  <a:avLst/>
                </a:prstGeom>
                <a:solidFill>
                  <a:srgbClr val="C00000"/>
                </a:solidFill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30" name="Rectangle 29"/>
                <p:cNvSpPr/>
                <p:nvPr/>
              </p:nvSpPr>
              <p:spPr bwMode="auto">
                <a:xfrm>
                  <a:off x="7880480" y="2998768"/>
                  <a:ext cx="53162" cy="276063"/>
                </a:xfrm>
                <a:prstGeom prst="rect">
                  <a:avLst/>
                </a:prstGeom>
                <a:solidFill>
                  <a:srgbClr val="92D050"/>
                </a:solidFill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 bwMode="auto">
                <a:xfrm>
                  <a:off x="7923012" y="2998768"/>
                  <a:ext cx="53162" cy="276063"/>
                </a:xfrm>
                <a:prstGeom prst="rect">
                  <a:avLst/>
                </a:prstGeom>
                <a:solidFill>
                  <a:srgbClr val="C00000"/>
                </a:solidFill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32" name="Rectangle 31"/>
                <p:cNvSpPr/>
                <p:nvPr/>
              </p:nvSpPr>
              <p:spPr bwMode="auto">
                <a:xfrm>
                  <a:off x="7979718" y="2998768"/>
                  <a:ext cx="53162" cy="276063"/>
                </a:xfrm>
                <a:prstGeom prst="rect">
                  <a:avLst/>
                </a:prstGeom>
                <a:solidFill>
                  <a:srgbClr val="92D050"/>
                </a:solidFill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33" name="Rectangle 32"/>
                <p:cNvSpPr/>
                <p:nvPr/>
              </p:nvSpPr>
              <p:spPr bwMode="auto">
                <a:xfrm>
                  <a:off x="8025795" y="2998767"/>
                  <a:ext cx="53162" cy="276063"/>
                </a:xfrm>
                <a:prstGeom prst="rect">
                  <a:avLst/>
                </a:prstGeom>
                <a:solidFill>
                  <a:srgbClr val="C00000"/>
                </a:solidFill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34" name="Rectangle 33"/>
                <p:cNvSpPr/>
                <p:nvPr/>
              </p:nvSpPr>
              <p:spPr bwMode="auto">
                <a:xfrm>
                  <a:off x="8082501" y="2998767"/>
                  <a:ext cx="53162" cy="276063"/>
                </a:xfrm>
                <a:prstGeom prst="rect">
                  <a:avLst/>
                </a:prstGeom>
                <a:solidFill>
                  <a:srgbClr val="92D050"/>
                </a:solidFill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 bwMode="auto">
                <a:xfrm>
                  <a:off x="8125033" y="2998767"/>
                  <a:ext cx="53162" cy="276063"/>
                </a:xfrm>
                <a:prstGeom prst="rect">
                  <a:avLst/>
                </a:prstGeom>
                <a:solidFill>
                  <a:srgbClr val="C00000"/>
                </a:solidFill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36" name="Rectangle 35"/>
                <p:cNvSpPr/>
                <p:nvPr/>
              </p:nvSpPr>
              <p:spPr bwMode="auto">
                <a:xfrm>
                  <a:off x="8181739" y="2998767"/>
                  <a:ext cx="53162" cy="276063"/>
                </a:xfrm>
                <a:prstGeom prst="rect">
                  <a:avLst/>
                </a:prstGeom>
                <a:solidFill>
                  <a:srgbClr val="92D050"/>
                </a:solidFill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37" name="Rectangle 36"/>
                <p:cNvSpPr/>
                <p:nvPr/>
              </p:nvSpPr>
              <p:spPr bwMode="auto">
                <a:xfrm>
                  <a:off x="8226042" y="2998767"/>
                  <a:ext cx="53162" cy="276063"/>
                </a:xfrm>
                <a:prstGeom prst="rect">
                  <a:avLst/>
                </a:prstGeom>
                <a:solidFill>
                  <a:srgbClr val="C00000"/>
                </a:solidFill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38" name="Rectangle 37"/>
                <p:cNvSpPr/>
                <p:nvPr/>
              </p:nvSpPr>
              <p:spPr bwMode="auto">
                <a:xfrm>
                  <a:off x="8282748" y="2998767"/>
                  <a:ext cx="53162" cy="276063"/>
                </a:xfrm>
                <a:prstGeom prst="rect">
                  <a:avLst/>
                </a:prstGeom>
                <a:solidFill>
                  <a:srgbClr val="92D050"/>
                </a:solidFill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39" name="Rectangle 38"/>
                <p:cNvSpPr/>
                <p:nvPr/>
              </p:nvSpPr>
              <p:spPr bwMode="auto">
                <a:xfrm>
                  <a:off x="8325280" y="2998767"/>
                  <a:ext cx="53162" cy="276063"/>
                </a:xfrm>
                <a:prstGeom prst="rect">
                  <a:avLst/>
                </a:prstGeom>
                <a:solidFill>
                  <a:srgbClr val="C00000"/>
                </a:solidFill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40" name="Rectangle 39"/>
                <p:cNvSpPr/>
                <p:nvPr/>
              </p:nvSpPr>
              <p:spPr bwMode="auto">
                <a:xfrm>
                  <a:off x="8381986" y="2998767"/>
                  <a:ext cx="53162" cy="276063"/>
                </a:xfrm>
                <a:prstGeom prst="rect">
                  <a:avLst/>
                </a:prstGeom>
                <a:solidFill>
                  <a:srgbClr val="92D050"/>
                </a:solidFill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41" name="Rectangle 40"/>
                <p:cNvSpPr/>
                <p:nvPr/>
              </p:nvSpPr>
              <p:spPr bwMode="auto">
                <a:xfrm>
                  <a:off x="7619983" y="3498511"/>
                  <a:ext cx="53162" cy="276063"/>
                </a:xfrm>
                <a:prstGeom prst="rect">
                  <a:avLst/>
                </a:prstGeom>
                <a:solidFill>
                  <a:srgbClr val="C00000"/>
                </a:solidFill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42" name="Rectangle 41"/>
                <p:cNvSpPr/>
                <p:nvPr/>
              </p:nvSpPr>
              <p:spPr bwMode="auto">
                <a:xfrm>
                  <a:off x="7676689" y="3498511"/>
                  <a:ext cx="53162" cy="276063"/>
                </a:xfrm>
                <a:prstGeom prst="rect">
                  <a:avLst/>
                </a:prstGeom>
                <a:solidFill>
                  <a:srgbClr val="92D050"/>
                </a:solidFill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43" name="Rectangle 42"/>
                <p:cNvSpPr/>
                <p:nvPr/>
              </p:nvSpPr>
              <p:spPr bwMode="auto">
                <a:xfrm>
                  <a:off x="7719221" y="3498511"/>
                  <a:ext cx="53162" cy="276063"/>
                </a:xfrm>
                <a:prstGeom prst="rect">
                  <a:avLst/>
                </a:prstGeom>
                <a:solidFill>
                  <a:srgbClr val="C00000"/>
                </a:solidFill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44" name="Rectangle 43"/>
                <p:cNvSpPr/>
                <p:nvPr/>
              </p:nvSpPr>
              <p:spPr bwMode="auto">
                <a:xfrm>
                  <a:off x="7775927" y="3498511"/>
                  <a:ext cx="53162" cy="276063"/>
                </a:xfrm>
                <a:prstGeom prst="rect">
                  <a:avLst/>
                </a:prstGeom>
                <a:solidFill>
                  <a:srgbClr val="92D050"/>
                </a:solidFill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45" name="Rectangle 44"/>
                <p:cNvSpPr/>
                <p:nvPr/>
              </p:nvSpPr>
              <p:spPr bwMode="auto">
                <a:xfrm>
                  <a:off x="7820230" y="3498511"/>
                  <a:ext cx="53162" cy="276063"/>
                </a:xfrm>
                <a:prstGeom prst="rect">
                  <a:avLst/>
                </a:prstGeom>
                <a:solidFill>
                  <a:srgbClr val="C00000"/>
                </a:solidFill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46" name="Rectangle 45"/>
                <p:cNvSpPr/>
                <p:nvPr/>
              </p:nvSpPr>
              <p:spPr bwMode="auto">
                <a:xfrm>
                  <a:off x="7876936" y="3498511"/>
                  <a:ext cx="53162" cy="276063"/>
                </a:xfrm>
                <a:prstGeom prst="rect">
                  <a:avLst/>
                </a:prstGeom>
                <a:solidFill>
                  <a:srgbClr val="92D050"/>
                </a:solidFill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47" name="Rectangle 46"/>
                <p:cNvSpPr/>
                <p:nvPr/>
              </p:nvSpPr>
              <p:spPr bwMode="auto">
                <a:xfrm>
                  <a:off x="7919468" y="3498511"/>
                  <a:ext cx="53162" cy="276063"/>
                </a:xfrm>
                <a:prstGeom prst="rect">
                  <a:avLst/>
                </a:prstGeom>
                <a:solidFill>
                  <a:srgbClr val="C00000"/>
                </a:solidFill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48" name="Rectangle 47"/>
                <p:cNvSpPr/>
                <p:nvPr/>
              </p:nvSpPr>
              <p:spPr bwMode="auto">
                <a:xfrm>
                  <a:off x="7976174" y="3498511"/>
                  <a:ext cx="53162" cy="276063"/>
                </a:xfrm>
                <a:prstGeom prst="rect">
                  <a:avLst/>
                </a:prstGeom>
                <a:solidFill>
                  <a:srgbClr val="92D050"/>
                </a:solidFill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49" name="Rectangle 48"/>
                <p:cNvSpPr/>
                <p:nvPr/>
              </p:nvSpPr>
              <p:spPr bwMode="auto">
                <a:xfrm>
                  <a:off x="8022251" y="3498510"/>
                  <a:ext cx="53162" cy="276063"/>
                </a:xfrm>
                <a:prstGeom prst="rect">
                  <a:avLst/>
                </a:prstGeom>
                <a:solidFill>
                  <a:srgbClr val="C00000"/>
                </a:solidFill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 bwMode="auto">
                <a:xfrm>
                  <a:off x="8078957" y="3498510"/>
                  <a:ext cx="53162" cy="276063"/>
                </a:xfrm>
                <a:prstGeom prst="rect">
                  <a:avLst/>
                </a:prstGeom>
                <a:solidFill>
                  <a:srgbClr val="92D050"/>
                </a:solidFill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 bwMode="auto">
                <a:xfrm>
                  <a:off x="8121489" y="3498510"/>
                  <a:ext cx="53162" cy="276063"/>
                </a:xfrm>
                <a:prstGeom prst="rect">
                  <a:avLst/>
                </a:prstGeom>
                <a:solidFill>
                  <a:srgbClr val="C00000"/>
                </a:solidFill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52" name="Rectangle 51"/>
                <p:cNvSpPr/>
                <p:nvPr/>
              </p:nvSpPr>
              <p:spPr bwMode="auto">
                <a:xfrm>
                  <a:off x="8178195" y="3498510"/>
                  <a:ext cx="53162" cy="276063"/>
                </a:xfrm>
                <a:prstGeom prst="rect">
                  <a:avLst/>
                </a:prstGeom>
                <a:solidFill>
                  <a:srgbClr val="92D050"/>
                </a:solidFill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53" name="Rectangle 52"/>
                <p:cNvSpPr/>
                <p:nvPr/>
              </p:nvSpPr>
              <p:spPr bwMode="auto">
                <a:xfrm>
                  <a:off x="8222498" y="3498510"/>
                  <a:ext cx="53162" cy="276063"/>
                </a:xfrm>
                <a:prstGeom prst="rect">
                  <a:avLst/>
                </a:prstGeom>
                <a:solidFill>
                  <a:srgbClr val="C00000"/>
                </a:solidFill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 bwMode="auto">
                <a:xfrm>
                  <a:off x="8279204" y="3498510"/>
                  <a:ext cx="53162" cy="276063"/>
                </a:xfrm>
                <a:prstGeom prst="rect">
                  <a:avLst/>
                </a:prstGeom>
                <a:solidFill>
                  <a:srgbClr val="92D050"/>
                </a:solidFill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55" name="Rectangle 54"/>
                <p:cNvSpPr/>
                <p:nvPr/>
              </p:nvSpPr>
              <p:spPr bwMode="auto">
                <a:xfrm>
                  <a:off x="8321736" y="3498510"/>
                  <a:ext cx="53162" cy="276063"/>
                </a:xfrm>
                <a:prstGeom prst="rect">
                  <a:avLst/>
                </a:prstGeom>
                <a:solidFill>
                  <a:srgbClr val="C00000"/>
                </a:solidFill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  <p:sp>
              <p:nvSpPr>
                <p:cNvPr id="56" name="Rectangle 55"/>
                <p:cNvSpPr/>
                <p:nvPr/>
              </p:nvSpPr>
              <p:spPr bwMode="auto">
                <a:xfrm>
                  <a:off x="8378442" y="3498510"/>
                  <a:ext cx="53162" cy="276063"/>
                </a:xfrm>
                <a:prstGeom prst="rect">
                  <a:avLst/>
                </a:prstGeom>
                <a:solidFill>
                  <a:srgbClr val="92D050"/>
                </a:solidFill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</p:grpSp>
          <p:cxnSp>
            <p:nvCxnSpPr>
              <p:cNvPr id="6" name="Straight Connector 5"/>
              <p:cNvCxnSpPr/>
              <p:nvPr/>
            </p:nvCxnSpPr>
            <p:spPr bwMode="auto">
              <a:xfrm>
                <a:off x="7142716" y="3366000"/>
                <a:ext cx="1512185" cy="10633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1" name="Group 100"/>
            <p:cNvGrpSpPr/>
            <p:nvPr/>
          </p:nvGrpSpPr>
          <p:grpSpPr>
            <a:xfrm>
              <a:off x="8612369" y="3092051"/>
              <a:ext cx="382264" cy="996633"/>
              <a:chOff x="8623002" y="3092051"/>
              <a:chExt cx="382264" cy="996633"/>
            </a:xfrm>
          </p:grpSpPr>
          <p:sp>
            <p:nvSpPr>
              <p:cNvPr id="94" name="Oval 93"/>
              <p:cNvSpPr/>
              <p:nvPr/>
            </p:nvSpPr>
            <p:spPr bwMode="auto">
              <a:xfrm>
                <a:off x="8623002" y="3092051"/>
                <a:ext cx="124717" cy="617362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8" charset="-128"/>
                </a:endParaRPr>
              </a:p>
            </p:txBody>
          </p:sp>
          <p:cxnSp>
            <p:nvCxnSpPr>
              <p:cNvPr id="96" name="Straight Connector 95"/>
              <p:cNvCxnSpPr>
                <a:stCxn id="94" idx="4"/>
              </p:cNvCxnSpPr>
              <p:nvPr/>
            </p:nvCxnSpPr>
            <p:spPr bwMode="auto">
              <a:xfrm flipH="1">
                <a:off x="8685360" y="3709413"/>
                <a:ext cx="1" cy="330959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97" name="TextBox 96"/>
              <p:cNvSpPr txBox="1"/>
              <p:nvPr/>
            </p:nvSpPr>
            <p:spPr>
              <a:xfrm>
                <a:off x="8660300" y="3750130"/>
                <a:ext cx="34496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b="1" dirty="0" smtClean="0">
                    <a:solidFill>
                      <a:srgbClr val="002060"/>
                    </a:solidFill>
                  </a:rPr>
                  <a:t>Q</a:t>
                </a:r>
                <a:endParaRPr lang="en-US" sz="1600" b="1" dirty="0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98" name="Rounded Rectangle 97"/>
          <p:cNvSpPr/>
          <p:nvPr/>
        </p:nvSpPr>
        <p:spPr bwMode="auto">
          <a:xfrm>
            <a:off x="7729851" y="2647507"/>
            <a:ext cx="102782" cy="287463"/>
          </a:xfrm>
          <a:prstGeom prst="roundRect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7823771" y="2621961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rgbClr val="FF0000"/>
                </a:solidFill>
              </a:rPr>
              <a:t>BLM</a:t>
            </a:r>
            <a:endParaRPr lang="en-US" sz="1600" b="1" dirty="0">
              <a:solidFill>
                <a:srgbClr val="FF0000"/>
              </a:solidFill>
            </a:endParaRPr>
          </a:p>
        </p:txBody>
      </p:sp>
      <p:grpSp>
        <p:nvGrpSpPr>
          <p:cNvPr id="112" name="Group 111"/>
          <p:cNvGrpSpPr/>
          <p:nvPr/>
        </p:nvGrpSpPr>
        <p:grpSpPr>
          <a:xfrm>
            <a:off x="267866" y="2628315"/>
            <a:ext cx="8639348" cy="2930518"/>
            <a:chOff x="267866" y="2628315"/>
            <a:chExt cx="8639348" cy="2930518"/>
          </a:xfrm>
        </p:grpSpPr>
        <p:grpSp>
          <p:nvGrpSpPr>
            <p:cNvPr id="102" name="Group 101"/>
            <p:cNvGrpSpPr/>
            <p:nvPr/>
          </p:nvGrpSpPr>
          <p:grpSpPr>
            <a:xfrm>
              <a:off x="6746427" y="2860158"/>
              <a:ext cx="862940" cy="314741"/>
              <a:chOff x="6746427" y="2860158"/>
              <a:chExt cx="862940" cy="314741"/>
            </a:xfrm>
          </p:grpSpPr>
          <p:cxnSp>
            <p:nvCxnSpPr>
              <p:cNvPr id="18" name="Straight Arrow Connector 17"/>
              <p:cNvCxnSpPr>
                <a:stCxn id="3" idx="1"/>
              </p:cNvCxnSpPr>
              <p:nvPr/>
            </p:nvCxnSpPr>
            <p:spPr bwMode="auto">
              <a:xfrm flipV="1">
                <a:off x="6746427" y="2934970"/>
                <a:ext cx="751606" cy="200998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7" name="Straight Arrow Connector 56"/>
              <p:cNvCxnSpPr>
                <a:stCxn id="3" idx="1"/>
              </p:cNvCxnSpPr>
              <p:nvPr/>
            </p:nvCxnSpPr>
            <p:spPr bwMode="auto">
              <a:xfrm flipV="1">
                <a:off x="6746427" y="3077051"/>
                <a:ext cx="685088" cy="58917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0" name="Straight Arrow Connector 59"/>
              <p:cNvCxnSpPr>
                <a:stCxn id="3" idx="1"/>
              </p:cNvCxnSpPr>
              <p:nvPr/>
            </p:nvCxnSpPr>
            <p:spPr bwMode="auto">
              <a:xfrm flipV="1">
                <a:off x="6746427" y="2934970"/>
                <a:ext cx="558140" cy="200998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3" name="Straight Arrow Connector 62"/>
              <p:cNvCxnSpPr/>
              <p:nvPr/>
            </p:nvCxnSpPr>
            <p:spPr bwMode="auto">
              <a:xfrm flipV="1">
                <a:off x="6898827" y="2998768"/>
                <a:ext cx="558140" cy="138032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6" name="Straight Arrow Connector 65"/>
              <p:cNvCxnSpPr>
                <a:stCxn id="3" idx="1"/>
              </p:cNvCxnSpPr>
              <p:nvPr/>
            </p:nvCxnSpPr>
            <p:spPr bwMode="auto">
              <a:xfrm>
                <a:off x="6746427" y="3135968"/>
                <a:ext cx="225907" cy="830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9" name="Straight Arrow Connector 68"/>
              <p:cNvCxnSpPr/>
              <p:nvPr/>
            </p:nvCxnSpPr>
            <p:spPr bwMode="auto">
              <a:xfrm>
                <a:off x="6898827" y="3136800"/>
                <a:ext cx="450632" cy="38099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73" name="Straight Arrow Connector 72"/>
              <p:cNvCxnSpPr/>
              <p:nvPr/>
            </p:nvCxnSpPr>
            <p:spPr bwMode="auto">
              <a:xfrm flipV="1">
                <a:off x="6972334" y="3135968"/>
                <a:ext cx="484633" cy="832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76" name="Straight Arrow Connector 75"/>
              <p:cNvCxnSpPr/>
              <p:nvPr/>
            </p:nvCxnSpPr>
            <p:spPr bwMode="auto">
              <a:xfrm flipV="1">
                <a:off x="7088971" y="3035469"/>
                <a:ext cx="409062" cy="41584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81" name="Straight Arrow Connector 80"/>
              <p:cNvCxnSpPr/>
              <p:nvPr/>
            </p:nvCxnSpPr>
            <p:spPr bwMode="auto">
              <a:xfrm flipV="1">
                <a:off x="7089551" y="2860158"/>
                <a:ext cx="519816" cy="216893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86" name="Straight Arrow Connector 85"/>
              <p:cNvCxnSpPr/>
              <p:nvPr/>
            </p:nvCxnSpPr>
            <p:spPr bwMode="auto">
              <a:xfrm flipV="1">
                <a:off x="7025497" y="2860158"/>
                <a:ext cx="406018" cy="246351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5" name="TextBox 14"/>
            <p:cNvSpPr txBox="1"/>
            <p:nvPr/>
          </p:nvSpPr>
          <p:spPr>
            <a:xfrm>
              <a:off x="267866" y="5220279"/>
              <a:ext cx="86393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accent2"/>
                </a:buClr>
                <a:buFont typeface="Arial" pitchFamily="34" charset="0"/>
                <a:buChar char="•"/>
              </a:pPr>
              <a:r>
                <a:rPr lang="en-US" sz="1600" dirty="0" smtClean="0"/>
                <a:t>BLM </a:t>
              </a:r>
              <a:r>
                <a:rPr lang="en-US" sz="1600" dirty="0">
                  <a:solidFill>
                    <a:srgbClr val="2B362A"/>
                  </a:solidFill>
                </a:rPr>
                <a:t>=&gt;</a:t>
              </a:r>
              <a:r>
                <a:rPr lang="en-US" sz="1600" dirty="0" smtClean="0"/>
                <a:t> Mask Beam </a:t>
              </a:r>
              <a:r>
                <a:rPr lang="en-US" sz="1600" dirty="0"/>
                <a:t>Loss </a:t>
              </a:r>
              <a:r>
                <a:rPr lang="en-US" sz="1600" dirty="0" smtClean="0"/>
                <a:t>Monitor signals of 1</a:t>
              </a:r>
              <a:r>
                <a:rPr lang="en-US" sz="1600" baseline="30000" dirty="0" smtClean="0"/>
                <a:t>st</a:t>
              </a:r>
              <a:r>
                <a:rPr lang="en-US" sz="1600" dirty="0" smtClean="0"/>
                <a:t> undulator for </a:t>
              </a:r>
              <a:r>
                <a:rPr lang="en-US" sz="1600" dirty="0"/>
                <a:t>the kicked </a:t>
              </a:r>
              <a:r>
                <a:rPr lang="en-US" sz="1600" dirty="0" smtClean="0"/>
                <a:t>bunch</a:t>
              </a:r>
            </a:p>
          </p:txBody>
        </p:sp>
        <p:sp>
          <p:nvSpPr>
            <p:cNvPr id="103" name="Oval 102"/>
            <p:cNvSpPr/>
            <p:nvPr/>
          </p:nvSpPr>
          <p:spPr bwMode="auto">
            <a:xfrm rot="20859464">
              <a:off x="6637013" y="2628315"/>
              <a:ext cx="1822361" cy="631033"/>
            </a:xfrm>
            <a:prstGeom prst="ellipse">
              <a:avLst/>
            </a:prstGeom>
            <a:noFill/>
            <a:ln w="19050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283895" y="3043237"/>
            <a:ext cx="8724411" cy="2854150"/>
            <a:chOff x="283895" y="3043237"/>
            <a:chExt cx="8724411" cy="2854150"/>
          </a:xfrm>
        </p:grpSpPr>
        <p:sp>
          <p:nvSpPr>
            <p:cNvPr id="16" name="TextBox 15"/>
            <p:cNvSpPr txBox="1"/>
            <p:nvPr/>
          </p:nvSpPr>
          <p:spPr>
            <a:xfrm>
              <a:off x="283895" y="5558833"/>
              <a:ext cx="86393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accent2"/>
                </a:buClr>
                <a:buFont typeface="Arial" pitchFamily="34" charset="0"/>
                <a:buChar char="•"/>
              </a:pPr>
              <a:r>
                <a:rPr lang="en-US" sz="1600" dirty="0" smtClean="0"/>
                <a:t>TPS </a:t>
              </a:r>
              <a:r>
                <a:rPr lang="en-US" sz="1600" dirty="0">
                  <a:solidFill>
                    <a:srgbClr val="2B362A"/>
                  </a:solidFill>
                </a:rPr>
                <a:t>=&gt;</a:t>
              </a:r>
              <a:r>
                <a:rPr lang="en-US" sz="1600" dirty="0" smtClean="0"/>
                <a:t> Mask </a:t>
              </a:r>
              <a:r>
                <a:rPr lang="en-US" sz="1600" dirty="0"/>
                <a:t>the Toroid Protection System </a:t>
              </a:r>
              <a:r>
                <a:rPr lang="en-US" sz="1600" dirty="0" smtClean="0"/>
                <a:t>for </a:t>
              </a:r>
              <a:r>
                <a:rPr lang="en-US" sz="1600" dirty="0"/>
                <a:t>the kicked </a:t>
              </a:r>
              <a:r>
                <a:rPr lang="en-US" sz="1600" dirty="0" smtClean="0"/>
                <a:t>bunch</a:t>
              </a:r>
              <a:endParaRPr lang="en-US" sz="1600" dirty="0"/>
            </a:p>
          </p:txBody>
        </p:sp>
        <p:sp>
          <p:nvSpPr>
            <p:cNvPr id="104" name="Rectangle 103"/>
            <p:cNvSpPr/>
            <p:nvPr/>
          </p:nvSpPr>
          <p:spPr bwMode="auto">
            <a:xfrm>
              <a:off x="8465865" y="3043237"/>
              <a:ext cx="542441" cy="1224921"/>
            </a:xfrm>
            <a:prstGeom prst="rect">
              <a:avLst/>
            </a:prstGeom>
            <a:noFill/>
            <a:ln w="19050" cap="flat" cmpd="sng" algn="ctr">
              <a:solidFill>
                <a:srgbClr val="FD930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noFill/>
                <a:effectLst/>
                <a:latin typeface="Arial" charset="0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267866" y="2044194"/>
            <a:ext cx="8639348" cy="3155397"/>
            <a:chOff x="267866" y="2044194"/>
            <a:chExt cx="8639348" cy="3155397"/>
          </a:xfrm>
        </p:grpSpPr>
        <p:sp>
          <p:nvSpPr>
            <p:cNvPr id="14" name="TextBox 13"/>
            <p:cNvSpPr txBox="1"/>
            <p:nvPr/>
          </p:nvSpPr>
          <p:spPr>
            <a:xfrm>
              <a:off x="267866" y="4861037"/>
              <a:ext cx="86393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accent2"/>
                </a:buClr>
                <a:buFont typeface="Arial" pitchFamily="34" charset="0"/>
                <a:buChar char="•"/>
              </a:pPr>
              <a:r>
                <a:rPr lang="en-US" sz="1600" dirty="0" smtClean="0"/>
                <a:t>Suppression </a:t>
              </a:r>
              <a:r>
                <a:rPr lang="en-US" sz="1600" dirty="0"/>
                <a:t>of </a:t>
              </a:r>
              <a:r>
                <a:rPr lang="en-US" sz="1600" dirty="0" smtClean="0"/>
                <a:t>Coherent OTR </a:t>
              </a:r>
              <a:r>
                <a:rPr lang="en-US" sz="1600" dirty="0"/>
                <a:t>at </a:t>
              </a:r>
              <a:r>
                <a:rPr lang="en-US" sz="1600" dirty="0" smtClean="0"/>
                <a:t>view screen </a:t>
              </a:r>
              <a:r>
                <a:rPr lang="en-US" sz="1600" dirty="0">
                  <a:solidFill>
                    <a:srgbClr val="2B362A"/>
                  </a:solidFill>
                </a:rPr>
                <a:t>=&gt; </a:t>
              </a:r>
              <a:r>
                <a:rPr lang="en-US" sz="1600" dirty="0" smtClean="0"/>
                <a:t>Scintillation screen with 35deg tilt</a:t>
              </a:r>
            </a:p>
          </p:txBody>
        </p:sp>
        <p:sp>
          <p:nvSpPr>
            <p:cNvPr id="105" name="Rectangle 104"/>
            <p:cNvSpPr/>
            <p:nvPr/>
          </p:nvSpPr>
          <p:spPr bwMode="auto">
            <a:xfrm>
              <a:off x="6048189" y="2044194"/>
              <a:ext cx="542441" cy="1297455"/>
            </a:xfrm>
            <a:prstGeom prst="rect">
              <a:avLst/>
            </a:prstGeom>
            <a:noFill/>
            <a:ln w="19050" cap="flat" cmpd="sng" algn="ctr">
              <a:solidFill>
                <a:srgbClr val="FD930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noFill/>
                <a:effectLst/>
                <a:latin typeface="Arial" charset="0"/>
              </a:endParaRPr>
            </a:p>
          </p:txBody>
        </p:sp>
      </p:grpSp>
      <p:sp>
        <p:nvSpPr>
          <p:cNvPr id="113" name="Slide Number Placeholder 3"/>
          <p:cNvSpPr txBox="1">
            <a:spLocks noGrp="1"/>
          </p:cNvSpPr>
          <p:nvPr/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 bIns="18000"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fld id="{22E1A4D4-1BCB-422C-9885-A251C124B318}" type="slidenum">
              <a:rPr lang="en-GB" sz="10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GB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34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2265</Words>
  <Application>Microsoft Office PowerPoint</Application>
  <PresentationFormat>On-screen Show (4:3)</PresentationFormat>
  <Paragraphs>613</Paragraphs>
  <Slides>40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DESY European XFEL</vt:lpstr>
      <vt:lpstr>PowerPoint Presentation</vt:lpstr>
      <vt:lpstr>PowerPoint Presentation</vt:lpstr>
      <vt:lpstr>Overview on WP-18 devices </vt:lpstr>
      <vt:lpstr>Measurement Principle for Transverse Deflecting Structure </vt:lpstr>
      <vt:lpstr>PowerPoint Presentation</vt:lpstr>
      <vt:lpstr>Influence of solenoid on microbunching </vt:lpstr>
      <vt:lpstr>Fourier Transform of the TDS profiles </vt:lpstr>
      <vt:lpstr>Fourier Transform of the TDS profiles (2) </vt:lpstr>
      <vt:lpstr>SMATCH: Longitudinal Bunch Profile Monitor </vt:lpstr>
      <vt:lpstr>jddd panel: Longitudinal Bunch Profile Monitor </vt:lpstr>
      <vt:lpstr>Slow LOLA phase FB: Longitudinal Bunch Profile Monitor </vt:lpstr>
      <vt:lpstr>Contributions to Longitudinal Bunch Profile Monitor </vt:lpstr>
      <vt:lpstr>Locations TDS @ XFEL </vt:lpstr>
      <vt:lpstr>Overview TDS @ XFEL </vt:lpstr>
      <vt:lpstr>TDS Measurement Principle and choice of frequency </vt:lpstr>
      <vt:lpstr>TDS Frequency </vt:lpstr>
      <vt:lpstr>Frequency Generation Box (1): DESY Prototype </vt:lpstr>
      <vt:lpstr>Frequency Generation Box (3): 3 PCBs in ZG4 housings </vt:lpstr>
      <vt:lpstr>Overview: Electro-Optical Diagnostics </vt:lpstr>
      <vt:lpstr>PowerPoint Presentation</vt:lpstr>
      <vt:lpstr>Prototype Electro-Optical Diagnostics v</vt:lpstr>
      <vt:lpstr>EOD: Locations </vt:lpstr>
      <vt:lpstr>Coherent Radiation Diagnostics (PYRO) </vt:lpstr>
      <vt:lpstr>Coherent Radiation Diagnostics (CRISP4) </vt:lpstr>
      <vt:lpstr>Comparison CRISP4 and LOLA measurements </vt:lpstr>
      <vt:lpstr>BCM/CRD: Locations </vt:lpstr>
      <vt:lpstr>EBPM: Overview </vt:lpstr>
      <vt:lpstr>EBPM: LLRF Detection Scheme </vt:lpstr>
      <vt:lpstr>PowerPoint Presentation</vt:lpstr>
      <vt:lpstr>Longitudinal Diagnostics: Summary </vt:lpstr>
      <vt:lpstr>PowerPoint Presentation</vt:lpstr>
      <vt:lpstr>PowerPoint Presentation</vt:lpstr>
      <vt:lpstr>EBPM: Layout for XFEL </vt:lpstr>
      <vt:lpstr>Devices </vt:lpstr>
      <vt:lpstr>PowerPoint Presentation</vt:lpstr>
      <vt:lpstr>Scope of the contribution </vt:lpstr>
      <vt:lpstr>Overview WP-18 Special Diagnostics at XFEL </vt:lpstr>
      <vt:lpstr>MSK at FLASH and XFEL </vt:lpstr>
      <vt:lpstr>Comparison CRISP and LOLA measurement (1) </vt:lpstr>
      <vt:lpstr>Synchrotron Radiation Monitor: Overview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WP-X   XFEL Project Progress Report (2-2009) </dc:title>
  <cp:lastModifiedBy>christo</cp:lastModifiedBy>
  <cp:revision>290</cp:revision>
  <dcterms:modified xsi:type="dcterms:W3CDTF">2013-03-19T09:15:27Z</dcterms:modified>
</cp:coreProperties>
</file>