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265" r:id="rId3"/>
    <p:sldId id="294" r:id="rId4"/>
    <p:sldId id="296" r:id="rId5"/>
    <p:sldId id="293" r:id="rId6"/>
    <p:sldId id="269" r:id="rId7"/>
    <p:sldId id="287" r:id="rId8"/>
    <p:sldId id="278" r:id="rId9"/>
    <p:sldId id="288" r:id="rId10"/>
    <p:sldId id="292" r:id="rId11"/>
    <p:sldId id="279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E28"/>
    <a:srgbClr val="0000CC"/>
    <a:srgbClr val="006600"/>
    <a:srgbClr val="50AAE6"/>
    <a:srgbClr val="5A6EB4"/>
    <a:srgbClr val="A00078"/>
    <a:srgbClr val="A08232"/>
    <a:srgbClr val="DCA01E"/>
    <a:srgbClr val="FA8214"/>
    <a:srgbClr val="82BE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701" autoAdjust="0"/>
    <p:restoredTop sz="91212" autoAdjust="0"/>
  </p:normalViewPr>
  <p:slideViewPr>
    <p:cSldViewPr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DE" altLang="zh-CN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altLang="zh-CN"/>
              <a:t>Prof. Dr. Max Mustermann | </a:t>
            </a:r>
            <a:br>
              <a:rPr lang="de-DE" altLang="zh-CN"/>
            </a:br>
            <a:r>
              <a:rPr lang="de-DE" altLang="zh-CN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53E827-0340-4FE8-BA19-06B50849AAE7}" type="slidenum">
              <a:rPr lang="de-DE" altLang="zh-CN"/>
              <a:pPr/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 dirty="0"/>
              <a:t>KIT – University of the State of Baden-Wuerttemberg and </a:t>
            </a:r>
            <a:br>
              <a:rPr lang="en-US" sz="800" dirty="0"/>
            </a:br>
            <a:r>
              <a:rPr lang="en-US" sz="800" dirty="0"/>
              <a:t>National Research Center of the Helmholtz Association</a:t>
            </a:r>
            <a:r>
              <a:rPr lang="de-DE" altLang="zh-CN" sz="800">
                <a:ea typeface="宋体" pitchFamily="2" charset="-122"/>
              </a:rPr>
              <a:t> 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6634"/>
            <a:ext cx="84010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zh-CN" sz="10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Institute for Data Processing and Electronics</a:t>
            </a:r>
          </a:p>
          <a:p>
            <a:r>
              <a:rPr lang="de-DE" altLang="zh-CN" sz="1000" dirty="0" smtClean="0">
                <a:solidFill>
                  <a:schemeClr val="bg1"/>
                </a:solidFill>
                <a:ea typeface="宋体" pitchFamily="2" charset="-122"/>
              </a:rPr>
              <a:t>,</a:t>
            </a:r>
            <a:endParaRPr lang="de-DE" altLang="zh-CN" sz="10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chemeClr val="tx1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5" y="3796861"/>
            <a:ext cx="2132469" cy="2132469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9" y="3796861"/>
            <a:ext cx="2135994" cy="2132469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796861"/>
            <a:ext cx="2132469" cy="2132469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Prof. Max </a:t>
            </a:r>
            <a:r>
              <a:rPr lang="en-US" dirty="0" err="1"/>
              <a:t>Mustermann</a:t>
            </a:r>
            <a:r>
              <a:rPr lang="en-US" dirty="0"/>
              <a:t> -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64306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de-DE" altLang="zh-CN" sz="9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Institute</a:t>
            </a:r>
            <a:r>
              <a:rPr lang="de-DE" altLang="zh-CN" sz="900" baseline="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for </a:t>
            </a:r>
            <a:r>
              <a:rPr lang="de-DE" altLang="zh-CN" sz="9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Data Processing and Electronics (IPE)</a:t>
            </a:r>
            <a:endParaRPr lang="de-DE" altLang="zh-CN" sz="9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83F7DB05-7990-421B-A543-D80705912BE4}" type="slidenum">
              <a:rPr lang="de-DE" altLang="zh-CN" sz="900" b="1">
                <a:ea typeface="宋体" pitchFamily="2" charset="-122"/>
              </a:rPr>
              <a:pPr>
                <a:spcBef>
                  <a:spcPct val="50000"/>
                </a:spcBef>
              </a:pPr>
              <a:t>‹#›</a:t>
            </a:fld>
            <a:endParaRPr lang="de-DE" altLang="zh-CN" sz="900" b="1">
              <a:ea typeface="宋体" pitchFamily="2" charset="-122"/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fld id="{1214DA59-1ECE-498C-A942-9159635A6D74}" type="datetime1">
              <a:rPr lang="de-DE" altLang="zh-CN" sz="900">
                <a:ea typeface="宋体" pitchFamily="2" charset="-122"/>
              </a:rPr>
              <a:pPr/>
              <a:t>04.03.2013</a:t>
            </a:fld>
            <a:endParaRPr lang="de-DE" altLang="zh-CN" sz="900">
              <a:ea typeface="宋体" pitchFamily="2" charset="-122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chemeClr val="tx2"/>
                </a:solidFill>
              </a:rPr>
              <a:t>Algebraic Reconstruction of X-ray Tomography on parallel computing Architecture of LSDF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Xiaoli Yang, Thomas </a:t>
            </a:r>
            <a:r>
              <a:rPr lang="en-US" sz="1600" b="1" dirty="0" err="1" smtClean="0">
                <a:solidFill>
                  <a:srgbClr val="000000"/>
                </a:solidFill>
              </a:rPr>
              <a:t>Jejkal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Halil</a:t>
            </a:r>
            <a:r>
              <a:rPr lang="en-US" sz="1600" b="1" dirty="0" smtClean="0">
                <a:solidFill>
                  <a:srgbClr val="000000"/>
                </a:solidFill>
              </a:rPr>
              <a:t> Pasic, Rainer </a:t>
            </a:r>
            <a:r>
              <a:rPr lang="en-US" sz="1600" b="1" dirty="0" err="1" smtClean="0">
                <a:solidFill>
                  <a:srgbClr val="000000"/>
                </a:solidFill>
              </a:rPr>
              <a:t>Stotzka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Achim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Streit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Jos</a:t>
            </a:r>
            <a:r>
              <a:rPr lang="en-US" sz="1600" b="1" dirty="0" smtClean="0">
                <a:solidFill>
                  <a:srgbClr val="000000"/>
                </a:solidFill>
              </a:rPr>
              <a:t> van </a:t>
            </a:r>
            <a:r>
              <a:rPr lang="en-US" sz="1600" b="1" dirty="0" err="1" smtClean="0">
                <a:solidFill>
                  <a:srgbClr val="000000"/>
                </a:solidFill>
              </a:rPr>
              <a:t>Wezel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Tomy</a:t>
            </a:r>
            <a:r>
              <a:rPr lang="en-US" sz="1600" b="1" dirty="0" smtClean="0">
                <a:solidFill>
                  <a:srgbClr val="000000"/>
                </a:solidFill>
              </a:rPr>
              <a:t> dos Santos </a:t>
            </a:r>
            <a:r>
              <a:rPr lang="en-US" sz="1600" b="1" dirty="0" err="1" smtClean="0">
                <a:solidFill>
                  <a:srgbClr val="000000"/>
                </a:solidFill>
              </a:rPr>
              <a:t>Rolo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Parallel computing performace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Comparison with</a:t>
            </a:r>
            <a:r>
              <a:rPr kumimoji="0" lang="de-DE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theoretical value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de-DE" altLang="zh-CN" sz="2000" b="1" kern="0" baseline="0" dirty="0" smtClean="0">
                <a:latin typeface="+mn-lt"/>
                <a:ea typeface="宋体" pitchFamily="2" charset="-122"/>
              </a:rPr>
              <a:t>Lower increasing</a:t>
            </a:r>
            <a:r>
              <a:rPr lang="de-DE" altLang="zh-CN" sz="2000" b="1" kern="0" dirty="0" smtClean="0">
                <a:latin typeface="+mn-lt"/>
                <a:ea typeface="宋体" pitchFamily="2" charset="-122"/>
              </a:rPr>
              <a:t> speed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</a:pPr>
            <a:r>
              <a:rPr kumimoji="0" lang="de-DE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Reason</a:t>
            </a:r>
            <a:r>
              <a:rPr kumimoji="0" lang="de-DE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: </a:t>
            </a:r>
            <a:r>
              <a:rPr kumimoji="0" lang="de-DE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multiple tasks in one node</a:t>
            </a:r>
          </a:p>
          <a:p>
            <a:pPr marL="1228725" lvl="2" indent="-314325">
              <a:spcBef>
                <a:spcPct val="20000"/>
              </a:spcBef>
              <a:buFont typeface="Wingdings"/>
              <a:buChar char="à"/>
            </a:pP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Share cores</a:t>
            </a:r>
          </a:p>
          <a:p>
            <a:pPr marL="1228725" lvl="2" indent="-314325">
              <a:spcBef>
                <a:spcPct val="20000"/>
              </a:spcBef>
              <a:buFont typeface="Wingdings"/>
              <a:buChar char="à"/>
            </a:pPr>
            <a:r>
              <a:rPr lang="de-DE" altLang="zh-CN" sz="2000" kern="0" baseline="0" dirty="0" smtClean="0">
                <a:latin typeface="+mn-lt"/>
                <a:ea typeface="宋体" pitchFamily="2" charset="-122"/>
                <a:sym typeface="Wingdings" pitchFamily="2" charset="2"/>
              </a:rPr>
              <a:t>Share memory</a:t>
            </a:r>
          </a:p>
          <a:p>
            <a:pPr marL="1228725" lvl="2" indent="-314325">
              <a:spcBef>
                <a:spcPct val="20000"/>
              </a:spcBef>
              <a:buFont typeface="Wingdings"/>
              <a:buChar char="à"/>
            </a:pP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Share data access bandwidth</a:t>
            </a:r>
          </a:p>
        </p:txBody>
      </p:sp>
      <p:sp>
        <p:nvSpPr>
          <p:cNvPr id="9" name="笑脸 8"/>
          <p:cNvSpPr/>
          <p:nvPr/>
        </p:nvSpPr>
        <p:spPr>
          <a:xfrm>
            <a:off x="428596" y="3714752"/>
            <a:ext cx="357190" cy="35719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8838" y="3714752"/>
            <a:ext cx="62849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lang="de-DE" altLang="zh-CN" sz="2000" kern="0" dirty="0" smtClean="0">
                <a:ea typeface="宋体" pitchFamily="2" charset="-122"/>
                <a:sym typeface="Wingdings" pitchFamily="2" charset="2"/>
              </a:rPr>
              <a:t>High computing performance achieved</a:t>
            </a:r>
          </a:p>
          <a:p>
            <a:pPr marL="771525" lvl="1" indent="-314325">
              <a:spcBef>
                <a:spcPct val="20000"/>
              </a:spcBef>
              <a:buFont typeface="Wingdings"/>
              <a:buChar char="à"/>
              <a:defRPr/>
            </a:pPr>
            <a:r>
              <a:rPr lang="de-DE" altLang="zh-CN" sz="2000" b="1" kern="0" dirty="0" smtClean="0">
                <a:ea typeface="宋体" pitchFamily="2" charset="-122"/>
                <a:sym typeface="Wingdings" pitchFamily="2" charset="2"/>
              </a:rPr>
              <a:t>330 seconds </a:t>
            </a:r>
            <a:r>
              <a:rPr lang="de-DE" altLang="zh-CN" sz="2000" kern="0" dirty="0" smtClean="0">
                <a:ea typeface="宋体" pitchFamily="2" charset="-122"/>
                <a:sym typeface="Wingdings" pitchFamily="2" charset="2"/>
              </a:rPr>
              <a:t>(less than 6 min), </a:t>
            </a:r>
            <a:r>
              <a:rPr lang="de-DE" altLang="zh-CN" sz="2000" b="1" kern="0" dirty="0" smtClean="0">
                <a:ea typeface="宋体" pitchFamily="2" charset="-122"/>
                <a:sym typeface="Wingdings" pitchFamily="2" charset="2"/>
              </a:rPr>
              <a:t>120 </a:t>
            </a:r>
            <a:r>
              <a:rPr lang="de-DE" altLang="zh-CN" sz="2000" b="1" kern="0" dirty="0" smtClean="0">
                <a:ea typeface="宋体" pitchFamily="2" charset="-122"/>
                <a:sym typeface="Wingdings" pitchFamily="2" charset="2"/>
              </a:rPr>
              <a:t>speedup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de-DE" altLang="zh-CN" sz="2000" kern="0" dirty="0" smtClean="0">
              <a:latin typeface="+mn-lt"/>
              <a:ea typeface="宋体" pitchFamily="2" charset="-122"/>
              <a:sym typeface="Wingdings" pitchFamily="2" charset="2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Enable the application of novel algorithm</a:t>
            </a:r>
          </a:p>
          <a:p>
            <a:pPr marL="771525" lvl="1" indent="-314325">
              <a:spcBef>
                <a:spcPct val="20000"/>
              </a:spcBef>
              <a:defRPr/>
            </a:pP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 better images for </a:t>
            </a:r>
            <a:r>
              <a:rPr lang="de-DE" altLang="zh-CN" sz="2000" b="1" kern="0" dirty="0" smtClean="0">
                <a:latin typeface="+mn-lt"/>
                <a:ea typeface="宋体" pitchFamily="2" charset="-122"/>
                <a:sym typeface="Wingdings" pitchFamily="2" charset="2"/>
              </a:rPr>
              <a:t>ultrafast tomography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Conclusions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Algorithm </a:t>
            </a:r>
            <a:r>
              <a:rPr lang="de-DE" altLang="zh-CN" b="1" dirty="0" smtClean="0">
                <a:ea typeface="宋体" pitchFamily="2" charset="-122"/>
              </a:rPr>
              <a:t>CS-ART</a:t>
            </a:r>
            <a:r>
              <a:rPr lang="de-DE" altLang="zh-CN" dirty="0" smtClean="0">
                <a:ea typeface="宋体" pitchFamily="2" charset="-122"/>
              </a:rPr>
              <a:t> shows high potential to reconstruct </a:t>
            </a:r>
            <a:r>
              <a:rPr lang="de-DE" altLang="zh-CN" b="1" dirty="0" smtClean="0">
                <a:ea typeface="宋体" pitchFamily="2" charset="-122"/>
              </a:rPr>
              <a:t>better images</a:t>
            </a:r>
            <a:r>
              <a:rPr lang="de-DE" altLang="zh-CN" dirty="0" smtClean="0">
                <a:ea typeface="宋体" pitchFamily="2" charset="-122"/>
              </a:rPr>
              <a:t>  for </a:t>
            </a:r>
            <a:r>
              <a:rPr lang="de-DE" altLang="zh-CN" b="1" dirty="0" smtClean="0">
                <a:ea typeface="宋体" pitchFamily="2" charset="-122"/>
              </a:rPr>
              <a:t>reduced data</a:t>
            </a:r>
            <a:r>
              <a:rPr lang="de-DE" altLang="zh-CN" dirty="0" smtClean="0">
                <a:ea typeface="宋体" pitchFamily="2" charset="-122"/>
              </a:rPr>
              <a:t>.</a:t>
            </a:r>
          </a:p>
          <a:p>
            <a:endParaRPr lang="de-DE" altLang="zh-CN" dirty="0" smtClean="0">
              <a:ea typeface="宋体" pitchFamily="2" charset="-122"/>
            </a:endParaRPr>
          </a:p>
          <a:p>
            <a:r>
              <a:rPr lang="de-DE" altLang="zh-CN" b="1" dirty="0" smtClean="0">
                <a:ea typeface="宋体" pitchFamily="2" charset="-122"/>
              </a:rPr>
              <a:t>Workflow</a:t>
            </a:r>
            <a:r>
              <a:rPr lang="de-DE" altLang="zh-CN" dirty="0" smtClean="0">
                <a:ea typeface="宋体" pitchFamily="2" charset="-122"/>
              </a:rPr>
              <a:t> of LSDF will enhance the data storage, management and </a:t>
            </a:r>
            <a:r>
              <a:rPr lang="de-DE" altLang="zh-CN" b="1" dirty="0" smtClean="0">
                <a:ea typeface="宋体" pitchFamily="2" charset="-122"/>
              </a:rPr>
              <a:t>automatic data intensive computing </a:t>
            </a:r>
            <a:r>
              <a:rPr lang="de-DE" altLang="zh-CN" dirty="0" smtClean="0">
                <a:ea typeface="宋体" pitchFamily="2" charset="-122"/>
              </a:rPr>
              <a:t>for ANKA.  </a:t>
            </a:r>
          </a:p>
          <a:p>
            <a:pPr lvl="1">
              <a:buNone/>
            </a:pPr>
            <a:r>
              <a:rPr lang="de-DE" altLang="zh-CN" dirty="0" smtClean="0">
                <a:ea typeface="宋体" pitchFamily="2" charset="-122"/>
              </a:rPr>
              <a:t>(finished at the end of the year 2013)</a:t>
            </a:r>
          </a:p>
          <a:p>
            <a:pPr>
              <a:buNone/>
            </a:pPr>
            <a:endParaRPr lang="de-DE" altLang="zh-CN" dirty="0" smtClean="0">
              <a:ea typeface="宋体" pitchFamily="2" charset="-122"/>
            </a:endParaRPr>
          </a:p>
          <a:p>
            <a:r>
              <a:rPr lang="de-DE" altLang="zh-CN" dirty="0" smtClean="0">
                <a:ea typeface="宋体" pitchFamily="2" charset="-122"/>
              </a:rPr>
              <a:t>The promising </a:t>
            </a:r>
            <a:r>
              <a:rPr lang="de-DE" altLang="zh-CN" b="1" dirty="0" smtClean="0">
                <a:ea typeface="宋体" pitchFamily="2" charset="-122"/>
              </a:rPr>
              <a:t>reconstruction  result </a:t>
            </a:r>
            <a:r>
              <a:rPr lang="de-DE" altLang="zh-CN" dirty="0" smtClean="0">
                <a:ea typeface="宋体" pitchFamily="2" charset="-122"/>
              </a:rPr>
              <a:t>and high </a:t>
            </a:r>
            <a:r>
              <a:rPr lang="de-DE" altLang="zh-CN" b="1" dirty="0" smtClean="0">
                <a:ea typeface="宋体" pitchFamily="2" charset="-122"/>
              </a:rPr>
              <a:t>computing performance</a:t>
            </a:r>
            <a:r>
              <a:rPr lang="de-DE" altLang="zh-CN" dirty="0" smtClean="0">
                <a:ea typeface="宋体" pitchFamily="2" charset="-122"/>
              </a:rPr>
              <a:t> at LSDF greatly support the construction of the </a:t>
            </a:r>
            <a:r>
              <a:rPr lang="de-DE" altLang="zh-CN" b="1" dirty="0" smtClean="0">
                <a:ea typeface="宋体" pitchFamily="2" charset="-122"/>
              </a:rPr>
              <a:t>world fastest tomography system</a:t>
            </a:r>
            <a:r>
              <a:rPr lang="de-DE" altLang="zh-CN" dirty="0" smtClean="0">
                <a:ea typeface="宋体" pitchFamily="2" charset="-122"/>
              </a:rPr>
              <a:t> at ANKA.</a:t>
            </a:r>
          </a:p>
          <a:p>
            <a:endParaRPr lang="de-DE" altLang="zh-CN" dirty="0" smtClean="0">
              <a:ea typeface="宋体" pitchFamily="2" charset="-122"/>
            </a:endParaRPr>
          </a:p>
          <a:p>
            <a:r>
              <a:rPr lang="de-DE" altLang="zh-CN" dirty="0" smtClean="0">
                <a:ea typeface="宋体" pitchFamily="2" charset="-122"/>
              </a:rPr>
              <a:t>Workflow of LSDF is </a:t>
            </a:r>
            <a:r>
              <a:rPr lang="de-DE" altLang="zh-CN" b="1" dirty="0" smtClean="0">
                <a:ea typeface="宋体" pitchFamily="2" charset="-122"/>
              </a:rPr>
              <a:t>not limited to ANKA</a:t>
            </a:r>
            <a:r>
              <a:rPr lang="de-DE" altLang="zh-CN" dirty="0" smtClean="0">
                <a:ea typeface="宋体" pitchFamily="2" charset="-122"/>
              </a:rPr>
              <a:t>. It also supports other  institutes involving data intensive computing (micro-tomograph and other tomograph </a:t>
            </a:r>
            <a:r>
              <a:rPr lang="de-DE" altLang="zh-CN" dirty="0" smtClean="0">
                <a:ea typeface="宋体" pitchFamily="2" charset="-122"/>
              </a:rPr>
              <a:t>experiments</a:t>
            </a:r>
            <a:r>
              <a:rPr lang="de-DE" altLang="zh-CN" dirty="0" smtClean="0">
                <a:ea typeface="宋体" pitchFamily="2" charset="-122"/>
              </a:rPr>
              <a:t>).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7110433" cy="561975"/>
          </a:xfrm>
        </p:spPr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Motivation for X-ray tomography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198563"/>
            <a:ext cx="8394729" cy="4894262"/>
          </a:xfrm>
        </p:spPr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ANKA</a:t>
            </a:r>
          </a:p>
          <a:p>
            <a:pPr lvl="1"/>
            <a:r>
              <a:rPr lang="de-DE" altLang="zh-CN" b="1" dirty="0" smtClean="0">
                <a:ea typeface="宋体" pitchFamily="2" charset="-122"/>
              </a:rPr>
              <a:t>Synchrotron light source </a:t>
            </a:r>
            <a:r>
              <a:rPr lang="de-DE" altLang="zh-CN" dirty="0" smtClean="0">
                <a:ea typeface="宋体" pitchFamily="2" charset="-122"/>
              </a:rPr>
              <a:t>at </a:t>
            </a:r>
            <a:r>
              <a:rPr lang="de-DE" altLang="zh-CN" b="1" dirty="0" smtClean="0">
                <a:ea typeface="宋体" pitchFamily="2" charset="-122"/>
              </a:rPr>
              <a:t>KIT</a:t>
            </a:r>
            <a:r>
              <a:rPr lang="de-DE" altLang="zh-CN" dirty="0" smtClean="0">
                <a:ea typeface="宋体" pitchFamily="2" charset="-122"/>
              </a:rPr>
              <a:t>: storage ring, beamline labs</a:t>
            </a:r>
          </a:p>
          <a:p>
            <a:pPr lvl="1"/>
            <a:r>
              <a:rPr lang="de-DE" altLang="zh-CN" b="1" dirty="0" smtClean="0">
                <a:ea typeface="宋体" pitchFamily="2" charset="-122"/>
              </a:rPr>
              <a:t>Topo-Tomo</a:t>
            </a:r>
            <a:r>
              <a:rPr lang="de-DE" altLang="zh-CN" dirty="0" smtClean="0">
                <a:ea typeface="宋体" pitchFamily="2" charset="-122"/>
              </a:rPr>
              <a:t> beamline: parallel</a:t>
            </a:r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 X-ray, tomography experiment platform</a:t>
            </a:r>
            <a:endParaRPr lang="de-DE" altLang="zh-CN" dirty="0" smtClean="0">
              <a:ea typeface="宋体" pitchFamily="2" charset="-122"/>
            </a:endParaRPr>
          </a:p>
          <a:p>
            <a:pPr lvl="1"/>
            <a:r>
              <a:rPr lang="de-DE" altLang="zh-CN" dirty="0" smtClean="0">
                <a:ea typeface="宋体" pitchFamily="2" charset="-122"/>
              </a:rPr>
              <a:t>Studying </a:t>
            </a:r>
            <a:r>
              <a:rPr lang="de-DE" altLang="zh-CN" b="1" dirty="0" smtClean="0">
                <a:ea typeface="宋体" pitchFamily="2" charset="-122"/>
              </a:rPr>
              <a:t>moving biological objects </a:t>
            </a:r>
            <a:r>
              <a:rPr lang="de-DE" altLang="zh-CN" dirty="0" smtClean="0">
                <a:ea typeface="宋体" pitchFamily="2" charset="-122"/>
              </a:rPr>
              <a:t>in 3D</a:t>
            </a:r>
          </a:p>
          <a:p>
            <a:pPr lvl="1"/>
            <a:endParaRPr lang="de-DE" altLang="zh-CN" dirty="0" smtClean="0">
              <a:ea typeface="宋体" pitchFamily="2" charset="-122"/>
            </a:endParaRPr>
          </a:p>
          <a:p>
            <a:pPr>
              <a:buNone/>
            </a:pPr>
            <a:endParaRPr lang="de-DE" altLang="zh-CN" dirty="0" smtClean="0">
              <a:ea typeface="宋体" pitchFamily="2" charset="-122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7" name="Picture 3" descr="C:\Users\xiaoli\Desktop\Photos-kit\anka-topotom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6552" y="2643181"/>
            <a:ext cx="2760476" cy="2071703"/>
          </a:xfrm>
          <a:prstGeom prst="rect">
            <a:avLst/>
          </a:prstGeom>
          <a:noFill/>
        </p:spPr>
      </p:pic>
      <p:pic>
        <p:nvPicPr>
          <p:cNvPr id="1028" name="Picture 4" descr="C:\Users\xiaoli\Desktop\Photos-kit\anka-data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807680"/>
            <a:ext cx="2786082" cy="1407402"/>
          </a:xfrm>
          <a:prstGeom prst="rect">
            <a:avLst/>
          </a:prstGeom>
          <a:noFill/>
        </p:spPr>
      </p:pic>
      <p:pic>
        <p:nvPicPr>
          <p:cNvPr id="8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84" r="5918"/>
          <a:stretch/>
        </p:blipFill>
        <p:spPr>
          <a:xfrm>
            <a:off x="500034" y="2786058"/>
            <a:ext cx="4385348" cy="3286148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142976" y="3500438"/>
            <a:ext cx="642942" cy="642942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572264" y="3286124"/>
            <a:ext cx="500066" cy="1143008"/>
          </a:xfrm>
          <a:prstGeom prst="ellipse">
            <a:avLst/>
          </a:prstGeom>
          <a:noFill/>
          <a:ln>
            <a:solidFill>
              <a:srgbClr val="A01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stCxn id="16" idx="4"/>
            <a:endCxn id="1028" idx="0"/>
          </p:cNvCxnSpPr>
          <p:nvPr/>
        </p:nvCxnSpPr>
        <p:spPr>
          <a:xfrm rot="5400000">
            <a:off x="6633023" y="4618406"/>
            <a:ext cx="378548" cy="1588"/>
          </a:xfrm>
          <a:prstGeom prst="straightConnector1">
            <a:avLst/>
          </a:prstGeom>
          <a:ln w="28575">
            <a:solidFill>
              <a:srgbClr val="A01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形状 18"/>
          <p:cNvCxnSpPr>
            <a:stCxn id="9" idx="7"/>
          </p:cNvCxnSpPr>
          <p:nvPr/>
        </p:nvCxnSpPr>
        <p:spPr>
          <a:xfrm rot="5400000" flipH="1" flipV="1">
            <a:off x="3370554" y="1535894"/>
            <a:ext cx="379909" cy="3737495"/>
          </a:xfrm>
          <a:prstGeom prst="curvedConnector2">
            <a:avLst/>
          </a:prstGeom>
          <a:ln w="28575">
            <a:solidFill>
              <a:srgbClr val="A01E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7110433" cy="561975"/>
          </a:xfrm>
        </p:spPr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Motivation for X-ray tomography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412877"/>
            <a:ext cx="4465639" cy="1944685"/>
          </a:xfrm>
        </p:spPr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World fastest tomography system</a:t>
            </a:r>
          </a:p>
          <a:p>
            <a:pPr lvl="1"/>
            <a:r>
              <a:rPr lang="de-DE" altLang="zh-CN" b="1" dirty="0" smtClean="0">
                <a:ea typeface="宋体" pitchFamily="2" charset="-122"/>
                <a:sym typeface="Wingdings" pitchFamily="2" charset="2"/>
              </a:rPr>
              <a:t>Rotation</a:t>
            </a:r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: continuously, high speed</a:t>
            </a:r>
          </a:p>
          <a:p>
            <a:pPr lvl="1"/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Several GB/s  </a:t>
            </a:r>
            <a:r>
              <a:rPr lang="de-DE" altLang="zh-CN" b="1" dirty="0" smtClean="0">
                <a:ea typeface="宋体" pitchFamily="2" charset="-122"/>
                <a:sym typeface="Wingdings" pitchFamily="2" charset="2"/>
              </a:rPr>
              <a:t>hundreds TB  per day</a:t>
            </a:r>
          </a:p>
          <a:p>
            <a:pPr lvl="1"/>
            <a:r>
              <a:rPr lang="de-DE" altLang="zh-CN" b="1" dirty="0" smtClean="0">
                <a:ea typeface="宋体" pitchFamily="2" charset="-122"/>
                <a:sym typeface="Wingdings" pitchFamily="2" charset="2"/>
              </a:rPr>
              <a:t>200 - 400 projections </a:t>
            </a:r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in [0</a:t>
            </a:r>
            <a:r>
              <a:rPr lang="de-DE" altLang="zh-CN" dirty="0" smtClean="0">
                <a:ea typeface="+mn-ea"/>
                <a:sym typeface="Wingdings" pitchFamily="2" charset="2"/>
              </a:rPr>
              <a:t>°</a:t>
            </a:r>
            <a:r>
              <a:rPr lang="en-US" altLang="zh-CN" dirty="0" smtClean="0">
                <a:ea typeface="宋体" pitchFamily="2" charset="-122"/>
                <a:sym typeface="Wingdings" pitchFamily="2" charset="2"/>
              </a:rPr>
              <a:t>-</a:t>
            </a:r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180</a:t>
            </a:r>
            <a:r>
              <a:rPr lang="de-DE" altLang="zh-CN" dirty="0" smtClean="0">
                <a:latin typeface="+mn-ea"/>
                <a:ea typeface="+mn-ea"/>
                <a:sym typeface="Wingdings" pitchFamily="2" charset="2"/>
              </a:rPr>
              <a:t>°]</a:t>
            </a:r>
          </a:p>
          <a:p>
            <a:pPr lvl="1"/>
            <a:endParaRPr lang="de-DE" altLang="zh-CN" b="1" dirty="0" smtClean="0">
              <a:ea typeface="宋体" pitchFamily="2" charset="-122"/>
              <a:sym typeface="Wingdings" pitchFamily="2" charset="2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7" name="Picture 3" descr="C:\Users\xiaoli\Desktop\Photos-kit\anka-topotom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807554" cy="2857521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2113" y="3571876"/>
            <a:ext cx="83947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de-DE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  <a:sym typeface="Wingdings" pitchFamily="2" charset="2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Reconstruction 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3"/>
              </a:buBlip>
            </a:pPr>
            <a:r>
              <a:rPr kumimoji="0" lang="de-DE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Standard reconstruction method</a:t>
            </a:r>
            <a:r>
              <a:rPr kumimoji="0" lang="de-DE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: filtered-back projection </a:t>
            </a:r>
          </a:p>
          <a:p>
            <a:pPr marL="1228725" lvl="2" indent="-314325">
              <a:spcBef>
                <a:spcPct val="20000"/>
              </a:spcBef>
            </a:pPr>
            <a:r>
              <a:rPr kumimoji="0" lang="de-DE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 </a:t>
            </a:r>
            <a:r>
              <a:rPr kumimoji="0" lang="de-DE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artifacts</a:t>
            </a:r>
          </a:p>
          <a:p>
            <a:pPr marL="314325" indent="-314325">
              <a:spcBef>
                <a:spcPct val="20000"/>
              </a:spcBef>
              <a:buBlip>
                <a:blip r:embed="rId3"/>
              </a:buBlip>
            </a:pPr>
            <a:r>
              <a:rPr lang="de-DE" altLang="zh-CN" sz="2000" kern="0" dirty="0" smtClean="0">
                <a:ea typeface="宋体" pitchFamily="2" charset="-122"/>
                <a:sym typeface="Wingdings" pitchFamily="2" charset="2"/>
              </a:rPr>
              <a:t>Better reconstruction </a:t>
            </a:r>
            <a:r>
              <a:rPr lang="de-DE" altLang="zh-CN" sz="2000" kern="0" dirty="0" smtClean="0">
                <a:ea typeface="宋体" pitchFamily="2" charset="-122"/>
                <a:sym typeface="Wingdings" pitchFamily="2" charset="2"/>
              </a:rPr>
              <a:t>algorithm </a:t>
            </a:r>
            <a:r>
              <a:rPr lang="de-DE" altLang="zh-CN" sz="2000" kern="0" dirty="0" smtClean="0">
                <a:ea typeface="宋体" pitchFamily="2" charset="-122"/>
                <a:sym typeface="Wingdings" pitchFamily="2" charset="2"/>
              </a:rPr>
              <a:t>needed</a:t>
            </a:r>
            <a:endParaRPr lang="de-DE" altLang="zh-CN" sz="2000" kern="0" dirty="0" smtClean="0">
              <a:ea typeface="宋体" pitchFamily="2" charset="-122"/>
              <a:sym typeface="Wingdings" pitchFamily="2" charset="2"/>
            </a:endParaRPr>
          </a:p>
          <a:p>
            <a:pPr marL="790575" marR="0" lvl="1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de-DE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CS-ART</a:t>
            </a:r>
            <a:r>
              <a:rPr kumimoji="0" lang="de-DE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(</a:t>
            </a:r>
            <a:r>
              <a:rPr kumimoji="0" lang="de-DE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C</a:t>
            </a:r>
            <a:r>
              <a:rPr kumimoji="0" lang="de-DE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ompressive </a:t>
            </a:r>
            <a:r>
              <a:rPr kumimoji="0" lang="de-DE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S</a:t>
            </a:r>
            <a:r>
              <a:rPr kumimoji="0" lang="de-DE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ampling-based </a:t>
            </a:r>
            <a:r>
              <a:rPr kumimoji="0" lang="de-DE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A</a:t>
            </a:r>
            <a:r>
              <a:rPr kumimoji="0" lang="de-DE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lgebraic </a:t>
            </a:r>
            <a:r>
              <a:rPr kumimoji="0" lang="de-DE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R</a:t>
            </a:r>
            <a:r>
              <a:rPr kumimoji="0" lang="de-DE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econstruction </a:t>
            </a:r>
            <a:r>
              <a:rPr kumimoji="0" lang="de-DE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T</a:t>
            </a:r>
            <a:r>
              <a:rPr kumimoji="0" lang="de-DE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echnique)</a:t>
            </a:r>
            <a:endParaRPr kumimoji="0" lang="de-DE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7110433" cy="561975"/>
          </a:xfrm>
        </p:spPr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Reconstruction method CS-ART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2113" y="1357298"/>
            <a:ext cx="839472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indent="-314325">
              <a:spcBef>
                <a:spcPct val="20000"/>
              </a:spcBef>
              <a:buBlip>
                <a:blip r:embed="rId2"/>
              </a:buBlip>
              <a:defRPr/>
            </a:pP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Algebraic Reconstruction </a:t>
            </a: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Technique :</a:t>
            </a:r>
            <a:r>
              <a:rPr lang="de-DE" altLang="zh-CN" sz="2000" dirty="0" smtClean="0">
                <a:ea typeface="宋体" pitchFamily="2" charset="-122"/>
                <a:sym typeface="Wingdings" pitchFamily="2" charset="2"/>
              </a:rPr>
              <a:t> </a:t>
            </a:r>
            <a:r>
              <a:rPr lang="de-DE" altLang="zh-CN" sz="2000" dirty="0" smtClean="0">
                <a:ea typeface="宋体" pitchFamily="2" charset="-122"/>
              </a:rPr>
              <a:t>Equation system (ill-posed)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de-DE" altLang="zh-CN" kern="0" dirty="0" smtClean="0">
                <a:latin typeface="+mn-lt"/>
                <a:ea typeface="宋体" pitchFamily="2" charset="-122"/>
                <a:sym typeface="Wingdings" pitchFamily="2" charset="2"/>
              </a:rPr>
              <a:t>Flexible </a:t>
            </a:r>
            <a:r>
              <a:rPr lang="de-DE" altLang="zh-CN" kern="0" dirty="0" smtClean="0">
                <a:latin typeface="+mn-lt"/>
                <a:ea typeface="宋体" pitchFamily="2" charset="-122"/>
                <a:sym typeface="Wingdings" pitchFamily="2" charset="2"/>
              </a:rPr>
              <a:t>for </a:t>
            </a:r>
            <a:r>
              <a:rPr lang="de-DE" altLang="zh-CN" b="1" kern="0" dirty="0" smtClean="0">
                <a:latin typeface="+mn-lt"/>
                <a:ea typeface="宋体" pitchFamily="2" charset="-122"/>
                <a:sym typeface="Wingdings" pitchFamily="2" charset="2"/>
              </a:rPr>
              <a:t>forward models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de-DE" altLang="zh-CN" b="1" kern="0" dirty="0" smtClean="0">
                <a:latin typeface="+mn-lt"/>
                <a:ea typeface="宋体" pitchFamily="2" charset="-122"/>
                <a:sym typeface="Wingdings" pitchFamily="2" charset="2"/>
              </a:rPr>
              <a:t>Prior knowledge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de-DE" altLang="zh-CN" kern="0" dirty="0" smtClean="0">
              <a:latin typeface="+mn-lt"/>
              <a:ea typeface="宋体" pitchFamily="2" charset="-122"/>
              <a:sym typeface="Wingdings" pitchFamily="2" charset="2"/>
            </a:endParaRP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de-DE" altLang="zh-CN" kern="0" dirty="0" smtClean="0">
              <a:latin typeface="+mn-lt"/>
              <a:ea typeface="宋体" pitchFamily="2" charset="-122"/>
              <a:sym typeface="Wingdings" pitchFamily="2" charset="2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de-DE" altLang="zh-CN" sz="2000" kern="0" dirty="0" smtClean="0">
                <a:latin typeface="+mn-lt"/>
                <a:ea typeface="宋体" pitchFamily="2" charset="-122"/>
                <a:sym typeface="Wingdings" pitchFamily="2" charset="2"/>
              </a:rPr>
              <a:t>Precise forward model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kumimoji="0" lang="de-DE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Geometry of sensor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kumimoji="0" lang="de-DE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X-ray:</a:t>
            </a:r>
            <a:r>
              <a:rPr kumimoji="0" lang="de-DE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 </a:t>
            </a:r>
            <a:r>
              <a:rPr kumimoji="0" lang="de-DE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beam</a:t>
            </a:r>
            <a:r>
              <a:rPr kumimoji="0" lang="de-DE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 </a:t>
            </a:r>
            <a:r>
              <a:rPr kumimoji="0" lang="de-DE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with width and distance</a:t>
            </a:r>
          </a:p>
          <a:p>
            <a:pPr marL="771525" lvl="1" indent="-314325">
              <a:spcBef>
                <a:spcPct val="20000"/>
              </a:spcBef>
              <a:defRPr/>
            </a:pPr>
            <a:endParaRPr lang="de-DE" altLang="zh-CN" kern="0" dirty="0" smtClean="0">
              <a:latin typeface="+mn-lt"/>
              <a:ea typeface="宋体" pitchFamily="2" charset="-122"/>
              <a:sym typeface="Wingdings" pitchFamily="2" charset="2"/>
            </a:endParaRPr>
          </a:p>
          <a:p>
            <a:pPr marL="314325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kumimoji="0" lang="de-DE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sym typeface="Wingdings" pitchFamily="2" charset="2"/>
              </a:rPr>
              <a:t>Compressive Sampling theory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de-DE" altLang="zh-CN" kern="0" baseline="0" dirty="0" smtClean="0">
                <a:latin typeface="+mn-lt"/>
                <a:ea typeface="宋体" pitchFamily="2" charset="-122"/>
                <a:sym typeface="Wingdings" pitchFamily="2" charset="2"/>
              </a:rPr>
              <a:t>Image</a:t>
            </a:r>
            <a:r>
              <a:rPr lang="de-DE" altLang="zh-CN" kern="0" dirty="0" smtClean="0">
                <a:latin typeface="+mn-lt"/>
                <a:ea typeface="宋体" pitchFamily="2" charset="-122"/>
                <a:sym typeface="Wingdings" pitchFamily="2" charset="2"/>
              </a:rPr>
              <a:t> restoring from </a:t>
            </a:r>
            <a:r>
              <a:rPr lang="de-DE" altLang="zh-CN" b="1" kern="0" dirty="0" smtClean="0">
                <a:latin typeface="+mn-lt"/>
                <a:ea typeface="宋体" pitchFamily="2" charset="-122"/>
                <a:sym typeface="Wingdings" pitchFamily="2" charset="2"/>
              </a:rPr>
              <a:t>less samples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de-DE" altLang="zh-CN" b="1" kern="0" baseline="0" dirty="0" smtClean="0">
                <a:latin typeface="+mn-lt"/>
                <a:ea typeface="宋体" pitchFamily="2" charset="-122"/>
                <a:sym typeface="Wingdings" pitchFamily="2" charset="2"/>
              </a:rPr>
              <a:t>Sparse</a:t>
            </a:r>
            <a:r>
              <a:rPr lang="de-DE" altLang="zh-CN" b="1" kern="0" dirty="0" smtClean="0">
                <a:latin typeface="+mn-lt"/>
                <a:ea typeface="宋体" pitchFamily="2" charset="-122"/>
                <a:sym typeface="Wingdings" pitchFamily="2" charset="2"/>
              </a:rPr>
              <a:t> representation </a:t>
            </a:r>
            <a:r>
              <a:rPr lang="de-DE" altLang="zh-CN" kern="0" dirty="0" smtClean="0">
                <a:latin typeface="+mn-lt"/>
                <a:ea typeface="宋体" pitchFamily="2" charset="-122"/>
                <a:sym typeface="Wingdings" pitchFamily="2" charset="2"/>
              </a:rPr>
              <a:t>in some space</a:t>
            </a:r>
          </a:p>
          <a:p>
            <a:pPr marL="771525" lvl="1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de-DE" altLang="zh-CN" kern="0" dirty="0" smtClean="0">
                <a:latin typeface="+mn-lt"/>
                <a:ea typeface="宋体" pitchFamily="2" charset="-122"/>
                <a:sym typeface="Wingdings" pitchFamily="2" charset="2"/>
              </a:rPr>
              <a:t>Total Variation: assuming that the </a:t>
            </a:r>
            <a:r>
              <a:rPr lang="de-DE" altLang="zh-CN" b="1" kern="0" dirty="0" smtClean="0">
                <a:latin typeface="+mn-lt"/>
                <a:ea typeface="宋体" pitchFamily="2" charset="-122"/>
                <a:sym typeface="Wingdings" pitchFamily="2" charset="2"/>
              </a:rPr>
              <a:t>gradient space</a:t>
            </a:r>
            <a:r>
              <a:rPr lang="de-DE" altLang="zh-CN" kern="0" dirty="0" smtClean="0">
                <a:latin typeface="+mn-lt"/>
                <a:ea typeface="宋体" pitchFamily="2" charset="-122"/>
                <a:sym typeface="Wingdings" pitchFamily="2" charset="2"/>
              </a:rPr>
              <a:t> is sparse</a:t>
            </a:r>
            <a:endParaRPr lang="de-DE" altLang="zh-CN" dirty="0" smtClean="0">
              <a:ea typeface="宋体" pitchFamily="2" charset="-122"/>
            </a:endParaRPr>
          </a:p>
          <a:p>
            <a:pPr marL="314325" indent="-314325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kumimoji="0" lang="de-DE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8" name="Picture 2" descr="C:\Users\xiaoli\Desktop\model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93" y="1760074"/>
            <a:ext cx="4198901" cy="33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Reconstruction images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a typeface="宋体" charset="-122"/>
                <a:cs typeface="Calibri" pitchFamily="34" charset="0"/>
              </a:rPr>
              <a:t>CS-ART</a:t>
            </a:r>
            <a:r>
              <a:rPr lang="en-US" dirty="0" smtClean="0">
                <a:ea typeface="宋体" charset="-122"/>
                <a:cs typeface="Calibri" pitchFamily="34" charset="0"/>
              </a:rPr>
              <a:t> algorithm produces high quality images using only a few projections.</a:t>
            </a:r>
            <a:endParaRPr lang="zh-CN" alt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>
                <a:latin typeface="+mn-lt"/>
              </a:rPr>
              <a:t>Xiaoli Yang -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01362" y="4036451"/>
            <a:ext cx="65293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eaLnBrk="0" hangingPunct="0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+mn-lt"/>
                <a:ea typeface="宋体" charset="-122"/>
                <a:cs typeface="Calibri" pitchFamily="34" charset="0"/>
              </a:rPr>
              <a:t>            (a) reference                                         (b)                                                (c)</a:t>
            </a:r>
            <a:r>
              <a:rPr lang="en-US" b="1">
                <a:solidFill>
                  <a:srgbClr val="000000"/>
                </a:solidFill>
                <a:latin typeface="+mn-lt"/>
                <a:ea typeface="宋体" charset="-122"/>
                <a:cs typeface="Calibri" pitchFamily="34" charset="0"/>
              </a:rPr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4" y="1836622"/>
            <a:ext cx="2647006" cy="264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68" y="1836622"/>
            <a:ext cx="2647006" cy="264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61" y="1836622"/>
            <a:ext cx="2647007" cy="264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27461" y="1836622"/>
            <a:ext cx="2647007" cy="2647006"/>
          </a:xfrm>
          <a:prstGeom prst="rect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"/>
          <p:cNvSpPr txBox="1"/>
          <p:nvPr/>
        </p:nvSpPr>
        <p:spPr>
          <a:xfrm>
            <a:off x="285720" y="446768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  <a:cs typeface="Calibri" pitchFamily="34" charset="0"/>
              </a:rPr>
              <a:t>Standard</a:t>
            </a:r>
            <a:r>
              <a:rPr lang="de-DE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: 1500 </a:t>
            </a:r>
            <a:r>
              <a:rPr lang="de-DE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projections</a:t>
            </a:r>
            <a:endParaRPr lang="de-DE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" name="Textfeld 10"/>
          <p:cNvSpPr txBox="1"/>
          <p:nvPr/>
        </p:nvSpPr>
        <p:spPr>
          <a:xfrm>
            <a:off x="3143240" y="449162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  <a:cs typeface="Calibri" pitchFamily="34" charset="0"/>
              </a:rPr>
              <a:t>Standard</a:t>
            </a:r>
            <a:r>
              <a:rPr lang="de-DE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: 60 </a:t>
            </a:r>
            <a:r>
              <a:rPr lang="de-DE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projections</a:t>
            </a:r>
            <a:endParaRPr lang="de-DE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3" name="Textfeld 11"/>
          <p:cNvSpPr txBox="1"/>
          <p:nvPr/>
        </p:nvSpPr>
        <p:spPr>
          <a:xfrm>
            <a:off x="5929322" y="449162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CS-ART</a:t>
            </a:r>
            <a:r>
              <a:rPr lang="de-DE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: 60 </a:t>
            </a:r>
            <a:r>
              <a:rPr lang="de-DE" dirty="0" err="1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projections</a:t>
            </a:r>
            <a:endParaRPr lang="de-DE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7" name="笑脸 16"/>
          <p:cNvSpPr/>
          <p:nvPr/>
        </p:nvSpPr>
        <p:spPr>
          <a:xfrm>
            <a:off x="357158" y="5143512"/>
            <a:ext cx="357190" cy="357190"/>
          </a:xfrm>
          <a:prstGeom prst="smileyFac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笑脸 17"/>
          <p:cNvSpPr/>
          <p:nvPr/>
        </p:nvSpPr>
        <p:spPr>
          <a:xfrm>
            <a:off x="3500430" y="5143512"/>
            <a:ext cx="357190" cy="35719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4254" y="4971402"/>
            <a:ext cx="27860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5"/>
              </a:buBlip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ea typeface="宋体" charset="-122"/>
                <a:cs typeface="Calibri" pitchFamily="34" charset="0"/>
              </a:rPr>
              <a:t>Data reduction</a:t>
            </a:r>
          </a:p>
          <a:p>
            <a:pPr marL="314325" lvl="0" indent="-314325">
              <a:spcBef>
                <a:spcPct val="20000"/>
              </a:spcBef>
              <a:buBlip>
                <a:blip r:embed="rId5"/>
              </a:buBlip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Calibri" pitchFamily="34" charset="0"/>
              </a:rPr>
              <a:t>High quality image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000496" y="4929198"/>
            <a:ext cx="47863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5"/>
              </a:buBlip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ea typeface="宋体" charset="-122"/>
                <a:cs typeface="Calibri" pitchFamily="34" charset="0"/>
              </a:rPr>
              <a:t>Computing expensive</a:t>
            </a:r>
          </a:p>
          <a:p>
            <a:pPr marL="314325" lvl="0" indent="-314325">
              <a:spcBef>
                <a:spcPct val="20000"/>
              </a:spcBef>
              <a:buBlip>
                <a:blip r:embed="rId5"/>
              </a:buBlip>
            </a:pPr>
            <a:r>
              <a:rPr lang="en-US" altLang="zh-CN" sz="2000" dirty="0" smtClean="0">
                <a:solidFill>
                  <a:srgbClr val="000000"/>
                </a:solidFill>
                <a:ea typeface="宋体" charset="-122"/>
                <a:cs typeface="Calibri" pitchFamily="34" charset="0"/>
              </a:rPr>
              <a:t>Thousand parallel slices: 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  <a:cs typeface="Calibri" pitchFamily="34" charset="0"/>
              </a:rPr>
              <a:t>1~3 min </a:t>
            </a:r>
            <a:r>
              <a:rPr lang="en-US" altLang="zh-CN" sz="2000" dirty="0" smtClean="0">
                <a:solidFill>
                  <a:srgbClr val="000000"/>
                </a:solidFill>
                <a:ea typeface="宋体" charset="-122"/>
                <a:cs typeface="Calibri" pitchFamily="34" charset="0"/>
              </a:rPr>
              <a:t>(standard), </a:t>
            </a:r>
            <a:r>
              <a:rPr lang="en-US" altLang="zh-CN" sz="2000" b="1" dirty="0" smtClean="0">
                <a:solidFill>
                  <a:srgbClr val="000000"/>
                </a:solidFill>
                <a:ea typeface="宋体" charset="-122"/>
                <a:cs typeface="Calibri" pitchFamily="34" charset="0"/>
              </a:rPr>
              <a:t>tens of hours </a:t>
            </a:r>
            <a:r>
              <a:rPr lang="en-US" altLang="zh-CN" sz="2000" dirty="0" smtClean="0">
                <a:solidFill>
                  <a:srgbClr val="000000"/>
                </a:solidFill>
                <a:ea typeface="宋体" charset="-122"/>
                <a:cs typeface="Calibri" pitchFamily="34" charset="0"/>
              </a:rPr>
              <a:t>(CS-ART)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14348" y="5946176"/>
            <a:ext cx="321471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</a:pP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CN" sz="2000" b="1" dirty="0" smtClean="0">
                <a:solidFill>
                  <a:srgbClr val="0000CC"/>
                </a:solidFill>
                <a:ea typeface="宋体" charset="-122"/>
                <a:cs typeface="Calibri" pitchFamily="34" charset="0"/>
              </a:rPr>
              <a:t>Parallelization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LSDF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198563"/>
            <a:ext cx="5180019" cy="2730503"/>
          </a:xfrm>
        </p:spPr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LSDF: </a:t>
            </a:r>
            <a:r>
              <a:rPr lang="de-DE" altLang="zh-CN" b="1" dirty="0" smtClean="0">
                <a:ea typeface="宋体" pitchFamily="2" charset="-122"/>
              </a:rPr>
              <a:t>L</a:t>
            </a:r>
            <a:r>
              <a:rPr lang="de-DE" altLang="zh-CN" dirty="0" smtClean="0">
                <a:ea typeface="宋体" pitchFamily="2" charset="-122"/>
              </a:rPr>
              <a:t>arge </a:t>
            </a:r>
            <a:r>
              <a:rPr lang="de-DE" altLang="zh-CN" b="1" dirty="0" smtClean="0">
                <a:ea typeface="宋体" pitchFamily="2" charset="-122"/>
              </a:rPr>
              <a:t>S</a:t>
            </a:r>
            <a:r>
              <a:rPr lang="de-DE" altLang="zh-CN" dirty="0" smtClean="0">
                <a:ea typeface="宋体" pitchFamily="2" charset="-122"/>
              </a:rPr>
              <a:t>cale </a:t>
            </a:r>
            <a:r>
              <a:rPr lang="de-DE" altLang="zh-CN" b="1" dirty="0" smtClean="0">
                <a:ea typeface="宋体" pitchFamily="2" charset="-122"/>
              </a:rPr>
              <a:t>D</a:t>
            </a:r>
            <a:r>
              <a:rPr lang="de-DE" altLang="zh-CN" dirty="0" smtClean="0">
                <a:ea typeface="宋体" pitchFamily="2" charset="-122"/>
              </a:rPr>
              <a:t>ata </a:t>
            </a:r>
            <a:r>
              <a:rPr lang="de-DE" altLang="zh-CN" b="1" dirty="0" smtClean="0">
                <a:ea typeface="宋体" pitchFamily="2" charset="-122"/>
              </a:rPr>
              <a:t>F</a:t>
            </a:r>
            <a:r>
              <a:rPr lang="de-DE" altLang="zh-CN" dirty="0" smtClean="0">
                <a:ea typeface="宋体" pitchFamily="2" charset="-122"/>
              </a:rPr>
              <a:t>acility at  KIT for data intensive scientific experiments</a:t>
            </a:r>
          </a:p>
          <a:p>
            <a:pPr lvl="1"/>
            <a:r>
              <a:rPr lang="de-DE" altLang="zh-CN" b="1" dirty="0" smtClean="0">
                <a:ea typeface="宋体" pitchFamily="2" charset="-122"/>
              </a:rPr>
              <a:t>Storage</a:t>
            </a:r>
            <a:r>
              <a:rPr lang="de-DE" altLang="zh-CN" dirty="0" smtClean="0">
                <a:ea typeface="宋体" pitchFamily="2" charset="-122"/>
              </a:rPr>
              <a:t> facility: at Petabyte scale</a:t>
            </a:r>
          </a:p>
          <a:p>
            <a:pPr lvl="1">
              <a:buFont typeface="Wingdings"/>
              <a:buChar char="à"/>
            </a:pPr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Data storage, archives and access</a:t>
            </a:r>
            <a:endParaRPr lang="de-DE" altLang="zh-CN" dirty="0" smtClean="0">
              <a:ea typeface="宋体" pitchFamily="2" charset="-122"/>
            </a:endParaRPr>
          </a:p>
          <a:p>
            <a:pPr lvl="1"/>
            <a:r>
              <a:rPr lang="de-DE" altLang="zh-CN" b="1" dirty="0" smtClean="0">
                <a:ea typeface="宋体" pitchFamily="2" charset="-122"/>
              </a:rPr>
              <a:t>Computer cluster </a:t>
            </a:r>
            <a:r>
              <a:rPr lang="de-DE" altLang="zh-CN" dirty="0" smtClean="0">
                <a:ea typeface="宋体" pitchFamily="2" charset="-122"/>
              </a:rPr>
              <a:t>with 58 nodes: each with 8 cores, 36GB memory</a:t>
            </a:r>
          </a:p>
          <a:p>
            <a:pPr lvl="1">
              <a:buFont typeface="Wingdings"/>
              <a:buChar char="à"/>
            </a:pPr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Data computing and analysis in parallel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xiaoli\Desktop\workflow.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636" y="4429132"/>
            <a:ext cx="8723662" cy="1571636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58" y="3857628"/>
            <a:ext cx="8356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de-DE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Workflow of LSDF </a:t>
            </a:r>
            <a:r>
              <a:rPr lang="de-DE" altLang="zh-CN" sz="2000" kern="0" dirty="0" smtClean="0">
                <a:latin typeface="+mn-lt"/>
                <a:ea typeface="宋体" pitchFamily="2" charset="-122"/>
              </a:rPr>
              <a:t>in application of </a:t>
            </a:r>
            <a:r>
              <a:rPr kumimoji="0" lang="de-DE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ANKA</a:t>
            </a:r>
          </a:p>
        </p:txBody>
      </p:sp>
      <p:sp>
        <p:nvSpPr>
          <p:cNvPr id="15" name="矩形 14"/>
          <p:cNvSpPr/>
          <p:nvPr/>
        </p:nvSpPr>
        <p:spPr>
          <a:xfrm>
            <a:off x="6544968" y="4929198"/>
            <a:ext cx="1357322" cy="857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16" b="3612"/>
          <a:stretch/>
        </p:blipFill>
        <p:spPr bwMode="auto">
          <a:xfrm>
            <a:off x="6143636" y="1165051"/>
            <a:ext cx="2543066" cy="10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214554"/>
            <a:ext cx="2513046" cy="104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286124"/>
            <a:ext cx="2525214" cy="104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8"/>
          <p:cNvSpPr txBox="1"/>
          <p:nvPr/>
        </p:nvSpPr>
        <p:spPr>
          <a:xfrm>
            <a:off x="6578707" y="1867289"/>
            <a:ext cx="256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Online Storage</a:t>
            </a:r>
            <a:endParaRPr lang="de-DE" b="1" dirty="0"/>
          </a:p>
        </p:txBody>
      </p:sp>
      <p:sp>
        <p:nvSpPr>
          <p:cNvPr id="19" name="Textfeld 24"/>
          <p:cNvSpPr txBox="1"/>
          <p:nvPr/>
        </p:nvSpPr>
        <p:spPr>
          <a:xfrm>
            <a:off x="6777916" y="2659400"/>
            <a:ext cx="19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Computing</a:t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b="1" dirty="0" smtClean="0">
                <a:solidFill>
                  <a:schemeClr val="bg1"/>
                </a:solidFill>
              </a:rPr>
              <a:t>&amp; Analysis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0" name="Textfeld 25"/>
          <p:cNvSpPr txBox="1"/>
          <p:nvPr/>
        </p:nvSpPr>
        <p:spPr>
          <a:xfrm>
            <a:off x="6943979" y="3929066"/>
            <a:ext cx="162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Archives</a:t>
            </a:r>
            <a:endParaRPr lang="de-DE" b="1" dirty="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3271673" y="5214950"/>
            <a:ext cx="1571636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Parallel computing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Data parallel</a:t>
            </a:r>
          </a:p>
          <a:p>
            <a:pPr lvl="1"/>
            <a:r>
              <a:rPr lang="de-DE" altLang="zh-CN" dirty="0" smtClean="0">
                <a:ea typeface="宋体" pitchFamily="2" charset="-122"/>
              </a:rPr>
              <a:t>Each slice: MATLAB software, independently</a:t>
            </a:r>
          </a:p>
          <a:p>
            <a:pPr lvl="1"/>
            <a:r>
              <a:rPr lang="de-DE" altLang="zh-CN" dirty="0" smtClean="0">
                <a:ea typeface="宋体" pitchFamily="2" charset="-122"/>
              </a:rPr>
              <a:t>1024 slices </a:t>
            </a:r>
            <a:r>
              <a:rPr lang="de-DE" altLang="zh-CN" dirty="0" smtClean="0">
                <a:ea typeface="宋体" pitchFamily="2" charset="-122"/>
                <a:sym typeface="Wingdings" pitchFamily="2" charset="2"/>
              </a:rPr>
              <a:t></a:t>
            </a:r>
            <a:r>
              <a:rPr lang="de-DE" altLang="zh-CN" dirty="0" smtClean="0">
                <a:ea typeface="宋体" pitchFamily="2" charset="-122"/>
              </a:rPr>
              <a:t> 37 nodes (of 58 nodes)</a:t>
            </a:r>
          </a:p>
          <a:p>
            <a:pPr lvl="1">
              <a:buNone/>
            </a:pPr>
            <a:endParaRPr lang="de-DE" altLang="zh-CN" dirty="0" smtClean="0">
              <a:ea typeface="宋体" pitchFamily="2" charset="-122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3" name="矩形 62"/>
          <p:cNvSpPr/>
          <p:nvPr/>
        </p:nvSpPr>
        <p:spPr>
          <a:xfrm>
            <a:off x="4297181" y="2442441"/>
            <a:ext cx="1495197" cy="39155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2571164" y="2904911"/>
            <a:ext cx="1242658" cy="3059367"/>
            <a:chOff x="2703109" y="2248390"/>
            <a:chExt cx="1365558" cy="3516512"/>
          </a:xfrm>
          <a:solidFill>
            <a:srgbClr val="0000CC"/>
          </a:solidFill>
        </p:grpSpPr>
        <p:sp>
          <p:nvSpPr>
            <p:cNvPr id="73" name="TextBox 72"/>
            <p:cNvSpPr txBox="1"/>
            <p:nvPr/>
          </p:nvSpPr>
          <p:spPr>
            <a:xfrm>
              <a:off x="2706306" y="2248390"/>
              <a:ext cx="1362361" cy="30777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 smtClean="0"/>
                <a:t>Mapping Task</a:t>
              </a:r>
              <a:endParaRPr lang="zh-CN" altLang="en-US" sz="14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03109" y="3056918"/>
              <a:ext cx="1362361" cy="30777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/>
                <a:t>Mapping Task</a:t>
              </a:r>
              <a:endParaRPr lang="zh-CN" altLang="en-US" sz="1400" b="1" dirty="0"/>
            </a:p>
          </p:txBody>
        </p:sp>
        <p:cxnSp>
          <p:nvCxnSpPr>
            <p:cNvPr id="83" name="直接连接符 82"/>
            <p:cNvCxnSpPr/>
            <p:nvPr/>
          </p:nvCxnSpPr>
          <p:spPr>
            <a:xfrm rot="5400000">
              <a:off x="3243572" y="2859802"/>
              <a:ext cx="196453" cy="1325"/>
            </a:xfrm>
            <a:prstGeom prst="line">
              <a:avLst/>
            </a:prstGeom>
            <a:grpFill/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2706306" y="3689046"/>
              <a:ext cx="1362361" cy="30777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/>
                <a:t>Mapping Task</a:t>
              </a:r>
              <a:endParaRPr lang="zh-CN" altLang="en-US" sz="14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03109" y="4497574"/>
              <a:ext cx="1362361" cy="30777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/>
                <a:t>Mapping Task</a:t>
              </a:r>
              <a:endParaRPr lang="zh-CN" altLang="en-US" sz="1400" b="1" dirty="0"/>
            </a:p>
          </p:txBody>
        </p:sp>
        <p:cxnSp>
          <p:nvCxnSpPr>
            <p:cNvPr id="97" name="直接连接符 96"/>
            <p:cNvCxnSpPr/>
            <p:nvPr/>
          </p:nvCxnSpPr>
          <p:spPr>
            <a:xfrm rot="5400000">
              <a:off x="3243572" y="4300458"/>
              <a:ext cx="196453" cy="1325"/>
            </a:xfrm>
            <a:prstGeom prst="line">
              <a:avLst/>
            </a:prstGeom>
            <a:grpFill/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2706306" y="5457125"/>
              <a:ext cx="1362361" cy="30777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/>
                <a:t>Mapping Task</a:t>
              </a:r>
              <a:endParaRPr lang="zh-CN" altLang="en-US" sz="1400" b="1" dirty="0"/>
            </a:p>
          </p:txBody>
        </p:sp>
        <p:cxnSp>
          <p:nvCxnSpPr>
            <p:cNvPr id="99" name="直接连接符 98"/>
            <p:cNvCxnSpPr/>
            <p:nvPr/>
          </p:nvCxnSpPr>
          <p:spPr>
            <a:xfrm rot="5400000">
              <a:off x="3219658" y="5176994"/>
              <a:ext cx="246931" cy="1326"/>
            </a:xfrm>
            <a:prstGeom prst="line">
              <a:avLst/>
            </a:prstGeom>
            <a:grpFill/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组合 112"/>
          <p:cNvGrpSpPr/>
          <p:nvPr/>
        </p:nvGrpSpPr>
        <p:grpSpPr>
          <a:xfrm>
            <a:off x="1935007" y="2829393"/>
            <a:ext cx="447166" cy="3247371"/>
            <a:chOff x="2066954" y="2172879"/>
            <a:chExt cx="491392" cy="3732609"/>
          </a:xfrm>
        </p:grpSpPr>
        <p:cxnSp>
          <p:nvCxnSpPr>
            <p:cNvPr id="71" name="直接箭头连接符 70"/>
            <p:cNvCxnSpPr/>
            <p:nvPr/>
          </p:nvCxnSpPr>
          <p:spPr>
            <a:xfrm>
              <a:off x="2257800" y="3219265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2257800" y="5642187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箭头连接符 77"/>
            <p:cNvCxnSpPr/>
            <p:nvPr/>
          </p:nvCxnSpPr>
          <p:spPr>
            <a:xfrm>
              <a:off x="2257800" y="2389796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/>
            <p:nvPr/>
          </p:nvCxnSpPr>
          <p:spPr>
            <a:xfrm>
              <a:off x="2257800" y="4659921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/>
            <p:nvPr/>
          </p:nvCxnSpPr>
          <p:spPr>
            <a:xfrm>
              <a:off x="2257800" y="3830452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右大括号 101"/>
            <p:cNvSpPr/>
            <p:nvPr/>
          </p:nvSpPr>
          <p:spPr>
            <a:xfrm>
              <a:off x="2066954" y="2172879"/>
              <a:ext cx="38435" cy="523875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03" name="右大括号 102"/>
            <p:cNvSpPr/>
            <p:nvPr/>
          </p:nvSpPr>
          <p:spPr>
            <a:xfrm>
              <a:off x="2066954" y="2958691"/>
              <a:ext cx="38435" cy="523875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04" name="右大括号 103"/>
            <p:cNvSpPr/>
            <p:nvPr/>
          </p:nvSpPr>
          <p:spPr>
            <a:xfrm>
              <a:off x="2066954" y="3613535"/>
              <a:ext cx="38435" cy="523875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05" name="右大括号 104"/>
            <p:cNvSpPr/>
            <p:nvPr/>
          </p:nvSpPr>
          <p:spPr>
            <a:xfrm>
              <a:off x="2066954" y="4333863"/>
              <a:ext cx="38435" cy="523875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06" name="右大括号 105"/>
            <p:cNvSpPr/>
            <p:nvPr/>
          </p:nvSpPr>
          <p:spPr>
            <a:xfrm>
              <a:off x="2066954" y="5381613"/>
              <a:ext cx="38435" cy="523875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14282" y="2371002"/>
            <a:ext cx="1505143" cy="3646170"/>
            <a:chOff x="285720" y="1714488"/>
            <a:chExt cx="1654003" cy="4191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5" name="平行四边形 64"/>
            <p:cNvSpPr/>
            <p:nvPr/>
          </p:nvSpPr>
          <p:spPr>
            <a:xfrm>
              <a:off x="285720" y="3089660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66" name="平行四边形 65"/>
            <p:cNvSpPr/>
            <p:nvPr/>
          </p:nvSpPr>
          <p:spPr>
            <a:xfrm>
              <a:off x="285720" y="3024176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67" name="平行四边形 66"/>
            <p:cNvSpPr/>
            <p:nvPr/>
          </p:nvSpPr>
          <p:spPr>
            <a:xfrm>
              <a:off x="285720" y="2958691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285720" y="5578066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69" name="平行四边形 68"/>
            <p:cNvSpPr/>
            <p:nvPr/>
          </p:nvSpPr>
          <p:spPr>
            <a:xfrm>
              <a:off x="285720" y="5512582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70" name="平行四边形 69"/>
            <p:cNvSpPr/>
            <p:nvPr/>
          </p:nvSpPr>
          <p:spPr>
            <a:xfrm>
              <a:off x="285720" y="5447097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75" name="平行四边形 74"/>
            <p:cNvSpPr/>
            <p:nvPr/>
          </p:nvSpPr>
          <p:spPr>
            <a:xfrm>
              <a:off x="285720" y="2325676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76" name="平行四边形 75"/>
            <p:cNvSpPr/>
            <p:nvPr/>
          </p:nvSpPr>
          <p:spPr>
            <a:xfrm>
              <a:off x="285720" y="2260191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77" name="平行四边形 76"/>
            <p:cNvSpPr/>
            <p:nvPr/>
          </p:nvSpPr>
          <p:spPr>
            <a:xfrm>
              <a:off x="285720" y="2194707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cxnSp>
          <p:nvCxnSpPr>
            <p:cNvPr id="81" name="直接连接符 80"/>
            <p:cNvCxnSpPr/>
            <p:nvPr/>
          </p:nvCxnSpPr>
          <p:spPr>
            <a:xfrm rot="5400000">
              <a:off x="1019953" y="2806064"/>
              <a:ext cx="185539" cy="265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5400000">
              <a:off x="989919" y="5176994"/>
              <a:ext cx="246931" cy="1326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平行四边形 83"/>
            <p:cNvSpPr/>
            <p:nvPr/>
          </p:nvSpPr>
          <p:spPr>
            <a:xfrm>
              <a:off x="285720" y="4530316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85" name="平行四边形 84"/>
            <p:cNvSpPr/>
            <p:nvPr/>
          </p:nvSpPr>
          <p:spPr>
            <a:xfrm>
              <a:off x="285720" y="4464832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86" name="平行四边形 85"/>
            <p:cNvSpPr/>
            <p:nvPr/>
          </p:nvSpPr>
          <p:spPr>
            <a:xfrm>
              <a:off x="285720" y="4399347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90" name="平行四边形 89"/>
            <p:cNvSpPr/>
            <p:nvPr/>
          </p:nvSpPr>
          <p:spPr>
            <a:xfrm>
              <a:off x="285720" y="3766332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91" name="平行四边形 90"/>
            <p:cNvSpPr/>
            <p:nvPr/>
          </p:nvSpPr>
          <p:spPr>
            <a:xfrm>
              <a:off x="285720" y="3700847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92" name="平行四边形 91"/>
            <p:cNvSpPr/>
            <p:nvPr/>
          </p:nvSpPr>
          <p:spPr>
            <a:xfrm>
              <a:off x="285720" y="3635363"/>
              <a:ext cx="1654003" cy="327422"/>
            </a:xfrm>
            <a:prstGeom prst="parallelogram">
              <a:avLst>
                <a:gd name="adj" fmla="val 13425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cxnSp>
          <p:nvCxnSpPr>
            <p:cNvPr id="96" name="直接连接符 95"/>
            <p:cNvCxnSpPr/>
            <p:nvPr/>
          </p:nvCxnSpPr>
          <p:spPr>
            <a:xfrm rot="5400000">
              <a:off x="1019953" y="4234824"/>
              <a:ext cx="185539" cy="265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TextBox 45"/>
            <p:cNvSpPr txBox="1">
              <a:spLocks noChangeArrowheads="1"/>
            </p:cNvSpPr>
            <p:nvPr/>
          </p:nvSpPr>
          <p:spPr bwMode="auto">
            <a:xfrm>
              <a:off x="667413" y="1714488"/>
              <a:ext cx="11288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1" dirty="0"/>
                <a:t>1024 slices</a:t>
              </a:r>
              <a:endParaRPr lang="zh-CN" altLang="en-US" sz="1400" b="1" dirty="0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238420" y="2371004"/>
            <a:ext cx="1773269" cy="3532228"/>
            <a:chOff x="4370366" y="1714488"/>
            <a:chExt cx="1697397" cy="4060032"/>
          </a:xfrm>
        </p:grpSpPr>
        <p:sp>
          <p:nvSpPr>
            <p:cNvPr id="80" name="圆角矩形 79"/>
            <p:cNvSpPr/>
            <p:nvPr/>
          </p:nvSpPr>
          <p:spPr>
            <a:xfrm>
              <a:off x="4866035" y="2565785"/>
              <a:ext cx="636155" cy="458391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1" dirty="0"/>
                <a:t>node</a:t>
              </a:r>
              <a:endParaRPr lang="zh-CN" altLang="en-US" sz="1400" b="1" dirty="0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4866035" y="4006441"/>
              <a:ext cx="636155" cy="458391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1" dirty="0"/>
                <a:t>node</a:t>
              </a:r>
              <a:endParaRPr lang="zh-CN" altLang="en-US" sz="1400" b="1" dirty="0"/>
            </a:p>
          </p:txBody>
        </p:sp>
        <p:cxnSp>
          <p:nvCxnSpPr>
            <p:cNvPr id="100" name="直接连接符 99"/>
            <p:cNvCxnSpPr/>
            <p:nvPr/>
          </p:nvCxnSpPr>
          <p:spPr>
            <a:xfrm rot="5400000">
              <a:off x="5059985" y="5111509"/>
              <a:ext cx="246931" cy="132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圆角矩形 100"/>
            <p:cNvSpPr/>
            <p:nvPr/>
          </p:nvSpPr>
          <p:spPr>
            <a:xfrm>
              <a:off x="4866035" y="5316129"/>
              <a:ext cx="636155" cy="458391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1" dirty="0"/>
                <a:t>node</a:t>
              </a:r>
              <a:endParaRPr lang="zh-CN" altLang="en-US" sz="1400" b="1" dirty="0"/>
            </a:p>
          </p:txBody>
        </p:sp>
        <p:sp>
          <p:nvSpPr>
            <p:cNvPr id="108" name="TextBox 46"/>
            <p:cNvSpPr txBox="1">
              <a:spLocks noChangeArrowheads="1"/>
            </p:cNvSpPr>
            <p:nvPr/>
          </p:nvSpPr>
          <p:spPr bwMode="auto">
            <a:xfrm>
              <a:off x="4370366" y="1714488"/>
              <a:ext cx="16973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/>
                <a:t>Computing cluster</a:t>
              </a:r>
              <a:endParaRPr lang="zh-CN" altLang="en-US" sz="1400" b="1" dirty="0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970702" y="2894881"/>
            <a:ext cx="562950" cy="2963702"/>
            <a:chOff x="4102649" y="2238363"/>
            <a:chExt cx="618624" cy="3406552"/>
          </a:xfrm>
        </p:grpSpPr>
        <p:sp>
          <p:nvSpPr>
            <p:cNvPr id="79" name="右大括号 78"/>
            <p:cNvSpPr/>
            <p:nvPr/>
          </p:nvSpPr>
          <p:spPr>
            <a:xfrm>
              <a:off x="4102649" y="2238363"/>
              <a:ext cx="190846" cy="1178719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94" name="右大括号 93"/>
            <p:cNvSpPr/>
            <p:nvPr/>
          </p:nvSpPr>
          <p:spPr>
            <a:xfrm>
              <a:off x="4102649" y="3679019"/>
              <a:ext cx="190846" cy="1178719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cxnSp>
          <p:nvCxnSpPr>
            <p:cNvPr id="109" name="直接箭头连接符 108"/>
            <p:cNvCxnSpPr/>
            <p:nvPr/>
          </p:nvCxnSpPr>
          <p:spPr>
            <a:xfrm>
              <a:off x="4420727" y="2827722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>
              <a:off x="4420727" y="4267015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/>
            <p:nvPr/>
          </p:nvCxnSpPr>
          <p:spPr>
            <a:xfrm>
              <a:off x="4420727" y="5643551"/>
              <a:ext cx="300546" cy="13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6000760" y="2571744"/>
            <a:ext cx="2928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2"/>
              </a:buBlip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3D Reconstruction</a:t>
            </a:r>
          </a:p>
          <a:p>
            <a:pPr marL="771525" lvl="1" indent="-314325"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  <a:cs typeface="Calibri" pitchFamily="34" charset="0"/>
                <a:sym typeface="Wingdings" pitchFamily="2" charset="2"/>
              </a:rPr>
              <a:t></a:t>
            </a:r>
            <a:r>
              <a:rPr lang="de-DE" altLang="zh-CN" sz="2000" dirty="0" smtClean="0">
                <a:ea typeface="宋体" pitchFamily="2" charset="-122"/>
                <a:sym typeface="Wingdings" pitchFamily="2" charset="2"/>
              </a:rPr>
              <a:t>a number of tasks</a:t>
            </a:r>
          </a:p>
          <a:p>
            <a:pPr marL="771525" lvl="1" indent="-314325">
              <a:spcBef>
                <a:spcPct val="20000"/>
              </a:spcBef>
            </a:pPr>
            <a:r>
              <a:rPr lang="de-DE" altLang="zh-CN" sz="2000" dirty="0" smtClean="0">
                <a:ea typeface="宋体" pitchFamily="2" charset="-122"/>
              </a:rPr>
              <a:t>(slice-sequential)</a:t>
            </a:r>
          </a:p>
          <a:p>
            <a:pPr marL="771525" lvl="1" indent="-314325">
              <a:spcBef>
                <a:spcPct val="20000"/>
              </a:spcBef>
            </a:pPr>
            <a:endParaRPr lang="en-US" altLang="zh-CN" sz="2000" dirty="0" smtClean="0">
              <a:ea typeface="宋体" charset="-122"/>
              <a:cs typeface="Calibri" pitchFamily="34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6000760" y="3786190"/>
            <a:ext cx="292895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Blip>
                <a:blip r:embed="rId2"/>
              </a:buBlip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Tasks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cluster nodes</a:t>
            </a:r>
          </a:p>
          <a:p>
            <a:pPr marL="771525" lvl="1" indent="-314325">
              <a:spcBef>
                <a:spcPct val="20000"/>
              </a:spcBef>
            </a:pPr>
            <a:r>
              <a:rPr lang="en-US" altLang="zh-CN" sz="2000" kern="0" dirty="0" smtClean="0">
                <a:latin typeface="+mn-lt"/>
                <a:sym typeface="Wingdings" pitchFamily="2" charset="2"/>
              </a:rPr>
              <a:t>(in parallel)</a:t>
            </a:r>
            <a:endParaRPr lang="de-DE" altLang="zh-CN" sz="2000" dirty="0" smtClean="0">
              <a:ea typeface="宋体" pitchFamily="2" charset="-122"/>
            </a:endParaRPr>
          </a:p>
          <a:p>
            <a:pPr marL="771525" lvl="1" indent="-314325">
              <a:spcBef>
                <a:spcPct val="20000"/>
              </a:spcBef>
            </a:pPr>
            <a:endParaRPr lang="en-US" altLang="zh-CN" sz="2000" dirty="0" smtClean="0">
              <a:solidFill>
                <a:srgbClr val="000000"/>
              </a:solidFill>
              <a:ea typeface="宋体" charset="-122"/>
              <a:cs typeface="Calibri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6000760" y="5000636"/>
            <a:ext cx="2928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lvl="0" indent="-314325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task </a:t>
            </a:r>
            <a:r>
              <a:rPr lang="en-US" altLang="zh-CN" sz="2000" kern="0" dirty="0" smtClean="0">
                <a:latin typeface="+mn-lt"/>
                <a:sym typeface="Wingdings" pitchFamily="2" charset="2"/>
              </a:rPr>
              <a:t>: sequential</a:t>
            </a:r>
          </a:p>
          <a:p>
            <a:pPr marL="314325" lvl="0" indent="-314325"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n"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Up to </a:t>
            </a:r>
            <a:r>
              <a:rPr kumimoji="0" lang="en-US" altLang="zh-CN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222 tasks 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in parallel (37 nodes* 6)</a:t>
            </a:r>
            <a:endParaRPr kumimoji="0" lang="en-US" altLang="zh-CN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Parallel computing performance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n"/>
            </a:pPr>
            <a:r>
              <a:rPr lang="de-DE" altLang="zh-CN" dirty="0" smtClean="0">
                <a:ea typeface="宋体" pitchFamily="2" charset="-122"/>
              </a:rPr>
              <a:t>Measured time and speedup factor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728" y="1928802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Parallel 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</a:t>
                      </a:r>
                      <a:r>
                        <a:rPr lang="en-US" altLang="zh-CN" baseline="0" dirty="0" smtClean="0"/>
                        <a:t> [s]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Speedup 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A01E28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A01E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A01E28"/>
                          </a:solidFill>
                        </a:rPr>
                        <a:t>39727 (~11</a:t>
                      </a:r>
                      <a:r>
                        <a:rPr lang="en-US" altLang="zh-CN" baseline="0" dirty="0" smtClean="0">
                          <a:solidFill>
                            <a:srgbClr val="A01E28"/>
                          </a:solidFill>
                        </a:rPr>
                        <a:t> hours</a:t>
                      </a:r>
                      <a:r>
                        <a:rPr lang="en-US" altLang="zh-CN" dirty="0" smtClean="0">
                          <a:solidFill>
                            <a:srgbClr val="A01E28"/>
                          </a:solidFill>
                        </a:rPr>
                        <a:t>)</a:t>
                      </a:r>
                      <a:endParaRPr lang="zh-CN" altLang="en-US" dirty="0">
                        <a:solidFill>
                          <a:srgbClr val="A01E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rgbClr val="A01E28"/>
                          </a:solidFill>
                        </a:rPr>
                        <a:t>  --</a:t>
                      </a:r>
                      <a:endParaRPr lang="zh-CN" altLang="en-US" dirty="0">
                        <a:solidFill>
                          <a:srgbClr val="A01E28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11.63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22.73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35.85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61.08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81.39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95.20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110.2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A01E28"/>
                          </a:solidFill>
                        </a:rPr>
                        <a:t>222</a:t>
                      </a:r>
                      <a:endParaRPr lang="zh-CN" altLang="en-US" b="1" dirty="0">
                        <a:solidFill>
                          <a:srgbClr val="A01E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A01E28"/>
                          </a:solidFill>
                        </a:rPr>
                        <a:t>330 (5.5 min)</a:t>
                      </a:r>
                      <a:endParaRPr lang="zh-CN" altLang="en-US" b="1" dirty="0">
                        <a:solidFill>
                          <a:srgbClr val="A01E2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A01E28"/>
                          </a:solidFill>
                        </a:rPr>
                        <a:t>120.0</a:t>
                      </a:r>
                      <a:endParaRPr lang="zh-CN" altLang="en-US" b="1" dirty="0">
                        <a:solidFill>
                          <a:srgbClr val="A01E2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ea typeface="宋体" pitchFamily="2" charset="-122"/>
              </a:rPr>
              <a:t>Parallel computing performance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Xiaoli Yang - </a:t>
            </a:r>
            <a:r>
              <a:rPr lang="en-US" b="1" dirty="0" smtClean="0">
                <a:solidFill>
                  <a:schemeClr val="tx2"/>
                </a:solidFill>
              </a:rPr>
              <a:t>Data Intensive Computing of X-ray Computed Tomography Reconstruction at the LSDF</a:t>
            </a:r>
            <a:endParaRPr lang="en-US" sz="1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de-DE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Comparison with theoretical value </a:t>
            </a:r>
          </a:p>
        </p:txBody>
      </p:sp>
      <p:pic>
        <p:nvPicPr>
          <p:cNvPr id="1028" name="Picture 4" descr="C:\Users\xiaoli\Desktop\measure2.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575962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4260</TotalTime>
  <Words>703</Words>
  <Application>Microsoft Office PowerPoint</Application>
  <PresentationFormat>全屏显示(4:3)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KIT_master_ppt2003_en</vt:lpstr>
      <vt:lpstr>幻灯片 1</vt:lpstr>
      <vt:lpstr>Motivation for X-ray tomography</vt:lpstr>
      <vt:lpstr>Motivation for X-ray tomography</vt:lpstr>
      <vt:lpstr>Reconstruction method CS-ART</vt:lpstr>
      <vt:lpstr>Reconstruction images</vt:lpstr>
      <vt:lpstr>LSDF</vt:lpstr>
      <vt:lpstr>Parallel computing</vt:lpstr>
      <vt:lpstr>Parallel computing performance </vt:lpstr>
      <vt:lpstr>Parallel computing performance </vt:lpstr>
      <vt:lpstr>Parallel computing performace 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xiaoli</dc:creator>
  <cp:lastModifiedBy>xiaoli</cp:lastModifiedBy>
  <cp:revision>74</cp:revision>
  <dcterms:created xsi:type="dcterms:W3CDTF">2013-02-06T12:26:51Z</dcterms:created>
  <dcterms:modified xsi:type="dcterms:W3CDTF">2013-03-04T08:54:35Z</dcterms:modified>
</cp:coreProperties>
</file>