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22" r:id="rId2"/>
  </p:sldMasterIdLst>
  <p:notesMasterIdLst>
    <p:notesMasterId r:id="rId25"/>
  </p:notesMasterIdLst>
  <p:handoutMasterIdLst>
    <p:handoutMasterId r:id="rId26"/>
  </p:handoutMasterIdLst>
  <p:sldIdLst>
    <p:sldId id="264" r:id="rId3"/>
    <p:sldId id="266" r:id="rId4"/>
    <p:sldId id="275" r:id="rId5"/>
    <p:sldId id="268" r:id="rId6"/>
    <p:sldId id="271" r:id="rId7"/>
    <p:sldId id="269" r:id="rId8"/>
    <p:sldId id="270" r:id="rId9"/>
    <p:sldId id="267" r:id="rId10"/>
    <p:sldId id="277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6" r:id="rId21"/>
    <p:sldId id="274" r:id="rId22"/>
    <p:sldId id="278" r:id="rId23"/>
    <p:sldId id="273" r:id="rId24"/>
  </p:sldIdLst>
  <p:sldSz cx="9144000" cy="6858000" type="screen4x3"/>
  <p:notesSz cx="6794500" cy="9931400"/>
  <p:custDataLst>
    <p:tags r:id="rId2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01" autoAdjust="0"/>
    <p:restoredTop sz="81992" autoAdjust="0"/>
  </p:normalViewPr>
  <p:slideViewPr>
    <p:cSldViewPr>
      <p:cViewPr varScale="1">
        <p:scale>
          <a:sx n="60" d="100"/>
          <a:sy n="60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7438" y="508000"/>
            <a:ext cx="273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36575" y="9267825"/>
            <a:ext cx="3074988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KIT – Universität des Landes Baden-Württemberg und 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defRPr/>
            </a:pPr>
            <a:r>
              <a:rPr lang="de-DE" sz="800" smtClean="0"/>
              <a:t>nationales Forschungszentrum in der Helmholtz-Gemeinschaft</a:t>
            </a:r>
          </a:p>
        </p:txBody>
      </p:sp>
      <p:pic>
        <p:nvPicPr>
          <p:cNvPr id="10244" name="Picture 11" descr="KIT-Logo-rgb_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04788"/>
            <a:ext cx="9985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7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924440-A3FC-435F-9C19-50A8DD9EBD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564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18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2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ECMWF = European Centre for Medium-Range Weather Forecasts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BF34E-3E08-4718-B0CE-5DE99595BB0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3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Prof. Dr. Max Mustermann | Musterfakultät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8924440-A3FC-435F-9C19-50A8DD9EBD7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5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45024"/>
            <a:ext cx="9144000" cy="3032125"/>
          </a:xfrm>
          <a:prstGeom prst="rect">
            <a:avLst/>
          </a:prstGeom>
        </p:spPr>
      </p:pic>
      <p:pic>
        <p:nvPicPr>
          <p:cNvPr id="3" name="Picture 9" descr="II_rahmen_neu_tite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000000"/>
                </a:solidFill>
              </a:rPr>
              <a:t>KIT – University of the State of Baden-Wuerttemberg and </a:t>
            </a:r>
            <a:br>
              <a:rPr lang="en-US" sz="800" dirty="0" smtClean="0">
                <a:solidFill>
                  <a:srgbClr val="000000"/>
                </a:solidFill>
              </a:rPr>
            </a:br>
            <a:r>
              <a:rPr lang="en-US" sz="800" dirty="0" smtClean="0">
                <a:solidFill>
                  <a:srgbClr val="000000"/>
                </a:solidFill>
              </a:rPr>
              <a:t>National Research Center of the Helmholtz Association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85763" y="3367088"/>
            <a:ext cx="4537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sz="1000" dirty="0" smtClean="0">
                <a:solidFill>
                  <a:srgbClr val="FFFFFF"/>
                </a:solidFill>
              </a:rPr>
              <a:t>Steinbuch </a:t>
            </a:r>
            <a:r>
              <a:rPr lang="de-DE" sz="1000" dirty="0" err="1" smtClean="0">
                <a:solidFill>
                  <a:srgbClr val="FFFFFF"/>
                </a:solidFill>
              </a:rPr>
              <a:t>Centre</a:t>
            </a:r>
            <a:r>
              <a:rPr lang="de-DE" sz="1000" dirty="0" smtClean="0">
                <a:solidFill>
                  <a:srgbClr val="FFFFFF"/>
                </a:solidFill>
              </a:rPr>
              <a:t> </a:t>
            </a:r>
            <a:r>
              <a:rPr lang="de-DE" sz="1000" dirty="0" err="1" smtClean="0">
                <a:solidFill>
                  <a:srgbClr val="FFFFFF"/>
                </a:solidFill>
              </a:rPr>
              <a:t>for</a:t>
            </a:r>
            <a:r>
              <a:rPr lang="de-DE" sz="1000" dirty="0" smtClean="0">
                <a:solidFill>
                  <a:srgbClr val="FFFFFF"/>
                </a:solidFill>
              </a:rPr>
              <a:t> Computing (SCC)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600" b="1" smtClean="0">
                <a:solidFill>
                  <a:srgbClr val="FFFFFF"/>
                </a:solidFill>
              </a:rPr>
              <a:t>www.kit.edu</a:t>
            </a:r>
          </a:p>
        </p:txBody>
      </p:sp>
      <p:pic>
        <p:nvPicPr>
          <p:cNvPr id="9" name="Grafik 12" descr="KITlogo_4c_frutiger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33375"/>
            <a:ext cx="1620000" cy="74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872911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93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9655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631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76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5461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5461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07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04297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 20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smtClean="0">
                <a:solidFill>
                  <a:srgbClr val="000000"/>
                </a:solidFill>
              </a:rPr>
              <a:t>Steinbuch Centre for Computing</a:t>
            </a:r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50C3E5-7BD0-4BD8-A022-AB94D8F2B937}" type="slidenum">
              <a:rPr lang="de-DE" sz="9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>
              <a:solidFill>
                <a:srgbClr val="000000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smtClean="0">
                <a:solidFill>
                  <a:srgbClr val="000000"/>
                </a:solidFill>
              </a:rPr>
              <a:t>19.4.2013</a:t>
            </a:r>
            <a:endParaRPr lang="de-DE" sz="900" dirty="0">
              <a:solidFill>
                <a:srgbClr val="000000"/>
              </a:solidFill>
            </a:endParaRPr>
          </a:p>
        </p:txBody>
      </p:sp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453188"/>
            <a:ext cx="688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3148012"/>
            <a:ext cx="8358188" cy="5619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73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_final-0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488238" cy="5048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981075"/>
            <a:ext cx="7561263" cy="935038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8618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578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620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2809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01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43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5837659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Karlsruhe Institute </a:t>
            </a:r>
            <a:r>
              <a:rPr lang="de-DE" dirty="0" err="1" smtClean="0"/>
              <a:t>of</a:t>
            </a:r>
            <a:r>
              <a:rPr lang="de-DE" dirty="0" smtClean="0"/>
              <a:t> Technology (KIT).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6011863" y="6453188"/>
            <a:ext cx="2736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900" smtClean="0">
                <a:solidFill>
                  <a:srgbClr val="000000"/>
                </a:solidFill>
              </a:rPr>
              <a:t>Steinbuch Centre for Computing</a:t>
            </a:r>
          </a:p>
        </p:txBody>
      </p:sp>
      <p:sp>
        <p:nvSpPr>
          <p:cNvPr id="1030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BB50C3E5-7BD0-4BD8-A022-AB94D8F2B937}" type="slidenum">
              <a:rPr lang="de-DE" sz="900" b="1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900" b="1" smtClean="0">
              <a:solidFill>
                <a:srgbClr val="000000"/>
              </a:solidFill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612775" y="644525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900" smtClean="0">
                <a:solidFill>
                  <a:srgbClr val="000000"/>
                </a:solidFill>
              </a:rPr>
              <a:t>19.4.2013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34" name="Grafik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6453188"/>
            <a:ext cx="6889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 descr="KITlogo_RGB_frutiger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333375"/>
            <a:ext cx="108585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2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</p:sldLayoutIdLst>
  <p:transition>
    <p:strips dir="rd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1800">
          <a:solidFill>
            <a:schemeClr val="tx1"/>
          </a:solidFill>
          <a:latin typeface="+mn-lt"/>
        </a:defRPr>
      </a:lvl2pPr>
      <a:lvl3pPr marL="1209675" indent="-2762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1800">
          <a:solidFill>
            <a:schemeClr val="tx1"/>
          </a:solidFill>
          <a:latin typeface="+mn-lt"/>
        </a:defRPr>
      </a:lvl3pPr>
      <a:lvl4pPr marL="1657350" indent="-2762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1800">
          <a:solidFill>
            <a:schemeClr val="tx1"/>
          </a:solidFill>
          <a:latin typeface="+mn-lt"/>
        </a:defRPr>
      </a:lvl4pPr>
      <a:lvl5pPr marL="2095500" indent="-276225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1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69119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  <a:p>
            <a:pPr lvl="0"/>
            <a:endParaRPr lang="de-DE" smtClean="0"/>
          </a:p>
        </p:txBody>
      </p:sp>
      <p:pic>
        <p:nvPicPr>
          <p:cNvPr id="1028" name="Picture 7" descr="Logo_final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33375"/>
            <a:ext cx="149383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4"/>
          <p:cNvSpPr txBox="1">
            <a:spLocks noChangeArrowheads="1"/>
          </p:cNvSpPr>
          <p:nvPr userDrawn="1"/>
        </p:nvSpPr>
        <p:spPr bwMode="auto">
          <a:xfrm>
            <a:off x="179388" y="6453188"/>
            <a:ext cx="5762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1E62C92-5264-4DFD-BD51-4FA3DA7749EB}" type="slidenum">
              <a:rPr lang="de-DE" sz="1100" b="1">
                <a:solidFill>
                  <a:srgbClr val="FFFFFF"/>
                </a:solidFill>
              </a:rPr>
              <a:pPr eaLnBrk="1" hangingPunct="1">
                <a:spcBef>
                  <a:spcPct val="50000"/>
                </a:spcBef>
              </a:pPr>
              <a:t>‹Nr.›</a:t>
            </a:fld>
            <a:endParaRPr lang="de-DE" sz="1100" b="1">
              <a:solidFill>
                <a:srgbClr val="FFFFFF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 userDrawn="1"/>
        </p:nvSpPr>
        <p:spPr bwMode="auto">
          <a:xfrm>
            <a:off x="611188" y="6453188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smtClean="0">
                <a:solidFill>
                  <a:srgbClr val="FFFFFF"/>
                </a:solidFill>
              </a:rPr>
              <a:t>19.04.2013</a:t>
            </a:r>
            <a:endParaRPr lang="de-DE" sz="1100" dirty="0">
              <a:solidFill>
                <a:srgbClr val="FFFFFF"/>
              </a:solidFill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 userDrawn="1"/>
        </p:nvSpPr>
        <p:spPr bwMode="auto">
          <a:xfrm>
            <a:off x="2339975" y="6453188"/>
            <a:ext cx="28082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smtClean="0">
                <a:solidFill>
                  <a:srgbClr val="FFFFFF"/>
                </a:solidFill>
              </a:rPr>
              <a:t>Christopher Jung</a:t>
            </a:r>
            <a:endParaRPr lang="de-DE" sz="1100" dirty="0">
              <a:solidFill>
                <a:srgbClr val="FFFFFF"/>
              </a:solidFill>
            </a:endParaRPr>
          </a:p>
        </p:txBody>
      </p:sp>
      <p:sp>
        <p:nvSpPr>
          <p:cNvPr id="1032" name="Text Box 17"/>
          <p:cNvSpPr txBox="1">
            <a:spLocks noChangeArrowheads="1"/>
          </p:cNvSpPr>
          <p:nvPr userDrawn="1"/>
        </p:nvSpPr>
        <p:spPr bwMode="auto">
          <a:xfrm>
            <a:off x="6011863" y="6453188"/>
            <a:ext cx="30241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100" dirty="0" smtClean="0">
                <a:solidFill>
                  <a:srgbClr val="FFFFFF"/>
                </a:solidFill>
              </a:rPr>
              <a:t>KIT</a:t>
            </a:r>
            <a:endParaRPr lang="de-DE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6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7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77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477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047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477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00477B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288" y="1511622"/>
            <a:ext cx="83899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2400" b="1" smtClean="0"/>
              <a:t>Workshop zum Querschnittsverbund (QV)</a:t>
            </a:r>
            <a:br>
              <a:rPr lang="en-US" sz="2400" b="1" smtClean="0"/>
            </a:br>
            <a:r>
              <a:rPr lang="en-US" sz="2400" b="1" smtClean="0"/>
              <a:t>“Large Scale Data Management and Analysis” (LSDMA)</a:t>
            </a:r>
            <a:endParaRPr lang="en-US" sz="2400" b="1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6875" y="2448247"/>
            <a:ext cx="837088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de-DE" sz="1600" b="1" smtClean="0">
                <a:solidFill>
                  <a:srgbClr val="000000"/>
                </a:solidFill>
              </a:rPr>
              <a:t>Christopher Jung, Achim Streit</a:t>
            </a:r>
            <a:endParaRPr lang="de-DE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Scientific Data Life Cycle</a:t>
            </a:r>
            <a:endParaRPr lang="de-DE" dirty="0"/>
          </a:p>
        </p:txBody>
      </p:sp>
      <p:pic>
        <p:nvPicPr>
          <p:cNvPr id="5" name="Picture 2" descr="C:\Users\jung-c\AppData\Local\Temp\lsdma1-eng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7447"/>
            <a:ext cx="5616624" cy="43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LSDMA </a:t>
            </a:r>
            <a:r>
              <a:rPr lang="de-DE" dirty="0" err="1"/>
              <a:t>S</a:t>
            </a:r>
            <a:r>
              <a:rPr lang="de-DE" smtClean="0"/>
              <a:t>tructure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79512" y="3933528"/>
            <a:ext cx="4035871" cy="2159768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/>
              <a:t>D</a:t>
            </a:r>
            <a:r>
              <a:rPr lang="en-US" sz="2400" dirty="0"/>
              <a:t>ata </a:t>
            </a:r>
            <a:r>
              <a:rPr lang="en-US" sz="2400" u="sng" dirty="0"/>
              <a:t>L</a:t>
            </a:r>
            <a:r>
              <a:rPr lang="en-US" sz="2400" dirty="0"/>
              <a:t>ife </a:t>
            </a:r>
            <a:r>
              <a:rPr lang="en-US" sz="2400" u="sng" dirty="0"/>
              <a:t>C</a:t>
            </a:r>
            <a:r>
              <a:rPr lang="en-US" sz="2400" dirty="0"/>
              <a:t>ycle </a:t>
            </a:r>
            <a:r>
              <a:rPr lang="en-US" sz="2400" u="sng" dirty="0"/>
              <a:t>L</a:t>
            </a:r>
            <a:r>
              <a:rPr lang="en-US" sz="2400" dirty="0"/>
              <a:t>abs</a:t>
            </a:r>
          </a:p>
          <a:p>
            <a:pPr marL="0" indent="0">
              <a:buNone/>
            </a:pPr>
            <a:r>
              <a:rPr lang="en-US" dirty="0"/>
              <a:t>Joint R&amp;D with the scientific user communities:</a:t>
            </a:r>
          </a:p>
          <a:p>
            <a:r>
              <a:rPr lang="en-US" sz="1800" dirty="0"/>
              <a:t>Optimization of the data life cycle</a:t>
            </a:r>
          </a:p>
          <a:p>
            <a:r>
              <a:rPr lang="en-US" sz="1800" dirty="0"/>
              <a:t>Community-specific data analysis tools and </a:t>
            </a:r>
            <a:r>
              <a:rPr lang="en-US" sz="1800" dirty="0" smtClean="0"/>
              <a:t>services</a:t>
            </a:r>
            <a:endParaRPr lang="en-GB" sz="1800" dirty="0"/>
          </a:p>
        </p:txBody>
      </p:sp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4355976" y="3933056"/>
            <a:ext cx="46805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u="sng" dirty="0">
                <a:solidFill>
                  <a:srgbClr val="00477B"/>
                </a:solidFill>
              </a:rPr>
              <a:t>D</a:t>
            </a:r>
            <a:r>
              <a:rPr lang="en-US" sz="2400" dirty="0">
                <a:solidFill>
                  <a:srgbClr val="00477B"/>
                </a:solidFill>
              </a:rPr>
              <a:t>ata </a:t>
            </a:r>
            <a:r>
              <a:rPr lang="en-US" sz="2400" u="sng" dirty="0">
                <a:solidFill>
                  <a:srgbClr val="00477B"/>
                </a:solidFill>
              </a:rPr>
              <a:t>S</a:t>
            </a:r>
            <a:r>
              <a:rPr lang="en-US" sz="2400" dirty="0">
                <a:solidFill>
                  <a:srgbClr val="00477B"/>
                </a:solidFill>
              </a:rPr>
              <a:t>ervices </a:t>
            </a:r>
            <a:r>
              <a:rPr lang="en-US" sz="2400" u="sng" dirty="0">
                <a:solidFill>
                  <a:srgbClr val="00477B"/>
                </a:solidFill>
              </a:rPr>
              <a:t>I</a:t>
            </a:r>
            <a:r>
              <a:rPr lang="en-US" sz="2400" dirty="0">
                <a:solidFill>
                  <a:srgbClr val="00477B"/>
                </a:solidFill>
              </a:rPr>
              <a:t>ntegration </a:t>
            </a:r>
            <a:r>
              <a:rPr lang="en-US" sz="2400" u="sng" dirty="0">
                <a:solidFill>
                  <a:srgbClr val="00477B"/>
                </a:solidFill>
              </a:rPr>
              <a:t>T</a:t>
            </a:r>
            <a:r>
              <a:rPr lang="en-US" sz="2400" dirty="0">
                <a:solidFill>
                  <a:srgbClr val="00477B"/>
                </a:solidFill>
              </a:rPr>
              <a:t>eam</a:t>
            </a:r>
          </a:p>
          <a:p>
            <a:pPr marL="0" indent="0">
              <a:buFontTx/>
              <a:buNone/>
            </a:pPr>
            <a:r>
              <a:rPr lang="en-US" dirty="0">
                <a:solidFill>
                  <a:srgbClr val="00477B"/>
                </a:solidFill>
              </a:rPr>
              <a:t>Generic methods </a:t>
            </a:r>
            <a:r>
              <a:rPr lang="en-US" dirty="0" smtClean="0">
                <a:solidFill>
                  <a:srgbClr val="00477B"/>
                </a:solidFill>
              </a:rPr>
              <a:t>R&amp;D: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477B"/>
                </a:solidFill>
              </a:rPr>
              <a:t>Data </a:t>
            </a:r>
            <a:r>
              <a:rPr lang="en-US" sz="1800" dirty="0">
                <a:solidFill>
                  <a:srgbClr val="00477B"/>
                </a:solidFill>
              </a:rPr>
              <a:t>analysis tools and services </a:t>
            </a:r>
            <a:r>
              <a:rPr lang="en-US" sz="1800" dirty="0" smtClean="0">
                <a:solidFill>
                  <a:srgbClr val="00477B"/>
                </a:solidFill>
              </a:rPr>
              <a:t>common </a:t>
            </a:r>
            <a:r>
              <a:rPr lang="en-US" sz="1800" dirty="0">
                <a:solidFill>
                  <a:srgbClr val="00477B"/>
                </a:solidFill>
              </a:rPr>
              <a:t>to several </a:t>
            </a:r>
            <a:r>
              <a:rPr lang="en-US" sz="1800" dirty="0" smtClean="0">
                <a:solidFill>
                  <a:srgbClr val="00477B"/>
                </a:solidFill>
              </a:rPr>
              <a:t>DLCLs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477B"/>
                </a:solidFill>
              </a:rPr>
              <a:t>Interface </a:t>
            </a:r>
            <a:r>
              <a:rPr lang="en-US" sz="1800" dirty="0">
                <a:solidFill>
                  <a:srgbClr val="00477B"/>
                </a:solidFill>
              </a:rPr>
              <a:t>between federated data infrastructures and DLCLs/communities</a:t>
            </a:r>
          </a:p>
        </p:txBody>
      </p:sp>
      <p:pic>
        <p:nvPicPr>
          <p:cNvPr id="14" name="Picture 7" descr="Logo_final-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901" y="2060848"/>
            <a:ext cx="143786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/>
        </p:nvSpPr>
        <p:spPr>
          <a:xfrm>
            <a:off x="683568" y="1700808"/>
            <a:ext cx="7344816" cy="136815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46" y="839025"/>
            <a:ext cx="5180930" cy="29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Facts </a:t>
            </a:r>
            <a:r>
              <a:rPr lang="en-US" smtClean="0"/>
              <a:t>and Figures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Helmholtz Portfolio Extension</a:t>
            </a:r>
          </a:p>
          <a:p>
            <a:r>
              <a:rPr lang="en-US" dirty="0" smtClean="0"/>
              <a:t>Initial project duration: 2012-2016</a:t>
            </a:r>
          </a:p>
          <a:p>
            <a:r>
              <a:rPr lang="en-US" dirty="0" smtClean="0"/>
              <a:t>Eleven partners: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lead: KIT</a:t>
            </a:r>
          </a:p>
          <a:p>
            <a:r>
              <a:rPr lang="en-US" dirty="0" smtClean="0"/>
              <a:t>Sustainability: inclusion of activities into respective Helmholtz program-oriented funding in 2015</a:t>
            </a:r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7" y="2672872"/>
            <a:ext cx="1245599" cy="432000"/>
          </a:xfrm>
          <a:prstGeom prst="rect">
            <a:avLst/>
          </a:prstGeom>
        </p:spPr>
      </p:pic>
      <p:pic>
        <p:nvPicPr>
          <p:cNvPr id="5" name="Picture 13" descr="KIT-Logo-rgb_e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4821" y="2672872"/>
            <a:ext cx="935540" cy="432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65" y="2600816"/>
            <a:ext cx="1188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30" y="2671795"/>
            <a:ext cx="44216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73" y="3320944"/>
            <a:ext cx="90580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57" y="3320844"/>
            <a:ext cx="108720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67" y="3339775"/>
            <a:ext cx="2022450" cy="39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46" y="3987383"/>
            <a:ext cx="1355668" cy="39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1"/>
          <a:stretch/>
        </p:blipFill>
        <p:spPr bwMode="auto">
          <a:xfrm>
            <a:off x="3249086" y="3969016"/>
            <a:ext cx="146443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04" y="3969016"/>
            <a:ext cx="74273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65" y="3969016"/>
            <a:ext cx="74995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HG_LOGO_bla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92" y="1340768"/>
            <a:ext cx="15652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current DLCL activities (I)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413"/>
            <a:ext cx="5903887" cy="45259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DLCL Energy:</a:t>
            </a:r>
          </a:p>
          <a:p>
            <a:r>
              <a:rPr lang="en-US" dirty="0" smtClean="0"/>
              <a:t>Life cycle analysis in various energy data projects</a:t>
            </a:r>
          </a:p>
          <a:p>
            <a:r>
              <a:rPr lang="en-US" dirty="0" smtClean="0"/>
              <a:t>Analyzing </a:t>
            </a:r>
            <a:r>
              <a:rPr lang="en-US" dirty="0"/>
              <a:t>stereoscopic satellite for </a:t>
            </a:r>
            <a:r>
              <a:rPr lang="en-US" dirty="0" smtClean="0"/>
              <a:t>estimating </a:t>
            </a:r>
            <a:r>
              <a:rPr lang="en-US" dirty="0"/>
              <a:t>the efficiency of solar energy </a:t>
            </a:r>
            <a:r>
              <a:rPr lang="en-US" dirty="0" smtClean="0"/>
              <a:t>with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smtClean="0"/>
              <a:t>Transferring local analysis to clusters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DLCL Key Technologies:</a:t>
            </a:r>
          </a:p>
          <a:p>
            <a:r>
              <a:rPr lang="en-US" dirty="0" smtClean="0"/>
              <a:t>Identification and development of joint tools and services for several communities</a:t>
            </a:r>
          </a:p>
          <a:p>
            <a:r>
              <a:rPr lang="en-US" dirty="0" smtClean="0"/>
              <a:t>Optimization of </a:t>
            </a:r>
            <a:r>
              <a:rPr lang="en-US" dirty="0" err="1" smtClean="0"/>
              <a:t>tomographical</a:t>
            </a:r>
            <a:r>
              <a:rPr lang="en-US" dirty="0" smtClean="0"/>
              <a:t> reconstruction using data-intensive computing</a:t>
            </a:r>
          </a:p>
          <a:p>
            <a:r>
              <a:rPr lang="en-US" dirty="0" smtClean="0"/>
              <a:t>On-server visualization for high throughput microscopy</a:t>
            </a:r>
            <a:endParaRPr lang="de-DE" dirty="0"/>
          </a:p>
        </p:txBody>
      </p:sp>
      <p:pic>
        <p:nvPicPr>
          <p:cNvPr id="4" name="Picture 2" descr="http://www.kit.edu/img/Imagefusion_rdax_1200x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539764" cy="16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kit.edu/img/pi/2010_146_Bundesforschungsministerin_Professor_Schavan_und_Ministerpraesident_Mappus_Ulm_erhaelt_neues_Helmholtz_Institut_zur_Batterieforschung72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59"/>
            <a:ext cx="2539764" cy="204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44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current DLCL activities (</a:t>
            </a:r>
            <a:r>
              <a:rPr lang="en-US" dirty="0" smtClean="0"/>
              <a:t>II)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413"/>
            <a:ext cx="6047903" cy="45259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DLCL Structure of Matter:</a:t>
            </a:r>
          </a:p>
          <a:p>
            <a:r>
              <a:rPr lang="en-US" dirty="0" smtClean="0"/>
              <a:t>Development of a portal for PETRA-III data</a:t>
            </a:r>
          </a:p>
          <a:p>
            <a:r>
              <a:rPr lang="en-US" dirty="0" smtClean="0"/>
              <a:t>IDM for PETRA-III </a:t>
            </a:r>
            <a:r>
              <a:rPr lang="en-US" dirty="0" err="1" smtClean="0"/>
              <a:t>experimentators</a:t>
            </a:r>
            <a:endParaRPr lang="en-US" dirty="0" smtClean="0"/>
          </a:p>
          <a:p>
            <a:r>
              <a:rPr lang="en-US" dirty="0" smtClean="0"/>
              <a:t>Optimizing </a:t>
            </a:r>
            <a:r>
              <a:rPr lang="en-US" dirty="0" err="1" smtClean="0"/>
              <a:t>dCache</a:t>
            </a:r>
            <a:r>
              <a:rPr lang="en-US" dirty="0" smtClean="0"/>
              <a:t> for efficiently storing small files on tape</a:t>
            </a:r>
          </a:p>
          <a:p>
            <a:r>
              <a:rPr lang="en-US" dirty="0" smtClean="0"/>
              <a:t>Determining specifications of an archive system for photon science and high energy physics</a:t>
            </a:r>
          </a:p>
          <a:p>
            <a:r>
              <a:rPr lang="en-US" dirty="0" smtClean="0"/>
              <a:t>Determining the computing requirements for FAIR data analysis</a:t>
            </a:r>
            <a:endParaRPr lang="de-DE" dirty="0" smtClean="0"/>
          </a:p>
          <a:p>
            <a:r>
              <a:rPr lang="en-US" dirty="0" smtClean="0"/>
              <a:t>Modular concept for representing of detector geometry as a basis for simulation</a:t>
            </a:r>
          </a:p>
        </p:txBody>
      </p:sp>
      <p:pic>
        <p:nvPicPr>
          <p:cNvPr id="4" name="Picture 4" descr="http://www.fair-center.de/uploads/pics/FAIR_d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53078"/>
            <a:ext cx="2401278" cy="17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of-cluster.desy.de/sites/images/content/e101/e57508/imageobject59060/2009-09-16_PETRA_III_Experimentierhalle_DR-DEU1-046-025_g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340768"/>
            <a:ext cx="2366593" cy="177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4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current DLCL activities </a:t>
            </a:r>
            <a:r>
              <a:rPr lang="en-US" dirty="0" smtClean="0"/>
              <a:t>(III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413"/>
            <a:ext cx="6407943" cy="45259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DLCL Health:</a:t>
            </a:r>
          </a:p>
          <a:p>
            <a:r>
              <a:rPr lang="en-US" dirty="0" smtClean="0"/>
              <a:t>Workflow support for data-intensive parameter studies</a:t>
            </a:r>
          </a:p>
          <a:p>
            <a:r>
              <a:rPr lang="en-US" dirty="0" smtClean="0"/>
              <a:t>Data generation, transfer and storage for the Brain Big Data Collaboration with University of </a:t>
            </a:r>
            <a:r>
              <a:rPr lang="de-DE" dirty="0" smtClean="0"/>
              <a:t>Düsseldorf</a:t>
            </a:r>
          </a:p>
          <a:p>
            <a:r>
              <a:rPr lang="de-DE" dirty="0" err="1" smtClean="0"/>
              <a:t>Efficient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administration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indexing</a:t>
            </a: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DLCL Earth</a:t>
            </a:r>
            <a:r>
              <a:rPr lang="en-US" dirty="0" smtClean="0"/>
              <a:t>&amp;Environment:</a:t>
            </a:r>
            <a:endParaRPr lang="de-DE" dirty="0"/>
          </a:p>
          <a:p>
            <a:r>
              <a:rPr lang="en-US" dirty="0" err="1" smtClean="0"/>
              <a:t>MongoDB</a:t>
            </a:r>
            <a:r>
              <a:rPr lang="en-US" dirty="0" smtClean="0"/>
              <a:t> for data and metadata of </a:t>
            </a:r>
            <a:r>
              <a:rPr lang="en-US" dirty="0" err="1" smtClean="0"/>
              <a:t>meteorologic</a:t>
            </a:r>
            <a:r>
              <a:rPr lang="en-US" dirty="0" smtClean="0"/>
              <a:t> satellite data</a:t>
            </a:r>
          </a:p>
          <a:p>
            <a:r>
              <a:rPr lang="en-US" dirty="0" smtClean="0"/>
              <a:t>Local data catalog for </a:t>
            </a:r>
            <a:r>
              <a:rPr lang="en-US" dirty="0" err="1"/>
              <a:t>meteorologic</a:t>
            </a:r>
            <a:r>
              <a:rPr lang="en-US" dirty="0"/>
              <a:t> </a:t>
            </a:r>
            <a:r>
              <a:rPr lang="en-US" dirty="0" smtClean="0"/>
              <a:t>simulation data downloaded from ECMWF</a:t>
            </a:r>
          </a:p>
          <a:p>
            <a:r>
              <a:rPr lang="en-US" dirty="0" smtClean="0"/>
              <a:t>Replacing a </a:t>
            </a:r>
            <a:r>
              <a:rPr lang="en-US" dirty="0" err="1" smtClean="0"/>
              <a:t>mySQL</a:t>
            </a:r>
            <a:r>
              <a:rPr lang="en-US" dirty="0" smtClean="0"/>
              <a:t> databank for satellite metadata</a:t>
            </a:r>
          </a:p>
          <a:p>
            <a:r>
              <a:rPr lang="en-US" dirty="0" smtClean="0"/>
              <a:t>Data replication in an </a:t>
            </a:r>
            <a:r>
              <a:rPr lang="en-US" dirty="0" err="1"/>
              <a:t>i</a:t>
            </a:r>
            <a:r>
              <a:rPr lang="en-US" dirty="0" err="1" smtClean="0"/>
              <a:t>RODS</a:t>
            </a:r>
            <a:r>
              <a:rPr lang="en-US" dirty="0" smtClean="0"/>
              <a:t> federation</a:t>
            </a:r>
            <a:endParaRPr lang="de-DE" dirty="0"/>
          </a:p>
        </p:txBody>
      </p:sp>
      <p:pic>
        <p:nvPicPr>
          <p:cNvPr id="4" name="Picture 4" descr="http://robustdesignconcepts.com/files/envisat/images/envi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9040"/>
            <a:ext cx="215214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25219"/>
            <a:ext cx="1440160" cy="21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4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Services Integration Team (DSIT)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Work packages</a:t>
            </a:r>
          </a:p>
          <a:p>
            <a:r>
              <a:rPr lang="en-US" dirty="0" smtClean="0"/>
              <a:t>Federated ID management</a:t>
            </a:r>
          </a:p>
          <a:p>
            <a:r>
              <a:rPr lang="en-US" dirty="0" smtClean="0"/>
              <a:t>Federated data access</a:t>
            </a:r>
          </a:p>
          <a:p>
            <a:r>
              <a:rPr lang="en-US" dirty="0" smtClean="0"/>
              <a:t>Metadata catalogs and repositories</a:t>
            </a:r>
          </a:p>
          <a:p>
            <a:r>
              <a:rPr lang="en-US" dirty="0" smtClean="0"/>
              <a:t>Archive Services</a:t>
            </a:r>
          </a:p>
          <a:p>
            <a:r>
              <a:rPr lang="en-US" dirty="0" smtClean="0"/>
              <a:t>Monitoring, modeling, optimization</a:t>
            </a:r>
          </a:p>
          <a:p>
            <a:r>
              <a:rPr lang="en-US" dirty="0" smtClean="0"/>
              <a:t>Data intensive computing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Topics within work packages driven by joint needs of research communities.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34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52" y="3071292"/>
            <a:ext cx="2171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LSDMA Events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268413"/>
            <a:ext cx="3455615" cy="4525962"/>
          </a:xfrm>
        </p:spPr>
        <p:txBody>
          <a:bodyPr/>
          <a:lstStyle/>
          <a:p>
            <a:r>
              <a:rPr lang="en-US" dirty="0" smtClean="0"/>
              <a:t>Annual international Big Data symposium at KIT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Annual community forum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Topical workshops, e.g. on identity management</a:t>
            </a:r>
            <a:endParaRPr lang="en-US" dirty="0"/>
          </a:p>
        </p:txBody>
      </p:sp>
      <p:pic>
        <p:nvPicPr>
          <p:cNvPr id="1026" name="Picture 2" descr="http://marcus.hardt-it.de/2013-03-LSDMA-Spring/IDM-Workshop/tmp/cache/2013_03_11_-_12_31_06-0.jpg-500-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52" y="4581128"/>
            <a:ext cx="2175198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arcus.hardt-it.de/2013-03-LSDMA-Spring/Community-Forum/tmp/cache/2013_03_12_-_08_35_03-0.jpg-500-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46" y="3284984"/>
            <a:ext cx="1520078" cy="228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1749969" cy="158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556792"/>
            <a:ext cx="3110182" cy="12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52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Sustainable </a:t>
            </a:r>
            <a:r>
              <a:rPr lang="en-US" smtClean="0"/>
              <a:t>R</a:t>
            </a:r>
            <a:r>
              <a:rPr lang="en-US" smtClean="0"/>
              <a:t>&amp;D </a:t>
            </a:r>
            <a:r>
              <a:rPr lang="en-US" dirty="0" smtClean="0"/>
              <a:t>project, focusing on joint research with </a:t>
            </a:r>
            <a:r>
              <a:rPr lang="en-US" dirty="0" err="1" smtClean="0"/>
              <a:t>communtities</a:t>
            </a:r>
            <a:endParaRPr lang="en-US" dirty="0" smtClean="0"/>
          </a:p>
          <a:p>
            <a:r>
              <a:rPr lang="en-US" dirty="0" smtClean="0"/>
              <a:t>Data Life Cycle </a:t>
            </a:r>
            <a:r>
              <a:rPr lang="en-US" dirty="0"/>
              <a:t>L</a:t>
            </a:r>
            <a:r>
              <a:rPr lang="en-US" dirty="0" smtClean="0"/>
              <a:t>abs for five research fields of the Helmholtz Association</a:t>
            </a:r>
          </a:p>
          <a:p>
            <a:r>
              <a:rPr lang="en-US" dirty="0" smtClean="0"/>
              <a:t>Partners: four Helmholtz centers, six universities, German climate research center</a:t>
            </a:r>
          </a:p>
          <a:p>
            <a:r>
              <a:rPr lang="en-US" dirty="0" smtClean="0"/>
              <a:t>Broad spectrum of current activities in DLCLs</a:t>
            </a:r>
          </a:p>
          <a:p>
            <a:r>
              <a:rPr lang="en-US" smtClean="0"/>
              <a:t>Generic </a:t>
            </a:r>
            <a:r>
              <a:rPr lang="en-US"/>
              <a:t>R</a:t>
            </a:r>
            <a:r>
              <a:rPr lang="en-US" smtClean="0"/>
              <a:t>&amp;D </a:t>
            </a:r>
            <a:r>
              <a:rPr lang="en-US" dirty="0" smtClean="0"/>
              <a:t>in Data Services Integration Team, </a:t>
            </a:r>
            <a:r>
              <a:rPr lang="en-US" dirty="0"/>
              <a:t>driven by joint needs of the research communities.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International Symposium on September </a:t>
            </a:r>
            <a:r>
              <a:rPr lang="en-US" smtClean="0"/>
              <a:t>24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  <a:r>
              <a:rPr lang="en-US" smtClean="0"/>
              <a:t>2013 at </a:t>
            </a:r>
            <a:r>
              <a:rPr lang="en-US" dirty="0" smtClean="0"/>
              <a:t>KIT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07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QV LSDMA – Erste Ideen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854158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46313" algn="l"/>
              </a:tabLst>
            </a:pPr>
            <a:r>
              <a:rPr lang="de-DE"/>
              <a:t>11:00 - </a:t>
            </a:r>
            <a:r>
              <a:rPr lang="de-DE" smtClean="0"/>
              <a:t>11:20	Begrüßung </a:t>
            </a:r>
            <a:r>
              <a:rPr lang="de-DE"/>
              <a:t>und Vorstellungsrunde</a:t>
            </a:r>
          </a:p>
          <a:p>
            <a:pPr>
              <a:tabLst>
                <a:tab pos="2246313" algn="l"/>
              </a:tabLst>
            </a:pPr>
            <a:r>
              <a:rPr lang="de-DE"/>
              <a:t>11:20 - </a:t>
            </a:r>
            <a:r>
              <a:rPr lang="de-DE" smtClean="0"/>
              <a:t>11:40	Allgemeine </a:t>
            </a:r>
            <a:r>
              <a:rPr lang="de-DE"/>
              <a:t>Informationen </a:t>
            </a:r>
            <a:r>
              <a:rPr lang="de-DE" smtClean="0"/>
              <a:t>zu</a:t>
            </a:r>
            <a:br>
              <a:rPr lang="de-DE" smtClean="0"/>
            </a:br>
            <a:r>
              <a:rPr lang="de-DE" smtClean="0"/>
              <a:t>	Querschnittsverbund/aktivität in </a:t>
            </a:r>
            <a:r>
              <a:rPr lang="de-DE"/>
              <a:t>der PoF-3</a:t>
            </a:r>
          </a:p>
          <a:p>
            <a:pPr>
              <a:tabLst>
                <a:tab pos="2246313" algn="l"/>
              </a:tabLst>
            </a:pPr>
            <a:r>
              <a:rPr lang="de-DE"/>
              <a:t>11:40 - </a:t>
            </a:r>
            <a:r>
              <a:rPr lang="de-DE" smtClean="0"/>
              <a:t>12:00	Präsentation </a:t>
            </a:r>
            <a:r>
              <a:rPr lang="de-DE"/>
              <a:t>erster Ideen zum Querschnittsverbund</a:t>
            </a:r>
          </a:p>
          <a:p>
            <a:pPr>
              <a:tabLst>
                <a:tab pos="2246313" algn="l"/>
              </a:tabLst>
            </a:pPr>
            <a:r>
              <a:rPr lang="de-DE"/>
              <a:t>12:00 - </a:t>
            </a:r>
            <a:r>
              <a:rPr lang="de-DE" smtClean="0"/>
              <a:t>12:30	Mittagspause</a:t>
            </a:r>
            <a:endParaRPr lang="de-DE"/>
          </a:p>
          <a:p>
            <a:pPr>
              <a:tabLst>
                <a:tab pos="2246313" algn="l"/>
              </a:tabLst>
            </a:pPr>
            <a:r>
              <a:rPr lang="de-DE"/>
              <a:t>12:30 - </a:t>
            </a:r>
            <a:r>
              <a:rPr lang="de-DE" smtClean="0"/>
              <a:t>14:30	Präsentationen </a:t>
            </a:r>
            <a:r>
              <a:rPr lang="de-DE"/>
              <a:t>von jedem Teilnehmer </a:t>
            </a: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	bzgl</a:t>
            </a:r>
            <a:r>
              <a:rPr lang="de-DE"/>
              <a:t>. Mitarbeit </a:t>
            </a:r>
            <a:r>
              <a:rPr lang="de-DE" smtClean="0"/>
              <a:t>im </a:t>
            </a:r>
            <a:r>
              <a:rPr lang="de-DE"/>
              <a:t>QV </a:t>
            </a:r>
            <a:r>
              <a:rPr lang="de-DE" smtClean="0"/>
              <a:t>und </a:t>
            </a:r>
            <a:r>
              <a:rPr lang="de-DE"/>
              <a:t>nachrichtliche Ausweisung </a:t>
            </a:r>
            <a:r>
              <a:rPr lang="de-DE" smtClean="0"/>
              <a:t>	der </a:t>
            </a:r>
            <a:r>
              <a:rPr lang="de-DE"/>
              <a:t>Beteiligung in Euro</a:t>
            </a:r>
          </a:p>
          <a:p>
            <a:pPr>
              <a:tabLst>
                <a:tab pos="2246313" algn="l"/>
              </a:tabLst>
            </a:pPr>
            <a:r>
              <a:rPr lang="de-DE"/>
              <a:t>14:30 - </a:t>
            </a:r>
            <a:r>
              <a:rPr lang="de-DE" smtClean="0"/>
              <a:t>16:00	Diskussion </a:t>
            </a:r>
            <a:r>
              <a:rPr lang="de-DE"/>
              <a:t>der weiteren Vorgehensweise</a:t>
            </a:r>
          </a:p>
          <a:p>
            <a:pPr>
              <a:tabLst>
                <a:tab pos="2246313" algn="l"/>
              </a:tabLst>
            </a:pPr>
            <a:r>
              <a:rPr lang="de-DE" smtClean="0"/>
              <a:t>16:00	Ende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Agenda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632126"/>
      </p:ext>
    </p:extLst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2112" y="1198563"/>
            <a:ext cx="8572376" cy="4894262"/>
          </a:xfrm>
        </p:spPr>
        <p:txBody>
          <a:bodyPr/>
          <a:lstStyle/>
          <a:p>
            <a:r>
              <a:rPr lang="de-DE" smtClean="0"/>
              <a:t>„Das </a:t>
            </a:r>
            <a:r>
              <a:rPr lang="de-DE"/>
              <a:t>sichere, effiziente und nachhaltige Management größter Datenmengen (Big Data) sowie ihre Analyse mit Hilfe adäquater Methoden, Werkzeuge und Systeme sind große technologische </a:t>
            </a:r>
            <a:r>
              <a:rPr lang="de-DE" smtClean="0"/>
              <a:t>Heraus-forderungen </a:t>
            </a:r>
            <a:r>
              <a:rPr lang="de-DE"/>
              <a:t>für alle Forschungsdisziplinen. Ziel des </a:t>
            </a:r>
            <a:r>
              <a:rPr lang="de-DE" smtClean="0"/>
              <a:t>Querschnitts-verbunds </a:t>
            </a:r>
            <a:r>
              <a:rPr lang="de-DE"/>
              <a:t>ist die Helmholtzweite Koordinierung der Big Data Aktivitäten und die Errichtung einer zugehörigen Forschungsbrücke aufbauend auf der Portfolioerweiterung LSDMA</a:t>
            </a:r>
            <a:r>
              <a:rPr lang="de-DE" smtClean="0"/>
              <a:t>.“</a:t>
            </a:r>
          </a:p>
          <a:p>
            <a:r>
              <a:rPr lang="de-DE" smtClean="0"/>
              <a:t>„</a:t>
            </a:r>
            <a:r>
              <a:rPr lang="de-DE"/>
              <a:t>Ziel ist der weitere Ausbau des Data Life Cycle Lab (DLCL) Konzept auf neue Themengebiete, z.B. die Krebsforschung oder Erdbeobachtung, durch Etablierung zusätzlicher DLCLs in den HGF-Zentren zu ausgewählten Forschungsgebieten mit bedeutendem Datenaufkommen. Auf technologischer Seite stehen generische Themen zu </a:t>
            </a:r>
            <a:r>
              <a:rPr lang="de-DE" smtClean="0"/>
              <a:t>verein-heitlichten </a:t>
            </a:r>
            <a:r>
              <a:rPr lang="de-DE"/>
              <a:t>Infrastruktur-Schnittstellen und zur Errichtung eines digitalen Langzeit-Repositories auf hoher Ebene zur langfristig eindeutigen Wahrung der Referenzierbarkeit von Daten und zur regelmäßigen Überprüfung, Pflege und Migration dieser im Vordergrund</a:t>
            </a:r>
            <a:r>
              <a:rPr lang="de-DE" smtClean="0"/>
              <a:t>.“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Kurzbeschreibung (v1)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372838"/>
      </p:ext>
    </p:extLst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Fortführung der im Portfolio LSDMA existierenden Forschungsbrücke zwischen FB Schlüsseltechnologien und FB Materie</a:t>
            </a:r>
          </a:p>
          <a:p>
            <a:pPr lvl="1"/>
            <a:r>
              <a:rPr lang="de-DE" smtClean="0"/>
              <a:t>Erweiterung auf mehr Forschungsbereiche und mehr Programme</a:t>
            </a:r>
          </a:p>
          <a:p>
            <a:r>
              <a:rPr lang="de-DE" smtClean="0"/>
              <a:t>Forführung von Veranstaltungen</a:t>
            </a:r>
          </a:p>
          <a:p>
            <a:pPr lvl="1"/>
            <a:r>
              <a:rPr lang="de-DE" smtClean="0"/>
              <a:t>Internationales Symposium im Herbst</a:t>
            </a:r>
          </a:p>
          <a:p>
            <a:pPr lvl="1"/>
            <a:r>
              <a:rPr lang="de-DE" smtClean="0"/>
              <a:t>Community Forum im Frühjahr</a:t>
            </a:r>
          </a:p>
          <a:p>
            <a:r>
              <a:rPr lang="de-DE" smtClean="0"/>
              <a:t>Etablierung eines Technology Forum</a:t>
            </a:r>
            <a:endParaRPr lang="de-DE" smtClean="0"/>
          </a:p>
          <a:p>
            <a:pPr lvl="1"/>
            <a:r>
              <a:rPr lang="de-DE" smtClean="0"/>
              <a:t>HGF-weiter Austausch über aktuelle Entwicklungen und zukünftige Anforderungen zum Thems LSDMA in den verschiedenen </a:t>
            </a:r>
            <a:r>
              <a:rPr lang="de-DE" smtClean="0"/>
              <a:t>Forschungsbereichen</a:t>
            </a:r>
          </a:p>
          <a:p>
            <a:r>
              <a:rPr lang="de-DE" smtClean="0"/>
              <a:t>Etablierung weiterer DLCLs in anderen PoFs und FBs</a:t>
            </a:r>
            <a:endParaRPr lang="de-DE" smtClean="0"/>
          </a:p>
          <a:p>
            <a:r>
              <a:rPr lang="de-DE" smtClean="0"/>
              <a:t>Doktoranden-Treffen zukünftiger „Dr. </a:t>
            </a:r>
            <a:r>
              <a:rPr lang="de-DE" smtClean="0"/>
              <a:t>Data Scientists“</a:t>
            </a:r>
            <a:endParaRPr lang="de-DE" smtClean="0"/>
          </a:p>
          <a:p>
            <a:r>
              <a:rPr lang="de-DE" smtClean="0"/>
              <a:t>Gemeinsame Entwicklungsarbeiten zu ausgewählten, generischen Themen, z.B. AAI</a:t>
            </a:r>
          </a:p>
          <a:p>
            <a:r>
              <a:rPr lang="de-DE" smtClean="0"/>
              <a:t>Austauschplattform (Online-Forum) zum Thema Big </a:t>
            </a:r>
            <a:r>
              <a:rPr lang="de-DE" smtClean="0"/>
              <a:t>Data</a:t>
            </a:r>
            <a:endParaRPr lang="de-DE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Erste Ideen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7408"/>
      </p:ext>
    </p:extLst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Wer </a:t>
            </a:r>
            <a:r>
              <a:rPr lang="de-DE" smtClean="0"/>
              <a:t>beteiligt sich inhaltlich (</a:t>
            </a:r>
            <a:r>
              <a:rPr lang="de-DE" smtClean="0"/>
              <a:t>HGF-Zentrum, HGF-Programm)?</a:t>
            </a:r>
          </a:p>
          <a:p>
            <a:pPr lvl="1"/>
            <a:r>
              <a:rPr lang="de-DE" smtClean="0"/>
              <a:t>Kontaktdaten eines Ansprechpartners?</a:t>
            </a:r>
          </a:p>
          <a:p>
            <a:pPr lvl="1"/>
            <a:r>
              <a:rPr lang="de-DE" smtClean="0"/>
              <a:t>Themen?</a:t>
            </a:r>
          </a:p>
          <a:p>
            <a:pPr lvl="1"/>
            <a:r>
              <a:rPr lang="de-DE" smtClean="0"/>
              <a:t>Nachrichtliche Ausweisung der finanziellen Beteiligung des HGF-Programms – in welcher Höhe</a:t>
            </a:r>
            <a:r>
              <a:rPr lang="de-DE" smtClean="0"/>
              <a:t>?</a:t>
            </a:r>
          </a:p>
          <a:p>
            <a:endParaRPr lang="de-DE" smtClean="0"/>
          </a:p>
          <a:p>
            <a:r>
              <a:rPr lang="de-DE" smtClean="0"/>
              <a:t>Ist ein Programm bereit, finanzielle Mittel für die Koordinatorfunktion zu geben (siehe </a:t>
            </a:r>
            <a:r>
              <a:rPr lang="de-DE"/>
              <a:t>letzter </a:t>
            </a:r>
            <a:r>
              <a:rPr lang="de-DE"/>
              <a:t>Punkt </a:t>
            </a:r>
            <a:r>
              <a:rPr lang="de-DE" smtClean="0"/>
              <a:t>auf Folie 4)?</a:t>
            </a:r>
            <a:endParaRPr lang="de-DE" smtClean="0"/>
          </a:p>
          <a:p>
            <a:endParaRPr lang="de-DE"/>
          </a:p>
          <a:p>
            <a:r>
              <a:rPr lang="de-DE" b="1" smtClean="0">
                <a:solidFill>
                  <a:schemeClr val="accent1"/>
                </a:solidFill>
              </a:rPr>
              <a:t>HGF-Geschäftstelle benötigt bis zum 10. Mai die sich am QV LSDMA beteiligenden Programme und Ansprechpartner</a:t>
            </a:r>
            <a:endParaRPr lang="de-DE" b="1" smtClean="0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Weitere Vorgehensweise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226770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Allgemeines zu Querschnittsaktivitäten in der HGF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951803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smtClean="0">
                <a:solidFill>
                  <a:schemeClr val="accent1"/>
                </a:solidFill>
              </a:rPr>
              <a:t>Ziel </a:t>
            </a:r>
            <a:r>
              <a:rPr lang="de-DE" b="1">
                <a:solidFill>
                  <a:schemeClr val="accent1"/>
                </a:solidFill>
              </a:rPr>
              <a:t>ist es, zu den Aktivitäten, die mit klarem Mehrwert über die einzelnen Programme und Forschungsbereiche hinweg bearbeitet werden, die Leistungen der Helmholtz-Gemeinschaft insgesamt erkennbar zu machen</a:t>
            </a:r>
            <a:r>
              <a:rPr lang="de-DE" b="1" smtClean="0">
                <a:solidFill>
                  <a:schemeClr val="accent1"/>
                </a:solidFill>
              </a:rPr>
              <a:t>.</a:t>
            </a:r>
            <a:endParaRPr lang="de-DE" smtClean="0"/>
          </a:p>
          <a:p>
            <a:r>
              <a:rPr lang="de-DE" smtClean="0"/>
              <a:t>Dazu </a:t>
            </a:r>
            <a:r>
              <a:rPr lang="de-DE"/>
              <a:t>sollen die Querschnittsthemen auf jeweils 5 Seiten und die Querschnittsverbünde auf jeweils 10 Seiten dargestellt werden</a:t>
            </a:r>
            <a:r>
              <a:rPr lang="de-DE" smtClean="0"/>
              <a:t>.</a:t>
            </a:r>
            <a:endParaRPr lang="de-DE" smtClean="0"/>
          </a:p>
          <a:p>
            <a:r>
              <a:rPr lang="de-DE" smtClean="0"/>
              <a:t>Diese </a:t>
            </a:r>
            <a:r>
              <a:rPr lang="de-DE" smtClean="0"/>
              <a:t>Darstellungen </a:t>
            </a:r>
            <a:r>
              <a:rPr lang="de-DE"/>
              <a:t>sollen den Gutachtern der Programme als Hintergrundinformation zur Verfügung stehen und die Basis bilden für die Befassung der Senatskommission mit den </a:t>
            </a:r>
            <a:r>
              <a:rPr lang="de-DE" smtClean="0"/>
              <a:t>Querschnittsthemen</a:t>
            </a:r>
            <a:r>
              <a:rPr lang="de-DE" smtClean="0"/>
              <a:t>.</a:t>
            </a:r>
            <a:endParaRPr lang="de-DE" smtClean="0"/>
          </a:p>
          <a:p>
            <a:r>
              <a:rPr lang="de-DE" smtClean="0"/>
              <a:t>Für </a:t>
            </a:r>
            <a:r>
              <a:rPr lang="de-DE"/>
              <a:t>die Querschnittsverbünde soll, sofern die beteiligten Forschungsbereiche das für notwendig erachten, eine separate Begutachtung möglich sein</a:t>
            </a:r>
            <a:r>
              <a:rPr lang="de-DE" smtClean="0"/>
              <a:t>.</a:t>
            </a:r>
            <a:endParaRPr lang="de-DE" smtClean="0"/>
          </a:p>
          <a:p>
            <a:r>
              <a:rPr lang="de-DE" smtClean="0"/>
              <a:t>Die </a:t>
            </a:r>
            <a:r>
              <a:rPr lang="de-DE"/>
              <a:t>Sprecher der </a:t>
            </a:r>
            <a:r>
              <a:rPr lang="de-DE" smtClean="0"/>
              <a:t>Querschnittsthemen </a:t>
            </a:r>
            <a:r>
              <a:rPr lang="de-DE"/>
              <a:t>und -verbünde sollen aus den Mitteln der jeweils beteiligten Programme 100.000 € p.a. erhalten</a:t>
            </a:r>
            <a:r>
              <a:rPr lang="de-DE" smtClean="0"/>
              <a:t>.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Querschnittsthemen und -verbünde – organisatorische Durchführung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601376" y="6021288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smtClean="0">
                <a:solidFill>
                  <a:schemeClr val="bg1">
                    <a:lumMod val="65000"/>
                  </a:schemeClr>
                </a:solidFill>
              </a:rPr>
              <a:t>Quelle: HGF-Geschäftsstelle</a:t>
            </a:r>
            <a:endParaRPr lang="de-DE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37764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Durch </a:t>
            </a:r>
            <a:r>
              <a:rPr lang="de-DE"/>
              <a:t>Programmgutachter werden nur </a:t>
            </a:r>
            <a:r>
              <a:rPr lang="de-DE" smtClean="0"/>
              <a:t>die Programme </a:t>
            </a:r>
            <a:r>
              <a:rPr lang="de-DE"/>
              <a:t>bzw. Programmanträge begutachtet</a:t>
            </a:r>
            <a:r>
              <a:rPr lang="de-DE" smtClean="0"/>
              <a:t>!</a:t>
            </a:r>
            <a:endParaRPr lang="de-DE"/>
          </a:p>
          <a:p>
            <a:r>
              <a:rPr lang="de-DE" smtClean="0"/>
              <a:t>In </a:t>
            </a:r>
            <a:r>
              <a:rPr lang="de-DE"/>
              <a:t>den Programmanträgen werden kurz die </a:t>
            </a:r>
            <a:r>
              <a:rPr lang="de-DE" smtClean="0"/>
              <a:t>Beiträge zu </a:t>
            </a:r>
            <a:r>
              <a:rPr lang="de-DE"/>
              <a:t>den übergreifenden Themen dargestellt</a:t>
            </a:r>
            <a:r>
              <a:rPr lang="de-DE" smtClean="0"/>
              <a:t>!</a:t>
            </a:r>
            <a:endParaRPr lang="de-DE"/>
          </a:p>
          <a:p>
            <a:r>
              <a:rPr lang="de-DE" smtClean="0"/>
              <a:t>Die </a:t>
            </a:r>
            <a:r>
              <a:rPr lang="de-DE"/>
              <a:t>QT- oder QV Gesamtkonzepte werden nicht in </a:t>
            </a:r>
            <a:r>
              <a:rPr lang="de-DE" smtClean="0"/>
              <a:t>den Programmanträgen</a:t>
            </a:r>
            <a:r>
              <a:rPr lang="de-DE"/>
              <a:t>, sondern in einer separaten </a:t>
            </a:r>
            <a:r>
              <a:rPr lang="de-DE" smtClean="0"/>
              <a:t>Unterlage dargestellt </a:t>
            </a:r>
            <a:r>
              <a:rPr lang="de-DE"/>
              <a:t>(QT: 5 Seiten; QV: 10 Seiten</a:t>
            </a:r>
            <a:r>
              <a:rPr lang="de-DE" smtClean="0"/>
              <a:t>)</a:t>
            </a:r>
            <a:endParaRPr lang="de-DE"/>
          </a:p>
          <a:p>
            <a:r>
              <a:rPr lang="de-DE" smtClean="0"/>
              <a:t>Die </a:t>
            </a:r>
            <a:r>
              <a:rPr lang="de-DE"/>
              <a:t>QT/QV-Gesamtkonzepte sind die Basis für </a:t>
            </a:r>
            <a:r>
              <a:rPr lang="de-DE" smtClean="0"/>
              <a:t>eine Bewertung </a:t>
            </a:r>
            <a:r>
              <a:rPr lang="de-DE"/>
              <a:t>durch die Senatskommission nach </a:t>
            </a:r>
            <a:r>
              <a:rPr lang="de-DE" smtClean="0"/>
              <a:t>den Programmbegutachtungen</a:t>
            </a:r>
            <a:r>
              <a:rPr lang="de-DE" smtClean="0"/>
              <a:t>.</a:t>
            </a:r>
            <a:endParaRPr lang="de-DE"/>
          </a:p>
          <a:p>
            <a:r>
              <a:rPr lang="de-DE" smtClean="0"/>
              <a:t>QV </a:t>
            </a:r>
            <a:r>
              <a:rPr lang="de-DE"/>
              <a:t>können </a:t>
            </a:r>
            <a:r>
              <a:rPr lang="de-DE" u="sng"/>
              <a:t>auf Wunsch</a:t>
            </a:r>
            <a:r>
              <a:rPr lang="de-DE"/>
              <a:t> separat begutachtet werden</a:t>
            </a:r>
            <a:r>
              <a:rPr lang="de-DE" smtClean="0"/>
              <a:t>.</a:t>
            </a:r>
            <a:endParaRPr lang="de-DE" smtClean="0"/>
          </a:p>
          <a:p>
            <a:r>
              <a:rPr lang="de-DE" smtClean="0"/>
              <a:t>Die </a:t>
            </a:r>
            <a:r>
              <a:rPr lang="de-DE"/>
              <a:t>Kosten für QT/QV sind in den </a:t>
            </a:r>
            <a:r>
              <a:rPr lang="de-DE" smtClean="0"/>
              <a:t>Kosten der </a:t>
            </a:r>
            <a:r>
              <a:rPr lang="de-DE"/>
              <a:t>beteiligten Programme enthalten</a:t>
            </a:r>
            <a:r>
              <a:rPr lang="de-DE" smtClean="0"/>
              <a:t>!</a:t>
            </a:r>
            <a:endParaRPr lang="de-DE"/>
          </a:p>
          <a:p>
            <a:r>
              <a:rPr lang="de-DE" smtClean="0"/>
              <a:t>Die </a:t>
            </a:r>
            <a:r>
              <a:rPr lang="de-DE"/>
              <a:t>Behandlung von QT/QV im </a:t>
            </a:r>
            <a:r>
              <a:rPr lang="de-DE" smtClean="0"/>
              <a:t>Rahmen der </a:t>
            </a:r>
            <a:r>
              <a:rPr lang="de-DE"/>
              <a:t>Programmbegutachtung muss in </a:t>
            </a:r>
            <a:r>
              <a:rPr lang="de-DE" smtClean="0"/>
              <a:t>der Senatskommission </a:t>
            </a:r>
            <a:r>
              <a:rPr lang="de-DE"/>
              <a:t>noch </a:t>
            </a:r>
            <a:r>
              <a:rPr lang="de-DE" smtClean="0"/>
              <a:t>festgelegt werden </a:t>
            </a:r>
            <a:r>
              <a:rPr lang="de-DE"/>
              <a:t>(18./19.Juni 2013</a:t>
            </a:r>
            <a:r>
              <a:rPr lang="de-DE" smtClean="0"/>
              <a:t>).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Querschnittsthemen und -verbünde – organisatorische Durchführung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601376" y="6021288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smtClean="0">
                <a:solidFill>
                  <a:schemeClr val="bg1">
                    <a:lumMod val="65000"/>
                  </a:schemeClr>
                </a:solidFill>
              </a:rPr>
              <a:t>Quelle: HGF-Geschäftsstelle</a:t>
            </a:r>
            <a:endParaRPr lang="de-DE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9436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Querschnittsprogramm, </a:t>
            </a:r>
            <a:r>
              <a:rPr lang="de-DE" smtClean="0"/>
              <a:t>QP</a:t>
            </a:r>
          </a:p>
          <a:p>
            <a:pPr lvl="1"/>
            <a:r>
              <a:rPr lang="de-DE" smtClean="0"/>
              <a:t>eigener </a:t>
            </a:r>
            <a:r>
              <a:rPr lang="de-DE"/>
              <a:t>Sprecher, eigene </a:t>
            </a:r>
            <a:r>
              <a:rPr lang="de-DE" smtClean="0"/>
              <a:t>Strategie und </a:t>
            </a:r>
            <a:r>
              <a:rPr lang="de-DE"/>
              <a:t>Darstellung, Begutachtung und Finanzierung aus </a:t>
            </a:r>
            <a:r>
              <a:rPr lang="de-DE" smtClean="0"/>
              <a:t>mehreren Forschungsbereichen</a:t>
            </a:r>
            <a:endParaRPr lang="de-DE"/>
          </a:p>
          <a:p>
            <a:r>
              <a:rPr lang="de-DE" smtClean="0"/>
              <a:t>Querschnittsthema</a:t>
            </a:r>
            <a:r>
              <a:rPr lang="de-DE"/>
              <a:t>, QT (Cross-Programme Activity, CPA</a:t>
            </a:r>
            <a:r>
              <a:rPr lang="de-DE" smtClean="0"/>
              <a:t>)</a:t>
            </a:r>
          </a:p>
          <a:p>
            <a:pPr lvl="1"/>
            <a:r>
              <a:rPr lang="de-DE" smtClean="0"/>
              <a:t>eigener </a:t>
            </a:r>
            <a:r>
              <a:rPr lang="de-DE"/>
              <a:t>Sprecher, eigene Strategie und Darstellung; Finanzierung </a:t>
            </a:r>
            <a:r>
              <a:rPr lang="de-DE" smtClean="0"/>
              <a:t>im Rahmen </a:t>
            </a:r>
            <a:r>
              <a:rPr lang="de-DE"/>
              <a:t>der beitragenden </a:t>
            </a:r>
            <a:r>
              <a:rPr lang="de-DE" smtClean="0"/>
              <a:t>Programme</a:t>
            </a:r>
          </a:p>
          <a:p>
            <a:r>
              <a:rPr lang="de-DE" b="1" smtClean="0">
                <a:solidFill>
                  <a:schemeClr val="accent1"/>
                </a:solidFill>
              </a:rPr>
              <a:t>Querschnittsverbund</a:t>
            </a:r>
            <a:r>
              <a:rPr lang="de-DE" b="1">
                <a:solidFill>
                  <a:schemeClr val="accent1"/>
                </a:solidFill>
              </a:rPr>
              <a:t>, QV </a:t>
            </a:r>
            <a:r>
              <a:rPr lang="de-DE"/>
              <a:t>(Cross-Programme Initiative, CPI) </a:t>
            </a:r>
            <a:r>
              <a:rPr lang="de-DE" smtClean="0"/>
              <a:t>:</a:t>
            </a:r>
          </a:p>
          <a:p>
            <a:pPr lvl="1"/>
            <a:r>
              <a:rPr lang="de-DE" smtClean="0"/>
              <a:t>eigener </a:t>
            </a:r>
            <a:r>
              <a:rPr lang="de-DE"/>
              <a:t>Sprecher, eigene Strategie und Darstellung, Finanzierung </a:t>
            </a:r>
            <a:r>
              <a:rPr lang="de-DE" smtClean="0"/>
              <a:t>im Rahmen </a:t>
            </a:r>
            <a:r>
              <a:rPr lang="de-DE"/>
              <a:t>der beitragenden Programme und </a:t>
            </a:r>
            <a:r>
              <a:rPr lang="de-DE" b="1">
                <a:solidFill>
                  <a:schemeClr val="accent1"/>
                </a:solidFill>
              </a:rPr>
              <a:t>separate, </a:t>
            </a:r>
            <a:r>
              <a:rPr lang="de-DE" b="1" smtClean="0">
                <a:solidFill>
                  <a:schemeClr val="accent1"/>
                </a:solidFill>
              </a:rPr>
              <a:t>nachrichtliche Ausweisung </a:t>
            </a:r>
            <a:r>
              <a:rPr lang="de-DE" b="1">
                <a:solidFill>
                  <a:schemeClr val="accent1"/>
                </a:solidFill>
              </a:rPr>
              <a:t>der Mittel (mind. 3 Mio. € / Jahr); ggf. Bewertung </a:t>
            </a:r>
            <a:r>
              <a:rPr lang="de-DE" b="1" smtClean="0">
                <a:solidFill>
                  <a:schemeClr val="accent1"/>
                </a:solidFill>
              </a:rPr>
              <a:t>durch separates </a:t>
            </a:r>
            <a:r>
              <a:rPr lang="de-DE" b="1">
                <a:solidFill>
                  <a:schemeClr val="accent1"/>
                </a:solidFill>
              </a:rPr>
              <a:t>Gutachterpanel</a:t>
            </a:r>
            <a:r>
              <a:rPr lang="de-DE" b="1" smtClean="0">
                <a:solidFill>
                  <a:schemeClr val="accent1"/>
                </a:solidFill>
              </a:rPr>
              <a:t>.</a:t>
            </a:r>
            <a:endParaRPr lang="de-DE" b="1">
              <a:solidFill>
                <a:schemeClr val="accent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Unterschied QT vs. QV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601376" y="6021288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smtClean="0">
                <a:solidFill>
                  <a:schemeClr val="bg1">
                    <a:lumMod val="65000"/>
                  </a:schemeClr>
                </a:solidFill>
              </a:rPr>
              <a:t>Quelle: HGF-Geschäftsstelle</a:t>
            </a:r>
            <a:endParaRPr lang="de-DE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23620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2113" y="1198563"/>
            <a:ext cx="4179887" cy="4894262"/>
          </a:xfrm>
        </p:spPr>
        <p:txBody>
          <a:bodyPr/>
          <a:lstStyle/>
          <a:p>
            <a:r>
              <a:rPr lang="de-DE" sz="1800"/>
              <a:t>Technologie und Gesellschaft (QP)</a:t>
            </a:r>
          </a:p>
          <a:p>
            <a:r>
              <a:rPr lang="de-DE" sz="1800" smtClean="0"/>
              <a:t>Future </a:t>
            </a:r>
            <a:r>
              <a:rPr lang="de-DE" sz="1800"/>
              <a:t>Information Technology (QP</a:t>
            </a:r>
            <a:r>
              <a:rPr lang="de-DE" sz="1800" smtClean="0"/>
              <a:t>)</a:t>
            </a:r>
          </a:p>
          <a:p>
            <a:endParaRPr lang="de-DE" sz="1800"/>
          </a:p>
          <a:p>
            <a:r>
              <a:rPr lang="de-DE" sz="1800" smtClean="0"/>
              <a:t>Large </a:t>
            </a:r>
            <a:r>
              <a:rPr lang="de-DE" sz="1800"/>
              <a:t>Scale Data Management (QV)</a:t>
            </a:r>
          </a:p>
          <a:p>
            <a:r>
              <a:rPr lang="de-DE" sz="1800" smtClean="0"/>
              <a:t>Bioökonomie </a:t>
            </a:r>
            <a:r>
              <a:rPr lang="de-DE" sz="1800"/>
              <a:t>(QV)</a:t>
            </a:r>
          </a:p>
          <a:p>
            <a:r>
              <a:rPr lang="de-DE" sz="1800" smtClean="0"/>
              <a:t>Technologie </a:t>
            </a:r>
            <a:r>
              <a:rPr lang="de-DE" sz="1800"/>
              <a:t>und Medizin (QV)</a:t>
            </a:r>
          </a:p>
          <a:p>
            <a:r>
              <a:rPr lang="de-DE" sz="1800" smtClean="0"/>
              <a:t>Klimaforschung </a:t>
            </a:r>
            <a:r>
              <a:rPr lang="de-DE" sz="1800"/>
              <a:t>(QV)</a:t>
            </a:r>
          </a:p>
          <a:p>
            <a:r>
              <a:rPr lang="de-DE" sz="1800" smtClean="0"/>
              <a:t>Personalisierte </a:t>
            </a:r>
            <a:r>
              <a:rPr lang="de-DE" sz="1800"/>
              <a:t>Medizin (QV</a:t>
            </a:r>
            <a:r>
              <a:rPr lang="de-DE" sz="1800" smtClean="0"/>
              <a:t>)</a:t>
            </a:r>
            <a:endParaRPr lang="de-DE" sz="180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Liste der angemeldeten Querschnittsaktivitäten</a:t>
            </a:r>
            <a:endParaRPr lang="de-DE"/>
          </a:p>
        </p:txBody>
      </p:sp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4644008" y="1198563"/>
            <a:ext cx="4179887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1432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143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800">
                <a:solidFill>
                  <a:schemeClr val="tx1"/>
                </a:solidFill>
                <a:latin typeface="+mn-lt"/>
              </a:defRPr>
            </a:lvl2pPr>
            <a:lvl3pPr marL="1209675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3pPr>
            <a:lvl4pPr marL="165735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4pPr>
            <a:lvl5pPr marL="20955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1800"/>
              <a:t>Materialforschung (QT)</a:t>
            </a:r>
          </a:p>
          <a:p>
            <a:r>
              <a:rPr lang="de-DE" sz="1800"/>
              <a:t>Strahlenforschung (QT)</a:t>
            </a:r>
          </a:p>
          <a:p>
            <a:r>
              <a:rPr lang="de-DE" sz="1800"/>
              <a:t>Elektromobilität (QT)</a:t>
            </a:r>
          </a:p>
          <a:p>
            <a:r>
              <a:rPr lang="de-DE" sz="1800"/>
              <a:t>Strukturbiologie (QT)</a:t>
            </a:r>
          </a:p>
          <a:p>
            <a:r>
              <a:rPr lang="de-DE" sz="1800"/>
              <a:t>Mineralische Ressourcen (QT)</a:t>
            </a:r>
          </a:p>
          <a:p>
            <a:r>
              <a:rPr lang="de-DE" sz="1800"/>
              <a:t>Sicherheitsforschung (QT)</a:t>
            </a:r>
          </a:p>
          <a:p>
            <a:r>
              <a:rPr lang="de-DE" sz="1800"/>
              <a:t>Naturgefahren und Warnsysteme (QT)</a:t>
            </a:r>
          </a:p>
          <a:p>
            <a:r>
              <a:rPr lang="de-DE" sz="1800" kern="0" smtClean="0"/>
              <a:t>Metabolische Dysfunktion (QT)</a:t>
            </a:r>
          </a:p>
          <a:p>
            <a:r>
              <a:rPr lang="de-DE" sz="1800" kern="0" smtClean="0"/>
              <a:t>Systembiologie (QT)</a:t>
            </a:r>
          </a:p>
          <a:p>
            <a:r>
              <a:rPr lang="de-DE" sz="1800" kern="0" smtClean="0"/>
              <a:t>Wasserinitiative (QT)</a:t>
            </a:r>
          </a:p>
          <a:p>
            <a:r>
              <a:rPr lang="de-DE" sz="1800" kern="0" smtClean="0"/>
              <a:t>Wirkstoffforschung (QT)</a:t>
            </a:r>
          </a:p>
          <a:p>
            <a:r>
              <a:rPr lang="de-DE" sz="1800" kern="0" smtClean="0"/>
              <a:t>Medizinische Bildgebung (QT)</a:t>
            </a:r>
          </a:p>
          <a:p>
            <a:r>
              <a:rPr lang="de-DE" sz="1800" kern="0" smtClean="0"/>
              <a:t>Synthetische Biologie (QT)</a:t>
            </a:r>
          </a:p>
          <a:p>
            <a:endParaRPr lang="de-DE" sz="1800" kern="0"/>
          </a:p>
        </p:txBody>
      </p:sp>
      <p:sp>
        <p:nvSpPr>
          <p:cNvPr id="6" name="Textfeld 5"/>
          <p:cNvSpPr txBox="1"/>
          <p:nvPr/>
        </p:nvSpPr>
        <p:spPr>
          <a:xfrm>
            <a:off x="6601376" y="6021288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400" smtClean="0">
                <a:solidFill>
                  <a:schemeClr val="bg1">
                    <a:lumMod val="65000"/>
                  </a:schemeClr>
                </a:solidFill>
              </a:rPr>
              <a:t>Quelle: HGF-Geschäftsstelle</a:t>
            </a:r>
            <a:endParaRPr lang="de-DE" sz="14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04889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Challenges, Objectives and </a:t>
            </a:r>
            <a:r>
              <a:rPr lang="en-US" b="1" smtClean="0">
                <a:solidFill>
                  <a:schemeClr val="accent1"/>
                </a:solidFill>
              </a:rPr>
              <a:t>Strategy</a:t>
            </a:r>
            <a:endParaRPr lang="en-US" b="1">
              <a:solidFill>
                <a:schemeClr val="accent1"/>
              </a:solidFill>
            </a:endParaRPr>
          </a:p>
          <a:p>
            <a:pPr lvl="1"/>
            <a:r>
              <a:rPr lang="en-US"/>
              <a:t>Description of the activity/initiative (motivation and focus, objectives and perspective), with reference to unique and Helmholtz-typical characteristics as well as the the synergistic potential of the cross-programme activity/initiative.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Development </a:t>
            </a:r>
            <a:r>
              <a:rPr lang="en-US" b="1">
                <a:solidFill>
                  <a:schemeClr val="accent1"/>
                </a:solidFill>
              </a:rPr>
              <a:t>and </a:t>
            </a:r>
            <a:r>
              <a:rPr lang="en-US" b="1" smtClean="0">
                <a:solidFill>
                  <a:schemeClr val="accent1"/>
                </a:solidFill>
              </a:rPr>
              <a:t>Environment</a:t>
            </a:r>
            <a:endParaRPr lang="en-US" b="1">
              <a:solidFill>
                <a:schemeClr val="accent1"/>
              </a:solidFill>
            </a:endParaRPr>
          </a:p>
          <a:p>
            <a:pPr lvl="1"/>
            <a:r>
              <a:rPr lang="en-US" smtClean="0"/>
              <a:t>Research </a:t>
            </a:r>
            <a:r>
              <a:rPr lang="en-US"/>
              <a:t>Environment: international strategies, policy regime, research infrastructures relevant to the initiative</a:t>
            </a:r>
          </a:p>
          <a:p>
            <a:pPr lvl="1"/>
            <a:r>
              <a:rPr lang="en-US" smtClean="0"/>
              <a:t>Development </a:t>
            </a:r>
            <a:r>
              <a:rPr lang="en-US"/>
              <a:t>of the Initiative, previous achievements and other relevant research activities (e.g., third-party funds, Helmholtz initiatives)</a:t>
            </a:r>
          </a:p>
          <a:p>
            <a:pPr lvl="1"/>
            <a:r>
              <a:rPr lang="en-US" smtClean="0"/>
              <a:t>Profiles </a:t>
            </a:r>
            <a:r>
              <a:rPr lang="en-US"/>
              <a:t>of the involved programmes and the centres</a:t>
            </a:r>
          </a:p>
          <a:p>
            <a:r>
              <a:rPr lang="en-US" b="1" smtClean="0">
                <a:solidFill>
                  <a:schemeClr val="accent1"/>
                </a:solidFill>
              </a:rPr>
              <a:t>Management</a:t>
            </a:r>
            <a:endParaRPr lang="en-US" b="1">
              <a:solidFill>
                <a:schemeClr val="accent1"/>
              </a:solidFill>
            </a:endParaRPr>
          </a:p>
          <a:p>
            <a:pPr lvl="1"/>
            <a:r>
              <a:rPr lang="en-US"/>
              <a:t>Please describe decision-making processes, planning and controlling within the initiative and with the programmes involved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Struktur des Antrages</a:t>
            </a:r>
            <a:endParaRPr lang="de-DE"/>
          </a:p>
        </p:txBody>
      </p:sp>
      <p:sp>
        <p:nvSpPr>
          <p:cNvPr id="5" name="Abgerundetes Rechteck 4"/>
          <p:cNvSpPr/>
          <p:nvPr/>
        </p:nvSpPr>
        <p:spPr>
          <a:xfrm>
            <a:off x="1331640" y="5661248"/>
            <a:ext cx="66967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smtClean="0"/>
              <a:t>Deadline zur Abgabe: Ende August 2013</a:t>
            </a:r>
            <a:endParaRPr lang="de-DE" sz="2400" b="1"/>
          </a:p>
        </p:txBody>
      </p:sp>
    </p:spTree>
    <p:extLst>
      <p:ext uri="{BB962C8B-B14F-4D97-AF65-F5344CB8AC3E}">
        <p14:creationId xmlns:p14="http://schemas.microsoft.com/office/powerpoint/2010/main" val="2048778982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QV LSDMA Workshop, Karlsruhe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Vorstellung des Portfoliothemas LSDMA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958309"/>
      </p:ext>
    </p:extLst>
  </p:cSld>
  <p:clrMapOvr>
    <a:masterClrMapping/>
  </p:clrMapOvr>
  <p:transition>
    <p:strips dir="r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RZ02@YFUTAJSFUVWYY577" val="3427"/>
</p:tagLst>
</file>

<file path=ppt/theme/theme1.xml><?xml version="1.0" encoding="utf-8"?>
<a:theme xmlns:a="http://schemas.openxmlformats.org/drawingml/2006/main" name="2_KIT_master_ppt2003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KIT_master_ppt2003_de</Template>
  <TotalTime>0</TotalTime>
  <Words>1383</Words>
  <Application>Microsoft Office PowerPoint</Application>
  <PresentationFormat>Bildschirmpräsentation (4:3)</PresentationFormat>
  <Paragraphs>191</Paragraphs>
  <Slides>22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4" baseType="lpstr">
      <vt:lpstr>2_KIT_master_ppt2003_de</vt:lpstr>
      <vt:lpstr>Standarddesign</vt:lpstr>
      <vt:lpstr>PowerPoint-Präsentation</vt:lpstr>
      <vt:lpstr>Agenda</vt:lpstr>
      <vt:lpstr>Allgemeines zu Querschnittsaktivitäten in der HGF</vt:lpstr>
      <vt:lpstr>Querschnittsthemen und -verbünde – organisatorische Durchführung</vt:lpstr>
      <vt:lpstr>Querschnittsthemen und -verbünde – organisatorische Durchführung</vt:lpstr>
      <vt:lpstr>Unterschied QT vs. QV</vt:lpstr>
      <vt:lpstr>Liste der angemeldeten Querschnittsaktivitäten</vt:lpstr>
      <vt:lpstr>Struktur des Antrages</vt:lpstr>
      <vt:lpstr>Vorstellung des Portfoliothemas LSDMA</vt:lpstr>
      <vt:lpstr>Scientific Data Life Cycle</vt:lpstr>
      <vt:lpstr>LSDMA Structure</vt:lpstr>
      <vt:lpstr>Facts and Figures</vt:lpstr>
      <vt:lpstr>Highlights of current DLCL activities (I)</vt:lpstr>
      <vt:lpstr>Highlights of current DLCL activities (II)</vt:lpstr>
      <vt:lpstr>Highlights of current DLCL activities (III)</vt:lpstr>
      <vt:lpstr>Data Services Integration Team (DSIT)</vt:lpstr>
      <vt:lpstr>LSDMA Events</vt:lpstr>
      <vt:lpstr>Summary and outlook</vt:lpstr>
      <vt:lpstr>QV LSDMA – Erste Ideen</vt:lpstr>
      <vt:lpstr>Kurzbeschreibung (v1)</vt:lpstr>
      <vt:lpstr>Erste Ideen</vt:lpstr>
      <vt:lpstr>Weitere Vorgehensweise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achim.streit@kit.edu</dc:creator>
  <cp:lastModifiedBy>Streit</cp:lastModifiedBy>
  <cp:revision>586</cp:revision>
  <dcterms:created xsi:type="dcterms:W3CDTF">2009-12-15T20:53:14Z</dcterms:created>
  <dcterms:modified xsi:type="dcterms:W3CDTF">2013-04-19T06:30:18Z</dcterms:modified>
</cp:coreProperties>
</file>