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50" r:id="rId1"/>
  </p:sldMasterIdLst>
  <p:notesMasterIdLst>
    <p:notesMasterId r:id="rId7"/>
  </p:notesMasterIdLst>
  <p:handoutMasterIdLst>
    <p:handoutMasterId r:id="rId8"/>
  </p:handoutMasterIdLst>
  <p:sldIdLst>
    <p:sldId id="438" r:id="rId2"/>
    <p:sldId id="543" r:id="rId3"/>
    <p:sldId id="557" r:id="rId4"/>
    <p:sldId id="558" r:id="rId5"/>
    <p:sldId id="542" r:id="rId6"/>
  </p:sldIdLst>
  <p:sldSz cx="9144000" cy="6858000" type="screen4x3"/>
  <p:notesSz cx="7099300" cy="10234613"/>
  <p:embeddedFontLst>
    <p:embeddedFont>
      <p:font typeface="Verdana" pitchFamily="34" charset="0"/>
      <p:regular r:id="rId9"/>
      <p:bold r:id="rId10"/>
      <p:italic r:id="rId11"/>
      <p:boldItalic r:id="rId12"/>
    </p:embeddedFont>
  </p:embeddedFont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9173"/>
    <a:srgbClr val="00A249"/>
    <a:srgbClr val="F1DCD3"/>
    <a:srgbClr val="B8613A"/>
    <a:srgbClr val="3A5B91"/>
    <a:srgbClr val="E4BCAA"/>
    <a:srgbClr val="999999"/>
    <a:srgbClr val="4C3173"/>
    <a:srgbClr val="00CC99"/>
    <a:srgbClr val="FF86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16" autoAdjust="0"/>
    <p:restoredTop sz="86323" autoAdjust="0"/>
  </p:normalViewPr>
  <p:slideViewPr>
    <p:cSldViewPr>
      <p:cViewPr>
        <p:scale>
          <a:sx n="70" d="100"/>
          <a:sy n="70" d="100"/>
        </p:scale>
        <p:origin x="-1254" y="-96"/>
      </p:cViewPr>
      <p:guideLst>
        <p:guide orient="horz" pos="5"/>
        <p:guide orient="horz" pos="686"/>
        <p:guide orient="horz" pos="2160"/>
        <p:guide pos="5602"/>
        <p:guide pos="158"/>
        <p:guide pos="2880"/>
      </p:guideLst>
    </p:cSldViewPr>
  </p:slideViewPr>
  <p:outlineViewPr>
    <p:cViewPr>
      <p:scale>
        <a:sx n="33" d="100"/>
        <a:sy n="33" d="100"/>
      </p:scale>
      <p:origin x="0" y="223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2148" y="-102"/>
      </p:cViewPr>
      <p:guideLst>
        <p:guide orient="horz" pos="3224"/>
        <p:guide pos="223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698" cy="513046"/>
          </a:xfrm>
          <a:prstGeom prst="rect">
            <a:avLst/>
          </a:prstGeom>
        </p:spPr>
        <p:txBody>
          <a:bodyPr vert="horz" lIns="94763" tIns="47382" rIns="94763" bIns="47382" rtlCol="0"/>
          <a:lstStyle>
            <a:lvl1pPr algn="l">
              <a:lnSpc>
                <a:spcPct val="120000"/>
              </a:lnSpc>
              <a:defRPr sz="13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0931" y="0"/>
            <a:ext cx="3076698" cy="513046"/>
          </a:xfrm>
          <a:prstGeom prst="rect">
            <a:avLst/>
          </a:prstGeom>
        </p:spPr>
        <p:txBody>
          <a:bodyPr vert="horz" lIns="94763" tIns="47382" rIns="94763" bIns="47382" rtlCol="0"/>
          <a:lstStyle>
            <a:lvl1pPr algn="r">
              <a:lnSpc>
                <a:spcPct val="120000"/>
              </a:lnSpc>
              <a:defRPr sz="1300">
                <a:cs typeface="+mn-cs"/>
              </a:defRPr>
            </a:lvl1pPr>
          </a:lstStyle>
          <a:p>
            <a:pPr>
              <a:defRPr/>
            </a:pPr>
            <a:fld id="{94CC77B5-83DF-46A2-A493-82E4199C2791}" type="datetimeFigureOut">
              <a:rPr lang="de-DE"/>
              <a:pPr>
                <a:defRPr/>
              </a:pPr>
              <a:t>19.04.2013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19923"/>
            <a:ext cx="3076698" cy="513046"/>
          </a:xfrm>
          <a:prstGeom prst="rect">
            <a:avLst/>
          </a:prstGeom>
        </p:spPr>
        <p:txBody>
          <a:bodyPr vert="horz" lIns="94763" tIns="47382" rIns="94763" bIns="47382" rtlCol="0" anchor="b"/>
          <a:lstStyle>
            <a:lvl1pPr algn="l">
              <a:lnSpc>
                <a:spcPct val="120000"/>
              </a:lnSpc>
              <a:defRPr sz="13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0931" y="9719923"/>
            <a:ext cx="3076698" cy="513046"/>
          </a:xfrm>
          <a:prstGeom prst="rect">
            <a:avLst/>
          </a:prstGeom>
        </p:spPr>
        <p:txBody>
          <a:bodyPr vert="horz" lIns="94763" tIns="47382" rIns="94763" bIns="47382" rtlCol="0" anchor="b"/>
          <a:lstStyle>
            <a:lvl1pPr algn="r">
              <a:lnSpc>
                <a:spcPct val="120000"/>
              </a:lnSpc>
              <a:defRPr sz="1300">
                <a:cs typeface="+mn-cs"/>
              </a:defRPr>
            </a:lvl1pPr>
          </a:lstStyle>
          <a:p>
            <a:pPr>
              <a:defRPr/>
            </a:pPr>
            <a:fld id="{5C90386E-E605-454E-B55D-22B3D4062E3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64264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98" cy="513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3" tIns="47382" rIns="94763" bIns="47382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604" y="0"/>
            <a:ext cx="3076697" cy="513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3" tIns="47382" rIns="94763" bIns="47382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5905" y="4860784"/>
            <a:ext cx="5207490" cy="4605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3" tIns="47382" rIns="94763" bIns="473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567"/>
            <a:ext cx="3076698" cy="513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3" tIns="47382" rIns="94763" bIns="47382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604" y="9721567"/>
            <a:ext cx="3076697" cy="513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3" tIns="47382" rIns="94763" bIns="47382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BC1571C-20D9-44E0-B80D-6771D7E6687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24570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49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573016"/>
            <a:ext cx="914400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II_rahmen_neu_tit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175"/>
            <a:ext cx="9144000" cy="6870700"/>
          </a:xfrm>
          <a:prstGeom prst="rect">
            <a:avLst/>
          </a:prstGeom>
          <a:noFill/>
        </p:spPr>
      </p:pic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396875" y="6475413"/>
            <a:ext cx="36703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de-DE" sz="800"/>
              <a:t>KIT – Universität des Landes Baden-Württemberg und</a:t>
            </a:r>
          </a:p>
          <a:p>
            <a:r>
              <a:rPr lang="de-DE" sz="800"/>
              <a:t>nationales Großforschungszentrum in der Helmholtz-Gemeinschaft</a:t>
            </a:r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385763" y="3310799"/>
            <a:ext cx="465428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de-DE" sz="1000" dirty="0" smtClean="0">
                <a:solidFill>
                  <a:schemeClr val="bg1"/>
                </a:solidFill>
              </a:rPr>
              <a:t>INSTITUT</a:t>
            </a:r>
            <a:r>
              <a:rPr lang="de-DE" sz="1000" baseline="0" dirty="0" smtClean="0">
                <a:solidFill>
                  <a:schemeClr val="bg1"/>
                </a:solidFill>
              </a:rPr>
              <a:t> FÜR ANGEWANDTE INFORMATIK UND FORMALE BESCHREIBUNGSVERFAHREN</a:t>
            </a:r>
            <a:endParaRPr lang="de-DE" sz="1000" dirty="0">
              <a:solidFill>
                <a:schemeClr val="bg1"/>
              </a:solidFill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7318375" y="6497638"/>
            <a:ext cx="1727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/>
            <a:r>
              <a:rPr lang="de-DE" sz="1600" b="1">
                <a:solidFill>
                  <a:schemeClr val="bg1"/>
                </a:solidFill>
              </a:rPr>
              <a:t>www.kit.edu</a:t>
            </a:r>
          </a:p>
        </p:txBody>
      </p:sp>
      <p:pic>
        <p:nvPicPr>
          <p:cNvPr id="9" name="Picture 11" descr="KIT-Logo-rgb_d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333375"/>
            <a:ext cx="1619250" cy="747713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95288" y="1268413"/>
            <a:ext cx="8389937" cy="649287"/>
          </a:xfrm>
        </p:spPr>
        <p:txBody>
          <a:bodyPr/>
          <a:lstStyle>
            <a:lvl1pPr>
              <a:lnSpc>
                <a:spcPct val="90000"/>
              </a:lnSpc>
              <a:defRPr sz="26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96875" y="2232025"/>
            <a:ext cx="8370888" cy="620713"/>
          </a:xfrm>
        </p:spPr>
        <p:txBody>
          <a:bodyPr/>
          <a:lstStyle>
            <a:lvl1pPr marL="0" indent="0">
              <a:spcBef>
                <a:spcPct val="0"/>
              </a:spcBef>
              <a:buFontTx/>
              <a:buNone/>
              <a:defRPr sz="1800" b="1">
                <a:solidFill>
                  <a:srgbClr val="000000"/>
                </a:solidFill>
              </a:defRPr>
            </a:lvl1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11" name="Text Box 21"/>
          <p:cNvSpPr txBox="1">
            <a:spLocks noChangeArrowheads="1"/>
          </p:cNvSpPr>
          <p:nvPr userDrawn="1"/>
        </p:nvSpPr>
        <p:spPr bwMode="auto">
          <a:xfrm>
            <a:off x="4247964" y="3280048"/>
            <a:ext cx="465428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>
              <a:defRPr/>
            </a:pPr>
            <a:r>
              <a:rPr lang="de-DE" sz="1000" dirty="0" smtClean="0">
                <a:solidFill>
                  <a:schemeClr val="bg1"/>
                </a:solidFill>
              </a:rPr>
              <a:t>KIT-Schwerpunkt</a:t>
            </a:r>
            <a:r>
              <a:rPr lang="de-DE" sz="1000" baseline="0" dirty="0" smtClean="0">
                <a:solidFill>
                  <a:schemeClr val="bg1"/>
                </a:solidFill>
              </a:rPr>
              <a:t> </a:t>
            </a:r>
            <a:r>
              <a:rPr lang="de-DE" sz="1000" baseline="0" dirty="0" err="1" smtClean="0">
                <a:solidFill>
                  <a:schemeClr val="bg1"/>
                </a:solidFill>
              </a:rPr>
              <a:t>COMMputation</a:t>
            </a:r>
            <a:endParaRPr lang="de-DE" sz="1000" baseline="0" dirty="0" smtClean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de-DE" sz="1000" baseline="0" dirty="0" smtClean="0">
                <a:solidFill>
                  <a:schemeClr val="bg1"/>
                </a:solidFill>
              </a:rPr>
              <a:t>Forschungszentrum Informatik</a:t>
            </a:r>
            <a:endParaRPr lang="de-DE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1800"/>
            </a:lvl3pPr>
            <a:lvl5pPr marL="1797050" indent="-228600">
              <a:buFont typeface="Wingdings" pitchFamily="2" charset="2"/>
              <a:buChar char="§"/>
              <a:defRPr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Fußzeilenplatzhalter 17"/>
          <p:cNvSpPr>
            <a:spLocks noGrp="1"/>
          </p:cNvSpPr>
          <p:nvPr>
            <p:ph type="ftr" sz="quarter" idx="4294967295"/>
          </p:nvPr>
        </p:nvSpPr>
        <p:spPr>
          <a:xfrm>
            <a:off x="5796136" y="6381328"/>
            <a:ext cx="3168352" cy="28835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de-DE" smtClean="0"/>
              <a:t>AIFB + IAI + FZI</a:t>
            </a:r>
            <a:endParaRPr lang="de-DE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797050" indent="-228600">
              <a:buFont typeface="Wingdings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798638" indent="-274638">
              <a:buFont typeface="Wingdings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Fußzeilenplatzhalter 17"/>
          <p:cNvSpPr>
            <a:spLocks noGrp="1"/>
          </p:cNvSpPr>
          <p:nvPr>
            <p:ph type="ftr" sz="quarter" idx="10"/>
          </p:nvPr>
        </p:nvSpPr>
        <p:spPr>
          <a:xfrm>
            <a:off x="5796136" y="6381328"/>
            <a:ext cx="3168352" cy="28835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de-DE" smtClean="0"/>
              <a:t>AIFB + IAI + FZI</a:t>
            </a:r>
            <a:endParaRPr lang="de-DE" dirty="0"/>
          </a:p>
        </p:txBody>
      </p:sp>
    </p:spTree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17"/>
          <p:cNvSpPr>
            <a:spLocks noGrp="1"/>
          </p:cNvSpPr>
          <p:nvPr>
            <p:ph type="ftr" sz="quarter" idx="4294967295"/>
          </p:nvPr>
        </p:nvSpPr>
        <p:spPr>
          <a:xfrm>
            <a:off x="5796136" y="6381328"/>
            <a:ext cx="3168352" cy="28835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de-DE" smtClean="0"/>
              <a:t>AIFB + IAI + FZI</a:t>
            </a:r>
            <a:endParaRPr lang="de-DE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7"/>
          <p:cNvSpPr>
            <a:spLocks noGrp="1"/>
          </p:cNvSpPr>
          <p:nvPr>
            <p:ph type="ftr" sz="quarter" idx="3"/>
          </p:nvPr>
        </p:nvSpPr>
        <p:spPr>
          <a:xfrm>
            <a:off x="5796136" y="6381328"/>
            <a:ext cx="3168352" cy="28835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de-DE" smtClean="0"/>
              <a:t>AIFB + IAI + FZI</a:t>
            </a:r>
            <a:endParaRPr lang="de-DE" dirty="0"/>
          </a:p>
        </p:txBody>
      </p:sp>
    </p:spTree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II_rahmen_neu_folge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75" y="-322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Rectangle 12" hidden="1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-635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" r:id="rId10" imgW="0" imgH="0" progId="">
                  <p:embed/>
                </p:oleObj>
              </mc:Choice>
              <mc:Fallback>
                <p:oleObj r:id="rId10" imgW="0" imgH="0" progId="">
                  <p:embed/>
                  <p:pic>
                    <p:nvPicPr>
                      <p:cNvPr id="0" name="Rectangle 1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35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266700" y="247650"/>
            <a:ext cx="72929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Slide-Headline </a:t>
            </a:r>
          </a:p>
        </p:txBody>
      </p:sp>
      <p:sp>
        <p:nvSpPr>
          <p:cNvPr id="1030" name="Rectangle 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196975"/>
            <a:ext cx="864235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Normaler Text</a:t>
            </a:r>
          </a:p>
          <a:p>
            <a:pPr lvl="1"/>
            <a:r>
              <a:rPr lang="de-DE" dirty="0" smtClean="0"/>
              <a:t>First Level</a:t>
            </a:r>
          </a:p>
          <a:p>
            <a:pPr lvl="2"/>
            <a:r>
              <a:rPr lang="de-DE" dirty="0" smtClean="0"/>
              <a:t>Second Level</a:t>
            </a:r>
          </a:p>
          <a:p>
            <a:pPr lvl="3"/>
            <a:r>
              <a:rPr lang="de-DE" dirty="0" smtClean="0"/>
              <a:t>Third Level</a:t>
            </a:r>
          </a:p>
          <a:p>
            <a:pPr lvl="4"/>
            <a:r>
              <a:rPr lang="de-DE" dirty="0" err="1" smtClean="0"/>
              <a:t>Fourth</a:t>
            </a:r>
            <a:r>
              <a:rPr lang="de-DE" dirty="0" smtClean="0"/>
              <a:t> Level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7875" y="6472470"/>
            <a:ext cx="5886450" cy="5127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fld id="{50A0A742-9143-4361-9A0A-810C147B8402}" type="slidenum">
              <a:rPr lang="de-DE" sz="1000" smtClean="0">
                <a:solidFill>
                  <a:srgbClr val="5F5F5F"/>
                </a:solidFill>
                <a:latin typeface="Arial" charset="0"/>
              </a:rPr>
              <a:pPr>
                <a:lnSpc>
                  <a:spcPct val="120000"/>
                </a:lnSpc>
                <a:defRPr/>
              </a:pPr>
              <a:t>‹Nr.›</a:t>
            </a:fld>
            <a:r>
              <a:rPr lang="de-DE" sz="1000" dirty="0" smtClean="0">
                <a:solidFill>
                  <a:srgbClr val="5F5F5F"/>
                </a:solidFill>
                <a:latin typeface="Arial" charset="0"/>
              </a:rPr>
              <a:t>    |</a:t>
            </a:r>
            <a:r>
              <a:rPr lang="de-DE" sz="1000" baseline="0" dirty="0" smtClean="0">
                <a:solidFill>
                  <a:srgbClr val="5F5F5F"/>
                </a:solidFill>
                <a:latin typeface="Arial" charset="0"/>
              </a:rPr>
              <a:t>  Hartmut Schmeck</a:t>
            </a:r>
            <a:endParaRPr lang="de-DE" sz="1000" dirty="0">
              <a:solidFill>
                <a:srgbClr val="5F5F5F"/>
              </a:solidFill>
              <a:latin typeface="Arial" charset="0"/>
            </a:endParaRPr>
          </a:p>
          <a:p>
            <a:pPr>
              <a:lnSpc>
                <a:spcPct val="120000"/>
              </a:lnSpc>
              <a:defRPr/>
            </a:pPr>
            <a:endParaRPr lang="de-DE" dirty="0"/>
          </a:p>
        </p:txBody>
      </p:sp>
      <p:pic>
        <p:nvPicPr>
          <p:cNvPr id="11" name="Picture 13" descr="KIT-Logo-rgb_de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67625" y="333375"/>
            <a:ext cx="10763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ußzeilenplatzhalter 17"/>
          <p:cNvSpPr>
            <a:spLocks noGrp="1"/>
          </p:cNvSpPr>
          <p:nvPr>
            <p:ph type="ftr" sz="quarter" idx="3"/>
          </p:nvPr>
        </p:nvSpPr>
        <p:spPr>
          <a:xfrm>
            <a:off x="5796136" y="6381328"/>
            <a:ext cx="3168352" cy="28835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de-DE" smtClean="0"/>
              <a:t>AIFB + IAI + FZI</a:t>
            </a: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35" r:id="rId2"/>
    <p:sldLayoutId id="2147483736" r:id="rId3"/>
    <p:sldLayoutId id="2147483737" r:id="rId4"/>
    <p:sldLayoutId id="2147483738" r:id="rId5"/>
  </p:sldLayoutIdLst>
  <p:transition>
    <p:strips dir="rd"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269875" indent="-269875" algn="l" rtl="0" eaLnBrk="0" fontAlgn="base" hangingPunct="0">
        <a:spcBef>
          <a:spcPct val="4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2698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1B9783"/>
        </a:buClr>
        <a:buSzPct val="65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2pPr>
      <a:lvl3pPr marL="1155700" indent="-257175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1B9783"/>
        </a:buClr>
        <a:buSzPct val="6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435100" indent="-265113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1B9783"/>
        </a:buClr>
        <a:buSzPct val="55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1700213" indent="-2651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400">
          <a:solidFill>
            <a:schemeClr val="tx1"/>
          </a:solidFill>
          <a:latin typeface="Verdana" pitchFamily="34" charset="0"/>
        </a:defRPr>
      </a:lvl5pPr>
      <a:lvl6pPr marL="382905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Verdana" pitchFamily="34" charset="0"/>
        </a:defRPr>
      </a:lvl6pPr>
      <a:lvl7pPr marL="428625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Verdana" pitchFamily="34" charset="0"/>
        </a:defRPr>
      </a:lvl7pPr>
      <a:lvl8pPr marL="474345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Verdana" pitchFamily="34" charset="0"/>
        </a:defRPr>
      </a:lvl8pPr>
      <a:lvl9pPr marL="520065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Verdana" pitchFamily="34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ctrTitle"/>
          </p:nvPr>
        </p:nvSpPr>
        <p:spPr>
          <a:xfrm>
            <a:off x="215516" y="1448780"/>
            <a:ext cx="8784976" cy="649287"/>
          </a:xfrm>
        </p:spPr>
        <p:txBody>
          <a:bodyPr/>
          <a:lstStyle/>
          <a:p>
            <a:r>
              <a:rPr lang="de-DE" sz="2400" dirty="0" smtClean="0"/>
              <a:t>Querschnittsverbund LSDMA </a:t>
            </a:r>
            <a:r>
              <a:rPr lang="de-DE" sz="2400" dirty="0" smtClean="0"/>
              <a:t>– Workshop</a:t>
            </a:r>
            <a:br>
              <a:rPr lang="de-DE" sz="2400" dirty="0" smtClean="0"/>
            </a:br>
            <a:r>
              <a:rPr lang="de-DE" sz="2400" dirty="0" smtClean="0"/>
              <a:t>Beiträge aus Bereich Energie(</a:t>
            </a:r>
            <a:r>
              <a:rPr lang="de-DE" sz="2400" dirty="0" err="1" smtClean="0"/>
              <a:t>informatik</a:t>
            </a:r>
            <a:r>
              <a:rPr lang="de-DE" sz="2400" dirty="0" smtClean="0"/>
              <a:t>) und ...</a:t>
            </a:r>
            <a:endParaRPr lang="de-DE" sz="2400" dirty="0"/>
          </a:p>
        </p:txBody>
      </p:sp>
      <p:sp>
        <p:nvSpPr>
          <p:cNvPr id="13" name="Untertitel 12"/>
          <p:cNvSpPr>
            <a:spLocks noGrp="1"/>
          </p:cNvSpPr>
          <p:nvPr>
            <p:ph type="subTitle" idx="1"/>
          </p:nvPr>
        </p:nvSpPr>
        <p:spPr>
          <a:xfrm>
            <a:off x="396875" y="2240868"/>
            <a:ext cx="8370888" cy="620713"/>
          </a:xfrm>
        </p:spPr>
        <p:txBody>
          <a:bodyPr/>
          <a:lstStyle/>
          <a:p>
            <a:r>
              <a:rPr lang="de-DE" b="0" dirty="0" smtClean="0"/>
              <a:t>Prof. Dr. Hartmut Schmeck, </a:t>
            </a:r>
            <a:r>
              <a:rPr lang="de-DE" b="0" dirty="0" smtClean="0"/>
              <a:t/>
            </a:r>
            <a:br>
              <a:rPr lang="de-DE" b="0" dirty="0" smtClean="0"/>
            </a:br>
            <a:r>
              <a:rPr lang="de-DE" b="0" dirty="0" smtClean="0"/>
              <a:t>Institut </a:t>
            </a:r>
            <a:r>
              <a:rPr lang="de-DE" b="0" dirty="0" smtClean="0"/>
              <a:t>AIFB + Institut für Angewandte Informatik</a:t>
            </a:r>
          </a:p>
          <a:p>
            <a:r>
              <a:rPr lang="de-DE" b="0" dirty="0" smtClean="0"/>
              <a:t>FZI Forschungszentrum </a:t>
            </a:r>
            <a:r>
              <a:rPr lang="de-DE" b="0" dirty="0" smtClean="0"/>
              <a:t>Informatik</a:t>
            </a:r>
            <a:endParaRPr lang="de-DE" b="0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Beiträge für Querschnittsverbund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Fortführung des DLCL Energie aus Portfolio LSDMA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(</a:t>
            </a:r>
            <a:r>
              <a:rPr lang="de-DE" dirty="0" smtClean="0"/>
              <a:t>1 </a:t>
            </a:r>
            <a:r>
              <a:rPr lang="de-DE" dirty="0" smtClean="0"/>
              <a:t>FTE, </a:t>
            </a:r>
            <a:r>
              <a:rPr lang="de-DE" dirty="0" err="1" smtClean="0"/>
              <a:t>SuCo+BigData</a:t>
            </a:r>
            <a:r>
              <a:rPr lang="de-DE" dirty="0" smtClean="0"/>
              <a:t>)</a:t>
            </a:r>
            <a:endParaRPr lang="de-DE" dirty="0" smtClean="0"/>
          </a:p>
          <a:p>
            <a:pPr lvl="1"/>
            <a:r>
              <a:rPr lang="de-DE" dirty="0" smtClean="0"/>
              <a:t>Aufgaben</a:t>
            </a:r>
          </a:p>
          <a:p>
            <a:pPr lvl="2"/>
            <a:r>
              <a:rPr lang="de-DE" dirty="0"/>
              <a:t>Untersuchung von Lebenszykluseigenschaften </a:t>
            </a:r>
            <a:r>
              <a:rPr lang="de-DE" dirty="0" smtClean="0"/>
              <a:t>energiebezogener </a:t>
            </a:r>
            <a:r>
              <a:rPr lang="de-DE" dirty="0"/>
              <a:t>Daten</a:t>
            </a:r>
          </a:p>
          <a:p>
            <a:pPr lvl="2"/>
            <a:r>
              <a:rPr lang="de-DE" dirty="0"/>
              <a:t>Kooperation mit Energieprojekten zur Erhebung der Anforderungen als Basis für generische Schnittstellen zum DLCL</a:t>
            </a:r>
          </a:p>
          <a:p>
            <a:pPr lvl="2"/>
            <a:r>
              <a:rPr lang="de-DE" dirty="0" smtClean="0"/>
              <a:t>Spezifikation von Datenformaten für Energieszenarien</a:t>
            </a:r>
          </a:p>
          <a:p>
            <a:pPr lvl="2"/>
            <a:r>
              <a:rPr lang="de-DE" dirty="0" smtClean="0"/>
              <a:t>Spezifikation und </a:t>
            </a:r>
            <a:r>
              <a:rPr lang="de-DE" dirty="0" smtClean="0"/>
              <a:t>Entwicklung von </a:t>
            </a:r>
            <a:r>
              <a:rPr lang="de-DE" dirty="0" smtClean="0"/>
              <a:t>Werkzeugen </a:t>
            </a:r>
            <a:r>
              <a:rPr lang="de-DE" dirty="0"/>
              <a:t>zur Unterstützung </a:t>
            </a:r>
            <a:r>
              <a:rPr lang="de-DE" dirty="0" smtClean="0"/>
              <a:t>des Zugriffs auf Energiedaten</a:t>
            </a:r>
            <a:endParaRPr lang="de-DE" dirty="0"/>
          </a:p>
          <a:p>
            <a:pPr lvl="2"/>
            <a:r>
              <a:rPr lang="de-DE" dirty="0" smtClean="0"/>
              <a:t>Bereitstellung von Werkzeugen für Energiedatenanalyse</a:t>
            </a:r>
            <a:endParaRPr lang="de-DE" dirty="0"/>
          </a:p>
          <a:p>
            <a:r>
              <a:rPr lang="de-DE" dirty="0" smtClean="0"/>
              <a:t>Generierung </a:t>
            </a:r>
            <a:r>
              <a:rPr lang="de-DE" dirty="0" smtClean="0"/>
              <a:t>von Daten über Energiesysteme (2 </a:t>
            </a:r>
            <a:r>
              <a:rPr lang="de-DE" dirty="0" smtClean="0"/>
              <a:t>- .. FTE, SVI)</a:t>
            </a:r>
            <a:endParaRPr lang="de-DE" dirty="0" smtClean="0"/>
          </a:p>
          <a:p>
            <a:pPr lvl="1"/>
            <a:r>
              <a:rPr lang="de-DE" dirty="0" smtClean="0"/>
              <a:t>Hochauflösende Messung von </a:t>
            </a:r>
            <a:r>
              <a:rPr lang="de-DE" dirty="0" smtClean="0"/>
              <a:t>Energieparametern </a:t>
            </a:r>
            <a:r>
              <a:rPr lang="de-DE" dirty="0" smtClean="0"/>
              <a:t>(12,8 KHz)</a:t>
            </a:r>
          </a:p>
          <a:p>
            <a:pPr lvl="1"/>
            <a:r>
              <a:rPr lang="de-DE" dirty="0" smtClean="0"/>
              <a:t>Smart </a:t>
            </a:r>
            <a:r>
              <a:rPr lang="de-DE" dirty="0" smtClean="0"/>
              <a:t>Meter Daten aus KIT Campus</a:t>
            </a:r>
          </a:p>
          <a:p>
            <a:r>
              <a:rPr lang="de-DE" dirty="0" smtClean="0"/>
              <a:t>Nutzung </a:t>
            </a:r>
            <a:r>
              <a:rPr lang="de-DE" dirty="0" smtClean="0"/>
              <a:t>von Energie- und Umweltdaten</a:t>
            </a:r>
            <a:r>
              <a:rPr lang="de-DE" dirty="0" smtClean="0"/>
              <a:t>, Modellierung und Simulation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(weitere FTE aus SVI, Topic 6, und aus TIG)</a:t>
            </a:r>
            <a:endParaRPr lang="de-DE" dirty="0"/>
          </a:p>
          <a:p>
            <a:pPr lvl="1"/>
            <a:endParaRPr lang="de-DE" dirty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r"/>
            <a:r>
              <a:rPr lang="de-DE" smtClean="0"/>
              <a:t>AIFB + IAI + FZI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0696029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Beiträge für Querschnittsverbund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Generierung und Analyse von Bilddaten aus </a:t>
            </a:r>
            <a:r>
              <a:rPr lang="de-DE" dirty="0" smtClean="0"/>
              <a:t>Hochgeschwindigkeitskameras</a:t>
            </a:r>
          </a:p>
          <a:p>
            <a:pPr lvl="1"/>
            <a:r>
              <a:rPr lang="de-DE" dirty="0" smtClean="0"/>
              <a:t>Verbrennungsprozesse und andere chemische Wandlungsprozesse </a:t>
            </a:r>
            <a:br>
              <a:rPr lang="de-DE" dirty="0" smtClean="0"/>
            </a:br>
            <a:r>
              <a:rPr lang="de-DE" dirty="0" smtClean="0"/>
              <a:t>(</a:t>
            </a:r>
            <a:r>
              <a:rPr lang="de-DE" dirty="0" err="1" smtClean="0"/>
              <a:t>Bioliq</a:t>
            </a:r>
            <a:r>
              <a:rPr lang="de-DE" dirty="0" smtClean="0"/>
              <a:t>, </a:t>
            </a:r>
            <a:r>
              <a:rPr lang="de-DE" dirty="0" err="1" smtClean="0"/>
              <a:t>Celitement</a:t>
            </a:r>
            <a:r>
              <a:rPr lang="de-DE" dirty="0"/>
              <a:t>) (1-2 FTEs, </a:t>
            </a:r>
            <a:r>
              <a:rPr lang="de-DE" dirty="0" smtClean="0"/>
              <a:t>EMR, H. Keller)</a:t>
            </a:r>
            <a:endParaRPr lang="de-DE" dirty="0" smtClean="0"/>
          </a:p>
          <a:p>
            <a:pPr lvl="1"/>
            <a:r>
              <a:rPr lang="de-DE" dirty="0" smtClean="0"/>
              <a:t>Bio Interfaces (Zebrafische, BIF,  R. </a:t>
            </a:r>
            <a:r>
              <a:rPr lang="de-DE" dirty="0" err="1" smtClean="0"/>
              <a:t>Mikut</a:t>
            </a:r>
            <a:r>
              <a:rPr lang="de-DE" dirty="0" smtClean="0"/>
              <a:t>)</a:t>
            </a:r>
            <a:endParaRPr lang="de-DE" dirty="0"/>
          </a:p>
          <a:p>
            <a:pPr lvl="1"/>
            <a:endParaRPr lang="de-DE" dirty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r"/>
            <a:r>
              <a:rPr lang="de-DE" smtClean="0"/>
              <a:t>AIFB + IAI + FZI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3698170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Embryonale Entwicklung Zebrabärbling</a:t>
            </a:r>
            <a:br>
              <a:rPr lang="de-DE" dirty="0" smtClean="0"/>
            </a:br>
            <a:endParaRPr lang="de-DE" sz="2000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392113" y="1015683"/>
            <a:ext cx="5350319" cy="4712380"/>
          </a:xfrm>
        </p:spPr>
        <p:txBody>
          <a:bodyPr>
            <a:normAutofit/>
          </a:bodyPr>
          <a:lstStyle/>
          <a:p>
            <a:r>
              <a:rPr lang="de-DE" dirty="0" smtClean="0"/>
              <a:t>Hochauflösende Aufnahme von 3D-Bildern mit Lichtblattmikroskop über 16 Stunden mit 30s Abtastzeit</a:t>
            </a:r>
          </a:p>
          <a:p>
            <a:r>
              <a:rPr lang="de-DE" dirty="0" smtClean="0"/>
              <a:t>Detektion und Tracking einzelner Zellen möglich</a:t>
            </a:r>
          </a:p>
          <a:p>
            <a:r>
              <a:rPr lang="de-DE" dirty="0" smtClean="0"/>
              <a:t>Datenmenge: 10 </a:t>
            </a:r>
            <a:r>
              <a:rPr lang="de-DE" dirty="0" err="1" smtClean="0"/>
              <a:t>Tbyte</a:t>
            </a:r>
            <a:r>
              <a:rPr lang="de-DE" dirty="0" smtClean="0"/>
              <a:t> pro Embryo, ca. 100 Embryos geplant in 2013</a:t>
            </a:r>
          </a:p>
          <a:p>
            <a:r>
              <a:rPr lang="de-DE" dirty="0" smtClean="0"/>
              <a:t>Rechenzeit Bildanalyse: 34h/Embryo auf Hadoop-Cluster mit 35 Knoten</a:t>
            </a:r>
          </a:p>
          <a:p>
            <a:r>
              <a:rPr lang="de-DE" dirty="0" smtClean="0"/>
              <a:t>Kooperation: Strähle, Otte/ITG; Nienhaus, Kobitski/APH; Mikut, Stegmaier/IAI; Garcia/SCC; Stotzka, Hartmann/IPE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54497" y="4064402"/>
            <a:ext cx="2613088" cy="191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04015" y="914399"/>
            <a:ext cx="2674574" cy="2710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2851152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Zur Person Prof. Dr. Hartmut Schmeck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Lehrstuhl Angewandte Informatik I, Institut AIFB, Fak. </a:t>
            </a:r>
            <a:r>
              <a:rPr lang="de-DE" dirty="0" err="1" smtClean="0"/>
              <a:t>WiWi</a:t>
            </a:r>
            <a:endParaRPr lang="de-DE" dirty="0" smtClean="0"/>
          </a:p>
          <a:p>
            <a:r>
              <a:rPr lang="de-DE" dirty="0" smtClean="0"/>
              <a:t>Institutsleiter Institut für Angewandte Informatik (IAI)</a:t>
            </a:r>
            <a:endParaRPr lang="de-DE" dirty="0" smtClean="0"/>
          </a:p>
          <a:p>
            <a:r>
              <a:rPr lang="de-DE" dirty="0" smtClean="0"/>
              <a:t>Wiss. Sprecher, KIT Schwerpunkt </a:t>
            </a:r>
            <a:r>
              <a:rPr lang="de-DE" dirty="0" err="1" smtClean="0"/>
              <a:t>COMMputation</a:t>
            </a:r>
            <a:endParaRPr lang="de-DE" dirty="0" smtClean="0"/>
          </a:p>
          <a:p>
            <a:r>
              <a:rPr lang="de-DE" dirty="0" smtClean="0"/>
              <a:t>Direktor am Forschungszentrum Informatik </a:t>
            </a:r>
            <a:br>
              <a:rPr lang="de-DE" dirty="0" smtClean="0"/>
            </a:br>
            <a:r>
              <a:rPr lang="de-DE" i="1" dirty="0" smtClean="0"/>
              <a:t>(Intelligente Information und Kommunikation in technischen Systemen)</a:t>
            </a:r>
          </a:p>
          <a:p>
            <a:r>
              <a:rPr lang="de-DE" dirty="0" smtClean="0"/>
              <a:t>Arbeitsgebiete:</a:t>
            </a:r>
          </a:p>
          <a:p>
            <a:pPr lvl="1">
              <a:spcBef>
                <a:spcPts val="900"/>
              </a:spcBef>
            </a:pPr>
            <a:r>
              <a:rPr lang="de-DE" dirty="0" smtClean="0"/>
              <a:t>Effiziente Algorithmen (Kostengünstige Nutzung von IT-Infrastrukturen zur Lösung komplexer Probleme)</a:t>
            </a:r>
          </a:p>
          <a:p>
            <a:pPr lvl="1">
              <a:spcBef>
                <a:spcPts val="900"/>
              </a:spcBef>
            </a:pPr>
            <a:r>
              <a:rPr lang="de-DE" dirty="0" smtClean="0"/>
              <a:t>Natur-inspirierte Optimierung, Schwarmintelligenz (EA, ACO, PSO)</a:t>
            </a:r>
          </a:p>
          <a:p>
            <a:pPr lvl="1">
              <a:spcBef>
                <a:spcPts val="900"/>
              </a:spcBef>
            </a:pPr>
            <a:r>
              <a:rPr lang="de-DE" dirty="0" err="1" smtClean="0"/>
              <a:t>Organic</a:t>
            </a:r>
            <a:r>
              <a:rPr lang="de-DE" dirty="0" smtClean="0"/>
              <a:t> Computing (Kontrollierte Selbstorganisation, </a:t>
            </a:r>
            <a:r>
              <a:rPr lang="de-DE" dirty="0" err="1" smtClean="0"/>
              <a:t>Adaptivität</a:t>
            </a:r>
            <a:r>
              <a:rPr lang="de-DE" dirty="0" smtClean="0"/>
              <a:t>, Robustheit in vernetzten technischen Anwendungssystemen )</a:t>
            </a:r>
          </a:p>
          <a:p>
            <a:pPr lvl="1">
              <a:spcBef>
                <a:spcPts val="900"/>
              </a:spcBef>
            </a:pP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Energieinformatik</a:t>
            </a:r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r"/>
            <a:r>
              <a:rPr lang="de-DE" smtClean="0"/>
              <a:t>AIFB + IAI + FZI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5519080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Standarddesign">
  <a:themeElements>
    <a:clrScheme name="Benutzerdefiniert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2D2DB9"/>
      </a:hlink>
      <a:folHlink>
        <a:srgbClr val="B2B2B2"/>
      </a:folHlink>
    </a:clrScheme>
    <a:fontScheme name="1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1588" marR="0" indent="0" algn="l" defTabSz="914400" rtl="0" eaLnBrk="1" fontAlgn="base" latinLnBrk="0" hangingPunct="1">
          <a:lnSpc>
            <a:spcPct val="12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588" marR="0" indent="0" algn="l" defTabSz="914400" rtl="0" eaLnBrk="1" fontAlgn="base" latinLnBrk="0" hangingPunct="1">
          <a:lnSpc>
            <a:spcPct val="12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3E3E3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EFEFEF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3E3E3"/>
        </a:accent1>
        <a:accent2>
          <a:srgbClr val="007DBE"/>
        </a:accent2>
        <a:accent3>
          <a:srgbClr val="FFFFFF"/>
        </a:accent3>
        <a:accent4>
          <a:srgbClr val="000000"/>
        </a:accent4>
        <a:accent5>
          <a:srgbClr val="EFEFEF"/>
        </a:accent5>
        <a:accent6>
          <a:srgbClr val="0071AC"/>
        </a:accent6>
        <a:hlink>
          <a:srgbClr val="3A5B91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000000"/>
        </a:dk1>
        <a:lt1>
          <a:srgbClr val="FFFFFF"/>
        </a:lt1>
        <a:dk2>
          <a:srgbClr val="000000"/>
        </a:dk2>
        <a:lt2>
          <a:srgbClr val="009682"/>
        </a:lt2>
        <a:accent1>
          <a:srgbClr val="E3E3E3"/>
        </a:accent1>
        <a:accent2>
          <a:srgbClr val="007DBE"/>
        </a:accent2>
        <a:accent3>
          <a:srgbClr val="FFFFFF"/>
        </a:accent3>
        <a:accent4>
          <a:srgbClr val="000000"/>
        </a:accent4>
        <a:accent5>
          <a:srgbClr val="EFEFEF"/>
        </a:accent5>
        <a:accent6>
          <a:srgbClr val="0071AC"/>
        </a:accent6>
        <a:hlink>
          <a:srgbClr val="3A5B91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152</Words>
  <Application>Microsoft Office PowerPoint</Application>
  <PresentationFormat>Bildschirmpräsentation (4:3)</PresentationFormat>
  <Paragraphs>38</Paragraphs>
  <Slides>5</Slides>
  <Notes>1</Notes>
  <HiddenSlides>1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0</vt:i4>
      </vt:variant>
      <vt:variant>
        <vt:lpstr>Folientitel</vt:lpstr>
      </vt:variant>
      <vt:variant>
        <vt:i4>5</vt:i4>
      </vt:variant>
    </vt:vector>
  </HeadingPairs>
  <TitlesOfParts>
    <vt:vector size="10" baseType="lpstr">
      <vt:lpstr>Arial</vt:lpstr>
      <vt:lpstr>Wingdings</vt:lpstr>
      <vt:lpstr>Times New Roman</vt:lpstr>
      <vt:lpstr>Verdana</vt:lpstr>
      <vt:lpstr>1_Standarddesign</vt:lpstr>
      <vt:lpstr>Querschnittsverbund LSDMA – Workshop Beiträge aus Bereich Energie(informatik) und ...</vt:lpstr>
      <vt:lpstr>Beiträge für Querschnittsverbund</vt:lpstr>
      <vt:lpstr>Beiträge für Querschnittsverbund</vt:lpstr>
      <vt:lpstr>Embryonale Entwicklung Zebrabärbling </vt:lpstr>
      <vt:lpstr>Zur Person Prof. Dr. Hartmut Schmeck</vt:lpstr>
    </vt:vector>
  </TitlesOfParts>
  <Company>Der Punkt GmbH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KIM</dc:title>
  <dc:subject>Karlsruher Integriertes Informationsmanagement</dc:subject>
  <dc:creator>Axel Maurer</dc:creator>
  <cp:lastModifiedBy>Hartmut Schmeck</cp:lastModifiedBy>
  <cp:revision>898</cp:revision>
  <cp:lastPrinted>2011-06-29T17:50:42Z</cp:lastPrinted>
  <dcterms:created xsi:type="dcterms:W3CDTF">2004-01-27T10:57:36Z</dcterms:created>
  <dcterms:modified xsi:type="dcterms:W3CDTF">2013-04-19T11:18:39Z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nzeigen bis">
    <vt:lpwstr>2008-10-30T00:00:00Z</vt:lpwstr>
  </property>
</Properties>
</file>