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60" r:id="rId2"/>
    <p:sldId id="300" r:id="rId3"/>
    <p:sldId id="591" r:id="rId4"/>
    <p:sldId id="301" r:id="rId5"/>
    <p:sldId id="590" r:id="rId6"/>
    <p:sldId id="302" r:id="rId7"/>
  </p:sldIdLst>
  <p:sldSz cx="9144000" cy="6858000" type="screen4x3"/>
  <p:notesSz cx="6794500" cy="9931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jector" id="{3838EF0B-8436-4776-96B5-AF9BBD2ACC98}">
          <p14:sldIdLst>
            <p14:sldId id="260"/>
            <p14:sldId id="300"/>
            <p14:sldId id="591"/>
            <p14:sldId id="301"/>
            <p14:sldId id="590"/>
            <p14:sldId id="30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egodin" initials="n" lastIdx="7" clrIdx="0"/>
  <p:cmAuthor id="1" name="Negodin, Evgueni" initials="NE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EF5362"/>
    <a:srgbClr val="000000"/>
    <a:srgbClr val="63D78A"/>
    <a:srgbClr val="00FF99"/>
    <a:srgbClr val="66FFFF"/>
    <a:srgbClr val="2456E4"/>
    <a:srgbClr val="6699FF"/>
    <a:srgbClr val="00CC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248" autoAdjust="0"/>
    <p:restoredTop sz="85179" autoAdjust="0"/>
  </p:normalViewPr>
  <p:slideViewPr>
    <p:cSldViewPr snapToGrid="0">
      <p:cViewPr>
        <p:scale>
          <a:sx n="125" d="100"/>
          <a:sy n="125" d="100"/>
        </p:scale>
        <p:origin x="-1476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0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-3732" y="-114"/>
      </p:cViewPr>
      <p:guideLst>
        <p:guide orient="horz" pos="3128"/>
        <p:guide pos="2140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5"/>
            <a:ext cx="2943974" cy="495946"/>
          </a:xfrm>
          <a:prstGeom prst="rect">
            <a:avLst/>
          </a:prstGeom>
        </p:spPr>
        <p:txBody>
          <a:bodyPr vert="horz" lIns="89475" tIns="44740" rIns="89475" bIns="4474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984" y="5"/>
            <a:ext cx="2943974" cy="495946"/>
          </a:xfrm>
          <a:prstGeom prst="rect">
            <a:avLst/>
          </a:prstGeom>
        </p:spPr>
        <p:txBody>
          <a:bodyPr vert="horz" lIns="89475" tIns="44740" rIns="89475" bIns="44740" rtlCol="0"/>
          <a:lstStyle>
            <a:lvl1pPr algn="r">
              <a:defRPr sz="1200"/>
            </a:lvl1pPr>
          </a:lstStyle>
          <a:p>
            <a:fld id="{8EB23E63-D809-4B7B-AFA5-F7BB46D87D50}" type="datetimeFigureOut">
              <a:rPr lang="en-US" smtClean="0"/>
              <a:t>2/8/2013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5" y="9432336"/>
            <a:ext cx="2943974" cy="497506"/>
          </a:xfrm>
          <a:prstGeom prst="rect">
            <a:avLst/>
          </a:prstGeom>
        </p:spPr>
        <p:txBody>
          <a:bodyPr vert="horz" lIns="89475" tIns="44740" rIns="89475" bIns="4474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984" y="9432336"/>
            <a:ext cx="2943974" cy="497506"/>
          </a:xfrm>
          <a:prstGeom prst="rect">
            <a:avLst/>
          </a:prstGeom>
        </p:spPr>
        <p:txBody>
          <a:bodyPr vert="horz" lIns="89475" tIns="44740" rIns="89475" bIns="44740" rtlCol="0" anchor="b"/>
          <a:lstStyle>
            <a:lvl1pPr algn="r">
              <a:defRPr sz="1200"/>
            </a:lvl1pPr>
          </a:lstStyle>
          <a:p>
            <a:fld id="{C3192EC7-1AE1-47B4-9A9B-22A5E1D29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539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8" y="5"/>
            <a:ext cx="2943974" cy="495946"/>
          </a:xfrm>
          <a:prstGeom prst="rect">
            <a:avLst/>
          </a:prstGeom>
        </p:spPr>
        <p:txBody>
          <a:bodyPr vert="horz" lIns="89424" tIns="44712" rIns="89424" bIns="4471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988" y="5"/>
            <a:ext cx="2943974" cy="495946"/>
          </a:xfrm>
          <a:prstGeom prst="rect">
            <a:avLst/>
          </a:prstGeom>
        </p:spPr>
        <p:txBody>
          <a:bodyPr vert="horz" lIns="89424" tIns="44712" rIns="89424" bIns="44712" rtlCol="0"/>
          <a:lstStyle>
            <a:lvl1pPr algn="r">
              <a:defRPr sz="1200"/>
            </a:lvl1pPr>
          </a:lstStyle>
          <a:p>
            <a:fld id="{C45602D3-490D-44F3-B4D5-79CF379AA99A}" type="datetimeFigureOut">
              <a:rPr lang="en-US" smtClean="0"/>
              <a:t>2/8/2013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424" tIns="44712" rIns="89424" bIns="4471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146" y="4717736"/>
            <a:ext cx="5436218" cy="4468194"/>
          </a:xfrm>
          <a:prstGeom prst="rect">
            <a:avLst/>
          </a:prstGeom>
        </p:spPr>
        <p:txBody>
          <a:bodyPr vert="horz" lIns="89424" tIns="44712" rIns="89424" bIns="4471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8" y="9432336"/>
            <a:ext cx="2943974" cy="497506"/>
          </a:xfrm>
          <a:prstGeom prst="rect">
            <a:avLst/>
          </a:prstGeom>
        </p:spPr>
        <p:txBody>
          <a:bodyPr vert="horz" lIns="89424" tIns="44712" rIns="89424" bIns="4471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988" y="9432336"/>
            <a:ext cx="2943974" cy="497506"/>
          </a:xfrm>
          <a:prstGeom prst="rect">
            <a:avLst/>
          </a:prstGeom>
        </p:spPr>
        <p:txBody>
          <a:bodyPr vert="horz" lIns="89424" tIns="44712" rIns="89424" bIns="44712" rtlCol="0" anchor="b"/>
          <a:lstStyle>
            <a:lvl1pPr algn="r">
              <a:defRPr sz="1200"/>
            </a:lvl1pPr>
          </a:lstStyle>
          <a:p>
            <a:fld id="{8D678370-B616-4B6D-8894-57A1ECA0D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592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jpg"/><Relationship Id="rId7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oleObject" Target="../embeddings/oleObject2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1429"/>
          </a:xfrm>
          <a:prstGeom prst="rect">
            <a:avLst/>
          </a:prstGeom>
        </p:spPr>
      </p:pic>
      <p:sp>
        <p:nvSpPr>
          <p:cNvPr id="3093" name="Rectangle 21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1331913" y="1905000"/>
            <a:ext cx="6707187" cy="1074738"/>
          </a:xfrm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tx1"/>
                    </a:gs>
                    <a:gs pos="50000">
                      <a:schemeClr val="hlink"/>
                    </a:gs>
                    <a:gs pos="100000">
                      <a:schemeClr val="tx1"/>
                    </a:gs>
                  </a:gsLst>
                  <a:lin ang="0" scaled="1"/>
                </a:gradFill>
              </a14:hiddenFill>
            </a:ext>
          </a:extLst>
        </p:spPr>
        <p:txBody>
          <a:bodyPr/>
          <a:lstStyle>
            <a:lvl1pPr>
              <a:defRPr sz="4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altLang="ko-KR" noProof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13983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03568"/>
            <a:ext cx="9144000" cy="1364929"/>
          </a:xfrm>
          <a:prstGeom prst="rect">
            <a:avLst/>
          </a:prstGeom>
        </p:spPr>
      </p:pic>
      <p:graphicFrame>
        <p:nvGraphicFramePr>
          <p:cNvPr id="8" name="Object 16"/>
          <p:cNvGraphicFramePr>
            <a:graphicFrameLocks noChangeAspect="1"/>
          </p:cNvGraphicFramePr>
          <p:nvPr/>
        </p:nvGraphicFramePr>
        <p:xfrm>
          <a:off x="0" y="0"/>
          <a:ext cx="9144000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78" name="Image" r:id="rId4" imgW="7390476" imgH="913963" progId="Photoshop.Image.6">
                  <p:embed/>
                </p:oleObj>
              </mc:Choice>
              <mc:Fallback>
                <p:oleObj name="Image" r:id="rId4" imgW="7390476" imgH="913963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0"/>
                        <a:ext cx="9144000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17"/>
          <p:cNvSpPr>
            <a:spLocks noChangeArrowheads="1"/>
          </p:cNvSpPr>
          <p:nvPr/>
        </p:nvSpPr>
        <p:spPr bwMode="gray">
          <a:xfrm>
            <a:off x="0" y="6538913"/>
            <a:ext cx="9144000" cy="333375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0" name="Rectangle 18"/>
          <p:cNvSpPr>
            <a:spLocks noChangeArrowheads="1"/>
          </p:cNvSpPr>
          <p:nvPr/>
        </p:nvSpPr>
        <p:spPr bwMode="gray">
          <a:xfrm>
            <a:off x="0" y="692150"/>
            <a:ext cx="9144000" cy="7302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27451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pic>
        <p:nvPicPr>
          <p:cNvPr id="11" name="Picture 19"/>
          <p:cNvPicPr>
            <a:picLocks noChangeAspect="1" noChangeArrowheads="1"/>
          </p:cNvPicPr>
          <p:nvPr userDrawn="1"/>
        </p:nvPicPr>
        <p:blipFill>
          <a:blip r:embed="rId6" cstate="print">
            <a:lum bright="12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6562725"/>
            <a:ext cx="287338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0" descr="DESY-Logo-cyan-RGB_Hintergrund weiss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6663" y="6554788"/>
            <a:ext cx="287337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 userDrawn="1"/>
        </p:nvSpPr>
        <p:spPr>
          <a:xfrm>
            <a:off x="304799" y="6529943"/>
            <a:ext cx="19880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800" dirty="0" smtClean="0">
                <a:solidFill>
                  <a:schemeClr val="bg1"/>
                </a:solidFill>
              </a:rPr>
              <a:t>Electronics Racks for XFEL</a:t>
            </a:r>
          </a:p>
          <a:p>
            <a:pPr>
              <a:defRPr/>
            </a:pPr>
            <a:r>
              <a:rPr lang="en-US" sz="800" dirty="0" smtClean="0">
                <a:solidFill>
                  <a:schemeClr val="bg1"/>
                </a:solidFill>
              </a:rPr>
              <a:t>Last update: 06.07.2012,    E. Negodin </a:t>
            </a:r>
            <a:endParaRPr lang="en-GB" sz="800" dirty="0">
              <a:solidFill>
                <a:schemeClr val="bg1"/>
              </a:solidFill>
            </a:endParaRPr>
          </a:p>
        </p:txBody>
      </p:sp>
      <p:pic>
        <p:nvPicPr>
          <p:cNvPr id="14" name="Picture 2" descr="http://www.hartcom.net/fisheye/130/home_icon.png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9520" y="6236494"/>
            <a:ext cx="295830" cy="295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010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heme" Target="../theme/theme1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1.bin"/><Relationship Id="rId4" Type="http://schemas.openxmlformats.org/officeDocument/2006/relationships/vmlDrawing" Target="../drawings/vmlDrawing1.vml"/><Relationship Id="rId9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Freeform 15"/>
          <p:cNvSpPr>
            <a:spLocks/>
          </p:cNvSpPr>
          <p:nvPr/>
        </p:nvSpPr>
        <p:spPr bwMode="gray">
          <a:xfrm>
            <a:off x="0" y="5445125"/>
            <a:ext cx="9144000" cy="1414463"/>
          </a:xfrm>
          <a:custGeom>
            <a:avLst/>
            <a:gdLst>
              <a:gd name="T0" fmla="*/ 5760 w 5760"/>
              <a:gd name="T1" fmla="*/ 885 h 891"/>
              <a:gd name="T2" fmla="*/ 5760 w 5760"/>
              <a:gd name="T3" fmla="*/ 0 h 891"/>
              <a:gd name="T4" fmla="*/ 2832 w 5760"/>
              <a:gd name="T5" fmla="*/ 626 h 891"/>
              <a:gd name="T6" fmla="*/ 0 w 5760"/>
              <a:gd name="T7" fmla="*/ 36 h 891"/>
              <a:gd name="T8" fmla="*/ 0 w 5760"/>
              <a:gd name="T9" fmla="*/ 891 h 891"/>
              <a:gd name="T10" fmla="*/ 5760 w 5760"/>
              <a:gd name="T11" fmla="*/ 885 h 8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60" h="891">
                <a:moveTo>
                  <a:pt x="5760" y="885"/>
                </a:moveTo>
                <a:lnTo>
                  <a:pt x="5760" y="0"/>
                </a:lnTo>
                <a:cubicBezTo>
                  <a:pt x="4888" y="573"/>
                  <a:pt x="3696" y="609"/>
                  <a:pt x="2832" y="626"/>
                </a:cubicBezTo>
                <a:cubicBezTo>
                  <a:pt x="1968" y="643"/>
                  <a:pt x="640" y="474"/>
                  <a:pt x="0" y="36"/>
                </a:cubicBezTo>
                <a:lnTo>
                  <a:pt x="0" y="891"/>
                </a:lnTo>
                <a:lnTo>
                  <a:pt x="5760" y="885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15294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/>
          </a:p>
        </p:txBody>
      </p:sp>
      <p:graphicFrame>
        <p:nvGraphicFramePr>
          <p:cNvPr id="1027" name="Object 16"/>
          <p:cNvGraphicFramePr>
            <a:graphicFrameLocks noChangeAspect="1"/>
          </p:cNvGraphicFramePr>
          <p:nvPr/>
        </p:nvGraphicFramePr>
        <p:xfrm>
          <a:off x="0" y="0"/>
          <a:ext cx="9144000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5" name="Image" r:id="rId5" imgW="7390476" imgH="913963" progId="Photoshop.Image.6">
                  <p:embed/>
                </p:oleObj>
              </mc:Choice>
              <mc:Fallback>
                <p:oleObj name="Image" r:id="rId5" imgW="7390476" imgH="913963" progId="Photoshop.Image.6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0"/>
                        <a:ext cx="9144000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Rectangle 17"/>
          <p:cNvSpPr>
            <a:spLocks noChangeArrowheads="1"/>
          </p:cNvSpPr>
          <p:nvPr/>
        </p:nvSpPr>
        <p:spPr bwMode="gray">
          <a:xfrm>
            <a:off x="0" y="6538913"/>
            <a:ext cx="9144000" cy="333375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gray">
          <a:xfrm>
            <a:off x="0" y="692150"/>
            <a:ext cx="9144000" cy="7302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27451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150813"/>
            <a:ext cx="82296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19"/>
          <p:cNvPicPr>
            <a:picLocks noChangeAspect="1" noChangeArrowheads="1"/>
          </p:cNvPicPr>
          <p:nvPr/>
        </p:nvPicPr>
        <p:blipFill>
          <a:blip r:embed="rId7" cstate="print">
            <a:lum bright="12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6562725"/>
            <a:ext cx="287338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20" descr="DESY-Logo-cyan-RGB_Hintergrund weis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6663" y="6554788"/>
            <a:ext cx="287337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http://t2.gstatic.com/images?q=tbn:ANd9GcSNAwwrzH2C4WVxGi4cNSP8gvwSxw5tFVbPQM52pQ38cMrpZ4N-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7845" y="6272141"/>
            <a:ext cx="224972" cy="224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2" r:id="rId2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31"/>
          <p:cNvGrpSpPr>
            <a:grpSpLocks/>
          </p:cNvGrpSpPr>
          <p:nvPr/>
        </p:nvGrpSpPr>
        <p:grpSpPr bwMode="auto">
          <a:xfrm>
            <a:off x="9525" y="19050"/>
            <a:ext cx="3346450" cy="647700"/>
            <a:chOff x="0" y="486"/>
            <a:chExt cx="2544" cy="606"/>
          </a:xfrm>
        </p:grpSpPr>
        <p:pic>
          <p:nvPicPr>
            <p:cNvPr id="8209" name="Picture 3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86"/>
              <a:ext cx="2544" cy="6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210" name="Rectangle 33"/>
            <p:cNvSpPr>
              <a:spLocks noChangeArrowheads="1"/>
            </p:cNvSpPr>
            <p:nvPr/>
          </p:nvSpPr>
          <p:spPr bwMode="auto">
            <a:xfrm>
              <a:off x="25" y="724"/>
              <a:ext cx="53" cy="44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211" name="Rectangle 34"/>
            <p:cNvSpPr>
              <a:spLocks noChangeArrowheads="1"/>
            </p:cNvSpPr>
            <p:nvPr/>
          </p:nvSpPr>
          <p:spPr bwMode="auto">
            <a:xfrm>
              <a:off x="213" y="703"/>
              <a:ext cx="68" cy="59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212" name="Rectangle 35"/>
            <p:cNvSpPr>
              <a:spLocks noChangeArrowheads="1"/>
            </p:cNvSpPr>
            <p:nvPr/>
          </p:nvSpPr>
          <p:spPr bwMode="auto">
            <a:xfrm>
              <a:off x="82" y="720"/>
              <a:ext cx="126" cy="28"/>
            </a:xfrm>
            <a:prstGeom prst="rect">
              <a:avLst/>
            </a:prstGeom>
            <a:solidFill>
              <a:schemeClr val="accent2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69681" name="Rectangle 49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4730750" y="107950"/>
            <a:ext cx="4413250" cy="5635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XSIN-XTIN-XSE</a:t>
            </a:r>
          </a:p>
        </p:txBody>
      </p:sp>
      <p:pic>
        <p:nvPicPr>
          <p:cNvPr id="8198" name="Picture 2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006475"/>
            <a:ext cx="9144000" cy="2849563"/>
          </a:xfrm>
          <a:prstGeom prst="rect">
            <a:avLst/>
          </a:prstGeom>
          <a:noFill/>
        </p:spPr>
      </p:pic>
      <p:pic>
        <p:nvPicPr>
          <p:cNvPr id="8199" name="Picture 36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53644" y="3824288"/>
            <a:ext cx="1227138" cy="558800"/>
          </a:xfrm>
          <a:prstGeom prst="rect">
            <a:avLst/>
          </a:prstGeom>
          <a:noFill/>
          <a:ln w="19050">
            <a:solidFill>
              <a:srgbClr val="3366FF"/>
            </a:solidFill>
            <a:miter lim="800000"/>
            <a:headEnd/>
            <a:tailEnd/>
          </a:ln>
        </p:spPr>
      </p:pic>
      <p:sp>
        <p:nvSpPr>
          <p:cNvPr id="69682" name="Text Box 50"/>
          <p:cNvSpPr txBox="1">
            <a:spLocks noChangeArrowheads="1"/>
          </p:cNvSpPr>
          <p:nvPr/>
        </p:nvSpPr>
        <p:spPr bwMode="auto">
          <a:xfrm>
            <a:off x="3490913" y="-47625"/>
            <a:ext cx="1157287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2UG</a:t>
            </a:r>
          </a:p>
          <a:p>
            <a:pPr algn="ctr">
              <a:defRPr/>
            </a:pPr>
            <a:r>
              <a:rPr lang="en-US" sz="1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 Level   -2 )</a:t>
            </a:r>
          </a:p>
        </p:txBody>
      </p:sp>
      <p:sp>
        <p:nvSpPr>
          <p:cNvPr id="8201" name="Rectangle 43"/>
          <p:cNvSpPr>
            <a:spLocks noChangeArrowheads="1"/>
          </p:cNvSpPr>
          <p:nvPr/>
        </p:nvSpPr>
        <p:spPr bwMode="auto">
          <a:xfrm>
            <a:off x="1911350" y="2232025"/>
            <a:ext cx="4733925" cy="679450"/>
          </a:xfrm>
          <a:prstGeom prst="rect">
            <a:avLst/>
          </a:prstGeom>
          <a:solidFill>
            <a:srgbClr val="FFCC99">
              <a:alpha val="39999"/>
            </a:srgbClr>
          </a:solidFill>
          <a:ln w="22225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202" name="Line 54"/>
          <p:cNvSpPr>
            <a:spLocks noChangeShapeType="1"/>
          </p:cNvSpPr>
          <p:nvPr/>
        </p:nvSpPr>
        <p:spPr bwMode="auto">
          <a:xfrm>
            <a:off x="4367213" y="2595563"/>
            <a:ext cx="0" cy="1204912"/>
          </a:xfrm>
          <a:prstGeom prst="line">
            <a:avLst/>
          </a:prstGeom>
          <a:noFill/>
          <a:ln w="19050">
            <a:solidFill>
              <a:srgbClr val="3366FF"/>
            </a:solidFill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203" name="Picture 5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375" y="4067175"/>
            <a:ext cx="1844675" cy="2316163"/>
          </a:xfrm>
          <a:prstGeom prst="rect">
            <a:avLst/>
          </a:prstGeom>
          <a:noFill/>
          <a:ln w="222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04" name="Text Box 58"/>
          <p:cNvSpPr txBox="1">
            <a:spLocks noChangeArrowheads="1"/>
          </p:cNvSpPr>
          <p:nvPr/>
        </p:nvSpPr>
        <p:spPr bwMode="auto">
          <a:xfrm>
            <a:off x="449263" y="5113338"/>
            <a:ext cx="1993900" cy="466725"/>
          </a:xfrm>
          <a:prstGeom prst="rect">
            <a:avLst/>
          </a:prstGeom>
          <a:solidFill>
            <a:schemeClr val="accent1">
              <a:alpha val="20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u="sng"/>
              <a:t>WP34 Utilities</a:t>
            </a:r>
          </a:p>
          <a:p>
            <a:pPr eaLnBrk="1" hangingPunct="1"/>
            <a:r>
              <a:rPr lang="en-US" sz="1200"/>
              <a:t>Verantwortlicher: J. Eckold</a:t>
            </a:r>
          </a:p>
        </p:txBody>
      </p:sp>
      <p:sp>
        <p:nvSpPr>
          <p:cNvPr id="8205" name="Text Box 59"/>
          <p:cNvSpPr txBox="1">
            <a:spLocks noChangeArrowheads="1"/>
          </p:cNvSpPr>
          <p:nvPr/>
        </p:nvSpPr>
        <p:spPr bwMode="auto">
          <a:xfrm>
            <a:off x="2808288" y="4686300"/>
            <a:ext cx="4013200" cy="1320800"/>
          </a:xfrm>
          <a:prstGeom prst="rect">
            <a:avLst/>
          </a:prstGeom>
          <a:solidFill>
            <a:schemeClr val="accent1">
              <a:alpha val="23137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/>
              <a:t>Elektronikschraenke  Netzgeräte    -   54 St (60x80x220)</a:t>
            </a:r>
          </a:p>
          <a:p>
            <a:pPr eaLnBrk="1" hangingPunct="1"/>
            <a:r>
              <a:rPr lang="en-US" b="1"/>
              <a:t>Elektronikschraenke  Korrekturnetzgeräte   -   10 St (60x80x220)</a:t>
            </a:r>
          </a:p>
          <a:p>
            <a:pPr eaLnBrk="1" hangingPunct="1"/>
            <a:r>
              <a:rPr lang="en-US" b="1"/>
              <a:t>Elektronikschraenke  Reserve   -   20 St (60x80x220)</a:t>
            </a:r>
            <a:br>
              <a:rPr lang="en-US" b="1"/>
            </a:br>
            <a:r>
              <a:rPr lang="en-US" b="1"/>
              <a:t>Erdungsschraenke   -  4</a:t>
            </a:r>
          </a:p>
          <a:p>
            <a:pPr eaLnBrk="1" hangingPunct="1"/>
            <a:r>
              <a:rPr lang="en-US" b="1"/>
              <a:t>Diodengeraete  - 5</a:t>
            </a:r>
          </a:p>
          <a:p>
            <a:pPr eaLnBrk="1" hangingPunct="1"/>
            <a:r>
              <a:rPr lang="en-US" b="1"/>
              <a:t>Thyristorgeraet - 1</a:t>
            </a:r>
          </a:p>
          <a:p>
            <a:pPr eaLnBrk="1" hangingPunct="1"/>
            <a:r>
              <a:rPr lang="en-US" b="1"/>
              <a:t>Verteilungen  400 V  - 1</a:t>
            </a:r>
            <a:br>
              <a:rPr lang="en-US" b="1"/>
            </a:br>
            <a:r>
              <a:rPr lang="en-US" b="1"/>
              <a:t>Verteilungen  600 V  - 1</a:t>
            </a:r>
            <a:r>
              <a:rPr lang="en-US"/>
              <a:t> </a:t>
            </a:r>
          </a:p>
        </p:txBody>
      </p:sp>
      <p:cxnSp>
        <p:nvCxnSpPr>
          <p:cNvPr id="8206" name="AutoShape 61"/>
          <p:cNvCxnSpPr>
            <a:cxnSpLocks noChangeShapeType="1"/>
            <a:stCxn id="8204" idx="3"/>
            <a:endCxn id="8205" idx="1"/>
          </p:cNvCxnSpPr>
          <p:nvPr/>
        </p:nvCxnSpPr>
        <p:spPr bwMode="auto">
          <a:xfrm>
            <a:off x="2443163" y="5346700"/>
            <a:ext cx="365125" cy="0"/>
          </a:xfrm>
          <a:prstGeom prst="straightConnector1">
            <a:avLst/>
          </a:prstGeom>
          <a:noFill/>
          <a:ln w="158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207" name="Line 62"/>
          <p:cNvSpPr>
            <a:spLocks noChangeShapeType="1"/>
          </p:cNvSpPr>
          <p:nvPr/>
        </p:nvSpPr>
        <p:spPr bwMode="auto">
          <a:xfrm>
            <a:off x="4375150" y="4383088"/>
            <a:ext cx="1588" cy="306387"/>
          </a:xfrm>
          <a:prstGeom prst="line">
            <a:avLst/>
          </a:prstGeom>
          <a:noFill/>
          <a:ln w="19050">
            <a:solidFill>
              <a:srgbClr val="3366FF"/>
            </a:solidFill>
            <a:round/>
            <a:headEnd type="stealth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8208" name="AutoShape 63"/>
          <p:cNvCxnSpPr>
            <a:cxnSpLocks noChangeShapeType="1"/>
          </p:cNvCxnSpPr>
          <p:nvPr/>
        </p:nvCxnSpPr>
        <p:spPr bwMode="auto">
          <a:xfrm>
            <a:off x="6821488" y="5330825"/>
            <a:ext cx="204787" cy="1588"/>
          </a:xfrm>
          <a:prstGeom prst="straightConnector1">
            <a:avLst/>
          </a:prstGeom>
          <a:noFill/>
          <a:ln w="158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5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9188"/>
            <a:ext cx="9144000" cy="269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9810" name="Rectangle 2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4730750" y="107950"/>
            <a:ext cx="4413250" cy="563563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XSIN-XTIN-XSE</a:t>
            </a:r>
          </a:p>
        </p:txBody>
      </p:sp>
      <p:pic>
        <p:nvPicPr>
          <p:cNvPr id="9221" name="Picture 17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77843" y="5217056"/>
            <a:ext cx="1252537" cy="504825"/>
          </a:xfrm>
          <a:prstGeom prst="rect">
            <a:avLst/>
          </a:prstGeom>
          <a:noFill/>
          <a:ln w="19050">
            <a:solidFill>
              <a:srgbClr val="3366FF"/>
            </a:solidFill>
            <a:miter lim="800000"/>
            <a:headEnd/>
            <a:tailEnd/>
          </a:ln>
        </p:spPr>
      </p:pic>
      <p:grpSp>
        <p:nvGrpSpPr>
          <p:cNvPr id="9223" name="Group 4"/>
          <p:cNvGrpSpPr>
            <a:grpSpLocks/>
          </p:cNvGrpSpPr>
          <p:nvPr/>
        </p:nvGrpSpPr>
        <p:grpSpPr bwMode="auto">
          <a:xfrm>
            <a:off x="19050" y="19050"/>
            <a:ext cx="3346450" cy="647700"/>
            <a:chOff x="0" y="486"/>
            <a:chExt cx="2544" cy="606"/>
          </a:xfrm>
        </p:grpSpPr>
        <p:pic>
          <p:nvPicPr>
            <p:cNvPr id="9236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86"/>
              <a:ext cx="2544" cy="6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237" name="Rectangle 6"/>
            <p:cNvSpPr>
              <a:spLocks noChangeArrowheads="1"/>
            </p:cNvSpPr>
            <p:nvPr/>
          </p:nvSpPr>
          <p:spPr bwMode="auto">
            <a:xfrm>
              <a:off x="25" y="724"/>
              <a:ext cx="53" cy="44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238" name="Rectangle 7"/>
            <p:cNvSpPr>
              <a:spLocks noChangeArrowheads="1"/>
            </p:cNvSpPr>
            <p:nvPr/>
          </p:nvSpPr>
          <p:spPr bwMode="auto">
            <a:xfrm>
              <a:off x="213" y="703"/>
              <a:ext cx="68" cy="59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239" name="Rectangle 8"/>
            <p:cNvSpPr>
              <a:spLocks noChangeArrowheads="1"/>
            </p:cNvSpPr>
            <p:nvPr/>
          </p:nvSpPr>
          <p:spPr bwMode="auto">
            <a:xfrm>
              <a:off x="82" y="720"/>
              <a:ext cx="126" cy="28"/>
            </a:xfrm>
            <a:prstGeom prst="rect">
              <a:avLst/>
            </a:prstGeom>
            <a:solidFill>
              <a:schemeClr val="accent2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9226" name="Rectangle 19"/>
          <p:cNvSpPr>
            <a:spLocks noChangeArrowheads="1"/>
          </p:cNvSpPr>
          <p:nvPr/>
        </p:nvSpPr>
        <p:spPr bwMode="auto">
          <a:xfrm>
            <a:off x="6759575" y="4127500"/>
            <a:ext cx="1489075" cy="485775"/>
          </a:xfrm>
          <a:prstGeom prst="rect">
            <a:avLst/>
          </a:prstGeom>
          <a:solidFill>
            <a:srgbClr val="99CC00">
              <a:alpha val="30196"/>
            </a:srgbClr>
          </a:solidFill>
          <a:ln w="1905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227" name="Rectangle 21"/>
          <p:cNvSpPr>
            <a:spLocks noChangeArrowheads="1"/>
          </p:cNvSpPr>
          <p:nvPr/>
        </p:nvSpPr>
        <p:spPr bwMode="auto">
          <a:xfrm>
            <a:off x="1533525" y="3536950"/>
            <a:ext cx="5165725" cy="657225"/>
          </a:xfrm>
          <a:prstGeom prst="rect">
            <a:avLst/>
          </a:prstGeom>
          <a:solidFill>
            <a:srgbClr val="99CC00">
              <a:alpha val="30196"/>
            </a:srgbClr>
          </a:solidFill>
          <a:ln w="1905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228" name="Line 22"/>
          <p:cNvSpPr>
            <a:spLocks noChangeShapeType="1"/>
          </p:cNvSpPr>
          <p:nvPr/>
        </p:nvSpPr>
        <p:spPr bwMode="auto">
          <a:xfrm>
            <a:off x="7485063" y="4373563"/>
            <a:ext cx="19049" cy="843493"/>
          </a:xfrm>
          <a:prstGeom prst="line">
            <a:avLst/>
          </a:prstGeom>
          <a:noFill/>
          <a:ln w="19050">
            <a:solidFill>
              <a:srgbClr val="3366FF"/>
            </a:solidFill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0" name="Line 44"/>
          <p:cNvSpPr>
            <a:spLocks noChangeShapeType="1"/>
          </p:cNvSpPr>
          <p:nvPr/>
        </p:nvSpPr>
        <p:spPr bwMode="auto">
          <a:xfrm flipV="1">
            <a:off x="6292850" y="5479142"/>
            <a:ext cx="553011" cy="908"/>
          </a:xfrm>
          <a:prstGeom prst="line">
            <a:avLst/>
          </a:prstGeom>
          <a:noFill/>
          <a:ln w="19050">
            <a:solidFill>
              <a:srgbClr val="33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1" name="Text Box 45"/>
          <p:cNvSpPr txBox="1">
            <a:spLocks noChangeArrowheads="1"/>
          </p:cNvSpPr>
          <p:nvPr/>
        </p:nvSpPr>
        <p:spPr bwMode="auto">
          <a:xfrm>
            <a:off x="6173470" y="5921906"/>
            <a:ext cx="1795779" cy="492443"/>
          </a:xfrm>
          <a:prstGeom prst="rect">
            <a:avLst/>
          </a:prstGeom>
          <a:solidFill>
            <a:schemeClr val="accent1">
              <a:alpha val="23137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dirty="0" smtClean="0"/>
              <a:t>WP17 </a:t>
            </a:r>
            <a:r>
              <a:rPr lang="en-US" dirty="0"/>
              <a:t>Standard diagnostics</a:t>
            </a:r>
          </a:p>
          <a:p>
            <a:pPr eaLnBrk="1" hangingPunct="1"/>
            <a:r>
              <a:rPr lang="en-US" sz="800" dirty="0" smtClean="0"/>
              <a:t>(Responsible</a:t>
            </a:r>
            <a:r>
              <a:rPr lang="en-US" sz="800" dirty="0"/>
              <a:t>: M. </a:t>
            </a:r>
            <a:r>
              <a:rPr lang="en-US" sz="800" dirty="0" smtClean="0"/>
              <a:t>Steckel</a:t>
            </a:r>
            <a:r>
              <a:rPr lang="en-US" sz="800" dirty="0"/>
              <a:t>)</a:t>
            </a:r>
            <a:endParaRPr lang="en-US" sz="800" dirty="0" smtClean="0"/>
          </a:p>
          <a:p>
            <a:pPr eaLnBrk="1" hangingPunct="1"/>
            <a:r>
              <a:rPr lang="en-US" sz="800" dirty="0" smtClean="0"/>
              <a:t>2 </a:t>
            </a:r>
            <a:r>
              <a:rPr lang="en-US" sz="800" dirty="0"/>
              <a:t>Electronic </a:t>
            </a:r>
            <a:r>
              <a:rPr lang="en-US" sz="800" dirty="0" smtClean="0"/>
              <a:t>racks</a:t>
            </a:r>
          </a:p>
        </p:txBody>
      </p:sp>
      <p:sp>
        <p:nvSpPr>
          <p:cNvPr id="9233" name="Text Box 57"/>
          <p:cNvSpPr txBox="1">
            <a:spLocks noChangeArrowheads="1"/>
          </p:cNvSpPr>
          <p:nvPr/>
        </p:nvSpPr>
        <p:spPr bwMode="auto">
          <a:xfrm>
            <a:off x="123372" y="857931"/>
            <a:ext cx="2511878" cy="1600438"/>
          </a:xfrm>
          <a:prstGeom prst="rect">
            <a:avLst/>
          </a:prstGeom>
          <a:solidFill>
            <a:schemeClr val="accent1">
              <a:alpha val="23137"/>
            </a:schemeClr>
          </a:solidFill>
          <a:ln w="9525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b="1" dirty="0"/>
          </a:p>
          <a:p>
            <a:pPr eaLnBrk="1" hangingPunct="1"/>
            <a:r>
              <a:rPr lang="en-US" b="1" dirty="0"/>
              <a:t>WP01 RF System</a:t>
            </a:r>
          </a:p>
          <a:p>
            <a:pPr eaLnBrk="1" hangingPunct="1"/>
            <a:r>
              <a:rPr lang="en-US" b="1" dirty="0"/>
              <a:t>Responsible: </a:t>
            </a:r>
            <a:r>
              <a:rPr lang="en-US" b="1" dirty="0" smtClean="0"/>
              <a:t>R. Wagner</a:t>
            </a:r>
          </a:p>
          <a:p>
            <a:pPr eaLnBrk="1" hangingPunct="1"/>
            <a:r>
              <a:rPr lang="en-US" b="1" dirty="0"/>
              <a:t>12 Electronic racks</a:t>
            </a:r>
          </a:p>
          <a:p>
            <a:pPr eaLnBrk="1" hangingPunct="1"/>
            <a:endParaRPr lang="en-US" b="1" dirty="0"/>
          </a:p>
          <a:p>
            <a:pPr eaLnBrk="1" hangingPunct="1"/>
            <a:r>
              <a:rPr lang="en-US" sz="800" dirty="0"/>
              <a:t>2+2 HF Stations</a:t>
            </a:r>
          </a:p>
          <a:p>
            <a:pPr eaLnBrk="1" hangingPunct="1"/>
            <a:r>
              <a:rPr lang="en-US" sz="800" dirty="0"/>
              <a:t>je 3 Racks pro Station</a:t>
            </a:r>
          </a:p>
          <a:p>
            <a:pPr eaLnBrk="1" hangingPunct="1"/>
            <a:r>
              <a:rPr lang="en-US" sz="800" dirty="0"/>
              <a:t>ca. 1600mm </a:t>
            </a:r>
            <a:r>
              <a:rPr lang="en-US" sz="800" dirty="0" err="1"/>
              <a:t>hoch</a:t>
            </a:r>
            <a:r>
              <a:rPr lang="en-US" sz="800" dirty="0"/>
              <a:t> fur die Klystron </a:t>
            </a:r>
            <a:r>
              <a:rPr lang="en-US" sz="800" dirty="0" err="1"/>
              <a:t>Elektronik</a:t>
            </a:r>
            <a:r>
              <a:rPr lang="en-US" sz="800" dirty="0"/>
              <a:t> </a:t>
            </a:r>
          </a:p>
          <a:p>
            <a:pPr eaLnBrk="1" hangingPunct="1"/>
            <a:r>
              <a:rPr lang="en-US" sz="800" dirty="0" smtClean="0"/>
              <a:t>Die </a:t>
            </a:r>
            <a:r>
              <a:rPr lang="en-US" sz="800" dirty="0" err="1"/>
              <a:t>Gesamtzahl</a:t>
            </a:r>
            <a:r>
              <a:rPr lang="en-US" sz="800" dirty="0"/>
              <a:t> der </a:t>
            </a:r>
            <a:r>
              <a:rPr lang="en-US" sz="800" dirty="0" err="1"/>
              <a:t>Hoeheneinheiten</a:t>
            </a:r>
            <a:r>
              <a:rPr lang="en-US" sz="800" dirty="0"/>
              <a:t> </a:t>
            </a:r>
            <a:r>
              <a:rPr lang="en-US" sz="800" dirty="0" err="1"/>
              <a:t>betraegt</a:t>
            </a:r>
            <a:r>
              <a:rPr lang="en-US" sz="800" dirty="0"/>
              <a:t> </a:t>
            </a:r>
            <a:r>
              <a:rPr lang="en-US" sz="800" dirty="0" err="1"/>
              <a:t>nach</a:t>
            </a:r>
            <a:r>
              <a:rPr lang="en-US" sz="800" dirty="0"/>
              <a:t> </a:t>
            </a:r>
            <a:r>
              <a:rPr lang="en-US" sz="800" dirty="0" err="1"/>
              <a:t>jetziger</a:t>
            </a:r>
            <a:r>
              <a:rPr lang="en-US" sz="800" dirty="0"/>
              <a:t> </a:t>
            </a:r>
            <a:r>
              <a:rPr lang="en-US" sz="800" dirty="0" err="1"/>
              <a:t>Schaetzung</a:t>
            </a:r>
            <a:r>
              <a:rPr lang="en-US" sz="800" dirty="0"/>
              <a:t> 61 HE. Die Racks </a:t>
            </a:r>
            <a:r>
              <a:rPr lang="en-US" sz="800" dirty="0" err="1"/>
              <a:t>sollten</a:t>
            </a:r>
            <a:r>
              <a:rPr lang="en-US" sz="800" dirty="0"/>
              <a:t> </a:t>
            </a:r>
            <a:r>
              <a:rPr lang="en-US" sz="800" dirty="0" err="1"/>
              <a:t>wassergekuehlt</a:t>
            </a:r>
            <a:r>
              <a:rPr lang="en-US" sz="800" dirty="0"/>
              <a:t> </a:t>
            </a:r>
            <a:r>
              <a:rPr lang="en-US" sz="800" dirty="0" err="1" smtClean="0"/>
              <a:t>sein</a:t>
            </a:r>
            <a:endParaRPr lang="en-US" b="1" dirty="0"/>
          </a:p>
        </p:txBody>
      </p:sp>
      <p:sp>
        <p:nvSpPr>
          <p:cNvPr id="9234" name="Line 58"/>
          <p:cNvSpPr>
            <a:spLocks noChangeShapeType="1"/>
          </p:cNvSpPr>
          <p:nvPr/>
        </p:nvSpPr>
        <p:spPr bwMode="auto">
          <a:xfrm flipH="1">
            <a:off x="2444749" y="2457224"/>
            <a:ext cx="186191" cy="1213076"/>
          </a:xfrm>
          <a:prstGeom prst="line">
            <a:avLst/>
          </a:prstGeom>
          <a:noFill/>
          <a:ln w="3175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6773861" y="4240062"/>
            <a:ext cx="72000" cy="353651"/>
            <a:chOff x="6773861" y="4240062"/>
            <a:chExt cx="72000" cy="353651"/>
          </a:xfrm>
        </p:grpSpPr>
        <p:sp>
          <p:nvSpPr>
            <p:cNvPr id="2" name="Rectangle 1"/>
            <p:cNvSpPr/>
            <p:nvPr/>
          </p:nvSpPr>
          <p:spPr>
            <a:xfrm>
              <a:off x="6773861" y="4479130"/>
              <a:ext cx="72000" cy="114583"/>
            </a:xfrm>
            <a:prstGeom prst="rect">
              <a:avLst/>
            </a:prstGeom>
            <a:solidFill>
              <a:schemeClr val="accent5"/>
            </a:solidFill>
            <a:ln w="12700">
              <a:solidFill>
                <a:srgbClr val="D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6773861" y="4359596"/>
              <a:ext cx="72000" cy="114583"/>
            </a:xfrm>
            <a:prstGeom prst="rect">
              <a:avLst/>
            </a:prstGeom>
            <a:solidFill>
              <a:schemeClr val="accent5"/>
            </a:solidFill>
            <a:ln w="12700">
              <a:solidFill>
                <a:srgbClr val="D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6773861" y="4240062"/>
              <a:ext cx="72000" cy="114583"/>
            </a:xfrm>
            <a:prstGeom prst="rect">
              <a:avLst/>
            </a:prstGeom>
            <a:solidFill>
              <a:schemeClr val="accent5"/>
            </a:solidFill>
            <a:ln w="12700">
              <a:solidFill>
                <a:srgbClr val="D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954419" y="4225215"/>
            <a:ext cx="72000" cy="371672"/>
            <a:chOff x="6954419" y="4225215"/>
            <a:chExt cx="72000" cy="371672"/>
          </a:xfrm>
        </p:grpSpPr>
        <p:sp>
          <p:nvSpPr>
            <p:cNvPr id="77" name="Rectangle 76"/>
            <p:cNvSpPr/>
            <p:nvPr/>
          </p:nvSpPr>
          <p:spPr>
            <a:xfrm>
              <a:off x="6954419" y="4536420"/>
              <a:ext cx="72000" cy="60467"/>
            </a:xfrm>
            <a:prstGeom prst="rect">
              <a:avLst/>
            </a:prstGeom>
            <a:solidFill>
              <a:schemeClr val="accent5"/>
            </a:solidFill>
            <a:ln w="12700">
              <a:solidFill>
                <a:srgbClr val="D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6954419" y="4474179"/>
              <a:ext cx="72000" cy="60467"/>
            </a:xfrm>
            <a:prstGeom prst="rect">
              <a:avLst/>
            </a:prstGeom>
            <a:solidFill>
              <a:schemeClr val="accent5"/>
            </a:solidFill>
            <a:ln w="12700">
              <a:solidFill>
                <a:srgbClr val="D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6954419" y="4411938"/>
              <a:ext cx="72000" cy="60467"/>
            </a:xfrm>
            <a:prstGeom prst="rect">
              <a:avLst/>
            </a:prstGeom>
            <a:solidFill>
              <a:schemeClr val="accent5"/>
            </a:solidFill>
            <a:ln w="12700">
              <a:solidFill>
                <a:srgbClr val="D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6954419" y="4349697"/>
              <a:ext cx="72000" cy="60467"/>
            </a:xfrm>
            <a:prstGeom prst="rect">
              <a:avLst/>
            </a:prstGeom>
            <a:solidFill>
              <a:schemeClr val="accent5"/>
            </a:solidFill>
            <a:ln w="12700">
              <a:solidFill>
                <a:srgbClr val="D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6954419" y="4287456"/>
              <a:ext cx="72000" cy="60467"/>
            </a:xfrm>
            <a:prstGeom prst="rect">
              <a:avLst/>
            </a:prstGeom>
            <a:solidFill>
              <a:schemeClr val="accent5"/>
            </a:solidFill>
            <a:ln w="12700">
              <a:solidFill>
                <a:srgbClr val="D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6954419" y="4225215"/>
              <a:ext cx="72000" cy="60467"/>
            </a:xfrm>
            <a:prstGeom prst="rect">
              <a:avLst/>
            </a:prstGeom>
            <a:solidFill>
              <a:schemeClr val="accent5"/>
            </a:solidFill>
            <a:ln w="12700">
              <a:solidFill>
                <a:srgbClr val="D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9832" name="Text Box 24"/>
          <p:cNvSpPr txBox="1">
            <a:spLocks noChangeArrowheads="1"/>
          </p:cNvSpPr>
          <p:nvPr/>
        </p:nvSpPr>
        <p:spPr bwMode="auto">
          <a:xfrm>
            <a:off x="3355258" y="-47625"/>
            <a:ext cx="1428597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chemeClr val="bg1"/>
                </a:solidFill>
                <a:latin typeface="+mj-lt"/>
              </a:rPr>
              <a:t>3UG</a:t>
            </a:r>
          </a:p>
          <a:p>
            <a:pPr algn="ctr">
              <a:defRPr/>
            </a:pPr>
            <a:r>
              <a:rPr lang="en-US" sz="1400" b="1" dirty="0">
                <a:solidFill>
                  <a:schemeClr val="bg1"/>
                </a:solidFill>
                <a:latin typeface="+mj-lt"/>
              </a:rPr>
              <a:t>( Level   -3 )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354260" y="3962704"/>
            <a:ext cx="327027" cy="120346"/>
            <a:chOff x="2735260" y="5385104"/>
            <a:chExt cx="327027" cy="120346"/>
          </a:xfrm>
        </p:grpSpPr>
        <p:sp>
          <p:nvSpPr>
            <p:cNvPr id="34" name="Rectangle 33"/>
            <p:cNvSpPr/>
            <p:nvPr/>
          </p:nvSpPr>
          <p:spPr>
            <a:xfrm>
              <a:off x="2952748" y="5385558"/>
              <a:ext cx="109539" cy="119892"/>
            </a:xfrm>
            <a:prstGeom prst="rect">
              <a:avLst/>
            </a:prstGeom>
            <a:solidFill>
              <a:schemeClr val="accent5"/>
            </a:solidFill>
            <a:ln w="12700">
              <a:solidFill>
                <a:srgbClr val="D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00" dirty="0" smtClean="0">
                  <a:solidFill>
                    <a:srgbClr val="FF0000"/>
                  </a:solidFill>
                </a:rPr>
                <a:t>3</a:t>
              </a:r>
              <a:endParaRPr lang="en-US" sz="500" dirty="0">
                <a:solidFill>
                  <a:srgbClr val="FF0000"/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843210" y="5385104"/>
              <a:ext cx="109539" cy="119892"/>
            </a:xfrm>
            <a:prstGeom prst="rect">
              <a:avLst/>
            </a:prstGeom>
            <a:solidFill>
              <a:schemeClr val="accent5"/>
            </a:solidFill>
            <a:ln w="12700">
              <a:solidFill>
                <a:srgbClr val="D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00" dirty="0" smtClean="0">
                  <a:solidFill>
                    <a:srgbClr val="FF0000"/>
                  </a:solidFill>
                </a:rPr>
                <a:t>2</a:t>
              </a:r>
              <a:endParaRPr lang="en-US" sz="500" dirty="0">
                <a:solidFill>
                  <a:srgbClr val="FF0000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2735260" y="5385443"/>
              <a:ext cx="109539" cy="119892"/>
            </a:xfrm>
            <a:prstGeom prst="rect">
              <a:avLst/>
            </a:prstGeom>
            <a:solidFill>
              <a:schemeClr val="accent5"/>
            </a:solidFill>
            <a:ln w="12700">
              <a:solidFill>
                <a:srgbClr val="D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00" dirty="0" smtClean="0">
                  <a:solidFill>
                    <a:srgbClr val="FF0000"/>
                  </a:solidFill>
                </a:rPr>
                <a:t>1</a:t>
              </a:r>
              <a:endParaRPr lang="en-US" sz="5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5484810" y="3911904"/>
            <a:ext cx="327027" cy="120346"/>
            <a:chOff x="2735260" y="5385104"/>
            <a:chExt cx="327027" cy="120346"/>
          </a:xfrm>
        </p:grpSpPr>
        <p:sp>
          <p:nvSpPr>
            <p:cNvPr id="43" name="Rectangle 42"/>
            <p:cNvSpPr/>
            <p:nvPr/>
          </p:nvSpPr>
          <p:spPr>
            <a:xfrm>
              <a:off x="2952748" y="5385558"/>
              <a:ext cx="109539" cy="119892"/>
            </a:xfrm>
            <a:prstGeom prst="rect">
              <a:avLst/>
            </a:prstGeom>
            <a:solidFill>
              <a:schemeClr val="accent5"/>
            </a:solidFill>
            <a:ln w="12700">
              <a:solidFill>
                <a:srgbClr val="D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00" dirty="0" smtClean="0">
                  <a:solidFill>
                    <a:srgbClr val="FF0000"/>
                  </a:solidFill>
                </a:rPr>
                <a:t>6</a:t>
              </a:r>
              <a:endParaRPr lang="en-US" sz="500" dirty="0">
                <a:solidFill>
                  <a:srgbClr val="FF0000"/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2843210" y="5385104"/>
              <a:ext cx="109539" cy="119892"/>
            </a:xfrm>
            <a:prstGeom prst="rect">
              <a:avLst/>
            </a:prstGeom>
            <a:solidFill>
              <a:schemeClr val="accent5"/>
            </a:solidFill>
            <a:ln w="12700">
              <a:solidFill>
                <a:srgbClr val="D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00" dirty="0" smtClean="0">
                  <a:solidFill>
                    <a:srgbClr val="FF0000"/>
                  </a:solidFill>
                </a:rPr>
                <a:t>5</a:t>
              </a:r>
              <a:endParaRPr lang="en-US" sz="500" dirty="0">
                <a:solidFill>
                  <a:srgbClr val="FF0000"/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735260" y="5385443"/>
              <a:ext cx="109539" cy="119892"/>
            </a:xfrm>
            <a:prstGeom prst="rect">
              <a:avLst/>
            </a:prstGeom>
            <a:solidFill>
              <a:schemeClr val="accent5"/>
            </a:solidFill>
            <a:ln w="12700">
              <a:solidFill>
                <a:srgbClr val="D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00" dirty="0" smtClean="0">
                  <a:solidFill>
                    <a:srgbClr val="FF0000"/>
                  </a:solidFill>
                </a:rPr>
                <a:t>4</a:t>
              </a:r>
              <a:endParaRPr lang="en-US" sz="5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910270" y="3971932"/>
            <a:ext cx="376242" cy="139018"/>
            <a:chOff x="6099287" y="4040718"/>
            <a:chExt cx="287230" cy="120231"/>
          </a:xfrm>
        </p:grpSpPr>
        <p:sp>
          <p:nvSpPr>
            <p:cNvPr id="52" name="Rectangle 51"/>
            <p:cNvSpPr/>
            <p:nvPr/>
          </p:nvSpPr>
          <p:spPr>
            <a:xfrm>
              <a:off x="6171522" y="4040718"/>
              <a:ext cx="72120" cy="119892"/>
            </a:xfrm>
            <a:prstGeom prst="rect">
              <a:avLst/>
            </a:prstGeom>
            <a:solidFill>
              <a:schemeClr val="accent5"/>
            </a:solidFill>
            <a:ln w="12700">
              <a:solidFill>
                <a:srgbClr val="D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00" dirty="0" smtClean="0">
                  <a:solidFill>
                    <a:srgbClr val="FF0000"/>
                  </a:solidFill>
                </a:rPr>
                <a:t>8</a:t>
              </a:r>
              <a:endParaRPr lang="en-US" sz="500" dirty="0">
                <a:solidFill>
                  <a:srgbClr val="FF0000"/>
                </a:solidFill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6099287" y="4041057"/>
              <a:ext cx="72120" cy="119892"/>
            </a:xfrm>
            <a:prstGeom prst="rect">
              <a:avLst/>
            </a:prstGeom>
            <a:solidFill>
              <a:schemeClr val="accent5"/>
            </a:solidFill>
            <a:ln w="12700">
              <a:solidFill>
                <a:srgbClr val="D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00" dirty="0" smtClean="0">
                  <a:solidFill>
                    <a:srgbClr val="FF0000"/>
                  </a:solidFill>
                </a:rPr>
                <a:t>7</a:t>
              </a:r>
              <a:endParaRPr lang="en-US" sz="500" dirty="0">
                <a:solidFill>
                  <a:srgbClr val="FF0000"/>
                </a:solidFill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6314397" y="4040718"/>
              <a:ext cx="72120" cy="119892"/>
            </a:xfrm>
            <a:prstGeom prst="rect">
              <a:avLst/>
            </a:prstGeom>
            <a:solidFill>
              <a:schemeClr val="accent5"/>
            </a:solidFill>
            <a:ln w="12700">
              <a:solidFill>
                <a:srgbClr val="D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500" dirty="0" smtClean="0">
                  <a:solidFill>
                    <a:srgbClr val="FF0000"/>
                  </a:solidFill>
                </a:rPr>
                <a:t>10</a:t>
              </a:r>
              <a:endParaRPr lang="en-US" sz="500" dirty="0">
                <a:solidFill>
                  <a:srgbClr val="FF0000"/>
                </a:solidFill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6244543" y="4041057"/>
              <a:ext cx="72120" cy="119892"/>
            </a:xfrm>
            <a:prstGeom prst="rect">
              <a:avLst/>
            </a:prstGeom>
            <a:solidFill>
              <a:schemeClr val="accent5"/>
            </a:solidFill>
            <a:ln w="12700">
              <a:solidFill>
                <a:srgbClr val="D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00" dirty="0" smtClean="0">
                  <a:solidFill>
                    <a:srgbClr val="FF0000"/>
                  </a:solidFill>
                </a:rPr>
                <a:t>9</a:t>
              </a:r>
              <a:endParaRPr lang="en-US" sz="5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9222" name="Picture 15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23185" y="3614079"/>
            <a:ext cx="1235075" cy="503237"/>
          </a:xfrm>
          <a:prstGeom prst="rect">
            <a:avLst/>
          </a:prstGeom>
          <a:noFill/>
          <a:ln w="19050">
            <a:solidFill>
              <a:srgbClr val="3366FF"/>
            </a:solidFill>
            <a:miter lim="800000"/>
            <a:headEnd/>
            <a:tailEnd/>
          </a:ln>
        </p:spPr>
      </p:pic>
      <p:sp>
        <p:nvSpPr>
          <p:cNvPr id="62" name="Line 58"/>
          <p:cNvSpPr>
            <a:spLocks noChangeShapeType="1"/>
          </p:cNvSpPr>
          <p:nvPr/>
        </p:nvSpPr>
        <p:spPr bwMode="auto">
          <a:xfrm flipH="1">
            <a:off x="2616200" y="2457450"/>
            <a:ext cx="19050" cy="1485900"/>
          </a:xfrm>
          <a:prstGeom prst="line">
            <a:avLst/>
          </a:prstGeom>
          <a:noFill/>
          <a:ln w="3175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" name="Line 58"/>
          <p:cNvSpPr>
            <a:spLocks noChangeShapeType="1"/>
          </p:cNvSpPr>
          <p:nvPr/>
        </p:nvSpPr>
        <p:spPr bwMode="auto">
          <a:xfrm>
            <a:off x="2635250" y="2451100"/>
            <a:ext cx="3022600" cy="1174750"/>
          </a:xfrm>
          <a:prstGeom prst="line">
            <a:avLst/>
          </a:prstGeom>
          <a:noFill/>
          <a:ln w="3175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" name="Line 58"/>
          <p:cNvSpPr>
            <a:spLocks noChangeShapeType="1"/>
          </p:cNvSpPr>
          <p:nvPr/>
        </p:nvSpPr>
        <p:spPr bwMode="auto">
          <a:xfrm>
            <a:off x="2641600" y="2451100"/>
            <a:ext cx="3003550" cy="1454150"/>
          </a:xfrm>
          <a:prstGeom prst="line">
            <a:avLst/>
          </a:prstGeom>
          <a:noFill/>
          <a:ln w="3175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" name="Text Box 57"/>
          <p:cNvSpPr txBox="1">
            <a:spLocks noChangeArrowheads="1"/>
          </p:cNvSpPr>
          <p:nvPr/>
        </p:nvSpPr>
        <p:spPr bwMode="auto">
          <a:xfrm>
            <a:off x="4777922" y="1867581"/>
            <a:ext cx="1559378" cy="677108"/>
          </a:xfrm>
          <a:prstGeom prst="rect">
            <a:avLst/>
          </a:prstGeom>
          <a:solidFill>
            <a:schemeClr val="accent1">
              <a:alpha val="23137"/>
            </a:schemeClr>
          </a:solidFill>
          <a:ln w="9525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dirty="0" smtClean="0"/>
              <a:t>WP46 3.9 GHz </a:t>
            </a:r>
            <a:r>
              <a:rPr lang="en-US" b="1" dirty="0"/>
              <a:t>System</a:t>
            </a:r>
          </a:p>
          <a:p>
            <a:pPr eaLnBrk="1" hangingPunct="1"/>
            <a:r>
              <a:rPr lang="en-US" b="1" dirty="0" smtClean="0"/>
              <a:t>2x4 </a:t>
            </a:r>
            <a:r>
              <a:rPr lang="en-US" b="1" dirty="0"/>
              <a:t>Electronic </a:t>
            </a:r>
            <a:r>
              <a:rPr lang="en-US" b="1" dirty="0" smtClean="0"/>
              <a:t>racks</a:t>
            </a:r>
          </a:p>
          <a:p>
            <a:pPr eaLnBrk="1" hangingPunct="1"/>
            <a:endParaRPr lang="en-US" b="1" dirty="0"/>
          </a:p>
          <a:p>
            <a:pPr eaLnBrk="1" hangingPunct="1"/>
            <a:r>
              <a:rPr lang="en-US" sz="800" b="1" dirty="0"/>
              <a:t>Responsible: </a:t>
            </a:r>
            <a:r>
              <a:rPr lang="en-US" sz="800" b="1" dirty="0" smtClean="0"/>
              <a:t>J. </a:t>
            </a:r>
            <a:r>
              <a:rPr lang="en-US" sz="800" b="1" dirty="0" err="1" smtClean="0"/>
              <a:t>Rothenburg</a:t>
            </a:r>
            <a:endParaRPr lang="en-US" sz="800" b="1" dirty="0"/>
          </a:p>
        </p:txBody>
      </p:sp>
      <p:sp>
        <p:nvSpPr>
          <p:cNvPr id="66" name="Line 58"/>
          <p:cNvSpPr>
            <a:spLocks noChangeShapeType="1"/>
          </p:cNvSpPr>
          <p:nvPr/>
        </p:nvSpPr>
        <p:spPr bwMode="auto">
          <a:xfrm>
            <a:off x="5577339" y="2539774"/>
            <a:ext cx="626610" cy="1517876"/>
          </a:xfrm>
          <a:prstGeom prst="line">
            <a:avLst/>
          </a:prstGeom>
          <a:noFill/>
          <a:ln w="3175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" name="Line 58"/>
          <p:cNvSpPr>
            <a:spLocks noChangeShapeType="1"/>
          </p:cNvSpPr>
          <p:nvPr/>
        </p:nvSpPr>
        <p:spPr bwMode="auto">
          <a:xfrm>
            <a:off x="5581650" y="2540000"/>
            <a:ext cx="958850" cy="1498600"/>
          </a:xfrm>
          <a:prstGeom prst="line">
            <a:avLst/>
          </a:prstGeom>
          <a:noFill/>
          <a:ln w="3175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" name="Text Box 45"/>
          <p:cNvSpPr txBox="1">
            <a:spLocks noChangeArrowheads="1"/>
          </p:cNvSpPr>
          <p:nvPr/>
        </p:nvSpPr>
        <p:spPr bwMode="auto">
          <a:xfrm>
            <a:off x="3785870" y="5261506"/>
            <a:ext cx="2510155" cy="492443"/>
          </a:xfrm>
          <a:prstGeom prst="rect">
            <a:avLst/>
          </a:prstGeom>
          <a:solidFill>
            <a:schemeClr val="accent1">
              <a:alpha val="23137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b="1" dirty="0" smtClean="0"/>
              <a:t>WP38</a:t>
            </a:r>
            <a:r>
              <a:rPr lang="de-DE" dirty="0" smtClean="0"/>
              <a:t> Personnel Interlock</a:t>
            </a:r>
          </a:p>
          <a:p>
            <a:pPr eaLnBrk="1" hangingPunct="1"/>
            <a:r>
              <a:rPr lang="de-DE" sz="800" dirty="0" smtClean="0"/>
              <a:t>6 Server-Schränke </a:t>
            </a:r>
            <a:r>
              <a:rPr lang="de-DE" sz="800" dirty="0"/>
              <a:t>mit Klima (2,5m hoch</a:t>
            </a:r>
            <a:r>
              <a:rPr lang="de-DE" sz="800" dirty="0" smtClean="0"/>
              <a:t>) + 2 Res.</a:t>
            </a:r>
          </a:p>
          <a:p>
            <a:pPr eaLnBrk="1" hangingPunct="1"/>
            <a:r>
              <a:rPr lang="en-US" sz="800" dirty="0"/>
              <a:t>3 </a:t>
            </a:r>
            <a:r>
              <a:rPr lang="en-US" sz="800" dirty="0" err="1" smtClean="0"/>
              <a:t>Verteiler-Schränke</a:t>
            </a:r>
            <a:r>
              <a:rPr lang="en-US" sz="800" dirty="0" smtClean="0"/>
              <a:t> + 1 Res.</a:t>
            </a:r>
            <a:endParaRPr lang="en-US" sz="800" dirty="0"/>
          </a:p>
        </p:txBody>
      </p:sp>
      <p:sp>
        <p:nvSpPr>
          <p:cNvPr id="69" name="Line 44"/>
          <p:cNvSpPr>
            <a:spLocks noChangeShapeType="1"/>
          </p:cNvSpPr>
          <p:nvPr/>
        </p:nvSpPr>
        <p:spPr bwMode="auto">
          <a:xfrm flipV="1">
            <a:off x="6972300" y="5734050"/>
            <a:ext cx="514350" cy="190500"/>
          </a:xfrm>
          <a:prstGeom prst="line">
            <a:avLst/>
          </a:prstGeom>
          <a:noFill/>
          <a:ln w="19050">
            <a:solidFill>
              <a:srgbClr val="33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0" name="Group 69"/>
          <p:cNvGrpSpPr/>
          <p:nvPr/>
        </p:nvGrpSpPr>
        <p:grpSpPr>
          <a:xfrm>
            <a:off x="6305557" y="3971932"/>
            <a:ext cx="376242" cy="139018"/>
            <a:chOff x="6099287" y="4040718"/>
            <a:chExt cx="287230" cy="120231"/>
          </a:xfrm>
        </p:grpSpPr>
        <p:sp>
          <p:nvSpPr>
            <p:cNvPr id="71" name="Rectangle 70"/>
            <p:cNvSpPr/>
            <p:nvPr/>
          </p:nvSpPr>
          <p:spPr>
            <a:xfrm>
              <a:off x="6171522" y="4040718"/>
              <a:ext cx="72120" cy="119892"/>
            </a:xfrm>
            <a:prstGeom prst="rect">
              <a:avLst/>
            </a:prstGeom>
            <a:solidFill>
              <a:schemeClr val="accent5"/>
            </a:solidFill>
            <a:ln w="12700">
              <a:solidFill>
                <a:srgbClr val="D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500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12</a:t>
              </a:r>
              <a:endParaRPr lang="en-US" sz="500" dirty="0">
                <a:solidFill>
                  <a:schemeClr val="accent4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6099287" y="4041057"/>
              <a:ext cx="72120" cy="119892"/>
            </a:xfrm>
            <a:prstGeom prst="rect">
              <a:avLst/>
            </a:prstGeom>
            <a:solidFill>
              <a:schemeClr val="accent5"/>
            </a:solidFill>
            <a:ln w="12700">
              <a:solidFill>
                <a:srgbClr val="D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500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11</a:t>
              </a:r>
              <a:endParaRPr lang="en-US" sz="500" dirty="0">
                <a:solidFill>
                  <a:schemeClr val="accent4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6314397" y="4040718"/>
              <a:ext cx="72120" cy="119892"/>
            </a:xfrm>
            <a:prstGeom prst="rect">
              <a:avLst/>
            </a:prstGeom>
            <a:solidFill>
              <a:schemeClr val="accent5"/>
            </a:solidFill>
            <a:ln w="12700">
              <a:solidFill>
                <a:srgbClr val="D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500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14</a:t>
              </a:r>
              <a:endParaRPr lang="en-US" sz="500" dirty="0">
                <a:solidFill>
                  <a:schemeClr val="accent4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6244543" y="4041057"/>
              <a:ext cx="72120" cy="119892"/>
            </a:xfrm>
            <a:prstGeom prst="rect">
              <a:avLst/>
            </a:prstGeom>
            <a:solidFill>
              <a:schemeClr val="accent5"/>
            </a:solidFill>
            <a:ln w="12700">
              <a:solidFill>
                <a:srgbClr val="D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500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13</a:t>
              </a:r>
              <a:endParaRPr lang="en-US" sz="500" dirty="0">
                <a:solidFill>
                  <a:schemeClr val="accent4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5477666" y="3607104"/>
            <a:ext cx="327027" cy="120346"/>
            <a:chOff x="2735260" y="5385104"/>
            <a:chExt cx="327027" cy="120346"/>
          </a:xfrm>
        </p:grpSpPr>
        <p:sp>
          <p:nvSpPr>
            <p:cNvPr id="76" name="Rectangle 75"/>
            <p:cNvSpPr/>
            <p:nvPr/>
          </p:nvSpPr>
          <p:spPr>
            <a:xfrm>
              <a:off x="2952748" y="5385558"/>
              <a:ext cx="109539" cy="119892"/>
            </a:xfrm>
            <a:prstGeom prst="rect">
              <a:avLst/>
            </a:prstGeom>
            <a:solidFill>
              <a:schemeClr val="accent5"/>
            </a:solidFill>
            <a:ln w="12700">
              <a:solidFill>
                <a:srgbClr val="D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400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15</a:t>
              </a:r>
              <a:endParaRPr lang="en-US" sz="400" dirty="0">
                <a:solidFill>
                  <a:schemeClr val="accent4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2843210" y="5385104"/>
              <a:ext cx="109539" cy="119892"/>
            </a:xfrm>
            <a:prstGeom prst="rect">
              <a:avLst/>
            </a:prstGeom>
            <a:solidFill>
              <a:schemeClr val="accent5"/>
            </a:solidFill>
            <a:ln w="12700">
              <a:solidFill>
                <a:srgbClr val="D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400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16</a:t>
              </a:r>
              <a:endParaRPr lang="en-US" sz="400" dirty="0">
                <a:solidFill>
                  <a:schemeClr val="accent4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2735260" y="5385443"/>
              <a:ext cx="109539" cy="119892"/>
            </a:xfrm>
            <a:prstGeom prst="rect">
              <a:avLst/>
            </a:prstGeom>
            <a:solidFill>
              <a:schemeClr val="accent5"/>
            </a:solidFill>
            <a:ln w="12700">
              <a:solidFill>
                <a:srgbClr val="D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400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17</a:t>
              </a:r>
              <a:endParaRPr lang="en-US" sz="400" dirty="0">
                <a:solidFill>
                  <a:schemeClr val="accent4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2348704" y="3680923"/>
            <a:ext cx="327027" cy="120346"/>
            <a:chOff x="2735260" y="5385104"/>
            <a:chExt cx="327027" cy="120346"/>
          </a:xfrm>
        </p:grpSpPr>
        <p:sp>
          <p:nvSpPr>
            <p:cNvPr id="88" name="Rectangle 87"/>
            <p:cNvSpPr/>
            <p:nvPr/>
          </p:nvSpPr>
          <p:spPr>
            <a:xfrm>
              <a:off x="2952748" y="5385558"/>
              <a:ext cx="109539" cy="119892"/>
            </a:xfrm>
            <a:prstGeom prst="rect">
              <a:avLst/>
            </a:prstGeom>
            <a:solidFill>
              <a:schemeClr val="accent5"/>
            </a:solidFill>
            <a:ln w="12700">
              <a:solidFill>
                <a:srgbClr val="D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400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18</a:t>
              </a:r>
              <a:endParaRPr lang="en-US" sz="400" dirty="0">
                <a:solidFill>
                  <a:schemeClr val="accent4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2843210" y="5385104"/>
              <a:ext cx="109539" cy="119892"/>
            </a:xfrm>
            <a:prstGeom prst="rect">
              <a:avLst/>
            </a:prstGeom>
            <a:solidFill>
              <a:schemeClr val="accent5"/>
            </a:solidFill>
            <a:ln w="12700">
              <a:solidFill>
                <a:srgbClr val="D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400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19</a:t>
              </a:r>
              <a:endParaRPr lang="en-US" sz="400" dirty="0">
                <a:solidFill>
                  <a:schemeClr val="accent4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2735260" y="5385443"/>
              <a:ext cx="109539" cy="119892"/>
            </a:xfrm>
            <a:prstGeom prst="rect">
              <a:avLst/>
            </a:prstGeom>
            <a:solidFill>
              <a:schemeClr val="accent5"/>
            </a:solidFill>
            <a:ln w="12700">
              <a:solidFill>
                <a:srgbClr val="D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400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20</a:t>
              </a:r>
              <a:endParaRPr lang="en-US" sz="400" dirty="0">
                <a:solidFill>
                  <a:schemeClr val="accent4">
                    <a:lumMod val="60000"/>
                    <a:lumOff val="40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" y="1017836"/>
            <a:ext cx="8907780" cy="4616648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358775">
              <a:lnSpc>
                <a:spcPct val="150000"/>
              </a:lnSpc>
            </a:pPr>
            <a:r>
              <a:rPr lang="de-DE" sz="1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UG03:</a:t>
            </a:r>
          </a:p>
          <a:p>
            <a:pPr indent="358775">
              <a:lnSpc>
                <a:spcPct val="150000"/>
              </a:lnSpc>
            </a:pPr>
            <a:r>
              <a:rPr lang="de-DE" sz="1400" b="1" dirty="0">
                <a:solidFill>
                  <a:srgbClr val="008000"/>
                </a:solidFill>
              </a:rPr>
              <a:t>WP01</a:t>
            </a:r>
            <a:r>
              <a:rPr lang="de-DE" sz="1400" dirty="0"/>
              <a:t> – 6 Racks für Klystron Elektronik;</a:t>
            </a:r>
          </a:p>
          <a:p>
            <a:pPr indent="358775">
              <a:lnSpc>
                <a:spcPct val="150000"/>
              </a:lnSpc>
            </a:pPr>
            <a:r>
              <a:rPr lang="de-DE" sz="1400" b="1" dirty="0">
                <a:solidFill>
                  <a:srgbClr val="008000"/>
                </a:solidFill>
              </a:rPr>
              <a:t>WP46</a:t>
            </a:r>
            <a:r>
              <a:rPr lang="de-DE" sz="1400" dirty="0"/>
              <a:t> – 4 Racks für Inj.1 (+ 4 Racks für Inj.2 - optional);</a:t>
            </a:r>
          </a:p>
          <a:p>
            <a:pPr>
              <a:lnSpc>
                <a:spcPct val="150000"/>
              </a:lnSpc>
            </a:pPr>
            <a:r>
              <a:rPr lang="de-DE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   WP38 </a:t>
            </a:r>
            <a:r>
              <a:rPr lang="de-DE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6 + 2 (Res.) Server-Schränke mit Klima, 3 + 1 (Res.) Verteiler-Schränke;</a:t>
            </a:r>
          </a:p>
          <a:p>
            <a:pPr>
              <a:lnSpc>
                <a:spcPct val="150000"/>
              </a:lnSpc>
            </a:pPr>
            <a:r>
              <a:rPr lang="de-DE" sz="1400" dirty="0" smtClean="0"/>
              <a:t>?    WP17 </a:t>
            </a:r>
            <a:r>
              <a:rPr lang="de-DE" sz="1400" dirty="0"/>
              <a:t>– 2 Racks</a:t>
            </a:r>
          </a:p>
          <a:p>
            <a:pPr indent="358775">
              <a:lnSpc>
                <a:spcPct val="150000"/>
              </a:lnSpc>
            </a:pPr>
            <a:endParaRPr lang="de-DE" sz="1400" dirty="0" smtClean="0"/>
          </a:p>
          <a:p>
            <a:pPr indent="358775">
              <a:lnSpc>
                <a:spcPct val="150000"/>
              </a:lnSpc>
            </a:pPr>
            <a:r>
              <a:rPr lang="de-DE" sz="1400" dirty="0"/>
              <a:t> </a:t>
            </a:r>
          </a:p>
          <a:p>
            <a:pPr indent="358775">
              <a:lnSpc>
                <a:spcPct val="150000"/>
              </a:lnSpc>
            </a:pPr>
            <a:r>
              <a:rPr lang="de-DE" sz="1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UG04:</a:t>
            </a:r>
          </a:p>
          <a:p>
            <a:pPr indent="358775">
              <a:lnSpc>
                <a:spcPct val="150000"/>
              </a:lnSpc>
            </a:pPr>
            <a:r>
              <a:rPr lang="de-DE" sz="1400" b="1" dirty="0">
                <a:solidFill>
                  <a:srgbClr val="008000"/>
                </a:solidFill>
              </a:rPr>
              <a:t>WP08</a:t>
            </a:r>
            <a:r>
              <a:rPr lang="de-DE" sz="1400" dirty="0"/>
              <a:t> – 6 Schränke;</a:t>
            </a:r>
          </a:p>
          <a:p>
            <a:pPr indent="358775">
              <a:lnSpc>
                <a:spcPct val="150000"/>
              </a:lnSpc>
            </a:pPr>
            <a:r>
              <a:rPr lang="de-DE" sz="1400" b="1" dirty="0">
                <a:solidFill>
                  <a:srgbClr val="008000"/>
                </a:solidFill>
              </a:rPr>
              <a:t>WP05</a:t>
            </a:r>
            <a:r>
              <a:rPr lang="de-DE" sz="1400" dirty="0"/>
              <a:t> – 4 Racks für Injektor 1 (+ 4 Racks für Inj.2 - optional);</a:t>
            </a:r>
          </a:p>
          <a:p>
            <a:pPr indent="358775">
              <a:lnSpc>
                <a:spcPct val="150000"/>
              </a:lnSpc>
            </a:pPr>
            <a:r>
              <a:rPr lang="de-DE" sz="1400" b="1" dirty="0">
                <a:solidFill>
                  <a:srgbClr val="008000"/>
                </a:solidFill>
              </a:rPr>
              <a:t>WP06</a:t>
            </a:r>
            <a:r>
              <a:rPr lang="de-DE" sz="1400" dirty="0"/>
              <a:t> – 2 Racks für Injektor 1 (+ 2 Racks für Inj.2 - optional);</a:t>
            </a:r>
          </a:p>
          <a:p>
            <a:pPr>
              <a:lnSpc>
                <a:spcPct val="150000"/>
              </a:lnSpc>
            </a:pPr>
            <a:r>
              <a:rPr lang="de-DE" sz="1400" dirty="0" smtClean="0"/>
              <a:t>?    WP17 </a:t>
            </a:r>
            <a:r>
              <a:rPr lang="de-DE" sz="1400" dirty="0"/>
              <a:t>– 10 Racks;</a:t>
            </a:r>
          </a:p>
          <a:p>
            <a:pPr>
              <a:lnSpc>
                <a:spcPct val="150000"/>
              </a:lnSpc>
            </a:pPr>
            <a:r>
              <a:rPr lang="de-DE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   WP18 </a:t>
            </a:r>
            <a:r>
              <a:rPr lang="de-DE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2 Racks für Kicker Elektronik;</a:t>
            </a:r>
          </a:p>
          <a:p>
            <a:pPr>
              <a:lnSpc>
                <a:spcPct val="150000"/>
              </a:lnSpc>
            </a:pPr>
            <a:r>
              <a:rPr lang="de-DE" sz="1400" dirty="0" smtClean="0"/>
              <a:t>?    WP28 </a:t>
            </a:r>
            <a:r>
              <a:rPr lang="de-DE" sz="1400" dirty="0"/>
              <a:t>- 8 Netzwerkschränke;</a:t>
            </a:r>
          </a:p>
        </p:txBody>
      </p:sp>
    </p:spTree>
    <p:extLst>
      <p:ext uri="{BB962C8B-B14F-4D97-AF65-F5344CB8AC3E}">
        <p14:creationId xmlns:p14="http://schemas.microsoft.com/office/powerpoint/2010/main" val="2467376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58664"/>
            <a:ext cx="9124146" cy="2546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858" name="Rectangle 2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4767263" y="65088"/>
            <a:ext cx="4376737" cy="563562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XSIN-XTIN-XSE</a:t>
            </a:r>
          </a:p>
        </p:txBody>
      </p:sp>
      <p:pic>
        <p:nvPicPr>
          <p:cNvPr id="10245" name="Picture 29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28789" y="2613709"/>
            <a:ext cx="1238250" cy="504825"/>
          </a:xfrm>
          <a:prstGeom prst="rect">
            <a:avLst/>
          </a:prstGeom>
          <a:noFill/>
          <a:ln w="19050">
            <a:solidFill>
              <a:srgbClr val="3366FF"/>
            </a:solidFill>
            <a:miter lim="800000"/>
            <a:headEnd/>
            <a:tailEnd/>
          </a:ln>
        </p:spPr>
      </p:pic>
      <p:pic>
        <p:nvPicPr>
          <p:cNvPr id="10246" name="Picture 34"/>
          <p:cNvPicPr preferRelativeResize="0">
            <a:picLocks noGrp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7890" y="2046507"/>
            <a:ext cx="1238250" cy="503238"/>
          </a:xfrm>
          <a:prstGeom prst="rect">
            <a:avLst/>
          </a:prstGeom>
          <a:noFill/>
          <a:ln w="19050">
            <a:solidFill>
              <a:srgbClr val="3366FF"/>
            </a:solidFill>
            <a:miter lim="800000"/>
            <a:headEnd/>
            <a:tailEnd/>
          </a:ln>
        </p:spPr>
      </p:pic>
      <p:pic>
        <p:nvPicPr>
          <p:cNvPr id="10247" name="Picture 26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32461" y="1855080"/>
            <a:ext cx="1577172" cy="645058"/>
          </a:xfrm>
          <a:prstGeom prst="rect">
            <a:avLst/>
          </a:prstGeom>
          <a:noFill/>
          <a:ln w="19050">
            <a:solidFill>
              <a:srgbClr val="3366FF"/>
            </a:solidFill>
            <a:miter lim="800000"/>
            <a:headEnd/>
            <a:tailEnd/>
          </a:ln>
        </p:spPr>
      </p:pic>
      <p:grpSp>
        <p:nvGrpSpPr>
          <p:cNvPr id="10248" name="Group 3"/>
          <p:cNvGrpSpPr>
            <a:grpSpLocks/>
          </p:cNvGrpSpPr>
          <p:nvPr/>
        </p:nvGrpSpPr>
        <p:grpSpPr bwMode="auto">
          <a:xfrm>
            <a:off x="19050" y="19050"/>
            <a:ext cx="3346450" cy="647700"/>
            <a:chOff x="0" y="486"/>
            <a:chExt cx="2544" cy="606"/>
          </a:xfrm>
        </p:grpSpPr>
        <p:pic>
          <p:nvPicPr>
            <p:cNvPr id="10263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86"/>
              <a:ext cx="2544" cy="6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264" name="Rectangle 5"/>
            <p:cNvSpPr>
              <a:spLocks noChangeArrowheads="1"/>
            </p:cNvSpPr>
            <p:nvPr/>
          </p:nvSpPr>
          <p:spPr bwMode="auto">
            <a:xfrm>
              <a:off x="25" y="724"/>
              <a:ext cx="53" cy="44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265" name="Rectangle 6"/>
            <p:cNvSpPr>
              <a:spLocks noChangeArrowheads="1"/>
            </p:cNvSpPr>
            <p:nvPr/>
          </p:nvSpPr>
          <p:spPr bwMode="auto">
            <a:xfrm>
              <a:off x="213" y="703"/>
              <a:ext cx="68" cy="59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266" name="Rectangle 7"/>
            <p:cNvSpPr>
              <a:spLocks noChangeArrowheads="1"/>
            </p:cNvSpPr>
            <p:nvPr/>
          </p:nvSpPr>
          <p:spPr bwMode="auto">
            <a:xfrm>
              <a:off x="82" y="720"/>
              <a:ext cx="126" cy="28"/>
            </a:xfrm>
            <a:prstGeom prst="rect">
              <a:avLst/>
            </a:prstGeom>
            <a:solidFill>
              <a:schemeClr val="accent2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21864" name="Text Box 8"/>
          <p:cNvSpPr txBox="1">
            <a:spLocks noChangeArrowheads="1"/>
          </p:cNvSpPr>
          <p:nvPr/>
        </p:nvSpPr>
        <p:spPr bwMode="auto">
          <a:xfrm>
            <a:off x="3490913" y="-47625"/>
            <a:ext cx="1157287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 UG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 Level   -4 )</a:t>
            </a:r>
          </a:p>
        </p:txBody>
      </p:sp>
      <p:sp>
        <p:nvSpPr>
          <p:cNvPr id="10251" name="Rectangle 25"/>
          <p:cNvSpPr>
            <a:spLocks noChangeArrowheads="1"/>
          </p:cNvSpPr>
          <p:nvPr/>
        </p:nvSpPr>
        <p:spPr bwMode="auto">
          <a:xfrm>
            <a:off x="7546975" y="4305300"/>
            <a:ext cx="781050" cy="514350"/>
          </a:xfrm>
          <a:prstGeom prst="rect">
            <a:avLst/>
          </a:prstGeom>
          <a:solidFill>
            <a:srgbClr val="FFCC99">
              <a:alpha val="70195"/>
            </a:srgbClr>
          </a:solidFill>
          <a:ln w="1905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252" name="Line 28"/>
          <p:cNvSpPr>
            <a:spLocks noChangeShapeType="1"/>
          </p:cNvSpPr>
          <p:nvPr/>
        </p:nvSpPr>
        <p:spPr bwMode="auto">
          <a:xfrm flipV="1">
            <a:off x="7939087" y="2758665"/>
            <a:ext cx="334055" cy="1808574"/>
          </a:xfrm>
          <a:prstGeom prst="line">
            <a:avLst/>
          </a:prstGeom>
          <a:noFill/>
          <a:ln w="19050">
            <a:solidFill>
              <a:srgbClr val="3366FF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3" name="Freeform 31"/>
          <p:cNvSpPr>
            <a:spLocks/>
          </p:cNvSpPr>
          <p:nvPr/>
        </p:nvSpPr>
        <p:spPr bwMode="auto">
          <a:xfrm>
            <a:off x="2605088" y="3924300"/>
            <a:ext cx="2757487" cy="485775"/>
          </a:xfrm>
          <a:custGeom>
            <a:avLst/>
            <a:gdLst>
              <a:gd name="T0" fmla="*/ 0 w 1737"/>
              <a:gd name="T1" fmla="*/ 2147483647 h 306"/>
              <a:gd name="T2" fmla="*/ 2147483647 w 1737"/>
              <a:gd name="T3" fmla="*/ 2147483647 h 306"/>
              <a:gd name="T4" fmla="*/ 2147483647 w 1737"/>
              <a:gd name="T5" fmla="*/ 0 h 306"/>
              <a:gd name="T6" fmla="*/ 2147483647 w 1737"/>
              <a:gd name="T7" fmla="*/ 2147483647 h 306"/>
              <a:gd name="T8" fmla="*/ 2147483647 w 1737"/>
              <a:gd name="T9" fmla="*/ 2147483647 h 306"/>
              <a:gd name="T10" fmla="*/ 0 w 1737"/>
              <a:gd name="T11" fmla="*/ 2147483647 h 306"/>
              <a:gd name="T12" fmla="*/ 0 w 1737"/>
              <a:gd name="T13" fmla="*/ 2147483647 h 30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737" h="306">
                <a:moveTo>
                  <a:pt x="0" y="108"/>
                </a:moveTo>
                <a:lnTo>
                  <a:pt x="219" y="108"/>
                </a:lnTo>
                <a:lnTo>
                  <a:pt x="219" y="0"/>
                </a:lnTo>
                <a:lnTo>
                  <a:pt x="1737" y="3"/>
                </a:lnTo>
                <a:lnTo>
                  <a:pt x="1737" y="306"/>
                </a:lnTo>
                <a:lnTo>
                  <a:pt x="0" y="306"/>
                </a:lnTo>
                <a:lnTo>
                  <a:pt x="0" y="108"/>
                </a:lnTo>
                <a:close/>
              </a:path>
            </a:pathLst>
          </a:custGeom>
          <a:solidFill>
            <a:srgbClr val="99CC00">
              <a:alpha val="30196"/>
            </a:srgbClr>
          </a:solidFill>
          <a:ln w="1905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4" name="Line 32"/>
          <p:cNvSpPr>
            <a:spLocks noChangeShapeType="1"/>
          </p:cNvSpPr>
          <p:nvPr/>
        </p:nvSpPr>
        <p:spPr bwMode="auto">
          <a:xfrm>
            <a:off x="3840163" y="3136900"/>
            <a:ext cx="296862" cy="1082675"/>
          </a:xfrm>
          <a:prstGeom prst="line">
            <a:avLst/>
          </a:prstGeom>
          <a:noFill/>
          <a:ln w="19050">
            <a:solidFill>
              <a:srgbClr val="3366FF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5" name="Rectangle 33"/>
          <p:cNvSpPr>
            <a:spLocks noChangeArrowheads="1"/>
          </p:cNvSpPr>
          <p:nvPr/>
        </p:nvSpPr>
        <p:spPr bwMode="auto">
          <a:xfrm>
            <a:off x="2303463" y="3951288"/>
            <a:ext cx="265112" cy="460375"/>
          </a:xfrm>
          <a:prstGeom prst="rect">
            <a:avLst/>
          </a:prstGeom>
          <a:solidFill>
            <a:srgbClr val="99CC00">
              <a:alpha val="30196"/>
            </a:srgbClr>
          </a:solidFill>
          <a:ln w="1905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256" name="Line 35"/>
          <p:cNvSpPr>
            <a:spLocks noChangeShapeType="1"/>
          </p:cNvSpPr>
          <p:nvPr/>
        </p:nvSpPr>
        <p:spPr bwMode="auto">
          <a:xfrm>
            <a:off x="1231900" y="2563813"/>
            <a:ext cx="1201738" cy="1617662"/>
          </a:xfrm>
          <a:prstGeom prst="line">
            <a:avLst/>
          </a:prstGeom>
          <a:noFill/>
          <a:ln w="19050">
            <a:solidFill>
              <a:srgbClr val="3366FF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96" name="Text Box 40"/>
          <p:cNvSpPr txBox="1">
            <a:spLocks noChangeArrowheads="1"/>
          </p:cNvSpPr>
          <p:nvPr/>
        </p:nvSpPr>
        <p:spPr bwMode="auto">
          <a:xfrm>
            <a:off x="7520822" y="2514339"/>
            <a:ext cx="1603324" cy="184666"/>
          </a:xfrm>
          <a:prstGeom prst="rect">
            <a:avLst/>
          </a:prstGeom>
          <a:noFill/>
          <a:ln w="1905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600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Up to now no requirements for this room</a:t>
            </a:r>
            <a:r>
              <a:rPr lang="en-US" sz="600" dirty="0">
                <a:solidFill>
                  <a:srgbClr val="A50021"/>
                </a:solidFill>
              </a:rPr>
              <a:t> !</a:t>
            </a:r>
          </a:p>
        </p:txBody>
      </p:sp>
      <p:sp>
        <p:nvSpPr>
          <p:cNvPr id="10258" name="Line 41"/>
          <p:cNvSpPr>
            <a:spLocks noChangeShapeType="1"/>
          </p:cNvSpPr>
          <p:nvPr/>
        </p:nvSpPr>
        <p:spPr bwMode="auto">
          <a:xfrm>
            <a:off x="7546975" y="5775078"/>
            <a:ext cx="258700" cy="1"/>
          </a:xfrm>
          <a:prstGeom prst="line">
            <a:avLst/>
          </a:prstGeom>
          <a:noFill/>
          <a:ln w="19050">
            <a:solidFill>
              <a:srgbClr val="33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9" name="Text Box 42"/>
          <p:cNvSpPr txBox="1">
            <a:spLocks noChangeArrowheads="1"/>
          </p:cNvSpPr>
          <p:nvPr/>
        </p:nvSpPr>
        <p:spPr bwMode="auto">
          <a:xfrm>
            <a:off x="4137025" y="744776"/>
            <a:ext cx="3300486" cy="1846659"/>
          </a:xfrm>
          <a:prstGeom prst="rect">
            <a:avLst/>
          </a:prstGeom>
          <a:solidFill>
            <a:schemeClr val="accent1">
              <a:alpha val="23137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b="1" dirty="0"/>
              <a:t>WP05</a:t>
            </a:r>
            <a:r>
              <a:rPr lang="de-DE" dirty="0"/>
              <a:t> Power </a:t>
            </a:r>
            <a:r>
              <a:rPr lang="de-DE" dirty="0" err="1" smtClean="0"/>
              <a:t>coupler</a:t>
            </a:r>
            <a:endParaRPr lang="de-DE" dirty="0"/>
          </a:p>
          <a:p>
            <a:pPr eaLnBrk="1" hangingPunct="1"/>
            <a:r>
              <a:rPr lang="de-DE" sz="800" dirty="0" smtClean="0"/>
              <a:t>2x4 </a:t>
            </a:r>
            <a:r>
              <a:rPr lang="de-DE" sz="800" dirty="0"/>
              <a:t>Racks (Injektor 1 und 2</a:t>
            </a:r>
            <a:r>
              <a:rPr lang="de-DE" sz="800" dirty="0" smtClean="0"/>
              <a:t>), A. </a:t>
            </a:r>
            <a:r>
              <a:rPr lang="de-DE" sz="800" dirty="0" err="1" smtClean="0"/>
              <a:t>Gössel</a:t>
            </a:r>
            <a:endParaRPr lang="de-DE" sz="800" dirty="0"/>
          </a:p>
          <a:p>
            <a:pPr eaLnBrk="1" hangingPunct="1"/>
            <a:r>
              <a:rPr lang="de-DE" sz="800" dirty="0" smtClean="0"/>
              <a:t>2x2 </a:t>
            </a:r>
            <a:r>
              <a:rPr lang="de-DE" sz="800" dirty="0"/>
              <a:t>Racks (Injektor 1 und 2</a:t>
            </a:r>
            <a:r>
              <a:rPr lang="de-DE" sz="800" dirty="0" smtClean="0"/>
              <a:t>), T. Büttner</a:t>
            </a:r>
            <a:endParaRPr lang="de-DE" sz="800" dirty="0"/>
          </a:p>
          <a:p>
            <a:pPr eaLnBrk="1" hangingPunct="1"/>
            <a:endParaRPr lang="en-US" b="1" dirty="0" smtClean="0"/>
          </a:p>
          <a:p>
            <a:pPr eaLnBrk="1" hangingPunct="1"/>
            <a:r>
              <a:rPr lang="en-US" b="1" dirty="0" smtClean="0"/>
              <a:t>WP17</a:t>
            </a:r>
            <a:r>
              <a:rPr lang="en-US" dirty="0" smtClean="0"/>
              <a:t> </a:t>
            </a:r>
            <a:r>
              <a:rPr lang="en-US" dirty="0"/>
              <a:t>Standard </a:t>
            </a:r>
            <a:r>
              <a:rPr lang="en-US" dirty="0" smtClean="0"/>
              <a:t>diagnostics  </a:t>
            </a:r>
            <a:r>
              <a:rPr lang="en-US" sz="800" dirty="0" smtClean="0"/>
              <a:t>(Responsible</a:t>
            </a:r>
            <a:r>
              <a:rPr lang="en-US" sz="800" dirty="0"/>
              <a:t>: M. </a:t>
            </a:r>
            <a:r>
              <a:rPr lang="en-US" sz="800" dirty="0" smtClean="0"/>
              <a:t>Steckel)</a:t>
            </a:r>
          </a:p>
          <a:p>
            <a:pPr eaLnBrk="1" hangingPunct="1"/>
            <a:r>
              <a:rPr lang="en-US" sz="800" dirty="0" smtClean="0"/>
              <a:t>8 Racks + 2 Racks </a:t>
            </a:r>
            <a:r>
              <a:rPr lang="en-US" sz="800" dirty="0" err="1" smtClean="0"/>
              <a:t>mit</a:t>
            </a:r>
            <a:r>
              <a:rPr lang="en-US" sz="800" dirty="0" smtClean="0"/>
              <a:t> UPS und </a:t>
            </a:r>
            <a:r>
              <a:rPr lang="en-US" sz="800" dirty="0" err="1"/>
              <a:t>Notstromversorgung</a:t>
            </a:r>
            <a:r>
              <a:rPr lang="en-US" sz="800" dirty="0"/>
              <a:t>)</a:t>
            </a:r>
          </a:p>
          <a:p>
            <a:pPr eaLnBrk="1" hangingPunct="1"/>
            <a:endParaRPr lang="de-DE" b="1" dirty="0" smtClean="0"/>
          </a:p>
          <a:p>
            <a:pPr eaLnBrk="1" hangingPunct="1"/>
            <a:r>
              <a:rPr lang="en-US" b="1" dirty="0" smtClean="0"/>
              <a:t>WP18</a:t>
            </a:r>
            <a:r>
              <a:rPr lang="en-US" dirty="0" smtClean="0"/>
              <a:t> Special </a:t>
            </a:r>
            <a:r>
              <a:rPr lang="en-US" dirty="0"/>
              <a:t>diagnostics  </a:t>
            </a:r>
            <a:r>
              <a:rPr lang="en-US" sz="800" dirty="0"/>
              <a:t>(Responsible: </a:t>
            </a:r>
            <a:r>
              <a:rPr lang="en-US" sz="800" dirty="0" smtClean="0"/>
              <a:t>F. </a:t>
            </a:r>
            <a:r>
              <a:rPr lang="en-US" sz="800" dirty="0" err="1" smtClean="0"/>
              <a:t>Obier</a:t>
            </a:r>
            <a:r>
              <a:rPr lang="en-US" sz="800" dirty="0" smtClean="0"/>
              <a:t>)</a:t>
            </a:r>
            <a:endParaRPr lang="en-US" sz="800" dirty="0"/>
          </a:p>
          <a:p>
            <a:pPr eaLnBrk="1" hangingPunct="1"/>
            <a:r>
              <a:rPr lang="en-US" sz="800" dirty="0" smtClean="0"/>
              <a:t>2 Kicker </a:t>
            </a:r>
            <a:r>
              <a:rPr lang="en-US" sz="800" dirty="0" err="1" smtClean="0"/>
              <a:t>Schränke</a:t>
            </a:r>
            <a:r>
              <a:rPr lang="en-US" sz="800" dirty="0" smtClean="0"/>
              <a:t> Racks</a:t>
            </a:r>
          </a:p>
          <a:p>
            <a:pPr eaLnBrk="1" hangingPunct="1"/>
            <a:endParaRPr lang="de-DE" b="1" dirty="0" smtClean="0"/>
          </a:p>
          <a:p>
            <a:pPr eaLnBrk="1" hangingPunct="1"/>
            <a:r>
              <a:rPr lang="de-DE" b="1" dirty="0" smtClean="0"/>
              <a:t>WP28</a:t>
            </a:r>
            <a:r>
              <a:rPr lang="de-DE" dirty="0" smtClean="0"/>
              <a:t> </a:t>
            </a:r>
            <a:r>
              <a:rPr lang="de-DE" dirty="0" err="1" smtClean="0"/>
              <a:t>Accelerator</a:t>
            </a:r>
            <a:r>
              <a:rPr lang="de-DE" dirty="0" smtClean="0"/>
              <a:t> </a:t>
            </a:r>
            <a:r>
              <a:rPr lang="de-DE" dirty="0" err="1" smtClean="0"/>
              <a:t>Control</a:t>
            </a:r>
            <a:endParaRPr lang="de-DE" dirty="0"/>
          </a:p>
          <a:p>
            <a:pPr eaLnBrk="1" hangingPunct="1"/>
            <a:r>
              <a:rPr lang="de-DE" sz="800" dirty="0" smtClean="0"/>
              <a:t>8 Server Racks</a:t>
            </a:r>
          </a:p>
        </p:txBody>
      </p:sp>
      <p:sp>
        <p:nvSpPr>
          <p:cNvPr id="10260" name="Line 43"/>
          <p:cNvSpPr>
            <a:spLocks noChangeShapeType="1"/>
          </p:cNvSpPr>
          <p:nvPr/>
        </p:nvSpPr>
        <p:spPr bwMode="auto">
          <a:xfrm flipV="1">
            <a:off x="3840162" y="1728787"/>
            <a:ext cx="296863" cy="877885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1" name="Text Box 44"/>
          <p:cNvSpPr txBox="1">
            <a:spLocks noChangeArrowheads="1"/>
          </p:cNvSpPr>
          <p:nvPr/>
        </p:nvSpPr>
        <p:spPr bwMode="auto">
          <a:xfrm>
            <a:off x="396875" y="1017588"/>
            <a:ext cx="1647825" cy="830997"/>
          </a:xfrm>
          <a:prstGeom prst="rect">
            <a:avLst/>
          </a:prstGeom>
          <a:solidFill>
            <a:schemeClr val="accent1">
              <a:alpha val="23137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dirty="0" smtClean="0"/>
              <a:t>WP08 </a:t>
            </a:r>
            <a:r>
              <a:rPr lang="en-US" b="1" dirty="0"/>
              <a:t>Cold Vacuum</a:t>
            </a:r>
          </a:p>
          <a:p>
            <a:pPr eaLnBrk="1" hangingPunct="1"/>
            <a:r>
              <a:rPr lang="en-US" b="1" dirty="0"/>
              <a:t>6 </a:t>
            </a:r>
            <a:r>
              <a:rPr lang="en-US" b="1" dirty="0" err="1" smtClean="0"/>
              <a:t>Schränke</a:t>
            </a:r>
            <a:r>
              <a:rPr lang="en-US" b="1" dirty="0" smtClean="0"/>
              <a:t>  </a:t>
            </a:r>
            <a:endParaRPr lang="en-US" b="1" dirty="0"/>
          </a:p>
          <a:p>
            <a:pPr eaLnBrk="1" hangingPunct="1"/>
            <a:endParaRPr lang="en-US" b="1" dirty="0" smtClean="0"/>
          </a:p>
          <a:p>
            <a:pPr eaLnBrk="1" hangingPunct="1"/>
            <a:r>
              <a:rPr lang="en-US" dirty="0" smtClean="0"/>
              <a:t>Responsible</a:t>
            </a:r>
            <a:r>
              <a:rPr lang="en-US" dirty="0"/>
              <a:t>: D. </a:t>
            </a:r>
            <a:r>
              <a:rPr lang="en-US" dirty="0" smtClean="0"/>
              <a:t>Hoppe</a:t>
            </a:r>
          </a:p>
          <a:p>
            <a:pPr eaLnBrk="1" hangingPunct="1"/>
            <a:r>
              <a:rPr lang="en-US" sz="800" dirty="0" err="1" smtClean="0"/>
              <a:t>Zugang</a:t>
            </a:r>
            <a:r>
              <a:rPr lang="en-US" sz="800" dirty="0" smtClean="0"/>
              <a:t> </a:t>
            </a:r>
            <a:r>
              <a:rPr lang="en-US" sz="800" dirty="0" err="1" smtClean="0"/>
              <a:t>beidseitig</a:t>
            </a:r>
            <a:endParaRPr lang="en-US" sz="800" dirty="0"/>
          </a:p>
        </p:txBody>
      </p:sp>
      <p:sp>
        <p:nvSpPr>
          <p:cNvPr id="10262" name="Line 45"/>
          <p:cNvSpPr>
            <a:spLocks noChangeShapeType="1"/>
          </p:cNvSpPr>
          <p:nvPr/>
        </p:nvSpPr>
        <p:spPr bwMode="auto">
          <a:xfrm flipH="1" flipV="1">
            <a:off x="1219200" y="1727200"/>
            <a:ext cx="1588" cy="304800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4453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755" y="5525407"/>
            <a:ext cx="1270659" cy="522514"/>
          </a:xfrm>
          <a:prstGeom prst="rect">
            <a:avLst/>
          </a:prstGeom>
          <a:noFill/>
          <a:ln w="22225">
            <a:solidFill>
              <a:srgbClr val="2456E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Rectangle 33"/>
          <p:cNvSpPr>
            <a:spLocks noChangeArrowheads="1"/>
          </p:cNvSpPr>
          <p:nvPr/>
        </p:nvSpPr>
        <p:spPr bwMode="auto">
          <a:xfrm>
            <a:off x="8469085" y="4440692"/>
            <a:ext cx="391886" cy="472394"/>
          </a:xfrm>
          <a:prstGeom prst="rect">
            <a:avLst/>
          </a:prstGeom>
          <a:solidFill>
            <a:srgbClr val="99CC00">
              <a:alpha val="30196"/>
            </a:srgbClr>
          </a:solidFill>
          <a:ln w="1905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" name="Line 32"/>
          <p:cNvSpPr>
            <a:spLocks noChangeShapeType="1"/>
          </p:cNvSpPr>
          <p:nvPr/>
        </p:nvSpPr>
        <p:spPr bwMode="auto">
          <a:xfrm flipV="1">
            <a:off x="8469084" y="4676889"/>
            <a:ext cx="195943" cy="848518"/>
          </a:xfrm>
          <a:prstGeom prst="line">
            <a:avLst/>
          </a:prstGeom>
          <a:noFill/>
          <a:ln w="19050">
            <a:solidFill>
              <a:srgbClr val="3366FF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Text Box 34"/>
          <p:cNvSpPr txBox="1">
            <a:spLocks noChangeArrowheads="1"/>
          </p:cNvSpPr>
          <p:nvPr/>
        </p:nvSpPr>
        <p:spPr bwMode="auto">
          <a:xfrm>
            <a:off x="5725887" y="5444220"/>
            <a:ext cx="1832088" cy="661720"/>
          </a:xfrm>
          <a:prstGeom prst="rect">
            <a:avLst/>
          </a:prstGeom>
          <a:solidFill>
            <a:schemeClr val="accent1">
              <a:alpha val="23137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dirty="0" smtClean="0"/>
              <a:t>WP34</a:t>
            </a:r>
          </a:p>
          <a:p>
            <a:pPr eaLnBrk="1" hangingPunct="1"/>
            <a:r>
              <a:rPr lang="de-DE" sz="800" b="1" dirty="0" smtClean="0"/>
              <a:t>Ansprechpartner </a:t>
            </a:r>
            <a:r>
              <a:rPr lang="de-DE" sz="800" b="1" dirty="0"/>
              <a:t>T. Witt</a:t>
            </a:r>
            <a:endParaRPr lang="en-US" sz="800" b="1" dirty="0"/>
          </a:p>
          <a:p>
            <a:pPr eaLnBrk="1" hangingPunct="1"/>
            <a:endParaRPr lang="en-US" b="1" dirty="0" smtClean="0"/>
          </a:p>
          <a:p>
            <a:pPr eaLnBrk="1" hangingPunct="1"/>
            <a:r>
              <a:rPr lang="en-US" sz="900" b="1" dirty="0"/>
              <a:t>IT </a:t>
            </a:r>
            <a:r>
              <a:rPr lang="en-US" sz="900" b="1" dirty="0" smtClean="0"/>
              <a:t>Verteiler….............. 2 Racks</a:t>
            </a:r>
          </a:p>
        </p:txBody>
      </p:sp>
      <p:sp>
        <p:nvSpPr>
          <p:cNvPr id="41" name="Rectangle 33"/>
          <p:cNvSpPr>
            <a:spLocks noChangeArrowheads="1"/>
          </p:cNvSpPr>
          <p:nvPr/>
        </p:nvSpPr>
        <p:spPr bwMode="auto">
          <a:xfrm>
            <a:off x="1929718" y="4440692"/>
            <a:ext cx="391886" cy="472394"/>
          </a:xfrm>
          <a:prstGeom prst="rect">
            <a:avLst/>
          </a:prstGeom>
          <a:solidFill>
            <a:srgbClr val="99CC00">
              <a:alpha val="30196"/>
            </a:srgbClr>
          </a:solidFill>
          <a:ln w="1905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2" name="Line 32"/>
          <p:cNvSpPr>
            <a:spLocks noChangeShapeType="1"/>
          </p:cNvSpPr>
          <p:nvPr/>
        </p:nvSpPr>
        <p:spPr bwMode="auto">
          <a:xfrm flipV="1">
            <a:off x="2125660" y="4676889"/>
            <a:ext cx="0" cy="843290"/>
          </a:xfrm>
          <a:prstGeom prst="line">
            <a:avLst/>
          </a:prstGeom>
          <a:noFill/>
          <a:ln w="19050">
            <a:solidFill>
              <a:srgbClr val="3366FF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4454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827" y="5520179"/>
            <a:ext cx="1143666" cy="466885"/>
          </a:xfrm>
          <a:prstGeom prst="rect">
            <a:avLst/>
          </a:prstGeom>
          <a:noFill/>
          <a:ln w="22225">
            <a:solidFill>
              <a:srgbClr val="2456E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Text Box 34"/>
          <p:cNvSpPr txBox="1">
            <a:spLocks noChangeArrowheads="1"/>
          </p:cNvSpPr>
          <p:nvPr/>
        </p:nvSpPr>
        <p:spPr bwMode="auto">
          <a:xfrm>
            <a:off x="2950727" y="5444220"/>
            <a:ext cx="1842217" cy="661720"/>
          </a:xfrm>
          <a:prstGeom prst="rect">
            <a:avLst/>
          </a:prstGeom>
          <a:solidFill>
            <a:schemeClr val="accent1">
              <a:alpha val="23137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dirty="0" smtClean="0"/>
              <a:t>WP34</a:t>
            </a:r>
          </a:p>
          <a:p>
            <a:pPr eaLnBrk="1" hangingPunct="1"/>
            <a:r>
              <a:rPr lang="de-DE" sz="800" b="1" dirty="0" smtClean="0"/>
              <a:t>Ansprechpartner </a:t>
            </a:r>
            <a:r>
              <a:rPr lang="de-DE" sz="800" b="1" dirty="0"/>
              <a:t>T. Witt</a:t>
            </a:r>
            <a:endParaRPr lang="en-US" sz="800" b="1" dirty="0"/>
          </a:p>
          <a:p>
            <a:pPr eaLnBrk="1" hangingPunct="1"/>
            <a:endParaRPr lang="en-US" b="1" dirty="0" smtClean="0"/>
          </a:p>
          <a:p>
            <a:pPr eaLnBrk="1" hangingPunct="1"/>
            <a:r>
              <a:rPr lang="en-US" sz="900" b="1" dirty="0"/>
              <a:t>IT </a:t>
            </a:r>
            <a:r>
              <a:rPr lang="en-US" sz="900" b="1" dirty="0" smtClean="0"/>
              <a:t>Verteiler….............. 2 Racks</a:t>
            </a:r>
          </a:p>
        </p:txBody>
      </p:sp>
      <p:sp>
        <p:nvSpPr>
          <p:cNvPr id="45" name="Line 41"/>
          <p:cNvSpPr>
            <a:spLocks noChangeShapeType="1"/>
          </p:cNvSpPr>
          <p:nvPr/>
        </p:nvSpPr>
        <p:spPr bwMode="auto">
          <a:xfrm flipH="1" flipV="1">
            <a:off x="2697493" y="5753621"/>
            <a:ext cx="253235" cy="0"/>
          </a:xfrm>
          <a:prstGeom prst="line">
            <a:avLst/>
          </a:prstGeom>
          <a:noFill/>
          <a:ln w="19050">
            <a:solidFill>
              <a:srgbClr val="33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61450" y="1325563"/>
            <a:ext cx="9000000" cy="3427723"/>
            <a:chOff x="80500" y="3040063"/>
            <a:chExt cx="9000000" cy="3427723"/>
          </a:xfrm>
        </p:grpSpPr>
        <p:pic>
          <p:nvPicPr>
            <p:cNvPr id="13926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500" y="3040063"/>
              <a:ext cx="9000000" cy="34277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5" name="Group 14"/>
            <p:cNvGrpSpPr/>
            <p:nvPr/>
          </p:nvGrpSpPr>
          <p:grpSpPr>
            <a:xfrm>
              <a:off x="431800" y="4565650"/>
              <a:ext cx="8119269" cy="1460500"/>
              <a:chOff x="431800" y="4565650"/>
              <a:chExt cx="8119269" cy="1460500"/>
            </a:xfrm>
          </p:grpSpPr>
          <p:sp>
            <p:nvSpPr>
              <p:cNvPr id="6" name="Freeform 5"/>
              <p:cNvSpPr/>
              <p:nvPr/>
            </p:nvSpPr>
            <p:spPr>
              <a:xfrm>
                <a:off x="2190750" y="4572000"/>
                <a:ext cx="6356350" cy="127000"/>
              </a:xfrm>
              <a:custGeom>
                <a:avLst/>
                <a:gdLst>
                  <a:gd name="connsiteX0" fmla="*/ 6350 w 6356350"/>
                  <a:gd name="connsiteY0" fmla="*/ 127000 h 127000"/>
                  <a:gd name="connsiteX1" fmla="*/ 0 w 6356350"/>
                  <a:gd name="connsiteY1" fmla="*/ 0 h 127000"/>
                  <a:gd name="connsiteX2" fmla="*/ 6356350 w 6356350"/>
                  <a:gd name="connsiteY2" fmla="*/ 0 h 127000"/>
                  <a:gd name="connsiteX3" fmla="*/ 6356350 w 6356350"/>
                  <a:gd name="connsiteY3" fmla="*/ 120650 h 12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56350" h="127000">
                    <a:moveTo>
                      <a:pt x="6350" y="127000"/>
                    </a:moveTo>
                    <a:lnTo>
                      <a:pt x="0" y="0"/>
                    </a:lnTo>
                    <a:lnTo>
                      <a:pt x="6356350" y="0"/>
                    </a:lnTo>
                    <a:lnTo>
                      <a:pt x="6356350" y="120650"/>
                    </a:lnTo>
                  </a:path>
                </a:pathLst>
              </a:custGeom>
              <a:noFill/>
              <a:ln w="38100">
                <a:solidFill>
                  <a:srgbClr val="EF536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" name="Freeform 6"/>
              <p:cNvSpPr/>
              <p:nvPr/>
            </p:nvSpPr>
            <p:spPr>
              <a:xfrm>
                <a:off x="438150" y="4565650"/>
                <a:ext cx="1758950" cy="622300"/>
              </a:xfrm>
              <a:custGeom>
                <a:avLst/>
                <a:gdLst>
                  <a:gd name="connsiteX0" fmla="*/ 1758950 w 1758950"/>
                  <a:gd name="connsiteY0" fmla="*/ 368300 h 622300"/>
                  <a:gd name="connsiteX1" fmla="*/ 1758950 w 1758950"/>
                  <a:gd name="connsiteY1" fmla="*/ 457200 h 622300"/>
                  <a:gd name="connsiteX2" fmla="*/ 831850 w 1758950"/>
                  <a:gd name="connsiteY2" fmla="*/ 450850 h 622300"/>
                  <a:gd name="connsiteX3" fmla="*/ 838200 w 1758950"/>
                  <a:gd name="connsiteY3" fmla="*/ 0 h 622300"/>
                  <a:gd name="connsiteX4" fmla="*/ 0 w 1758950"/>
                  <a:gd name="connsiteY4" fmla="*/ 6350 h 622300"/>
                  <a:gd name="connsiteX5" fmla="*/ 0 w 1758950"/>
                  <a:gd name="connsiteY5" fmla="*/ 6223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58950" h="622300">
                    <a:moveTo>
                      <a:pt x="1758950" y="368300"/>
                    </a:moveTo>
                    <a:lnTo>
                      <a:pt x="1758950" y="457200"/>
                    </a:lnTo>
                    <a:lnTo>
                      <a:pt x="831850" y="450850"/>
                    </a:lnTo>
                    <a:cubicBezTo>
                      <a:pt x="833967" y="300567"/>
                      <a:pt x="836083" y="150283"/>
                      <a:pt x="838200" y="0"/>
                    </a:cubicBezTo>
                    <a:lnTo>
                      <a:pt x="0" y="6350"/>
                    </a:lnTo>
                    <a:lnTo>
                      <a:pt x="0" y="622300"/>
                    </a:lnTo>
                  </a:path>
                </a:pathLst>
              </a:custGeom>
              <a:noFill/>
              <a:ln w="38100">
                <a:solidFill>
                  <a:srgbClr val="EF536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" name="Freeform 7"/>
              <p:cNvSpPr/>
              <p:nvPr/>
            </p:nvSpPr>
            <p:spPr>
              <a:xfrm>
                <a:off x="1270000" y="5022850"/>
                <a:ext cx="6350" cy="850900"/>
              </a:xfrm>
              <a:custGeom>
                <a:avLst/>
                <a:gdLst>
                  <a:gd name="connsiteX0" fmla="*/ 0 w 6350"/>
                  <a:gd name="connsiteY0" fmla="*/ 0 h 850900"/>
                  <a:gd name="connsiteX1" fmla="*/ 6350 w 6350"/>
                  <a:gd name="connsiteY1" fmla="*/ 850900 h 850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350" h="850900">
                    <a:moveTo>
                      <a:pt x="0" y="0"/>
                    </a:moveTo>
                    <a:cubicBezTo>
                      <a:pt x="2117" y="283633"/>
                      <a:pt x="4233" y="567267"/>
                      <a:pt x="6350" y="850900"/>
                    </a:cubicBezTo>
                  </a:path>
                </a:pathLst>
              </a:custGeom>
              <a:noFill/>
              <a:ln w="38100">
                <a:solidFill>
                  <a:srgbClr val="EF536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" name="Freeform 8"/>
              <p:cNvSpPr/>
              <p:nvPr/>
            </p:nvSpPr>
            <p:spPr>
              <a:xfrm>
                <a:off x="431800" y="5461000"/>
                <a:ext cx="8115300" cy="565150"/>
              </a:xfrm>
              <a:custGeom>
                <a:avLst/>
                <a:gdLst>
                  <a:gd name="connsiteX0" fmla="*/ 0 w 8115300"/>
                  <a:gd name="connsiteY0" fmla="*/ 0 h 565150"/>
                  <a:gd name="connsiteX1" fmla="*/ 6350 w 8115300"/>
                  <a:gd name="connsiteY1" fmla="*/ 558800 h 565150"/>
                  <a:gd name="connsiteX2" fmla="*/ 8115300 w 8115300"/>
                  <a:gd name="connsiteY2" fmla="*/ 565150 h 565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115300" h="565150">
                    <a:moveTo>
                      <a:pt x="0" y="0"/>
                    </a:moveTo>
                    <a:cubicBezTo>
                      <a:pt x="2117" y="186267"/>
                      <a:pt x="4233" y="372533"/>
                      <a:pt x="6350" y="558800"/>
                    </a:cubicBezTo>
                    <a:lnTo>
                      <a:pt x="8115300" y="565150"/>
                    </a:lnTo>
                  </a:path>
                </a:pathLst>
              </a:custGeom>
              <a:noFill/>
              <a:ln w="38100">
                <a:solidFill>
                  <a:srgbClr val="EF536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8548688" y="4933950"/>
                <a:ext cx="2381" cy="938213"/>
              </a:xfrm>
              <a:prstGeom prst="line">
                <a:avLst/>
              </a:prstGeom>
              <a:ln w="38100">
                <a:solidFill>
                  <a:srgbClr val="EF536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1858" name="Rectangle 2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4767263" y="65088"/>
            <a:ext cx="4376737" cy="563562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XSIN-XTIN-XSE</a:t>
            </a:r>
          </a:p>
        </p:txBody>
      </p:sp>
      <p:pic>
        <p:nvPicPr>
          <p:cNvPr id="10245" name="Picture 29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76539" y="1521509"/>
            <a:ext cx="1238250" cy="504825"/>
          </a:xfrm>
          <a:prstGeom prst="rect">
            <a:avLst/>
          </a:prstGeom>
          <a:noFill/>
          <a:ln w="19050">
            <a:solidFill>
              <a:srgbClr val="EF5362"/>
            </a:solidFill>
            <a:miter lim="800000"/>
            <a:headEnd/>
            <a:tailEnd/>
          </a:ln>
        </p:spPr>
      </p:pic>
      <p:pic>
        <p:nvPicPr>
          <p:cNvPr id="10246" name="Picture 34"/>
          <p:cNvPicPr preferRelativeResize="0">
            <a:picLocks noGrp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9590" y="1519457"/>
            <a:ext cx="1238250" cy="503238"/>
          </a:xfrm>
          <a:prstGeom prst="rect">
            <a:avLst/>
          </a:prstGeom>
          <a:noFill/>
          <a:ln w="19050">
            <a:solidFill>
              <a:srgbClr val="EF5362"/>
            </a:solidFill>
            <a:miter lim="800000"/>
            <a:headEnd/>
            <a:tailEnd/>
          </a:ln>
        </p:spPr>
      </p:pic>
      <p:grpSp>
        <p:nvGrpSpPr>
          <p:cNvPr id="10248" name="Group 3"/>
          <p:cNvGrpSpPr>
            <a:grpSpLocks/>
          </p:cNvGrpSpPr>
          <p:nvPr/>
        </p:nvGrpSpPr>
        <p:grpSpPr bwMode="auto">
          <a:xfrm>
            <a:off x="19050" y="19050"/>
            <a:ext cx="3346450" cy="647700"/>
            <a:chOff x="0" y="486"/>
            <a:chExt cx="2544" cy="606"/>
          </a:xfrm>
        </p:grpSpPr>
        <p:pic>
          <p:nvPicPr>
            <p:cNvPr id="10263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86"/>
              <a:ext cx="2544" cy="6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264" name="Rectangle 5"/>
            <p:cNvSpPr>
              <a:spLocks noChangeArrowheads="1"/>
            </p:cNvSpPr>
            <p:nvPr/>
          </p:nvSpPr>
          <p:spPr bwMode="auto">
            <a:xfrm>
              <a:off x="25" y="724"/>
              <a:ext cx="53" cy="44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265" name="Rectangle 6"/>
            <p:cNvSpPr>
              <a:spLocks noChangeArrowheads="1"/>
            </p:cNvSpPr>
            <p:nvPr/>
          </p:nvSpPr>
          <p:spPr bwMode="auto">
            <a:xfrm>
              <a:off x="213" y="703"/>
              <a:ext cx="68" cy="59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266" name="Rectangle 7"/>
            <p:cNvSpPr>
              <a:spLocks noChangeArrowheads="1"/>
            </p:cNvSpPr>
            <p:nvPr/>
          </p:nvSpPr>
          <p:spPr bwMode="auto">
            <a:xfrm>
              <a:off x="82" y="720"/>
              <a:ext cx="126" cy="28"/>
            </a:xfrm>
            <a:prstGeom prst="rect">
              <a:avLst/>
            </a:prstGeom>
            <a:solidFill>
              <a:schemeClr val="accent2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21864" name="Text Box 8"/>
          <p:cNvSpPr txBox="1">
            <a:spLocks noChangeArrowheads="1"/>
          </p:cNvSpPr>
          <p:nvPr/>
        </p:nvSpPr>
        <p:spPr bwMode="auto">
          <a:xfrm>
            <a:off x="3490913" y="-47625"/>
            <a:ext cx="1157287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 UG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 Level   -4 )</a:t>
            </a:r>
          </a:p>
        </p:txBody>
      </p:sp>
      <p:sp>
        <p:nvSpPr>
          <p:cNvPr id="3" name="Rectangle 2"/>
          <p:cNvSpPr/>
          <p:nvPr/>
        </p:nvSpPr>
        <p:spPr>
          <a:xfrm rot="10800000">
            <a:off x="4088207" y="3470672"/>
            <a:ext cx="211932" cy="1345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none" lIns="0" tIns="0" rIns="0" bIns="0" rtlCol="0" anchor="ctr"/>
          <a:lstStyle/>
          <a:p>
            <a:pPr algn="ctr"/>
            <a:r>
              <a:rPr lang="de-DE" sz="200" dirty="0" smtClean="0">
                <a:solidFill>
                  <a:srgbClr val="2456E4"/>
                </a:solidFill>
              </a:rPr>
              <a:t>WP06</a:t>
            </a:r>
            <a:endParaRPr lang="de-DE" sz="200" dirty="0">
              <a:solidFill>
                <a:srgbClr val="2456E4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 rot="10800000">
            <a:off x="4088207" y="3606403"/>
            <a:ext cx="211932" cy="1345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none" lIns="0" tIns="0" rIns="0" bIns="0" rtlCol="0" anchor="ctr"/>
          <a:lstStyle/>
          <a:p>
            <a:pPr algn="ctr"/>
            <a:r>
              <a:rPr lang="de-DE" sz="200" dirty="0">
                <a:solidFill>
                  <a:srgbClr val="2456E4"/>
                </a:solidFill>
              </a:rPr>
              <a:t>WP06</a:t>
            </a:r>
          </a:p>
        </p:txBody>
      </p:sp>
      <p:sp>
        <p:nvSpPr>
          <p:cNvPr id="67" name="Rectangle 66"/>
          <p:cNvSpPr/>
          <p:nvPr/>
        </p:nvSpPr>
        <p:spPr>
          <a:xfrm rot="10800000">
            <a:off x="4088207" y="3739754"/>
            <a:ext cx="211932" cy="1345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none" lIns="0" tIns="0" rIns="0" bIns="0" rtlCol="0" anchor="ctr"/>
          <a:lstStyle/>
          <a:p>
            <a:pPr algn="ctr"/>
            <a:r>
              <a:rPr lang="de-DE" sz="200" dirty="0" smtClean="0">
                <a:solidFill>
                  <a:srgbClr val="2456E4"/>
                </a:solidFill>
              </a:rPr>
              <a:t>WP06</a:t>
            </a:r>
            <a:endParaRPr lang="de-DE" sz="200" dirty="0">
              <a:solidFill>
                <a:srgbClr val="2456E4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 rot="10800000">
            <a:off x="4088207" y="3873104"/>
            <a:ext cx="211932" cy="1345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none" lIns="0" tIns="0" rIns="0" bIns="0" rtlCol="0" anchor="ctr"/>
          <a:lstStyle/>
          <a:p>
            <a:pPr algn="ctr"/>
            <a:r>
              <a:rPr lang="de-DE" sz="200" dirty="0">
                <a:solidFill>
                  <a:srgbClr val="2456E4"/>
                </a:solidFill>
              </a:rPr>
              <a:t>WP06</a:t>
            </a:r>
          </a:p>
        </p:txBody>
      </p:sp>
      <p:sp>
        <p:nvSpPr>
          <p:cNvPr id="69" name="Rectangle 68"/>
          <p:cNvSpPr/>
          <p:nvPr/>
        </p:nvSpPr>
        <p:spPr>
          <a:xfrm rot="10800000">
            <a:off x="4488258" y="3473053"/>
            <a:ext cx="211932" cy="1345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none" lIns="0" tIns="0" rIns="0" bIns="0" rtlCol="0" anchor="ctr"/>
          <a:lstStyle/>
          <a:p>
            <a:pPr algn="ctr"/>
            <a:r>
              <a:rPr lang="de-DE" sz="2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WP05</a:t>
            </a:r>
            <a:endParaRPr lang="de-DE" sz="2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 rot="10800000">
            <a:off x="4488258" y="3604023"/>
            <a:ext cx="211932" cy="1345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none" lIns="0" tIns="0" rIns="0" bIns="0" rtlCol="0" anchor="ctr"/>
          <a:lstStyle/>
          <a:p>
            <a:pPr algn="ctr"/>
            <a:r>
              <a:rPr lang="de-DE" sz="2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WP05</a:t>
            </a:r>
            <a:endParaRPr lang="de-DE" sz="2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 rot="10800000">
            <a:off x="4488259" y="3734991"/>
            <a:ext cx="211932" cy="1345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none" lIns="0" tIns="0" rIns="0" bIns="0" rtlCol="0" anchor="ctr"/>
          <a:lstStyle/>
          <a:p>
            <a:pPr algn="ctr"/>
            <a:r>
              <a:rPr lang="de-DE" sz="2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WP05</a:t>
            </a:r>
            <a:endParaRPr lang="de-DE" sz="2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 rot="10800000">
            <a:off x="4488259" y="3868341"/>
            <a:ext cx="211932" cy="1345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none" lIns="0" tIns="0" rIns="0" bIns="0" rtlCol="0" anchor="ctr"/>
          <a:lstStyle/>
          <a:p>
            <a:pPr algn="ctr"/>
            <a:r>
              <a:rPr lang="de-DE" sz="2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WP05</a:t>
            </a:r>
            <a:endParaRPr lang="de-DE" sz="2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 rot="10800000">
            <a:off x="4916882" y="3468291"/>
            <a:ext cx="211932" cy="1345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none" lIns="0" tIns="0" rIns="0" bIns="0" rtlCol="0" anchor="ctr"/>
          <a:lstStyle/>
          <a:p>
            <a:pPr algn="ctr"/>
            <a:r>
              <a:rPr lang="de-DE" sz="2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WP05</a:t>
            </a:r>
            <a:endParaRPr lang="de-DE" sz="2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 rot="10800000">
            <a:off x="4916883" y="3599260"/>
            <a:ext cx="211932" cy="1345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none" lIns="0" tIns="0" rIns="0" bIns="0" rtlCol="0" anchor="ctr"/>
          <a:lstStyle/>
          <a:p>
            <a:pPr algn="ctr"/>
            <a:r>
              <a:rPr lang="de-DE" sz="2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WP05</a:t>
            </a:r>
            <a:endParaRPr lang="de-DE" sz="2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 rot="10800000">
            <a:off x="4916883" y="3730228"/>
            <a:ext cx="211932" cy="1345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none" lIns="0" tIns="0" rIns="0" bIns="0" rtlCol="0" anchor="ctr"/>
          <a:lstStyle/>
          <a:p>
            <a:pPr algn="ctr"/>
            <a:r>
              <a:rPr lang="de-DE" sz="2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WP05</a:t>
            </a:r>
            <a:endParaRPr lang="de-DE" sz="2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 rot="10800000">
            <a:off x="4916884" y="3861197"/>
            <a:ext cx="211932" cy="1345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none" lIns="0" tIns="0" rIns="0" bIns="0" rtlCol="0" anchor="ctr"/>
          <a:lstStyle/>
          <a:p>
            <a:pPr algn="ctr"/>
            <a:r>
              <a:rPr lang="de-DE" sz="2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WP05</a:t>
            </a:r>
            <a:endParaRPr lang="de-DE" sz="2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 rot="10800000">
            <a:off x="2812652" y="3480196"/>
            <a:ext cx="211932" cy="134540"/>
          </a:xfrm>
          <a:prstGeom prst="rect">
            <a:avLst/>
          </a:prstGeom>
          <a:solidFill>
            <a:srgbClr val="66FFFF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none" lIns="0" tIns="0" rIns="0" bIns="0" rtlCol="0" anchor="ctr"/>
          <a:lstStyle/>
          <a:p>
            <a:pPr algn="ctr"/>
            <a:r>
              <a:rPr lang="de-DE" sz="200" dirty="0" smtClean="0">
                <a:solidFill>
                  <a:schemeClr val="accent2">
                    <a:lumMod val="50000"/>
                  </a:schemeClr>
                </a:solidFill>
              </a:rPr>
              <a:t>WP17</a:t>
            </a:r>
            <a:endParaRPr lang="de-DE" sz="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 rot="10800000">
            <a:off x="2812653" y="3611166"/>
            <a:ext cx="211932" cy="134540"/>
          </a:xfrm>
          <a:prstGeom prst="rect">
            <a:avLst/>
          </a:prstGeom>
          <a:solidFill>
            <a:srgbClr val="66FFFF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none" lIns="0" tIns="0" rIns="0" bIns="0" rtlCol="0" anchor="ctr"/>
          <a:lstStyle/>
          <a:p>
            <a:pPr algn="ctr"/>
            <a:r>
              <a:rPr lang="de-DE" sz="200" dirty="0" smtClean="0">
                <a:solidFill>
                  <a:schemeClr val="accent2">
                    <a:lumMod val="50000"/>
                  </a:schemeClr>
                </a:solidFill>
              </a:rPr>
              <a:t>WP17</a:t>
            </a:r>
            <a:endParaRPr lang="de-DE" sz="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 rot="10800000">
            <a:off x="2812652" y="3744516"/>
            <a:ext cx="211932" cy="134540"/>
          </a:xfrm>
          <a:prstGeom prst="rect">
            <a:avLst/>
          </a:prstGeom>
          <a:solidFill>
            <a:srgbClr val="66FFFF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none" lIns="0" tIns="0" rIns="0" bIns="0" rtlCol="0" anchor="ctr"/>
          <a:lstStyle/>
          <a:p>
            <a:pPr algn="ctr"/>
            <a:r>
              <a:rPr lang="de-DE" sz="200" dirty="0" smtClean="0">
                <a:solidFill>
                  <a:schemeClr val="accent2">
                    <a:lumMod val="50000"/>
                  </a:schemeClr>
                </a:solidFill>
              </a:rPr>
              <a:t>WP17</a:t>
            </a:r>
            <a:endParaRPr lang="de-DE" sz="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 rot="10800000">
            <a:off x="2812653" y="3877865"/>
            <a:ext cx="211932" cy="134540"/>
          </a:xfrm>
          <a:prstGeom prst="rect">
            <a:avLst/>
          </a:prstGeom>
          <a:solidFill>
            <a:srgbClr val="66FFFF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none" lIns="0" tIns="0" rIns="0" bIns="0" rtlCol="0" anchor="ctr"/>
          <a:lstStyle/>
          <a:p>
            <a:pPr algn="ctr"/>
            <a:r>
              <a:rPr lang="de-DE" sz="200" dirty="0" smtClean="0">
                <a:solidFill>
                  <a:schemeClr val="accent2">
                    <a:lumMod val="50000"/>
                  </a:schemeClr>
                </a:solidFill>
              </a:rPr>
              <a:t>WP17</a:t>
            </a:r>
            <a:endParaRPr lang="de-DE" sz="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1" name="Rectangle 80"/>
          <p:cNvSpPr/>
          <p:nvPr/>
        </p:nvSpPr>
        <p:spPr>
          <a:xfrm rot="10800000">
            <a:off x="3234134" y="3480196"/>
            <a:ext cx="211932" cy="134540"/>
          </a:xfrm>
          <a:prstGeom prst="rect">
            <a:avLst/>
          </a:prstGeom>
          <a:solidFill>
            <a:srgbClr val="66FFFF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none" lIns="0" tIns="0" rIns="0" bIns="0" rtlCol="0" anchor="ctr"/>
          <a:lstStyle/>
          <a:p>
            <a:pPr algn="ctr"/>
            <a:r>
              <a:rPr lang="de-DE" sz="200" dirty="0" smtClean="0">
                <a:solidFill>
                  <a:schemeClr val="accent2">
                    <a:lumMod val="50000"/>
                  </a:schemeClr>
                </a:solidFill>
              </a:rPr>
              <a:t>WP17</a:t>
            </a:r>
            <a:endParaRPr lang="de-DE" sz="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 rot="10800000">
            <a:off x="3234134" y="3615928"/>
            <a:ext cx="211932" cy="134540"/>
          </a:xfrm>
          <a:prstGeom prst="rect">
            <a:avLst/>
          </a:prstGeom>
          <a:solidFill>
            <a:srgbClr val="66FFFF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none" lIns="0" tIns="0" rIns="0" bIns="0" rtlCol="0" anchor="ctr"/>
          <a:lstStyle/>
          <a:p>
            <a:pPr algn="ctr"/>
            <a:r>
              <a:rPr lang="de-DE" sz="200" dirty="0" smtClean="0">
                <a:solidFill>
                  <a:schemeClr val="accent2">
                    <a:lumMod val="50000"/>
                  </a:schemeClr>
                </a:solidFill>
              </a:rPr>
              <a:t>WP17</a:t>
            </a:r>
            <a:endParaRPr lang="de-DE" sz="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3" name="Rectangle 82"/>
          <p:cNvSpPr/>
          <p:nvPr/>
        </p:nvSpPr>
        <p:spPr>
          <a:xfrm rot="10800000">
            <a:off x="3234134" y="3749278"/>
            <a:ext cx="211932" cy="134540"/>
          </a:xfrm>
          <a:prstGeom prst="rect">
            <a:avLst/>
          </a:prstGeom>
          <a:solidFill>
            <a:srgbClr val="66FFFF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none" lIns="0" tIns="0" rIns="0" bIns="0" rtlCol="0" anchor="ctr"/>
          <a:lstStyle/>
          <a:p>
            <a:pPr algn="ctr"/>
            <a:r>
              <a:rPr lang="de-DE" sz="200" dirty="0" smtClean="0">
                <a:solidFill>
                  <a:schemeClr val="accent2">
                    <a:lumMod val="50000"/>
                  </a:schemeClr>
                </a:solidFill>
              </a:rPr>
              <a:t>WP17</a:t>
            </a:r>
            <a:endParaRPr lang="de-DE" sz="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 rot="10800000">
            <a:off x="3234134" y="3882628"/>
            <a:ext cx="211932" cy="134540"/>
          </a:xfrm>
          <a:prstGeom prst="rect">
            <a:avLst/>
          </a:prstGeom>
          <a:solidFill>
            <a:srgbClr val="66FFFF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none" lIns="0" tIns="0" rIns="0" bIns="0" rtlCol="0" anchor="ctr"/>
          <a:lstStyle/>
          <a:p>
            <a:pPr algn="ctr"/>
            <a:r>
              <a:rPr lang="de-DE" sz="200" dirty="0" smtClean="0">
                <a:solidFill>
                  <a:schemeClr val="accent2">
                    <a:lumMod val="50000"/>
                  </a:schemeClr>
                </a:solidFill>
              </a:rPr>
              <a:t>WP17</a:t>
            </a:r>
            <a:endParaRPr lang="de-DE" sz="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 rot="10800000">
            <a:off x="3650853" y="3475434"/>
            <a:ext cx="211932" cy="134540"/>
          </a:xfrm>
          <a:prstGeom prst="rect">
            <a:avLst/>
          </a:prstGeom>
          <a:solidFill>
            <a:srgbClr val="66FFFF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none" lIns="0" tIns="0" rIns="0" bIns="0" rtlCol="0" anchor="ctr"/>
          <a:lstStyle/>
          <a:p>
            <a:pPr algn="ctr"/>
            <a:r>
              <a:rPr lang="de-DE" sz="200" dirty="0" smtClean="0">
                <a:solidFill>
                  <a:schemeClr val="accent2">
                    <a:lumMod val="50000"/>
                  </a:schemeClr>
                </a:solidFill>
              </a:rPr>
              <a:t>WP17</a:t>
            </a:r>
          </a:p>
          <a:p>
            <a:pPr algn="ctr"/>
            <a:r>
              <a:rPr lang="de-DE" sz="200" dirty="0" smtClean="0">
                <a:solidFill>
                  <a:schemeClr val="accent2">
                    <a:lumMod val="50000"/>
                  </a:schemeClr>
                </a:solidFill>
              </a:rPr>
              <a:t>UPS</a:t>
            </a:r>
            <a:endParaRPr lang="de-DE" sz="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 rot="10800000">
            <a:off x="3650853" y="3608785"/>
            <a:ext cx="211932" cy="134540"/>
          </a:xfrm>
          <a:prstGeom prst="rect">
            <a:avLst/>
          </a:prstGeom>
          <a:solidFill>
            <a:srgbClr val="66FFFF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none" lIns="0" tIns="0" rIns="0" bIns="0" rtlCol="0" anchor="ctr"/>
          <a:lstStyle/>
          <a:p>
            <a:pPr algn="ctr"/>
            <a:r>
              <a:rPr lang="de-DE" sz="200" dirty="0" smtClean="0">
                <a:solidFill>
                  <a:schemeClr val="accent2">
                    <a:lumMod val="50000"/>
                  </a:schemeClr>
                </a:solidFill>
              </a:rPr>
              <a:t>WP17</a:t>
            </a:r>
          </a:p>
          <a:p>
            <a:pPr algn="ctr"/>
            <a:r>
              <a:rPr lang="de-DE" sz="200" dirty="0" smtClean="0">
                <a:solidFill>
                  <a:schemeClr val="accent2">
                    <a:lumMod val="50000"/>
                  </a:schemeClr>
                </a:solidFill>
              </a:rPr>
              <a:t>UPS</a:t>
            </a:r>
            <a:endParaRPr lang="de-DE" sz="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7" name="Rectangle 86"/>
          <p:cNvSpPr/>
          <p:nvPr/>
        </p:nvSpPr>
        <p:spPr>
          <a:xfrm rot="10800000">
            <a:off x="3650851" y="3742134"/>
            <a:ext cx="211932" cy="1345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none" lIns="0" tIns="0" rIns="0" bIns="0" rtlCol="0" anchor="ctr"/>
          <a:lstStyle/>
          <a:p>
            <a:pPr algn="ctr"/>
            <a:r>
              <a:rPr lang="de-DE" sz="200" dirty="0" smtClean="0">
                <a:solidFill>
                  <a:srgbClr val="2456E4"/>
                </a:solidFill>
              </a:rPr>
              <a:t>WP18</a:t>
            </a:r>
            <a:endParaRPr lang="de-DE" sz="200" dirty="0">
              <a:solidFill>
                <a:srgbClr val="2456E4"/>
              </a:solidFill>
            </a:endParaRPr>
          </a:p>
        </p:txBody>
      </p:sp>
      <p:sp>
        <p:nvSpPr>
          <p:cNvPr id="88" name="Rectangle 87"/>
          <p:cNvSpPr/>
          <p:nvPr/>
        </p:nvSpPr>
        <p:spPr>
          <a:xfrm rot="10800000">
            <a:off x="3650852" y="3875485"/>
            <a:ext cx="211932" cy="1345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none" lIns="0" tIns="0" rIns="0" bIns="0" rtlCol="0" anchor="ctr"/>
          <a:lstStyle/>
          <a:p>
            <a:pPr algn="ctr"/>
            <a:r>
              <a:rPr lang="de-DE" sz="200" dirty="0" smtClean="0">
                <a:solidFill>
                  <a:srgbClr val="2456E4"/>
                </a:solidFill>
              </a:rPr>
              <a:t>WP18</a:t>
            </a:r>
            <a:endParaRPr lang="de-DE" sz="200" dirty="0">
              <a:solidFill>
                <a:srgbClr val="2456E4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 rot="10800000">
            <a:off x="2044301" y="3478610"/>
            <a:ext cx="211932" cy="134540"/>
          </a:xfrm>
          <a:prstGeom prst="rect">
            <a:avLst/>
          </a:prstGeom>
          <a:solidFill>
            <a:srgbClr val="63D78A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none" lIns="0" tIns="0" rIns="0" bIns="0" rtlCol="0" anchor="ctr"/>
          <a:lstStyle/>
          <a:p>
            <a:pPr algn="ctr"/>
            <a:r>
              <a:rPr lang="de-DE" sz="200" dirty="0" smtClean="0">
                <a:solidFill>
                  <a:srgbClr val="000000"/>
                </a:solidFill>
              </a:rPr>
              <a:t>WP28</a:t>
            </a:r>
            <a:endParaRPr lang="de-DE" sz="200" dirty="0">
              <a:solidFill>
                <a:srgbClr val="000000"/>
              </a:solidFill>
            </a:endParaRPr>
          </a:p>
        </p:txBody>
      </p:sp>
      <p:sp>
        <p:nvSpPr>
          <p:cNvPr id="90" name="Rectangle 89"/>
          <p:cNvSpPr/>
          <p:nvPr/>
        </p:nvSpPr>
        <p:spPr>
          <a:xfrm rot="10800000">
            <a:off x="2044301" y="3609579"/>
            <a:ext cx="211932" cy="134540"/>
          </a:xfrm>
          <a:prstGeom prst="rect">
            <a:avLst/>
          </a:prstGeom>
          <a:solidFill>
            <a:srgbClr val="63D78A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none" lIns="0" tIns="0" rIns="0" bIns="0" rtlCol="0" anchor="ctr"/>
          <a:lstStyle/>
          <a:p>
            <a:pPr algn="ctr"/>
            <a:r>
              <a:rPr lang="de-DE" sz="200" dirty="0" smtClean="0">
                <a:solidFill>
                  <a:srgbClr val="000000"/>
                </a:solidFill>
              </a:rPr>
              <a:t>WP28</a:t>
            </a:r>
            <a:endParaRPr lang="de-DE" sz="200" dirty="0">
              <a:solidFill>
                <a:srgbClr val="000000"/>
              </a:solidFill>
            </a:endParaRPr>
          </a:p>
        </p:txBody>
      </p:sp>
      <p:sp>
        <p:nvSpPr>
          <p:cNvPr id="91" name="Rectangle 90"/>
          <p:cNvSpPr/>
          <p:nvPr/>
        </p:nvSpPr>
        <p:spPr>
          <a:xfrm rot="10800000">
            <a:off x="2044301" y="3740547"/>
            <a:ext cx="211932" cy="134540"/>
          </a:xfrm>
          <a:prstGeom prst="rect">
            <a:avLst/>
          </a:prstGeom>
          <a:solidFill>
            <a:srgbClr val="63D78A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none" lIns="0" tIns="0" rIns="0" bIns="0" rtlCol="0" anchor="ctr"/>
          <a:lstStyle/>
          <a:p>
            <a:pPr algn="ctr"/>
            <a:r>
              <a:rPr lang="de-DE" sz="200" dirty="0" smtClean="0">
                <a:solidFill>
                  <a:srgbClr val="000000"/>
                </a:solidFill>
              </a:rPr>
              <a:t>WP28</a:t>
            </a:r>
            <a:endParaRPr lang="de-DE" sz="200" dirty="0">
              <a:solidFill>
                <a:srgbClr val="000000"/>
              </a:solidFill>
            </a:endParaRPr>
          </a:p>
        </p:txBody>
      </p:sp>
      <p:sp>
        <p:nvSpPr>
          <p:cNvPr id="92" name="Rectangle 91"/>
          <p:cNvSpPr/>
          <p:nvPr/>
        </p:nvSpPr>
        <p:spPr>
          <a:xfrm rot="10800000">
            <a:off x="2044301" y="3871516"/>
            <a:ext cx="211932" cy="134540"/>
          </a:xfrm>
          <a:prstGeom prst="rect">
            <a:avLst/>
          </a:prstGeom>
          <a:solidFill>
            <a:srgbClr val="63D78A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none" lIns="0" tIns="0" rIns="0" bIns="0" rtlCol="0" anchor="ctr"/>
          <a:lstStyle/>
          <a:p>
            <a:pPr algn="ctr"/>
            <a:r>
              <a:rPr lang="de-DE" sz="200" dirty="0" smtClean="0">
                <a:solidFill>
                  <a:srgbClr val="000000"/>
                </a:solidFill>
              </a:rPr>
              <a:t>WP28</a:t>
            </a:r>
            <a:endParaRPr lang="de-DE" sz="200" dirty="0">
              <a:solidFill>
                <a:srgbClr val="000000"/>
              </a:solidFill>
            </a:endParaRPr>
          </a:p>
        </p:txBody>
      </p:sp>
      <p:sp>
        <p:nvSpPr>
          <p:cNvPr id="93" name="Rectangle 92"/>
          <p:cNvSpPr/>
          <p:nvPr/>
        </p:nvSpPr>
        <p:spPr>
          <a:xfrm rot="10800000">
            <a:off x="2408632" y="3476228"/>
            <a:ext cx="211932" cy="134540"/>
          </a:xfrm>
          <a:prstGeom prst="rect">
            <a:avLst/>
          </a:prstGeom>
          <a:solidFill>
            <a:srgbClr val="63D78A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none" lIns="0" tIns="0" rIns="0" bIns="0" rtlCol="0" anchor="ctr"/>
          <a:lstStyle/>
          <a:p>
            <a:pPr algn="ctr"/>
            <a:r>
              <a:rPr lang="de-DE" sz="200" dirty="0" smtClean="0">
                <a:solidFill>
                  <a:srgbClr val="000000"/>
                </a:solidFill>
              </a:rPr>
              <a:t>WP28</a:t>
            </a:r>
            <a:endParaRPr lang="de-DE" sz="200" dirty="0">
              <a:solidFill>
                <a:srgbClr val="000000"/>
              </a:solidFill>
            </a:endParaRPr>
          </a:p>
        </p:txBody>
      </p:sp>
      <p:sp>
        <p:nvSpPr>
          <p:cNvPr id="94" name="Rectangle 93"/>
          <p:cNvSpPr/>
          <p:nvPr/>
        </p:nvSpPr>
        <p:spPr>
          <a:xfrm rot="10800000">
            <a:off x="2408632" y="3609578"/>
            <a:ext cx="211932" cy="134540"/>
          </a:xfrm>
          <a:prstGeom prst="rect">
            <a:avLst/>
          </a:prstGeom>
          <a:solidFill>
            <a:srgbClr val="63D78A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none" lIns="0" tIns="0" rIns="0" bIns="0" rtlCol="0" anchor="ctr"/>
          <a:lstStyle/>
          <a:p>
            <a:pPr algn="ctr"/>
            <a:r>
              <a:rPr lang="de-DE" sz="200" dirty="0" smtClean="0">
                <a:solidFill>
                  <a:srgbClr val="000000"/>
                </a:solidFill>
              </a:rPr>
              <a:t>WP28</a:t>
            </a:r>
            <a:endParaRPr lang="de-DE" sz="200" dirty="0">
              <a:solidFill>
                <a:srgbClr val="000000"/>
              </a:solidFill>
            </a:endParaRPr>
          </a:p>
        </p:txBody>
      </p:sp>
      <p:sp>
        <p:nvSpPr>
          <p:cNvPr id="95" name="Rectangle 94"/>
          <p:cNvSpPr/>
          <p:nvPr/>
        </p:nvSpPr>
        <p:spPr>
          <a:xfrm rot="10800000">
            <a:off x="2408631" y="3742929"/>
            <a:ext cx="211932" cy="134540"/>
          </a:xfrm>
          <a:prstGeom prst="rect">
            <a:avLst/>
          </a:prstGeom>
          <a:solidFill>
            <a:srgbClr val="63D78A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none" lIns="0" tIns="0" rIns="0" bIns="0" rtlCol="0" anchor="ctr"/>
          <a:lstStyle/>
          <a:p>
            <a:pPr algn="ctr"/>
            <a:r>
              <a:rPr lang="de-DE" sz="200" dirty="0" smtClean="0">
                <a:solidFill>
                  <a:srgbClr val="000000"/>
                </a:solidFill>
              </a:rPr>
              <a:t>WP28</a:t>
            </a:r>
            <a:endParaRPr lang="de-DE" sz="200" dirty="0">
              <a:solidFill>
                <a:srgbClr val="000000"/>
              </a:solidFill>
            </a:endParaRPr>
          </a:p>
        </p:txBody>
      </p:sp>
      <p:sp>
        <p:nvSpPr>
          <p:cNvPr id="96" name="Rectangle 95"/>
          <p:cNvSpPr/>
          <p:nvPr/>
        </p:nvSpPr>
        <p:spPr>
          <a:xfrm rot="10800000">
            <a:off x="2408632" y="3876278"/>
            <a:ext cx="211932" cy="134540"/>
          </a:xfrm>
          <a:prstGeom prst="rect">
            <a:avLst/>
          </a:prstGeom>
          <a:solidFill>
            <a:srgbClr val="63D78A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none" lIns="0" tIns="0" rIns="0" bIns="0" rtlCol="0" anchor="ctr"/>
          <a:lstStyle/>
          <a:p>
            <a:pPr algn="ctr"/>
            <a:r>
              <a:rPr lang="de-DE" sz="200" dirty="0" smtClean="0">
                <a:solidFill>
                  <a:srgbClr val="000000"/>
                </a:solidFill>
              </a:rPr>
              <a:t>WP28</a:t>
            </a:r>
            <a:endParaRPr lang="de-DE" sz="200" dirty="0">
              <a:solidFill>
                <a:srgbClr val="000000"/>
              </a:solidFill>
            </a:endParaRPr>
          </a:p>
        </p:txBody>
      </p:sp>
      <p:sp>
        <p:nvSpPr>
          <p:cNvPr id="98" name="Rectangle 97"/>
          <p:cNvSpPr/>
          <p:nvPr/>
        </p:nvSpPr>
        <p:spPr>
          <a:xfrm rot="10800000">
            <a:off x="1017984" y="2894409"/>
            <a:ext cx="211932" cy="1345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none" lIns="0" tIns="0" rIns="0" bIns="0" rtlCol="0" anchor="ctr"/>
          <a:lstStyle/>
          <a:p>
            <a:pPr algn="ctr"/>
            <a:r>
              <a:rPr lang="de-DE" sz="200" dirty="0" smtClean="0">
                <a:solidFill>
                  <a:schemeClr val="tx1"/>
                </a:solidFill>
              </a:rPr>
              <a:t>WP08</a:t>
            </a:r>
            <a:endParaRPr lang="de-DE" sz="200" dirty="0">
              <a:solidFill>
                <a:schemeClr val="tx1"/>
              </a:solidFill>
            </a:endParaRPr>
          </a:p>
        </p:txBody>
      </p:sp>
      <p:sp>
        <p:nvSpPr>
          <p:cNvPr id="99" name="Rectangle 98"/>
          <p:cNvSpPr/>
          <p:nvPr/>
        </p:nvSpPr>
        <p:spPr>
          <a:xfrm rot="10800000">
            <a:off x="1017984" y="3028553"/>
            <a:ext cx="211932" cy="1345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none" lIns="0" tIns="0" rIns="0" bIns="0" rtlCol="0" anchor="ctr"/>
          <a:lstStyle/>
          <a:p>
            <a:pPr algn="ctr"/>
            <a:r>
              <a:rPr lang="de-DE" sz="200" dirty="0" smtClean="0">
                <a:solidFill>
                  <a:schemeClr val="tx1"/>
                </a:solidFill>
              </a:rPr>
              <a:t>WP08</a:t>
            </a:r>
            <a:endParaRPr lang="de-DE" sz="200" dirty="0">
              <a:solidFill>
                <a:schemeClr val="tx1"/>
              </a:solidFill>
            </a:endParaRPr>
          </a:p>
        </p:txBody>
      </p:sp>
      <p:sp>
        <p:nvSpPr>
          <p:cNvPr id="100" name="Rectangle 99"/>
          <p:cNvSpPr/>
          <p:nvPr/>
        </p:nvSpPr>
        <p:spPr>
          <a:xfrm rot="10800000">
            <a:off x="1017984" y="3161110"/>
            <a:ext cx="211932" cy="1345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none" lIns="0" tIns="0" rIns="0" bIns="0" rtlCol="0" anchor="ctr"/>
          <a:lstStyle/>
          <a:p>
            <a:pPr algn="ctr"/>
            <a:r>
              <a:rPr lang="de-DE" sz="200" dirty="0" smtClean="0">
                <a:solidFill>
                  <a:schemeClr val="tx1"/>
                </a:solidFill>
              </a:rPr>
              <a:t>WP08</a:t>
            </a:r>
            <a:endParaRPr lang="de-DE" sz="200" dirty="0">
              <a:solidFill>
                <a:schemeClr val="tx1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 rot="10800000">
            <a:off x="1017984" y="3295254"/>
            <a:ext cx="211932" cy="1345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none" lIns="0" tIns="0" rIns="0" bIns="0" rtlCol="0" anchor="ctr"/>
          <a:lstStyle/>
          <a:p>
            <a:pPr algn="ctr"/>
            <a:r>
              <a:rPr lang="de-DE" sz="200" dirty="0" smtClean="0">
                <a:solidFill>
                  <a:schemeClr val="tx1"/>
                </a:solidFill>
              </a:rPr>
              <a:t>WP08</a:t>
            </a:r>
            <a:endParaRPr lang="de-DE" sz="200" dirty="0">
              <a:solidFill>
                <a:schemeClr val="tx1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 rot="10800000">
            <a:off x="1017984" y="3425429"/>
            <a:ext cx="211932" cy="1345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none" lIns="0" tIns="0" rIns="0" bIns="0" rtlCol="0" anchor="ctr"/>
          <a:lstStyle/>
          <a:p>
            <a:pPr algn="ctr"/>
            <a:r>
              <a:rPr lang="de-DE" sz="200" dirty="0" smtClean="0">
                <a:solidFill>
                  <a:schemeClr val="tx1"/>
                </a:solidFill>
              </a:rPr>
              <a:t>WP08</a:t>
            </a:r>
            <a:endParaRPr lang="de-DE" sz="200" dirty="0">
              <a:solidFill>
                <a:schemeClr val="tx1"/>
              </a:solidFill>
            </a:endParaRPr>
          </a:p>
        </p:txBody>
      </p:sp>
      <p:sp>
        <p:nvSpPr>
          <p:cNvPr id="103" name="Rectangle 102"/>
          <p:cNvSpPr/>
          <p:nvPr/>
        </p:nvSpPr>
        <p:spPr>
          <a:xfrm rot="10800000">
            <a:off x="1017984" y="3559573"/>
            <a:ext cx="211932" cy="1345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none" lIns="0" tIns="0" rIns="0" bIns="0" rtlCol="0" anchor="ctr"/>
          <a:lstStyle/>
          <a:p>
            <a:pPr algn="ctr"/>
            <a:r>
              <a:rPr lang="de-DE" sz="200" dirty="0" smtClean="0">
                <a:solidFill>
                  <a:schemeClr val="tx1"/>
                </a:solidFill>
              </a:rPr>
              <a:t>WP08</a:t>
            </a:r>
            <a:endParaRPr lang="de-DE" sz="200" dirty="0">
              <a:solidFill>
                <a:schemeClr val="tx1"/>
              </a:solidFill>
            </a:endParaRPr>
          </a:p>
        </p:txBody>
      </p:sp>
      <p:cxnSp>
        <p:nvCxnSpPr>
          <p:cNvPr id="11" name="Straight Arrow Connector 10"/>
          <p:cNvCxnSpPr>
            <a:stCxn id="10246" idx="2"/>
          </p:cNvCxnSpPr>
          <p:nvPr/>
        </p:nvCxnSpPr>
        <p:spPr>
          <a:xfrm flipH="1">
            <a:off x="838200" y="2022695"/>
            <a:ext cx="10515" cy="1304705"/>
          </a:xfrm>
          <a:prstGeom prst="straightConnector1">
            <a:avLst/>
          </a:prstGeom>
          <a:ln>
            <a:solidFill>
              <a:srgbClr val="EF5362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>
            <a:off x="4900016" y="2029045"/>
            <a:ext cx="2978" cy="1076105"/>
          </a:xfrm>
          <a:prstGeom prst="straightConnector1">
            <a:avLst/>
          </a:prstGeom>
          <a:ln>
            <a:solidFill>
              <a:srgbClr val="EF5362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235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58451"/>
            <a:ext cx="9134586" cy="2775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5955" name="Rectangle 3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4767263" y="65088"/>
            <a:ext cx="4376737" cy="563562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XSIN-XTIN-XSE</a:t>
            </a:r>
          </a:p>
        </p:txBody>
      </p:sp>
      <p:pic>
        <p:nvPicPr>
          <p:cNvPr id="11270" name="Picture 9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25419" y="2034504"/>
            <a:ext cx="1244600" cy="503238"/>
          </a:xfrm>
          <a:prstGeom prst="rect">
            <a:avLst/>
          </a:prstGeom>
          <a:noFill/>
          <a:ln w="19050">
            <a:solidFill>
              <a:srgbClr val="3366FF"/>
            </a:solidFill>
            <a:miter lim="800000"/>
            <a:headEnd/>
            <a:tailEnd/>
          </a:ln>
        </p:spPr>
      </p:pic>
      <p:grpSp>
        <p:nvGrpSpPr>
          <p:cNvPr id="11273" name="Group 4"/>
          <p:cNvGrpSpPr>
            <a:grpSpLocks/>
          </p:cNvGrpSpPr>
          <p:nvPr/>
        </p:nvGrpSpPr>
        <p:grpSpPr bwMode="auto">
          <a:xfrm>
            <a:off x="19050" y="19050"/>
            <a:ext cx="3346450" cy="647700"/>
            <a:chOff x="0" y="486"/>
            <a:chExt cx="2544" cy="606"/>
          </a:xfrm>
        </p:grpSpPr>
        <p:pic>
          <p:nvPicPr>
            <p:cNvPr id="11293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86"/>
              <a:ext cx="2544" cy="6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294" name="Rectangle 6"/>
            <p:cNvSpPr>
              <a:spLocks noChangeArrowheads="1"/>
            </p:cNvSpPr>
            <p:nvPr/>
          </p:nvSpPr>
          <p:spPr bwMode="auto">
            <a:xfrm>
              <a:off x="25" y="724"/>
              <a:ext cx="53" cy="44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295" name="Rectangle 7"/>
            <p:cNvSpPr>
              <a:spLocks noChangeArrowheads="1"/>
            </p:cNvSpPr>
            <p:nvPr/>
          </p:nvSpPr>
          <p:spPr bwMode="auto">
            <a:xfrm>
              <a:off x="213" y="703"/>
              <a:ext cx="68" cy="59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296" name="Rectangle 8"/>
            <p:cNvSpPr>
              <a:spLocks noChangeArrowheads="1"/>
            </p:cNvSpPr>
            <p:nvPr/>
          </p:nvSpPr>
          <p:spPr bwMode="auto">
            <a:xfrm>
              <a:off x="82" y="720"/>
              <a:ext cx="126" cy="28"/>
            </a:xfrm>
            <a:prstGeom prst="rect">
              <a:avLst/>
            </a:prstGeom>
            <a:solidFill>
              <a:schemeClr val="accent2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25962" name="Text Box 10"/>
          <p:cNvSpPr txBox="1">
            <a:spLocks noChangeArrowheads="1"/>
          </p:cNvSpPr>
          <p:nvPr/>
        </p:nvSpPr>
        <p:spPr bwMode="auto">
          <a:xfrm>
            <a:off x="3490913" y="-47625"/>
            <a:ext cx="1157287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 UG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 Level   -5 )</a:t>
            </a:r>
          </a:p>
        </p:txBody>
      </p:sp>
      <p:sp>
        <p:nvSpPr>
          <p:cNvPr id="11275" name="Rectangle 16"/>
          <p:cNvSpPr>
            <a:spLocks noChangeArrowheads="1"/>
          </p:cNvSpPr>
          <p:nvPr/>
        </p:nvSpPr>
        <p:spPr bwMode="auto">
          <a:xfrm>
            <a:off x="6702425" y="2847975"/>
            <a:ext cx="781050" cy="463550"/>
          </a:xfrm>
          <a:prstGeom prst="rect">
            <a:avLst/>
          </a:prstGeom>
          <a:solidFill>
            <a:srgbClr val="99CC00">
              <a:alpha val="30196"/>
            </a:srgbClr>
          </a:solidFill>
          <a:ln w="1905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276" name="Line 17"/>
          <p:cNvSpPr>
            <a:spLocks noChangeShapeType="1"/>
          </p:cNvSpPr>
          <p:nvPr/>
        </p:nvSpPr>
        <p:spPr bwMode="auto">
          <a:xfrm flipH="1">
            <a:off x="7048499" y="2543175"/>
            <a:ext cx="104607" cy="635000"/>
          </a:xfrm>
          <a:prstGeom prst="line">
            <a:avLst/>
          </a:prstGeom>
          <a:noFill/>
          <a:ln w="19050">
            <a:solidFill>
              <a:srgbClr val="3366FF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7" name="Rectangle 21"/>
          <p:cNvSpPr>
            <a:spLocks noChangeArrowheads="1"/>
          </p:cNvSpPr>
          <p:nvPr/>
        </p:nvSpPr>
        <p:spPr bwMode="auto">
          <a:xfrm>
            <a:off x="1897064" y="3757613"/>
            <a:ext cx="1403350" cy="642937"/>
          </a:xfrm>
          <a:prstGeom prst="rect">
            <a:avLst/>
          </a:prstGeom>
          <a:solidFill>
            <a:srgbClr val="99CC00">
              <a:alpha val="30196"/>
            </a:srgbClr>
          </a:solidFill>
          <a:ln w="1905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278" name="Line 23"/>
          <p:cNvSpPr>
            <a:spLocks noChangeShapeType="1"/>
          </p:cNvSpPr>
          <p:nvPr/>
        </p:nvSpPr>
        <p:spPr bwMode="auto">
          <a:xfrm>
            <a:off x="976431" y="2589600"/>
            <a:ext cx="1696919" cy="1489482"/>
          </a:xfrm>
          <a:prstGeom prst="line">
            <a:avLst/>
          </a:prstGeom>
          <a:noFill/>
          <a:ln w="19050">
            <a:solidFill>
              <a:srgbClr val="3366FF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9" name="Rectangle 25"/>
          <p:cNvSpPr>
            <a:spLocks noChangeArrowheads="1"/>
          </p:cNvSpPr>
          <p:nvPr/>
        </p:nvSpPr>
        <p:spPr bwMode="auto">
          <a:xfrm>
            <a:off x="3342482" y="3757613"/>
            <a:ext cx="695415" cy="642937"/>
          </a:xfrm>
          <a:prstGeom prst="rect">
            <a:avLst/>
          </a:prstGeom>
          <a:solidFill>
            <a:srgbClr val="99CC00">
              <a:alpha val="30196"/>
            </a:srgbClr>
          </a:solidFill>
          <a:ln w="1905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280" name="Line 20"/>
          <p:cNvSpPr>
            <a:spLocks noChangeShapeType="1"/>
          </p:cNvSpPr>
          <p:nvPr/>
        </p:nvSpPr>
        <p:spPr bwMode="auto">
          <a:xfrm flipH="1">
            <a:off x="3718243" y="2900362"/>
            <a:ext cx="0" cy="1104901"/>
          </a:xfrm>
          <a:prstGeom prst="line">
            <a:avLst/>
          </a:prstGeom>
          <a:noFill/>
          <a:ln w="19050">
            <a:solidFill>
              <a:srgbClr val="3366FF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281" name="Picture 2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313" y="5610225"/>
            <a:ext cx="1238250" cy="503238"/>
          </a:xfrm>
          <a:prstGeom prst="rect">
            <a:avLst/>
          </a:prstGeom>
          <a:noFill/>
          <a:ln w="1905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82" name="Rectangle 28"/>
          <p:cNvSpPr>
            <a:spLocks noChangeArrowheads="1"/>
          </p:cNvSpPr>
          <p:nvPr/>
        </p:nvSpPr>
        <p:spPr bwMode="auto">
          <a:xfrm>
            <a:off x="7327900" y="4191000"/>
            <a:ext cx="1541463" cy="550863"/>
          </a:xfrm>
          <a:prstGeom prst="rect">
            <a:avLst/>
          </a:prstGeom>
          <a:solidFill>
            <a:srgbClr val="99CC00">
              <a:alpha val="30196"/>
            </a:srgbClr>
          </a:solidFill>
          <a:ln w="1905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283" name="Line 29"/>
          <p:cNvSpPr>
            <a:spLocks noChangeShapeType="1"/>
          </p:cNvSpPr>
          <p:nvPr/>
        </p:nvSpPr>
        <p:spPr bwMode="auto">
          <a:xfrm flipH="1">
            <a:off x="6908800" y="4578350"/>
            <a:ext cx="1208088" cy="1244600"/>
          </a:xfrm>
          <a:prstGeom prst="line">
            <a:avLst/>
          </a:prstGeom>
          <a:noFill/>
          <a:ln w="19050">
            <a:solidFill>
              <a:srgbClr val="3366FF"/>
            </a:solidFill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4" name="Text Box 34"/>
          <p:cNvSpPr txBox="1">
            <a:spLocks noChangeArrowheads="1"/>
          </p:cNvSpPr>
          <p:nvPr/>
        </p:nvSpPr>
        <p:spPr bwMode="auto">
          <a:xfrm>
            <a:off x="4130199" y="798406"/>
            <a:ext cx="1665288" cy="677108"/>
          </a:xfrm>
          <a:prstGeom prst="rect">
            <a:avLst/>
          </a:prstGeom>
          <a:solidFill>
            <a:schemeClr val="accent1">
              <a:alpha val="23137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dirty="0"/>
              <a:t>WP02 LLRF</a:t>
            </a:r>
          </a:p>
          <a:p>
            <a:pPr eaLnBrk="1" hangingPunct="1"/>
            <a:r>
              <a:rPr lang="en-US" b="1" dirty="0" smtClean="0"/>
              <a:t>20 </a:t>
            </a:r>
            <a:r>
              <a:rPr lang="en-US" b="1" dirty="0"/>
              <a:t>R</a:t>
            </a:r>
            <a:r>
              <a:rPr lang="en-US" b="1" dirty="0" smtClean="0"/>
              <a:t>acks</a:t>
            </a:r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r>
              <a:rPr lang="en-US" sz="800" b="1" dirty="0" smtClean="0"/>
              <a:t>Responsible</a:t>
            </a:r>
            <a:r>
              <a:rPr lang="en-US" sz="800" b="1" dirty="0"/>
              <a:t>: W. Wierba</a:t>
            </a:r>
          </a:p>
        </p:txBody>
      </p:sp>
      <p:sp>
        <p:nvSpPr>
          <p:cNvPr id="11285" name="Line 35"/>
          <p:cNvSpPr>
            <a:spLocks noChangeShapeType="1"/>
          </p:cNvSpPr>
          <p:nvPr/>
        </p:nvSpPr>
        <p:spPr bwMode="auto">
          <a:xfrm flipV="1">
            <a:off x="4975542" y="1466850"/>
            <a:ext cx="9208" cy="1000104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6" name="Text Box 36"/>
          <p:cNvSpPr txBox="1">
            <a:spLocks noChangeArrowheads="1"/>
          </p:cNvSpPr>
          <p:nvPr/>
        </p:nvSpPr>
        <p:spPr bwMode="auto">
          <a:xfrm>
            <a:off x="6265296" y="790802"/>
            <a:ext cx="1775623" cy="1077218"/>
          </a:xfrm>
          <a:prstGeom prst="rect">
            <a:avLst/>
          </a:prstGeom>
          <a:solidFill>
            <a:schemeClr val="accent1">
              <a:alpha val="23137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dirty="0" smtClean="0"/>
              <a:t>WP02   LLRF</a:t>
            </a:r>
            <a:endParaRPr lang="en-US" b="1" dirty="0"/>
          </a:p>
          <a:p>
            <a:pPr eaLnBrk="1" hangingPunct="1"/>
            <a:r>
              <a:rPr lang="en-US" sz="800" b="1" dirty="0"/>
              <a:t>Responsible: W. </a:t>
            </a:r>
            <a:r>
              <a:rPr lang="en-US" sz="800" b="1" dirty="0" smtClean="0"/>
              <a:t>Wierba</a:t>
            </a:r>
          </a:p>
          <a:p>
            <a:pPr eaLnBrk="1" hangingPunct="1"/>
            <a:r>
              <a:rPr lang="en-US" b="1" dirty="0" smtClean="0"/>
              <a:t>Spare space</a:t>
            </a:r>
          </a:p>
          <a:p>
            <a:pPr eaLnBrk="1" hangingPunct="1"/>
            <a:endParaRPr lang="de-DE" sz="800" b="1" dirty="0"/>
          </a:p>
          <a:p>
            <a:pPr eaLnBrk="1" hangingPunct="1"/>
            <a:r>
              <a:rPr lang="de-DE" b="1" dirty="0" smtClean="0"/>
              <a:t>WP34</a:t>
            </a:r>
            <a:endParaRPr lang="en-US" dirty="0"/>
          </a:p>
          <a:p>
            <a:pPr eaLnBrk="1" hangingPunct="1"/>
            <a:r>
              <a:rPr lang="en-US" sz="800" b="1" dirty="0"/>
              <a:t>Responsible: </a:t>
            </a:r>
            <a:r>
              <a:rPr lang="en-US" sz="800" b="1" dirty="0" smtClean="0"/>
              <a:t>T. Witt</a:t>
            </a:r>
            <a:endParaRPr lang="en-US" sz="800" b="1" dirty="0"/>
          </a:p>
          <a:p>
            <a:pPr eaLnBrk="1" hangingPunct="1"/>
            <a:r>
              <a:rPr lang="en-US" b="1" dirty="0" smtClean="0"/>
              <a:t>IT Unterverteiler für LLRF</a:t>
            </a:r>
            <a:endParaRPr lang="en-US" b="1" dirty="0"/>
          </a:p>
        </p:txBody>
      </p:sp>
      <p:sp>
        <p:nvSpPr>
          <p:cNvPr id="11287" name="Line 37"/>
          <p:cNvSpPr>
            <a:spLocks noChangeShapeType="1"/>
          </p:cNvSpPr>
          <p:nvPr/>
        </p:nvSpPr>
        <p:spPr bwMode="auto">
          <a:xfrm flipH="1" flipV="1">
            <a:off x="7154863" y="1868019"/>
            <a:ext cx="0" cy="143343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9" name="Text Box 39"/>
          <p:cNvSpPr txBox="1">
            <a:spLocks noChangeArrowheads="1"/>
          </p:cNvSpPr>
          <p:nvPr/>
        </p:nvSpPr>
        <p:spPr bwMode="auto">
          <a:xfrm>
            <a:off x="209788" y="923690"/>
            <a:ext cx="1520587" cy="923330"/>
          </a:xfrm>
          <a:prstGeom prst="rect">
            <a:avLst/>
          </a:prstGeom>
          <a:solidFill>
            <a:schemeClr val="accent1">
              <a:alpha val="23137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dirty="0"/>
              <a:t>WP14 Injector</a:t>
            </a:r>
          </a:p>
          <a:p>
            <a:pPr eaLnBrk="1" hangingPunct="1"/>
            <a:r>
              <a:rPr lang="en-US" sz="800" b="1" dirty="0" smtClean="0"/>
              <a:t>Cathode laser and Misc</a:t>
            </a:r>
            <a:r>
              <a:rPr lang="en-US" sz="800" b="1" dirty="0"/>
              <a:t>. electronic devices</a:t>
            </a:r>
          </a:p>
          <a:p>
            <a:pPr eaLnBrk="1" hangingPunct="1"/>
            <a:r>
              <a:rPr lang="en-US" dirty="0"/>
              <a:t>10 </a:t>
            </a:r>
            <a:r>
              <a:rPr lang="en-US" dirty="0" smtClean="0"/>
              <a:t>Racks ?</a:t>
            </a:r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r>
              <a:rPr lang="en-US" sz="800" b="1" dirty="0" smtClean="0"/>
              <a:t>Responsible: M. </a:t>
            </a:r>
            <a:r>
              <a:rPr lang="en-US" sz="800" b="1" dirty="0" err="1" smtClean="0"/>
              <a:t>Huening</a:t>
            </a:r>
            <a:endParaRPr lang="en-US" sz="800" b="1" dirty="0"/>
          </a:p>
        </p:txBody>
      </p:sp>
      <p:sp>
        <p:nvSpPr>
          <p:cNvPr id="11290" name="Line 40"/>
          <p:cNvSpPr>
            <a:spLocks noChangeShapeType="1"/>
          </p:cNvSpPr>
          <p:nvPr/>
        </p:nvSpPr>
        <p:spPr bwMode="auto">
          <a:xfrm flipH="1" flipV="1">
            <a:off x="976431" y="1846821"/>
            <a:ext cx="0" cy="185737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1" name="Text Box 41"/>
          <p:cNvSpPr txBox="1">
            <a:spLocks noChangeArrowheads="1"/>
          </p:cNvSpPr>
          <p:nvPr/>
        </p:nvSpPr>
        <p:spPr bwMode="auto">
          <a:xfrm>
            <a:off x="7208045" y="5632418"/>
            <a:ext cx="1707356" cy="677108"/>
          </a:xfrm>
          <a:prstGeom prst="rect">
            <a:avLst/>
          </a:prstGeom>
          <a:solidFill>
            <a:schemeClr val="accent1">
              <a:alpha val="23137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dirty="0" smtClean="0"/>
              <a:t>WP18 </a:t>
            </a:r>
            <a:r>
              <a:rPr lang="en-US" b="1" dirty="0"/>
              <a:t>Special diag</a:t>
            </a:r>
            <a:r>
              <a:rPr lang="en-US" b="1" dirty="0" smtClean="0"/>
              <a:t>.</a:t>
            </a:r>
          </a:p>
          <a:p>
            <a:pPr eaLnBrk="1" hangingPunct="1"/>
            <a:r>
              <a:rPr lang="en-US" sz="800" b="1" dirty="0" smtClean="0"/>
              <a:t>HF electronic, TDS </a:t>
            </a:r>
            <a:r>
              <a:rPr lang="en-US" sz="800" b="1" dirty="0"/>
              <a:t>Modulators</a:t>
            </a:r>
          </a:p>
          <a:p>
            <a:pPr eaLnBrk="1" hangingPunct="1"/>
            <a:endParaRPr lang="en-US" b="1" dirty="0"/>
          </a:p>
          <a:p>
            <a:pPr eaLnBrk="1" hangingPunct="1"/>
            <a:r>
              <a:rPr lang="en-US" b="1" dirty="0"/>
              <a:t>Responsible: </a:t>
            </a:r>
            <a:r>
              <a:rPr lang="en-US" b="1" dirty="0" smtClean="0"/>
              <a:t>C. </a:t>
            </a:r>
            <a:r>
              <a:rPr lang="en-US" b="1" dirty="0" err="1" smtClean="0"/>
              <a:t>Gerth</a:t>
            </a:r>
            <a:endParaRPr lang="en-US" b="1" dirty="0"/>
          </a:p>
        </p:txBody>
      </p:sp>
      <p:sp>
        <p:nvSpPr>
          <p:cNvPr id="11292" name="Line 42"/>
          <p:cNvSpPr>
            <a:spLocks noChangeShapeType="1"/>
          </p:cNvSpPr>
          <p:nvPr/>
        </p:nvSpPr>
        <p:spPr bwMode="auto">
          <a:xfrm flipH="1" flipV="1">
            <a:off x="5280659" y="5870575"/>
            <a:ext cx="367665" cy="0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Text Box 34"/>
          <p:cNvSpPr txBox="1">
            <a:spLocks noChangeArrowheads="1"/>
          </p:cNvSpPr>
          <p:nvPr/>
        </p:nvSpPr>
        <p:spPr bwMode="auto">
          <a:xfrm>
            <a:off x="2795134" y="5422022"/>
            <a:ext cx="2485526" cy="1092607"/>
          </a:xfrm>
          <a:prstGeom prst="rect">
            <a:avLst/>
          </a:prstGeom>
          <a:solidFill>
            <a:schemeClr val="accent1">
              <a:alpha val="23137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b="1" dirty="0" smtClean="0"/>
              <a:t>WP34</a:t>
            </a:r>
            <a:endParaRPr lang="en-US" b="1" dirty="0" smtClean="0"/>
          </a:p>
          <a:p>
            <a:pPr eaLnBrk="1" hangingPunct="1"/>
            <a:r>
              <a:rPr lang="en-US" b="1" dirty="0" smtClean="0"/>
              <a:t>IT </a:t>
            </a:r>
            <a:r>
              <a:rPr lang="en-US" b="1" dirty="0"/>
              <a:t>Hauptverteilerraum</a:t>
            </a:r>
          </a:p>
          <a:p>
            <a:pPr eaLnBrk="1" hangingPunct="1"/>
            <a:r>
              <a:rPr lang="de-DE" sz="800" b="1" dirty="0"/>
              <a:t>Ansprechpartner T. Witt</a:t>
            </a:r>
            <a:endParaRPr lang="en-US" sz="800" b="1" dirty="0"/>
          </a:p>
          <a:p>
            <a:pPr eaLnBrk="1" hangingPunct="1"/>
            <a:endParaRPr lang="en-US" b="1" dirty="0" smtClean="0"/>
          </a:p>
          <a:p>
            <a:pPr eaLnBrk="1" hangingPunct="1"/>
            <a:r>
              <a:rPr lang="en-US" sz="900" b="1" dirty="0" smtClean="0"/>
              <a:t>Passive LWL- Verteiler …………	5 Racks</a:t>
            </a:r>
          </a:p>
          <a:p>
            <a:pPr eaLnBrk="1" hangingPunct="1"/>
            <a:r>
              <a:rPr lang="de-DE" sz="900" b="1" dirty="0" smtClean="0"/>
              <a:t>Aktive Komponenten …………….	4 Racks</a:t>
            </a:r>
          </a:p>
          <a:p>
            <a:pPr eaLnBrk="1" hangingPunct="1"/>
            <a:r>
              <a:rPr lang="de-DE" sz="900" b="1" dirty="0" smtClean="0"/>
              <a:t>Kommunikation ……………………	3 Racks</a:t>
            </a:r>
            <a:endParaRPr lang="en-US" sz="900" dirty="0"/>
          </a:p>
        </p:txBody>
      </p:sp>
      <p:sp>
        <p:nvSpPr>
          <p:cNvPr id="31" name="Line 42"/>
          <p:cNvSpPr>
            <a:spLocks noChangeShapeType="1"/>
          </p:cNvSpPr>
          <p:nvPr/>
        </p:nvSpPr>
        <p:spPr bwMode="auto">
          <a:xfrm>
            <a:off x="6913563" y="5861844"/>
            <a:ext cx="294480" cy="106481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34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23" y="2047448"/>
            <a:ext cx="1323216" cy="542151"/>
          </a:xfrm>
          <a:prstGeom prst="rect">
            <a:avLst/>
          </a:prstGeom>
          <a:noFill/>
          <a:ln w="19050">
            <a:solidFill>
              <a:srgbClr val="2456E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3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943" y="2754862"/>
            <a:ext cx="999013" cy="405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Rectangle 21"/>
          <p:cNvSpPr>
            <a:spLocks noChangeArrowheads="1"/>
          </p:cNvSpPr>
          <p:nvPr/>
        </p:nvSpPr>
        <p:spPr bwMode="auto">
          <a:xfrm>
            <a:off x="4360069" y="3757612"/>
            <a:ext cx="1104422" cy="642937"/>
          </a:xfrm>
          <a:prstGeom prst="rect">
            <a:avLst/>
          </a:prstGeom>
          <a:solidFill>
            <a:srgbClr val="99CC00">
              <a:alpha val="30196"/>
            </a:srgbClr>
          </a:solidFill>
          <a:ln w="1905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" name="Line 20"/>
          <p:cNvSpPr>
            <a:spLocks noChangeShapeType="1"/>
          </p:cNvSpPr>
          <p:nvPr/>
        </p:nvSpPr>
        <p:spPr bwMode="auto">
          <a:xfrm flipH="1">
            <a:off x="4979036" y="2917825"/>
            <a:ext cx="0" cy="1104901"/>
          </a:xfrm>
          <a:prstGeom prst="line">
            <a:avLst/>
          </a:prstGeom>
          <a:noFill/>
          <a:ln w="19050">
            <a:solidFill>
              <a:srgbClr val="3366FF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Text Box 39"/>
          <p:cNvSpPr txBox="1">
            <a:spLocks noChangeArrowheads="1"/>
          </p:cNvSpPr>
          <p:nvPr/>
        </p:nvSpPr>
        <p:spPr bwMode="auto">
          <a:xfrm>
            <a:off x="2915109" y="1796147"/>
            <a:ext cx="1587835" cy="646331"/>
          </a:xfrm>
          <a:prstGeom prst="rect">
            <a:avLst/>
          </a:prstGeom>
          <a:solidFill>
            <a:schemeClr val="accent1">
              <a:alpha val="23137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dirty="0" smtClean="0"/>
              <a:t>WP18 Special diag.</a:t>
            </a:r>
          </a:p>
          <a:p>
            <a:pPr eaLnBrk="1" hangingPunct="1"/>
            <a:r>
              <a:rPr lang="en-US" sz="800" b="1" dirty="0" err="1" smtClean="0"/>
              <a:t>Synchronisation</a:t>
            </a:r>
            <a:endParaRPr lang="en-US" sz="800" b="1" dirty="0"/>
          </a:p>
          <a:p>
            <a:pPr eaLnBrk="1" hangingPunct="1"/>
            <a:r>
              <a:rPr lang="en-US" dirty="0" smtClean="0"/>
              <a:t>5 Racks ?</a:t>
            </a:r>
            <a:endParaRPr lang="en-US" dirty="0"/>
          </a:p>
          <a:p>
            <a:pPr eaLnBrk="1" hangingPunct="1"/>
            <a:r>
              <a:rPr lang="en-US" sz="800" b="1" dirty="0" smtClean="0"/>
              <a:t>Responsible: M. </a:t>
            </a:r>
            <a:r>
              <a:rPr lang="en-US" sz="800" b="1" dirty="0" err="1" smtClean="0"/>
              <a:t>Bousonville</a:t>
            </a:r>
            <a:endParaRPr lang="en-US" sz="800" b="1" dirty="0"/>
          </a:p>
        </p:txBody>
      </p:sp>
      <p:sp>
        <p:nvSpPr>
          <p:cNvPr id="36" name="Line 37"/>
          <p:cNvSpPr>
            <a:spLocks noChangeShapeType="1"/>
          </p:cNvSpPr>
          <p:nvPr/>
        </p:nvSpPr>
        <p:spPr bwMode="auto">
          <a:xfrm flipV="1">
            <a:off x="3721097" y="2447925"/>
            <a:ext cx="796" cy="307972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34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507" y="2478729"/>
            <a:ext cx="1068072" cy="439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b2004120l">
  <a:themeElements>
    <a:clrScheme name="Custom 1">
      <a:dk1>
        <a:srgbClr val="2B166E"/>
      </a:dk1>
      <a:lt1>
        <a:srgbClr val="FFFFFF"/>
      </a:lt1>
      <a:dk2>
        <a:srgbClr val="1640B6"/>
      </a:dk2>
      <a:lt2>
        <a:srgbClr val="B2B2B2"/>
      </a:lt2>
      <a:accent1>
        <a:srgbClr val="48BDEC"/>
      </a:accent1>
      <a:accent2>
        <a:srgbClr val="EB984D"/>
      </a:accent2>
      <a:accent3>
        <a:srgbClr val="FFFFFF"/>
      </a:accent3>
      <a:accent4>
        <a:srgbClr val="23115D"/>
      </a:accent4>
      <a:accent5>
        <a:srgbClr val="B1DBF4"/>
      </a:accent5>
      <a:accent6>
        <a:srgbClr val="D58945"/>
      </a:accent6>
      <a:hlink>
        <a:srgbClr val="2B166E"/>
      </a:hlink>
      <a:folHlink>
        <a:srgbClr val="7E88E4"/>
      </a:folHlink>
    </a:clrScheme>
    <a:fontScheme name="cdb2004120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db2004120l 1">
        <a:dk1>
          <a:srgbClr val="19426B"/>
        </a:dk1>
        <a:lt1>
          <a:srgbClr val="FFFFFF"/>
        </a:lt1>
        <a:dk2>
          <a:srgbClr val="008080"/>
        </a:dk2>
        <a:lt2>
          <a:srgbClr val="B2B2B2"/>
        </a:lt2>
        <a:accent1>
          <a:srgbClr val="35C9C2"/>
        </a:accent1>
        <a:accent2>
          <a:srgbClr val="398AC7"/>
        </a:accent2>
        <a:accent3>
          <a:srgbClr val="FFFFFF"/>
        </a:accent3>
        <a:accent4>
          <a:srgbClr val="14375A"/>
        </a:accent4>
        <a:accent5>
          <a:srgbClr val="AEE1DD"/>
        </a:accent5>
        <a:accent6>
          <a:srgbClr val="337DB4"/>
        </a:accent6>
        <a:hlink>
          <a:srgbClr val="CCCC00"/>
        </a:hlink>
        <a:folHlink>
          <a:srgbClr val="6D50C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20l 2">
        <a:dk1>
          <a:srgbClr val="25095D"/>
        </a:dk1>
        <a:lt1>
          <a:srgbClr val="FFFFFF"/>
        </a:lt1>
        <a:dk2>
          <a:srgbClr val="A1537C"/>
        </a:dk2>
        <a:lt2>
          <a:srgbClr val="B2B2B2"/>
        </a:lt2>
        <a:accent1>
          <a:srgbClr val="AF8ADC"/>
        </a:accent1>
        <a:accent2>
          <a:srgbClr val="60A065"/>
        </a:accent2>
        <a:accent3>
          <a:srgbClr val="FFFFFF"/>
        </a:accent3>
        <a:accent4>
          <a:srgbClr val="1E064E"/>
        </a:accent4>
        <a:accent5>
          <a:srgbClr val="D4C4EB"/>
        </a:accent5>
        <a:accent6>
          <a:srgbClr val="56915B"/>
        </a:accent6>
        <a:hlink>
          <a:srgbClr val="8DAED9"/>
        </a:hlink>
        <a:folHlink>
          <a:srgbClr val="5974C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20l 3">
        <a:dk1>
          <a:srgbClr val="2B166E"/>
        </a:dk1>
        <a:lt1>
          <a:srgbClr val="FFFFFF"/>
        </a:lt1>
        <a:dk2>
          <a:srgbClr val="1640B6"/>
        </a:dk2>
        <a:lt2>
          <a:srgbClr val="B2B2B2"/>
        </a:lt2>
        <a:accent1>
          <a:srgbClr val="48BDEC"/>
        </a:accent1>
        <a:accent2>
          <a:srgbClr val="EB984D"/>
        </a:accent2>
        <a:accent3>
          <a:srgbClr val="FFFFFF"/>
        </a:accent3>
        <a:accent4>
          <a:srgbClr val="23115D"/>
        </a:accent4>
        <a:accent5>
          <a:srgbClr val="B1DBF4"/>
        </a:accent5>
        <a:accent6>
          <a:srgbClr val="D58945"/>
        </a:accent6>
        <a:hlink>
          <a:srgbClr val="339966"/>
        </a:hlink>
        <a:folHlink>
          <a:srgbClr val="7E88E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cdb2004120l</Template>
  <TotalTime>0</TotalTime>
  <Words>434</Words>
  <Application>Microsoft Office PowerPoint</Application>
  <PresentationFormat>On-screen Show (4:3)</PresentationFormat>
  <Paragraphs>173</Paragraphs>
  <Slides>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cdb2004120l</vt:lpstr>
      <vt:lpstr>Image</vt:lpstr>
      <vt:lpstr>XSIN-XTIN-XSE</vt:lpstr>
      <vt:lpstr>XSIN-XTIN-XSE</vt:lpstr>
      <vt:lpstr>PowerPoint Presentation</vt:lpstr>
      <vt:lpstr>XSIN-XTIN-XSE</vt:lpstr>
      <vt:lpstr>XSIN-XTIN-XSE</vt:lpstr>
      <vt:lpstr>XSIN-XTIN-XSE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 Template</dc:title>
  <dc:creator>negodin</dc:creator>
  <cp:lastModifiedBy>Negodin, Evgueni</cp:lastModifiedBy>
  <cp:revision>1270</cp:revision>
  <cp:lastPrinted>2013-01-10T15:10:37Z</cp:lastPrinted>
  <dcterms:created xsi:type="dcterms:W3CDTF">2009-03-18T10:01:59Z</dcterms:created>
  <dcterms:modified xsi:type="dcterms:W3CDTF">2013-02-08T09:13:45Z</dcterms:modified>
</cp:coreProperties>
</file>