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30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3" r:id="rId17"/>
    <p:sldId id="271" r:id="rId18"/>
    <p:sldId id="297" r:id="rId19"/>
    <p:sldId id="298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5" r:id="rId30"/>
    <p:sldId id="289" r:id="rId31"/>
    <p:sldId id="290" r:id="rId32"/>
    <p:sldId id="287" r:id="rId33"/>
    <p:sldId id="288" r:id="rId34"/>
    <p:sldId id="317" r:id="rId35"/>
    <p:sldId id="292" r:id="rId36"/>
    <p:sldId id="295" r:id="rId37"/>
    <p:sldId id="303" r:id="rId38"/>
    <p:sldId id="315" r:id="rId39"/>
    <p:sldId id="308" r:id="rId40"/>
    <p:sldId id="314" r:id="rId41"/>
    <p:sldId id="300" r:id="rId42"/>
    <p:sldId id="302" r:id="rId43"/>
    <p:sldId id="311" r:id="rId44"/>
    <p:sldId id="293" r:id="rId45"/>
    <p:sldId id="306" r:id="rId46"/>
    <p:sldId id="309" r:id="rId47"/>
    <p:sldId id="312" r:id="rId48"/>
    <p:sldId id="316" r:id="rId4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4" autoAdjust="0"/>
    <p:restoredTop sz="86441" autoAdjust="0"/>
  </p:normalViewPr>
  <p:slideViewPr>
    <p:cSldViewPr>
      <p:cViewPr varScale="1">
        <p:scale>
          <a:sx n="66" d="100"/>
          <a:sy n="66" d="100"/>
        </p:scale>
        <p:origin x="-5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276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6C0A6A-48AB-4CC0-BB5C-54D060BD8B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C0A6A-48AB-4CC0-BB5C-54D060BD8BA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C0A6A-48AB-4CC0-BB5C-54D060BD8BA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C0A6A-48AB-4CC0-BB5C-54D060BD8BAC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C0A6A-48AB-4CC0-BB5C-54D060BD8BA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C0A6A-48AB-4CC0-BB5C-54D060BD8BA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C0A6A-48AB-4CC0-BB5C-54D060BD8BAC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8D0A-D55F-436B-8155-F82A7C068F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3DDF-BC57-4C23-8DC3-1DD2B3BF0A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BDB1-F4A2-41D0-A7C3-76D1ED2CDF2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48F4-AA60-4DB5-B998-FEB1779FAD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A2E9-05C4-43EB-941B-C397F0093E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E7A2-5201-492C-AD00-BC19E0E4750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8899-6D5B-4BB1-9B3C-C0B35C33240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9EFC1-C31C-4312-A873-B9EE19FA570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0261-0117-44BF-A103-467BA6A85F0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A94B4-FCB2-4C22-A419-FDA51923E3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F1EA-92BF-4188-A70D-88B72ADC51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400" dirty="0">
              <a:latin typeface="Times New Roman" pitchFamily="18" charset="0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10F516-843E-4CF7-A238-25A673DE35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775"/>
            <a:ext cx="9612560" cy="1216025"/>
          </a:xfrm>
        </p:spPr>
        <p:txBody>
          <a:bodyPr/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En-têtes)"/>
              </a:rPr>
              <a:t>From LEP/SLC                       to the LC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En-têtes)"/>
              </a:rPr>
              <a:t>      </a:t>
            </a:r>
            <a:endParaRPr lang="fr-FR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En-têtes)"/>
            </a:endParaRPr>
          </a:p>
        </p:txBody>
      </p:sp>
      <p:sp>
        <p:nvSpPr>
          <p:cNvPr id="11" name="Sous-titre 10"/>
          <p:cNvSpPr>
            <a:spLocks noGrp="1"/>
          </p:cNvSpPr>
          <p:nvPr>
            <p:ph idx="1"/>
          </p:nvPr>
        </p:nvSpPr>
        <p:spPr>
          <a:xfrm>
            <a:off x="0" y="1772816"/>
            <a:ext cx="10836696" cy="4267200"/>
          </a:xfrm>
        </p:spPr>
        <p:txBody>
          <a:bodyPr/>
          <a:lstStyle/>
          <a:p>
            <a:pPr>
              <a:buNone/>
            </a:pP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Fourth Linear Collider Physics School</a:t>
            </a:r>
            <a:endParaRPr lang="fr-FR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7 - 9 October 2013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DESY, Hamburg</a:t>
            </a:r>
            <a:endParaRPr lang="fr-F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introduction to the physics of Linear Colliders</a:t>
            </a:r>
            <a:endParaRPr lang="es-ES_tradnl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F. Richard October 2013</a:t>
            </a:r>
            <a:endParaRPr lang="fr-FR" dirty="0" smtClean="0"/>
          </a:p>
        </p:txBody>
      </p:sp>
      <p:sp>
        <p:nvSpPr>
          <p:cNvPr id="410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4739C-0316-4E25-9266-565D64569794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339752" y="6237312"/>
            <a:ext cx="3970959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 Richard  LAL/Orsay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 descr="http://www.linearcollider.org/images/pid/1000890/gallery/01_logo_LC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412583"/>
            <a:ext cx="1445417" cy="144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http://www-subatech.in2p3.fr/~photons/subatech/physics/collisionneurs/img34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624"/>
            <a:ext cx="3443288" cy="41005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1700808"/>
            <a:ext cx="4714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2" name="Picture 2" descr="https://indico.desy.de/conferenceDisplay.py/getPic?picId=0&amp;confId=75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28" y="4767786"/>
            <a:ext cx="1497076" cy="211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from LEP1/SLC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 lvl="0"/>
            <a:r>
              <a:rPr lang="en-US" sz="2700" dirty="0" smtClean="0"/>
              <a:t>LEP1 still statistically limited (</a:t>
            </a:r>
            <a:r>
              <a:rPr lang="en-US" sz="2700" b="1" dirty="0" err="1" smtClean="0"/>
              <a:t>mh</a:t>
            </a:r>
            <a:r>
              <a:rPr lang="en-US" sz="2700" b="1" dirty="0" smtClean="0"/>
              <a:t> indirect</a:t>
            </a:r>
            <a:r>
              <a:rPr lang="en-US" sz="2700" dirty="0" smtClean="0"/>
              <a:t>)</a:t>
            </a:r>
            <a:endParaRPr lang="fr-FR" sz="2700" dirty="0" smtClean="0"/>
          </a:p>
          <a:p>
            <a:pPr lvl="0"/>
            <a:r>
              <a:rPr lang="en-US" sz="2700" dirty="0" smtClean="0"/>
              <a:t>There is an intriguing deviation on Z-&gt;bb</a:t>
            </a:r>
            <a:endParaRPr lang="fr-FR" sz="2700" dirty="0" smtClean="0"/>
          </a:p>
          <a:p>
            <a:pPr lvl="0"/>
            <a:r>
              <a:rPr lang="en-US" sz="2700" dirty="0" smtClean="0"/>
              <a:t>The absence of </a:t>
            </a:r>
            <a:r>
              <a:rPr lang="en-US" sz="2700" b="1" dirty="0" smtClean="0"/>
              <a:t>polarization </a:t>
            </a:r>
            <a:r>
              <a:rPr lang="en-US" sz="2700" dirty="0" smtClean="0"/>
              <a:t>at LEP1 limits the number of observables and the accuracy e.g. for s²w has the same precision in SLC with &gt;10 times less events </a:t>
            </a:r>
            <a:endParaRPr lang="fr-FR" sz="2700" dirty="0" smtClean="0"/>
          </a:p>
          <a:p>
            <a:pPr lvl="0"/>
            <a:r>
              <a:rPr lang="en-US" sz="2700" dirty="0" smtClean="0"/>
              <a:t>NEXT STEP is clear: </a:t>
            </a:r>
            <a:r>
              <a:rPr lang="en-US" sz="2700" b="1" dirty="0" err="1" smtClean="0"/>
              <a:t>GigaZ</a:t>
            </a:r>
            <a:r>
              <a:rPr lang="en-US" sz="2700" dirty="0" smtClean="0"/>
              <a:t> but with </a:t>
            </a:r>
            <a:r>
              <a:rPr lang="en-US" sz="2700" dirty="0" err="1" smtClean="0"/>
              <a:t>polarisation</a:t>
            </a:r>
            <a:endParaRPr lang="fr-FR" sz="2700" dirty="0" smtClean="0"/>
          </a:p>
          <a:p>
            <a:pPr lvl="0"/>
            <a:r>
              <a:rPr lang="en-US" sz="2700" dirty="0" err="1" smtClean="0"/>
              <a:t>Remeasuring</a:t>
            </a:r>
            <a:r>
              <a:rPr lang="en-US" sz="2700" dirty="0" smtClean="0"/>
              <a:t> Z couplings at </a:t>
            </a:r>
            <a:r>
              <a:rPr lang="en-US" sz="2700" dirty="0" err="1" smtClean="0"/>
              <a:t>GigaZ</a:t>
            </a:r>
            <a:r>
              <a:rPr lang="en-US" sz="2700" dirty="0" smtClean="0"/>
              <a:t> would allow to increase dramatically LEP1/SLC accuracies </a:t>
            </a:r>
            <a:endParaRPr lang="fr-FR" sz="27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GigaZ</a:t>
            </a:r>
            <a:r>
              <a:rPr lang="fr-FR" b="1" dirty="0" smtClean="0"/>
              <a:t>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r>
              <a:rPr lang="fr-FR" sz="2400" dirty="0" smtClean="0"/>
              <a:t>LC </a:t>
            </a:r>
            <a:r>
              <a:rPr lang="fr-FR" sz="2400" dirty="0" err="1" smtClean="0"/>
              <a:t>luminosity</a:t>
            </a:r>
            <a:r>
              <a:rPr lang="fr-FR" sz="2400" dirty="0" smtClean="0"/>
              <a:t> &gt;100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</a:t>
            </a:r>
            <a:r>
              <a:rPr lang="fr-FR" sz="2400" dirty="0" err="1" smtClean="0"/>
              <a:t>than</a:t>
            </a:r>
            <a:r>
              <a:rPr lang="fr-FR" sz="2400" dirty="0" smtClean="0"/>
              <a:t> LEP1 </a:t>
            </a:r>
          </a:p>
          <a:p>
            <a:r>
              <a:rPr lang="en-US" sz="2400" b="1" dirty="0" smtClean="0"/>
              <a:t>10</a:t>
            </a:r>
            <a:r>
              <a:rPr lang="en-US" sz="2800" b="1" baseline="26000" dirty="0" smtClean="0"/>
              <a:t>9</a:t>
            </a:r>
            <a:r>
              <a:rPr lang="en-US" sz="2400" b="1" dirty="0" smtClean="0"/>
              <a:t> Z </a:t>
            </a:r>
            <a:r>
              <a:rPr lang="en-US" sz="2400" dirty="0" smtClean="0"/>
              <a:t>can be easily accumulated meaning stat errors down to 0.01%</a:t>
            </a:r>
            <a:endParaRPr lang="fr-FR" sz="2400" dirty="0" smtClean="0"/>
          </a:p>
          <a:p>
            <a:r>
              <a:rPr lang="en-US" sz="2400" dirty="0" smtClean="0"/>
              <a:t>The issue then becomes </a:t>
            </a:r>
            <a:r>
              <a:rPr lang="en-US" sz="2400" b="1" dirty="0" err="1" smtClean="0"/>
              <a:t>systematics</a:t>
            </a:r>
            <a:r>
              <a:rPr lang="en-US" sz="2400" dirty="0" smtClean="0"/>
              <a:t> on L, P, </a:t>
            </a:r>
            <a:r>
              <a:rPr lang="en-US" sz="2400" dirty="0" err="1" smtClean="0"/>
              <a:t>Mz</a:t>
            </a:r>
            <a:r>
              <a:rPr lang="en-US" sz="2400" dirty="0" smtClean="0"/>
              <a:t> measurements and theory extrapolated errors</a:t>
            </a:r>
          </a:p>
          <a:p>
            <a:r>
              <a:rPr lang="en-US" sz="2400" dirty="0" smtClean="0"/>
              <a:t>With polarized electrons (P) and positrons (P’),the </a:t>
            </a:r>
            <a:r>
              <a:rPr lang="en-US" sz="2400" dirty="0" err="1" smtClean="0"/>
              <a:t>Blondel</a:t>
            </a:r>
            <a:r>
              <a:rPr lang="en-US" sz="2400" dirty="0" smtClean="0"/>
              <a:t> scheme allows to extract to &lt;0.1% P &amp; P’ by flipping P to –P and P’ to –P’</a:t>
            </a:r>
          </a:p>
          <a:p>
            <a:r>
              <a:rPr lang="en-US" sz="2400" dirty="0" smtClean="0"/>
              <a:t>Gives 4 configurations ++ -- +- -+ allowing to measure 4 cross sections and extract the 4 unknowns:</a:t>
            </a:r>
          </a:p>
          <a:p>
            <a:r>
              <a:rPr lang="en-US" sz="2400" dirty="0" smtClean="0"/>
              <a:t>4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=(1-PP’)(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L+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R</a:t>
            </a:r>
            <a:r>
              <a:rPr lang="en-US" sz="2400" dirty="0" smtClean="0"/>
              <a:t>)+(P+P’)(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R-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L</a:t>
            </a:r>
            <a:r>
              <a:rPr lang="en-US" sz="2400" dirty="0" smtClean="0"/>
              <a:t>)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6025"/>
          </a:xfrm>
        </p:spPr>
        <p:txBody>
          <a:bodyPr/>
          <a:lstStyle/>
          <a:p>
            <a:r>
              <a:rPr lang="fr-FR" b="1" dirty="0" err="1" smtClean="0"/>
              <a:t>GigaZ</a:t>
            </a:r>
            <a:r>
              <a:rPr lang="fr-FR" b="1" dirty="0" smtClean="0"/>
              <a:t> and positron polarisation 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589240"/>
            <a:ext cx="4355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LC-PHSM-1999-002-TESLA  K.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Moenig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P’&gt;0.5 is needed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456"/>
          <a:stretch>
            <a:fillRect/>
          </a:stretch>
        </p:blipFill>
        <p:spPr bwMode="auto">
          <a:xfrm>
            <a:off x="4002828" y="1916832"/>
            <a:ext cx="5141172" cy="354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57469" b="3827"/>
          <a:stretch>
            <a:fillRect/>
          </a:stretch>
        </p:blipFill>
        <p:spPr bwMode="auto">
          <a:xfrm>
            <a:off x="179512" y="1772816"/>
            <a:ext cx="3869022" cy="38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427984" y="530120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GigaZ</a:t>
            </a:r>
            <a:r>
              <a:rPr lang="fr-FR" dirty="0" smtClean="0"/>
              <a:t> </a:t>
            </a: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r>
              <a:rPr lang="fr-FR" dirty="0" smtClean="0"/>
              <a:t> on </a:t>
            </a:r>
            <a:r>
              <a:rPr lang="fr-FR" dirty="0" err="1" smtClean="0"/>
              <a:t>mh</a:t>
            </a:r>
            <a:r>
              <a:rPr lang="fr-FR" dirty="0" smtClean="0"/>
              <a:t> </a:t>
            </a:r>
            <a:r>
              <a:rPr lang="fr-FR" dirty="0" err="1" smtClean="0"/>
              <a:t>saturates</a:t>
            </a:r>
            <a:r>
              <a:rPr lang="fr-FR" dirty="0" smtClean="0"/>
              <a:t> </a:t>
            </a:r>
            <a:r>
              <a:rPr lang="fr-FR" dirty="0" err="1" smtClean="0"/>
              <a:t>predictable</a:t>
            </a:r>
            <a:r>
              <a:rPr lang="fr-FR" dirty="0" smtClean="0"/>
              <a:t> </a:t>
            </a:r>
            <a:r>
              <a:rPr lang="fr-FR" b="1" dirty="0" err="1" smtClean="0"/>
              <a:t>theory</a:t>
            </a:r>
            <a:r>
              <a:rPr lang="fr-FR" b="1" dirty="0" smtClean="0"/>
              <a:t>/</a:t>
            </a:r>
            <a:r>
              <a:rPr lang="fr-FR" b="1" dirty="0" err="1" smtClean="0"/>
              <a:t>exptal</a:t>
            </a:r>
            <a:r>
              <a:rPr lang="fr-FR" b="1" dirty="0" smtClean="0"/>
              <a:t> </a:t>
            </a:r>
            <a:r>
              <a:rPr lang="fr-FR" b="1" dirty="0" err="1" smtClean="0"/>
              <a:t>uncertainties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LEP2</a:t>
            </a:r>
            <a:endParaRPr lang="fr-FR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07504" y="1752600"/>
            <a:ext cx="5112568" cy="4628728"/>
          </a:xfrm>
        </p:spPr>
        <p:txBody>
          <a:bodyPr/>
          <a:lstStyle/>
          <a:p>
            <a:r>
              <a:rPr lang="en-US" sz="2500" dirty="0" smtClean="0"/>
              <a:t>LEP2 has allowed to measure the </a:t>
            </a:r>
            <a:r>
              <a:rPr lang="en-US" sz="2500" b="1" dirty="0" smtClean="0"/>
              <a:t>self-coupling Z-&gt;WW</a:t>
            </a:r>
            <a:r>
              <a:rPr lang="en-US" sz="2500" dirty="0" smtClean="0"/>
              <a:t> for the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time establishing the non-</a:t>
            </a:r>
            <a:r>
              <a:rPr lang="en-US" sz="2500" dirty="0" err="1" smtClean="0"/>
              <a:t>Abelian</a:t>
            </a:r>
            <a:r>
              <a:rPr lang="en-US" sz="2500" dirty="0" smtClean="0"/>
              <a:t> nature of these couplings </a:t>
            </a:r>
            <a:endParaRPr lang="fr-FR" sz="2500" dirty="0" smtClean="0"/>
          </a:p>
          <a:p>
            <a:pPr lvl="0"/>
            <a:r>
              <a:rPr lang="en-US" sz="2500" dirty="0" smtClean="0"/>
              <a:t>Essential proof of the </a:t>
            </a:r>
            <a:r>
              <a:rPr lang="en-US" sz="2500" dirty="0" smtClean="0"/>
              <a:t>SM </a:t>
            </a:r>
            <a:endParaRPr lang="fr-FR" sz="2500" dirty="0" smtClean="0"/>
          </a:p>
          <a:p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precise Mw </a:t>
            </a:r>
            <a:r>
              <a:rPr lang="en-US" sz="2500" dirty="0" smtClean="0"/>
              <a:t>and coupling measurements (</a:t>
            </a:r>
            <a:r>
              <a:rPr lang="en-US" sz="2500" b="1" dirty="0" err="1" smtClean="0"/>
              <a:t>Pe</a:t>
            </a:r>
            <a:r>
              <a:rPr lang="en-US" sz="2500" b="1" dirty="0" smtClean="0"/>
              <a:t>-=0 !)</a:t>
            </a:r>
            <a:endParaRPr lang="fr-FR" sz="2500" b="1" dirty="0" smtClean="0"/>
          </a:p>
          <a:p>
            <a:r>
              <a:rPr lang="en-US" sz="2500" dirty="0" smtClean="0"/>
              <a:t>First look into HZ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F. Richard </a:t>
            </a:r>
            <a:r>
              <a:rPr lang="fr-FR" dirty="0" err="1" smtClean="0"/>
              <a:t>October</a:t>
            </a:r>
            <a:r>
              <a:rPr lang="fr-FR" dirty="0" smtClean="0"/>
              <a:t>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11" name="Espace réservé du contenu 10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60848"/>
            <a:ext cx="3924300" cy="36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-3"/>
            <a:ext cx="56007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Higgs</a:t>
            </a:r>
            <a:r>
              <a:rPr lang="fr-FR" b="1" dirty="0" smtClean="0"/>
              <a:t> </a:t>
            </a:r>
            <a:r>
              <a:rPr lang="fr-FR" b="1" dirty="0" err="1" smtClean="0"/>
              <a:t>sector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048870" cy="4267200"/>
          </a:xfrm>
        </p:spPr>
        <p:txBody>
          <a:bodyPr/>
          <a:lstStyle/>
          <a:p>
            <a:r>
              <a:rPr lang="en-US" sz="1900" dirty="0" smtClean="0"/>
              <a:t>Below 80 GeV can cope with Higgs produced with &gt;10 reduced coupling (non minimal Higgs type) but not true for 80-115 GeV</a:t>
            </a:r>
            <a:endParaRPr lang="fr-FR" sz="1900" dirty="0" smtClean="0"/>
          </a:p>
          <a:p>
            <a:pPr lvl="0"/>
            <a:r>
              <a:rPr lang="en-US" sz="1900" dirty="0" smtClean="0"/>
              <a:t>The lesson is that the present limit is </a:t>
            </a:r>
            <a:r>
              <a:rPr lang="en-US" sz="1900" b="1" dirty="0" smtClean="0"/>
              <a:t>not robust enough</a:t>
            </a:r>
            <a:r>
              <a:rPr lang="en-US" sz="1900" dirty="0" smtClean="0"/>
              <a:t> to cope with a modest reduction of the coupling which is likely to occur in non minimal models</a:t>
            </a:r>
            <a:endParaRPr lang="fr-FR" sz="1900" dirty="0" smtClean="0"/>
          </a:p>
          <a:p>
            <a:pPr lvl="0"/>
            <a:r>
              <a:rPr lang="en-US" sz="1900" dirty="0" smtClean="0"/>
              <a:t>Very important to use higher luminosity searches of Higgs at future </a:t>
            </a:r>
            <a:r>
              <a:rPr lang="en-US" sz="1900" dirty="0" err="1" smtClean="0"/>
              <a:t>e+e</a:t>
            </a:r>
            <a:r>
              <a:rPr lang="en-US" sz="1900" dirty="0" smtClean="0"/>
              <a:t>-</a:t>
            </a:r>
          </a:p>
          <a:p>
            <a:pPr lvl="0"/>
            <a:r>
              <a:rPr lang="en-US" sz="1900" dirty="0" smtClean="0"/>
              <a:t>LHC can look into H-&gt;</a:t>
            </a:r>
            <a:r>
              <a:rPr lang="en-US" sz="1900" dirty="0" err="1" smtClean="0">
                <a:latin typeface="Symbol" pitchFamily="18" charset="2"/>
              </a:rPr>
              <a:t>gg</a:t>
            </a:r>
            <a:r>
              <a:rPr lang="en-US" sz="1900" dirty="0" smtClean="0"/>
              <a:t> but with lower S/B</a:t>
            </a:r>
            <a:endParaRPr lang="fr-FR" sz="19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8581" t="3425" r="3218"/>
          <a:stretch>
            <a:fillRect/>
          </a:stretch>
        </p:blipFill>
        <p:spPr bwMode="auto">
          <a:xfrm>
            <a:off x="5141951" y="2804468"/>
            <a:ext cx="3966553" cy="40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4" cstate="print"/>
          <a:srcRect r="48246"/>
          <a:stretch>
            <a:fillRect/>
          </a:stretch>
        </p:blipFill>
        <p:spPr bwMode="auto">
          <a:xfrm>
            <a:off x="5724128" y="0"/>
            <a:ext cx="3197510" cy="30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examples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682080"/>
            <a:ext cx="8244210" cy="4267200"/>
          </a:xfrm>
        </p:spPr>
        <p:txBody>
          <a:bodyPr/>
          <a:lstStyle/>
          <a:p>
            <a:pPr lvl="0"/>
            <a:r>
              <a:rPr lang="en-US" sz="2200" dirty="0" smtClean="0"/>
              <a:t>Has allowed to search for BSM                          particles in particular for SUSY up to                       the kinematical limit for colorless                    particles even in case of </a:t>
            </a:r>
            <a:r>
              <a:rPr lang="en-US" sz="2200" b="1" dirty="0" smtClean="0"/>
              <a:t>quasi                                    invisible decays</a:t>
            </a:r>
            <a:r>
              <a:rPr lang="en-US" sz="2200" dirty="0" smtClean="0"/>
              <a:t> (mass degenerate                                                                         </a:t>
            </a:r>
            <a:r>
              <a:rPr lang="en-US" sz="2200" dirty="0" err="1" smtClean="0"/>
              <a:t>chargino-neutralino</a:t>
            </a:r>
            <a:r>
              <a:rPr lang="en-US" sz="2200" dirty="0" smtClean="0"/>
              <a:t>) using ISR                        tagging</a:t>
            </a:r>
          </a:p>
          <a:p>
            <a:pPr lvl="0"/>
            <a:r>
              <a:rPr lang="en-US" sz="2200" dirty="0" smtClean="0"/>
              <a:t>Could cover a blind spot for LHC</a:t>
            </a:r>
            <a:endParaRPr lang="fr-FR" sz="2200" dirty="0" smtClean="0"/>
          </a:p>
          <a:p>
            <a:pPr lvl="0"/>
            <a:r>
              <a:rPr lang="en-US" sz="2200" dirty="0" smtClean="0"/>
              <a:t>In some cases these limits have extended well </a:t>
            </a:r>
            <a:r>
              <a:rPr lang="en-US" sz="2200" b="1" dirty="0" smtClean="0"/>
              <a:t>beyond ECM</a:t>
            </a:r>
            <a:r>
              <a:rPr lang="en-US" sz="2200" dirty="0" smtClean="0"/>
              <a:t>: example  Z’ </a:t>
            </a:r>
            <a:endParaRPr lang="fr-FR" sz="2200" dirty="0" smtClean="0"/>
          </a:p>
          <a:p>
            <a:endParaRPr lang="fr-FR" sz="2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02972"/>
            <a:ext cx="7745472" cy="129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704" y="0"/>
            <a:ext cx="3173808" cy="449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569325" cy="1216025"/>
          </a:xfrm>
        </p:spPr>
        <p:txBody>
          <a:bodyPr/>
          <a:lstStyle/>
          <a:p>
            <a:r>
              <a:rPr lang="en-US" b="1" dirty="0" smtClean="0"/>
              <a:t>LEP2 history on Higgs search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267200"/>
          </a:xfrm>
        </p:spPr>
        <p:txBody>
          <a:bodyPr/>
          <a:lstStyle/>
          <a:p>
            <a:r>
              <a:rPr lang="en-US" sz="2400" dirty="0" smtClean="0"/>
              <a:t>LEP2 maximum energy was initially planned to access to WW production</a:t>
            </a:r>
          </a:p>
          <a:p>
            <a:r>
              <a:rPr lang="en-US" sz="2400" dirty="0" smtClean="0"/>
              <a:t>With the emergence of </a:t>
            </a:r>
            <a:r>
              <a:rPr lang="en-US" sz="2400" b="1" dirty="0" smtClean="0"/>
              <a:t>SUSY</a:t>
            </a:r>
            <a:r>
              <a:rPr lang="en-US" sz="2400" dirty="0" smtClean="0"/>
              <a:t> ideas (MH&lt;MZ at tree level, MH&lt;130 GeV with corrections), the focus became HZ production and the priority for energy upgrade increasing the number of SC cavities and the gradient of these cavities</a:t>
            </a:r>
          </a:p>
          <a:p>
            <a:r>
              <a:rPr lang="en-US" sz="2400" dirty="0" smtClean="0"/>
              <a:t>This strategy came too late (decision to stop cavity production in view of an early start of LHC) and in spite of the </a:t>
            </a:r>
            <a:r>
              <a:rPr lang="en-US" sz="2400" dirty="0" err="1" smtClean="0"/>
              <a:t>heroïcal</a:t>
            </a:r>
            <a:r>
              <a:rPr lang="en-US" sz="2400" dirty="0" smtClean="0"/>
              <a:t> efforts of CERN engineers LEP2 was short of 5% of energy (20% of cavities) to reach the goal  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LEP/SLD detectors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716016" cy="426720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en-US" sz="2400" dirty="0" smtClean="0"/>
              <a:t>Jet reconstruction, in particular in the forward regions, was imperfect which was acceptable for 4 jet topologies but not with </a:t>
            </a:r>
            <a:r>
              <a:rPr lang="en-US" sz="2400" b="1" dirty="0" smtClean="0"/>
              <a:t>8 jets </a:t>
            </a:r>
            <a:r>
              <a:rPr lang="en-US" sz="2400" dirty="0" smtClean="0"/>
              <a:t>at LC           (e.g. </a:t>
            </a:r>
            <a:r>
              <a:rPr lang="en-US" sz="2400" dirty="0" err="1" smtClean="0"/>
              <a:t>ttbarH</a:t>
            </a:r>
            <a:r>
              <a:rPr lang="en-US" sz="2400" dirty="0" smtClean="0"/>
              <a:t>)</a:t>
            </a:r>
            <a:endParaRPr lang="fr-FR" sz="2400" dirty="0" smtClean="0"/>
          </a:p>
          <a:p>
            <a:r>
              <a:rPr lang="en-US" sz="2400" dirty="0" smtClean="0"/>
              <a:t>Needs to be dramatically improved with detectors proposed for ILC &amp; CLIC</a:t>
            </a:r>
            <a:endParaRPr lang="fr-FR" sz="2400" dirty="0" smtClean="0"/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rcRect t="2616" b="2616"/>
          <a:stretch>
            <a:fillRect/>
          </a:stretch>
        </p:blipFill>
        <p:spPr bwMode="auto">
          <a:xfrm>
            <a:off x="4409964" y="1971596"/>
            <a:ext cx="4698540" cy="4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 concepts: </a:t>
            </a:r>
            <a:r>
              <a:rPr lang="en-US" b="1" dirty="0" err="1" smtClean="0"/>
              <a:t>SiD</a:t>
            </a:r>
            <a:r>
              <a:rPr lang="en-US" b="1" dirty="0" smtClean="0"/>
              <a:t> &amp; ILD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June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93"/>
          <a:stretch>
            <a:fillRect/>
          </a:stretch>
        </p:blipFill>
        <p:spPr bwMode="auto">
          <a:xfrm>
            <a:off x="35496" y="2204864"/>
            <a:ext cx="4377022" cy="35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2-10-18 at 3.09.5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16830"/>
            <a:ext cx="4467511" cy="417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371600"/>
          </a:xfrm>
        </p:spPr>
        <p:txBody>
          <a:bodyPr/>
          <a:lstStyle/>
          <a:p>
            <a:r>
              <a:rPr lang="fr-FR" b="1" dirty="0" err="1" smtClean="0"/>
              <a:t>From</a:t>
            </a:r>
            <a:r>
              <a:rPr lang="fr-FR" b="1" dirty="0" smtClean="0"/>
              <a:t> SLD to </a:t>
            </a:r>
            <a:r>
              <a:rPr lang="fr-FR" b="1" dirty="0" err="1" smtClean="0"/>
              <a:t>SiD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r>
              <a:rPr lang="fr-FR" i="1" dirty="0" smtClean="0"/>
              <a:t>Compact (ECAL !), HCAL </a:t>
            </a:r>
            <a:r>
              <a:rPr lang="fr-FR" i="1" dirty="0" err="1" smtClean="0"/>
              <a:t>inside</a:t>
            </a:r>
            <a:r>
              <a:rPr lang="fr-FR" i="1" dirty="0" smtClean="0"/>
              <a:t> </a:t>
            </a:r>
            <a:r>
              <a:rPr lang="fr-FR" i="1" dirty="0" err="1" smtClean="0"/>
              <a:t>coil</a:t>
            </a:r>
            <a:r>
              <a:rPr lang="fr-FR" i="1" dirty="0" smtClean="0"/>
              <a:t>,  B </a:t>
            </a:r>
            <a:r>
              <a:rPr lang="fr-FR" i="1" dirty="0" err="1" smtClean="0"/>
              <a:t>from</a:t>
            </a:r>
            <a:r>
              <a:rPr lang="fr-FR" i="1" dirty="0" smtClean="0"/>
              <a:t> 0.6 to 5 T,  Drift </a:t>
            </a:r>
            <a:r>
              <a:rPr lang="fr-FR" i="1" dirty="0" err="1" smtClean="0"/>
              <a:t>chamber</a:t>
            </a:r>
            <a:r>
              <a:rPr lang="fr-FR" i="1" dirty="0" smtClean="0"/>
              <a:t> to all Si, No </a:t>
            </a:r>
            <a:r>
              <a:rPr lang="fr-FR" i="1" dirty="0" err="1" smtClean="0"/>
              <a:t>particle</a:t>
            </a:r>
            <a:r>
              <a:rPr lang="fr-FR" i="1" dirty="0" smtClean="0"/>
              <a:t> ID Rµvertex 3cm to &lt;2 cm, </a:t>
            </a:r>
            <a:r>
              <a:rPr lang="fr-FR" i="1" dirty="0" err="1" smtClean="0"/>
              <a:t>cost</a:t>
            </a:r>
            <a:r>
              <a:rPr lang="fr-FR" i="1" dirty="0" smtClean="0"/>
              <a:t> 50 M$ -&gt; 440 M$ </a:t>
            </a:r>
            <a:endParaRPr lang="en-US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265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F. Richard </a:t>
            </a:r>
            <a:r>
              <a:rPr lang="fr-FR" dirty="0" err="1" smtClean="0"/>
              <a:t>October</a:t>
            </a:r>
            <a:r>
              <a:rPr lang="fr-FR" dirty="0" smtClean="0"/>
              <a:t> 2013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CB820261-0117-44BF-A103-467BA6A85F07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b="3130"/>
          <a:stretch>
            <a:fillRect/>
          </a:stretch>
        </p:blipFill>
        <p:spPr bwMode="auto">
          <a:xfrm>
            <a:off x="280988" y="764704"/>
            <a:ext cx="8582025" cy="445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512" y="1752600"/>
            <a:ext cx="8964488" cy="4267200"/>
          </a:xfrm>
        </p:spPr>
        <p:txBody>
          <a:bodyPr/>
          <a:lstStyle/>
          <a:p>
            <a:r>
              <a:rPr lang="en-US" dirty="0" smtClean="0"/>
              <a:t>The purpose of this talk is to recall </a:t>
            </a:r>
            <a:r>
              <a:rPr lang="en-US" b="1" dirty="0" smtClean="0"/>
              <a:t>LEP1+SLC</a:t>
            </a:r>
            <a:r>
              <a:rPr lang="en-US" dirty="0" smtClean="0"/>
              <a:t> and </a:t>
            </a:r>
            <a:r>
              <a:rPr lang="en-US" b="1" dirty="0" smtClean="0"/>
              <a:t>LEP2</a:t>
            </a:r>
            <a:r>
              <a:rPr lang="en-US" dirty="0" smtClean="0"/>
              <a:t> aspects which are relevant for designing the </a:t>
            </a:r>
            <a:r>
              <a:rPr lang="en-US" dirty="0" err="1" smtClean="0"/>
              <a:t>e+e</a:t>
            </a:r>
            <a:r>
              <a:rPr lang="en-US" dirty="0" smtClean="0"/>
              <a:t>- strategy</a:t>
            </a:r>
            <a:endParaRPr lang="fr-FR" dirty="0" smtClean="0"/>
          </a:p>
          <a:p>
            <a:r>
              <a:rPr lang="en-US" dirty="0" smtClean="0"/>
              <a:t>I will also discuss the </a:t>
            </a:r>
            <a:r>
              <a:rPr lang="en-US" b="1" dirty="0" smtClean="0"/>
              <a:t>limitations</a:t>
            </a:r>
            <a:r>
              <a:rPr lang="en-US" dirty="0" smtClean="0"/>
              <a:t> (physics, detector, machine, theory) which serves as lessons to define future </a:t>
            </a:r>
            <a:r>
              <a:rPr lang="en-US" dirty="0" err="1" smtClean="0"/>
              <a:t>e+e</a:t>
            </a:r>
            <a:r>
              <a:rPr lang="en-US" dirty="0" smtClean="0"/>
              <a:t>- colliders</a:t>
            </a:r>
            <a:endParaRPr lang="fr-FR" dirty="0" smtClean="0"/>
          </a:p>
          <a:p>
            <a:r>
              <a:rPr lang="en-US" dirty="0" smtClean="0"/>
              <a:t>I will then sketch what we can expect from the LC results for the future of HEP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68325" y="332656"/>
            <a:ext cx="8575675" cy="1216025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Particle Flow Algorithm (PFA)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267200"/>
          </a:xfrm>
        </p:spPr>
        <p:txBody>
          <a:bodyPr/>
          <a:lstStyle/>
          <a:p>
            <a:r>
              <a:rPr lang="en-US" sz="2400" dirty="0" smtClean="0"/>
              <a:t>Plays a major role in the optimization of the 2 detectors</a:t>
            </a:r>
            <a:endParaRPr lang="fr-FR" sz="2400" dirty="0" smtClean="0"/>
          </a:p>
          <a:p>
            <a:r>
              <a:rPr lang="en-US" sz="2400" dirty="0" smtClean="0"/>
              <a:t>What is the                                                               problem ? 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Optimization of PFA shows that the main limitation is confusion not energy resolution</a:t>
            </a:r>
            <a:endParaRPr lang="fr-FR" sz="2400" dirty="0" smtClean="0"/>
          </a:p>
          <a:p>
            <a:pPr lvl="0"/>
            <a:r>
              <a:rPr lang="en-US" sz="2400" b="1" dirty="0" smtClean="0"/>
              <a:t>Compact (limited shower radial expansion) and  granular</a:t>
            </a:r>
            <a:r>
              <a:rPr lang="en-US" sz="2400" dirty="0" smtClean="0"/>
              <a:t> calorimeters needed (0.5x0.5 cm² Si pads for ECAL), excellent tracking efficiency (&gt;99%) and low material in front</a:t>
            </a:r>
            <a:endParaRPr lang="fr-FR" sz="2400" dirty="0" smtClean="0"/>
          </a:p>
          <a:p>
            <a:endParaRPr lang="fr-FR" sz="2800" dirty="0" smtClean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rcRect l="3095" t="6114" r="7350" b="7337"/>
          <a:stretch>
            <a:fillRect/>
          </a:stretch>
        </p:blipFill>
        <p:spPr bwMode="auto">
          <a:xfrm>
            <a:off x="3131840" y="2132856"/>
            <a:ext cx="5583441" cy="170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Particle Flow </a:t>
            </a:r>
            <a:endParaRPr lang="en-GB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369" y="114526"/>
            <a:ext cx="3678631" cy="35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r="28105"/>
          <a:stretch>
            <a:fillRect/>
          </a:stretch>
        </p:blipFill>
        <p:spPr bwMode="auto">
          <a:xfrm>
            <a:off x="0" y="2053733"/>
            <a:ext cx="5861545" cy="47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 r="59986" b="25418"/>
          <a:stretch>
            <a:fillRect/>
          </a:stretch>
        </p:blipFill>
        <p:spPr bwMode="auto">
          <a:xfrm>
            <a:off x="5710414" y="3789040"/>
            <a:ext cx="3433586" cy="242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Flavor</a:t>
            </a:r>
            <a:r>
              <a:rPr lang="fr-FR" b="1" dirty="0" smtClean="0"/>
              <a:t> </a:t>
            </a:r>
            <a:r>
              <a:rPr lang="fr-FR" b="1" dirty="0" err="1" smtClean="0"/>
              <a:t>tagging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1752600"/>
            <a:ext cx="6372200" cy="4267200"/>
          </a:xfrm>
        </p:spPr>
        <p:txBody>
          <a:bodyPr/>
          <a:lstStyle/>
          <a:p>
            <a:r>
              <a:rPr lang="en-US" sz="2200" dirty="0" smtClean="0"/>
              <a:t>Tagging of flavors was limited             by the radius of the vacuum               chamber (R=5cm) and the          material thickness</a:t>
            </a:r>
            <a:endParaRPr lang="fr-FR" sz="2200" dirty="0" smtClean="0"/>
          </a:p>
          <a:p>
            <a:r>
              <a:rPr lang="en-US" sz="2200" dirty="0" smtClean="0"/>
              <a:t>Will be dramatically improved               (R&lt;2cm) allowing not only               better b/c separation needed             for Higgs measurement but, for         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time, the possibility to           measure the </a:t>
            </a:r>
            <a:r>
              <a:rPr lang="en-US" sz="2200" b="1" dirty="0" smtClean="0"/>
              <a:t>b charges </a:t>
            </a:r>
            <a:r>
              <a:rPr lang="en-US" sz="2200" dirty="0" smtClean="0"/>
              <a:t>using             multi secondary vertices          separation </a:t>
            </a:r>
            <a:endParaRPr lang="fr-FR" sz="2200" dirty="0" smtClean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8" name="Espace réservé du contenu 7" descr="zv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120" t="24773" r="38715" b="34302"/>
          <a:stretch>
            <a:fillRect/>
          </a:stretch>
        </p:blipFill>
        <p:spPr bwMode="auto">
          <a:xfrm>
            <a:off x="5095861" y="3501008"/>
            <a:ext cx="4048139" cy="23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rcRect r="30626"/>
          <a:stretch>
            <a:fillRect/>
          </a:stretch>
        </p:blipFill>
        <p:spPr bwMode="auto">
          <a:xfrm>
            <a:off x="4932040" y="116632"/>
            <a:ext cx="4226595" cy="345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Machine limitations</a:t>
            </a:r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r>
              <a:rPr lang="en-US" sz="2600" dirty="0" smtClean="0"/>
              <a:t>Luminosity: factor 100 needed to measure Higgs BR at % since most likely deviations will be small</a:t>
            </a:r>
            <a:endParaRPr lang="fr-FR" sz="2600" dirty="0" smtClean="0"/>
          </a:p>
          <a:p>
            <a:r>
              <a:rPr lang="en-US" sz="2600" dirty="0" smtClean="0"/>
              <a:t>Also to cover </a:t>
            </a:r>
            <a:r>
              <a:rPr lang="en-US" sz="2600" b="1" dirty="0" smtClean="0"/>
              <a:t>non minimal Higgs </a:t>
            </a:r>
            <a:r>
              <a:rPr lang="en-US" sz="2600" dirty="0" smtClean="0"/>
              <a:t>scenarios (including  </a:t>
            </a:r>
            <a:r>
              <a:rPr lang="en-US" sz="2600" dirty="0" err="1" smtClean="0"/>
              <a:t>mH</a:t>
            </a:r>
            <a:r>
              <a:rPr lang="en-US" sz="2600" dirty="0" smtClean="0"/>
              <a:t>&lt;100GeV)</a:t>
            </a:r>
            <a:endParaRPr lang="fr-FR" sz="2600" dirty="0" smtClean="0"/>
          </a:p>
          <a:p>
            <a:r>
              <a:rPr lang="en-US" sz="2600" b="1" dirty="0" smtClean="0"/>
              <a:t>Polarization</a:t>
            </a:r>
            <a:r>
              <a:rPr lang="en-US" sz="2600" dirty="0" smtClean="0"/>
              <a:t>: indispensable to test EW, brings additional observables </a:t>
            </a:r>
            <a:endParaRPr lang="fr-FR" sz="2600" dirty="0" smtClean="0"/>
          </a:p>
          <a:p>
            <a:r>
              <a:rPr lang="en-US" sz="2600" b="1" dirty="0" smtClean="0"/>
              <a:t>Energy flexibility</a:t>
            </a:r>
            <a:r>
              <a:rPr lang="en-US" sz="2600" dirty="0" smtClean="0"/>
              <a:t>: LEP2 has missed the Higgs boson by very little (in the past ADONE was limited at 3 GeV !) while an energy extension of a LC is much easier</a:t>
            </a:r>
            <a:endParaRPr lang="fr-FR" sz="26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4675" y="44624"/>
            <a:ext cx="8001000" cy="1216025"/>
          </a:xfrm>
        </p:spPr>
        <p:txBody>
          <a:bodyPr/>
          <a:lstStyle/>
          <a:p>
            <a:r>
              <a:rPr lang="fr-FR" b="1" dirty="0" err="1" smtClean="0"/>
              <a:t>Circular</a:t>
            </a:r>
            <a:r>
              <a:rPr lang="fr-FR" b="1" dirty="0" smtClean="0"/>
              <a:t> vs </a:t>
            </a:r>
            <a:r>
              <a:rPr lang="fr-FR" b="1" dirty="0" err="1" smtClean="0"/>
              <a:t>Linear</a:t>
            </a:r>
            <a:r>
              <a:rPr lang="fr-FR" b="1" dirty="0" smtClean="0"/>
              <a:t> e+e- 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8007858" cy="60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Possibilities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267200"/>
          </a:xfrm>
        </p:spPr>
        <p:txBody>
          <a:bodyPr/>
          <a:lstStyle/>
          <a:p>
            <a:r>
              <a:rPr lang="en-US" sz="2200" dirty="0" smtClean="0"/>
              <a:t>Extension of LEP2 is under consideration (TLEP)</a:t>
            </a:r>
          </a:p>
          <a:p>
            <a:r>
              <a:rPr lang="en-US" sz="2200" dirty="0" smtClean="0"/>
              <a:t> Good luminosity but energy limited (up to top threshold with 100 km tunnel) and with no clear scheme to produce longitudinal polarization </a:t>
            </a:r>
          </a:p>
          <a:p>
            <a:r>
              <a:rPr lang="en-US" sz="2200" dirty="0" smtClean="0"/>
              <a:t>µµ colliders: very compact since it can overcome SR but has serious handicaps: need for cooling (we need very thin beams) and severe backgrounds (could perhaps be overcome but dead regions) </a:t>
            </a:r>
            <a:endParaRPr lang="fr-FR" sz="2200" dirty="0" smtClean="0"/>
          </a:p>
          <a:p>
            <a:r>
              <a:rPr lang="en-US" sz="2200" dirty="0" smtClean="0"/>
              <a:t>LC: first demonstrator was SLC but since then major international R&amp;D effort with facilities in the 3 regions </a:t>
            </a:r>
          </a:p>
          <a:p>
            <a:r>
              <a:rPr lang="en-US" sz="2200" dirty="0" smtClean="0"/>
              <a:t>This long effort (&gt;15 y) has resulted into two projects ILC (TDR level) and CLIC (CDR level)</a:t>
            </a:r>
            <a:endParaRPr lang="fr-FR" sz="2200" dirty="0" smtClean="0"/>
          </a:p>
          <a:p>
            <a:pPr lvl="0"/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F. Richard August 2011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DBA5E8-D2D0-46FA-8EEA-FA821CF0BCE2}" type="slidenum">
              <a:rPr lang="fr-FR" smtClean="0"/>
              <a:pPr/>
              <a:t>26</a:t>
            </a:fld>
            <a:endParaRPr lang="fr-FR" smtClean="0"/>
          </a:p>
        </p:txBody>
      </p:sp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2" cstate="print"/>
          <a:srcRect t="4729" r="-140"/>
          <a:stretch>
            <a:fillRect/>
          </a:stretch>
        </p:blipFill>
        <p:spPr bwMode="auto">
          <a:xfrm>
            <a:off x="414338" y="147638"/>
            <a:ext cx="83280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 b="9000"/>
          <a:stretch>
            <a:fillRect/>
          </a:stretch>
        </p:blipFill>
        <p:spPr bwMode="auto">
          <a:xfrm>
            <a:off x="179388" y="1628775"/>
            <a:ext cx="87852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limitations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0" y="1628800"/>
            <a:ext cx="9144000" cy="4267200"/>
          </a:xfrm>
        </p:spPr>
        <p:txBody>
          <a:bodyPr/>
          <a:lstStyle/>
          <a:p>
            <a:r>
              <a:rPr lang="en-US" sz="2200" dirty="0" smtClean="0"/>
              <a:t>With the high luminosity expected, statistical errors as low as a few 0.1% will be achieved (0.01% at </a:t>
            </a:r>
            <a:r>
              <a:rPr lang="en-US" sz="2200" dirty="0" err="1" smtClean="0"/>
              <a:t>GigaZ</a:t>
            </a:r>
            <a:r>
              <a:rPr lang="en-US" sz="2200" dirty="0" smtClean="0"/>
              <a:t>)</a:t>
            </a:r>
            <a:endParaRPr lang="fr-FR" sz="2200" dirty="0" smtClean="0"/>
          </a:p>
          <a:p>
            <a:r>
              <a:rPr lang="en-US" sz="2200" dirty="0" smtClean="0"/>
              <a:t>One therefore need to master not only luminosity, polarization and reconstruction effects at this level but also </a:t>
            </a:r>
            <a:r>
              <a:rPr lang="en-US" sz="2200" b="1" dirty="0" smtClean="0">
                <a:solidFill>
                  <a:srgbClr val="0066FF"/>
                </a:solidFill>
              </a:rPr>
              <a:t>theoretical errors </a:t>
            </a:r>
            <a:r>
              <a:rPr lang="fr-FR" sz="2000" dirty="0" err="1" smtClean="0"/>
              <a:t>arXiv</a:t>
            </a:r>
            <a:r>
              <a:rPr lang="fr-FR" sz="2000" dirty="0" smtClean="0"/>
              <a:t>:1307.3962</a:t>
            </a:r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On top physics QCD and EW corrections can reach ~10% and therefore HO need to be computed</a:t>
            </a:r>
            <a:endParaRPr lang="fr-FR" sz="2200" dirty="0" smtClean="0"/>
          </a:p>
          <a:p>
            <a:r>
              <a:rPr lang="en-US" sz="2200" dirty="0" smtClean="0"/>
              <a:t>Major challenge for theory which requires careful planning </a:t>
            </a:r>
            <a:endParaRPr lang="fr-FR" sz="2200" dirty="0" smtClean="0"/>
          </a:p>
          <a:p>
            <a:endParaRPr lang="fr-FR" sz="2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20261-0117-44BF-A103-467BA6A85F07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2517" t="3315" r="5873" b="50836"/>
          <a:stretch>
            <a:fillRect/>
          </a:stretch>
        </p:blipFill>
        <p:spPr bwMode="auto">
          <a:xfrm>
            <a:off x="503687" y="3501008"/>
            <a:ext cx="8097314" cy="15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main goal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Breakdown the SM and elect a BSM theory </a:t>
            </a:r>
          </a:p>
          <a:p>
            <a:r>
              <a:rPr lang="en-US" sz="2200" dirty="0" smtClean="0"/>
              <a:t>Still achievable at LHC14 but we should be prepared for a scenario without new direct discoveries</a:t>
            </a:r>
          </a:p>
          <a:p>
            <a:r>
              <a:rPr lang="en-US" sz="2200" dirty="0" smtClean="0"/>
              <a:t>The existence of dark matter, the observations of  neutrino oscillations, the matter-antimatter asymmetry in the Universe, and the cosmological inflation, all require some physics beyond the Standard Model</a:t>
            </a:r>
          </a:p>
          <a:p>
            <a:r>
              <a:rPr lang="en-US" sz="2200" dirty="0" smtClean="0"/>
              <a:t> However none of the above points to a </a:t>
            </a:r>
            <a:r>
              <a:rPr lang="en-US" sz="2200" b="1" dirty="0" smtClean="0">
                <a:solidFill>
                  <a:srgbClr val="0070C0"/>
                </a:solidFill>
              </a:rPr>
              <a:t>concrete mass scale </a:t>
            </a:r>
            <a:r>
              <a:rPr lang="en-US" sz="2200" dirty="0" smtClean="0"/>
              <a:t>where new phenomena must show up at colliders</a:t>
            </a:r>
          </a:p>
          <a:p>
            <a:r>
              <a:rPr lang="en-US" sz="2200" dirty="0" smtClean="0"/>
              <a:t>Significant and interpretable deviations from a LC and/or from B factories may be the indispensable ingredient to guide our choice for the next energy frontier collider  </a:t>
            </a:r>
            <a:endParaRPr lang="fr-FR" sz="2200" dirty="0" smtClean="0"/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make an indirect discovery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r>
              <a:rPr lang="en-US" dirty="0" smtClean="0"/>
              <a:t>We need to measure a significant effect (&gt;4sd) which requires the highest possible accuracy from a LC</a:t>
            </a:r>
            <a:endParaRPr lang="fr-FR" dirty="0" smtClean="0"/>
          </a:p>
          <a:p>
            <a:r>
              <a:rPr lang="en-US" dirty="0" smtClean="0"/>
              <a:t>It also requires as many observables as possible hence the importance of polarization and a large lever arm in energy </a:t>
            </a:r>
            <a:endParaRPr lang="fr-FR" dirty="0" smtClean="0"/>
          </a:p>
          <a:p>
            <a:r>
              <a:rPr lang="en-US" dirty="0" smtClean="0"/>
              <a:t>Much discussed today is to find a significant deviations in Higgs BR</a:t>
            </a:r>
          </a:p>
          <a:p>
            <a:r>
              <a:rPr lang="en-US" dirty="0" smtClean="0"/>
              <a:t> Clear breakthrough with respect to LHC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LEP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6" name="Espace réservé du contenu 5" descr="http://www-subatech.in2p3.fr/~photons/subatech/physics/collisionneurs/img34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1" y="51196"/>
            <a:ext cx="5738813" cy="683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30"/>
            <a:ext cx="8903970" cy="68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300192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Snowmass</a:t>
            </a:r>
            <a:r>
              <a:rPr lang="fr-FR" dirty="0" smtClean="0"/>
              <a:t>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20261-0117-44BF-A103-467BA6A85F07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35340" cy="651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Z’-&gt;ff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771800" y="1052736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arXiv</a:t>
            </a:r>
            <a:r>
              <a:rPr lang="fr-FR" b="1" dirty="0" smtClean="0"/>
              <a:t>:1307.3962</a:t>
            </a:r>
            <a:endParaRPr lang="fr-FR" b="1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7745"/>
          <a:stretch>
            <a:fillRect/>
          </a:stretch>
        </p:blipFill>
        <p:spPr bwMode="auto">
          <a:xfrm>
            <a:off x="-787" y="1857522"/>
            <a:ext cx="4588371" cy="46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552" r="7729"/>
          <a:stretch>
            <a:fillRect/>
          </a:stretch>
        </p:blipFill>
        <p:spPr bwMode="auto">
          <a:xfrm>
            <a:off x="4572000" y="1658319"/>
            <a:ext cx="4512552" cy="479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Top </a:t>
            </a:r>
            <a:r>
              <a:rPr lang="fr-FR" b="1" dirty="0" err="1" smtClean="0"/>
              <a:t>physics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5796136" cy="4267200"/>
          </a:xfrm>
        </p:spPr>
        <p:txBody>
          <a:bodyPr/>
          <a:lstStyle/>
          <a:p>
            <a:r>
              <a:rPr lang="fr-FR" sz="2200" b="1" dirty="0" smtClean="0"/>
              <a:t>Top mass </a:t>
            </a:r>
            <a:r>
              <a:rPr lang="fr-FR" sz="2200" dirty="0" err="1" smtClean="0"/>
              <a:t>is</a:t>
            </a:r>
            <a:r>
              <a:rPr lang="fr-FR" sz="2200" dirty="0" smtClean="0"/>
              <a:t> a </a:t>
            </a:r>
            <a:r>
              <a:rPr lang="fr-FR" sz="2200" dirty="0" err="1" smtClean="0"/>
              <a:t>key</a:t>
            </a:r>
            <a:r>
              <a:rPr lang="fr-FR" sz="2200" dirty="0" smtClean="0"/>
              <a:t> </a:t>
            </a:r>
            <a:r>
              <a:rPr lang="fr-FR" sz="2200" dirty="0" err="1" smtClean="0"/>
              <a:t>quantity</a:t>
            </a:r>
            <a:r>
              <a:rPr lang="fr-FR" sz="2200" dirty="0" smtClean="0"/>
              <a:t> for EWSB, BSM and </a:t>
            </a:r>
            <a:r>
              <a:rPr lang="fr-FR" sz="2200" b="1" dirty="0" err="1" smtClean="0"/>
              <a:t>cosmology</a:t>
            </a:r>
            <a:r>
              <a:rPr lang="fr-FR" sz="2200" b="1" dirty="0" smtClean="0"/>
              <a:t> </a:t>
            </a:r>
            <a:r>
              <a:rPr lang="fr-FR" sz="2200" dirty="0" smtClean="0"/>
              <a:t>(</a:t>
            </a:r>
            <a:r>
              <a:rPr lang="fr-FR" sz="2200" dirty="0" err="1" smtClean="0"/>
              <a:t>Higgs</a:t>
            </a:r>
            <a:r>
              <a:rPr lang="fr-FR" sz="2200" dirty="0" smtClean="0"/>
              <a:t> </a:t>
            </a:r>
            <a:r>
              <a:rPr lang="fr-FR" sz="2200" dirty="0" err="1" smtClean="0"/>
              <a:t>properties</a:t>
            </a:r>
            <a:r>
              <a:rPr lang="fr-FR" sz="2200" dirty="0" smtClean="0"/>
              <a:t> </a:t>
            </a:r>
            <a:r>
              <a:rPr lang="fr-FR" sz="2200" dirty="0" err="1" smtClean="0"/>
              <a:t>at</a:t>
            </a:r>
            <a:r>
              <a:rPr lang="fr-FR" sz="2200" dirty="0" smtClean="0"/>
              <a:t> </a:t>
            </a:r>
            <a:r>
              <a:rPr lang="fr-FR" sz="2200" dirty="0" err="1" smtClean="0"/>
              <a:t>very</a:t>
            </a:r>
            <a:r>
              <a:rPr lang="fr-FR" sz="2200" dirty="0" smtClean="0"/>
              <a:t> </a:t>
            </a:r>
            <a:r>
              <a:rPr lang="fr-FR" sz="2200" dirty="0" err="1" smtClean="0"/>
              <a:t>high</a:t>
            </a:r>
            <a:r>
              <a:rPr lang="fr-FR" sz="2200" dirty="0" smtClean="0"/>
              <a:t> </a:t>
            </a:r>
            <a:r>
              <a:rPr lang="fr-FR" sz="2200" dirty="0" err="1" smtClean="0"/>
              <a:t>scales</a:t>
            </a:r>
            <a:r>
              <a:rPr lang="fr-FR" sz="2200" dirty="0" smtClean="0"/>
              <a:t>)</a:t>
            </a:r>
            <a:endParaRPr lang="fr-FR" sz="2200" b="1" dirty="0" smtClean="0"/>
          </a:p>
          <a:p>
            <a:r>
              <a:rPr lang="fr-FR" sz="2200" dirty="0" smtClean="0"/>
              <a:t>ILC </a:t>
            </a:r>
            <a:r>
              <a:rPr lang="fr-FR" sz="2200" dirty="0" err="1" smtClean="0"/>
              <a:t>will</a:t>
            </a:r>
            <a:r>
              <a:rPr lang="fr-FR" sz="2200" dirty="0" smtClean="0"/>
              <a:t> </a:t>
            </a:r>
            <a:r>
              <a:rPr lang="fr-FR" sz="2200" dirty="0" err="1" smtClean="0"/>
              <a:t>give</a:t>
            </a:r>
            <a:r>
              <a:rPr lang="fr-FR" sz="2200" dirty="0" smtClean="0"/>
              <a:t> </a:t>
            </a:r>
            <a:r>
              <a:rPr lang="fr-FR" sz="2200" dirty="0" err="1" smtClean="0">
                <a:latin typeface="Symbol" pitchFamily="18" charset="2"/>
              </a:rPr>
              <a:t>d</a:t>
            </a:r>
            <a:r>
              <a:rPr lang="fr-FR" sz="2200" dirty="0" err="1" smtClean="0"/>
              <a:t>Mt</a:t>
            </a:r>
            <a:r>
              <a:rPr lang="fr-FR" sz="2200" dirty="0" smtClean="0"/>
              <a:t>&lt;100 MeV (</a:t>
            </a:r>
            <a:r>
              <a:rPr lang="fr-FR" sz="2200" dirty="0" err="1" smtClean="0"/>
              <a:t>including</a:t>
            </a:r>
            <a:r>
              <a:rPr lang="fr-FR" sz="2200" dirty="0" smtClean="0"/>
              <a:t> </a:t>
            </a:r>
            <a:r>
              <a:rPr lang="fr-FR" sz="2200" dirty="0" err="1" smtClean="0"/>
              <a:t>theory</a:t>
            </a:r>
            <a:r>
              <a:rPr lang="fr-FR" sz="2200" dirty="0" smtClean="0"/>
              <a:t>)</a:t>
            </a:r>
          </a:p>
          <a:p>
            <a:r>
              <a:rPr lang="fr-FR" sz="2200" dirty="0" smtClean="0"/>
              <a:t>ILC </a:t>
            </a:r>
            <a:r>
              <a:rPr lang="fr-FR" sz="2200" dirty="0" err="1" smtClean="0"/>
              <a:t>provides</a:t>
            </a:r>
            <a:r>
              <a:rPr lang="fr-FR" sz="2200" dirty="0" smtClean="0"/>
              <a:t> 6 </a:t>
            </a:r>
            <a:r>
              <a:rPr lang="fr-FR" sz="2200" dirty="0" err="1" smtClean="0"/>
              <a:t>independent</a:t>
            </a:r>
            <a:r>
              <a:rPr lang="fr-FR" sz="2200" dirty="0" smtClean="0"/>
              <a:t> observables </a:t>
            </a:r>
            <a:r>
              <a:rPr lang="fr-FR" sz="2200" dirty="0" err="1" smtClean="0"/>
              <a:t>allowing</a:t>
            </a:r>
            <a:r>
              <a:rPr lang="fr-FR" sz="2200" dirty="0" smtClean="0"/>
              <a:t> a </a:t>
            </a:r>
            <a:r>
              <a:rPr lang="fr-FR" sz="2200" dirty="0" err="1" smtClean="0"/>
              <a:t>very</a:t>
            </a:r>
            <a:r>
              <a:rPr lang="fr-FR" sz="2200" dirty="0" smtClean="0"/>
              <a:t> good </a:t>
            </a:r>
            <a:r>
              <a:rPr lang="fr-FR" sz="2200" dirty="0" err="1" smtClean="0"/>
              <a:t>separation</a:t>
            </a:r>
            <a:r>
              <a:rPr lang="fr-FR" sz="2200" dirty="0" smtClean="0"/>
              <a:t> of the axial and </a:t>
            </a:r>
            <a:r>
              <a:rPr lang="fr-FR" sz="2200" dirty="0" err="1" smtClean="0"/>
              <a:t>vector</a:t>
            </a:r>
            <a:r>
              <a:rPr lang="fr-FR" sz="2200" dirty="0" smtClean="0"/>
              <a:t> </a:t>
            </a:r>
            <a:r>
              <a:rPr lang="fr-FR" sz="2200" dirty="0" err="1" smtClean="0"/>
              <a:t>couplings</a:t>
            </a:r>
            <a:r>
              <a:rPr lang="fr-FR" sz="2200" dirty="0" smtClean="0"/>
              <a:t> of </a:t>
            </a:r>
            <a:r>
              <a:rPr lang="fr-FR" sz="2200" dirty="0" smtClean="0">
                <a:latin typeface="Symbol" pitchFamily="18" charset="2"/>
              </a:rPr>
              <a:t>g</a:t>
            </a:r>
            <a:r>
              <a:rPr lang="fr-FR" sz="2200" dirty="0" smtClean="0"/>
              <a:t>/Z</a:t>
            </a:r>
          </a:p>
          <a:p>
            <a:r>
              <a:rPr lang="fr-FR" sz="2200" dirty="0" err="1" smtClean="0"/>
              <a:t>Allows</a:t>
            </a:r>
            <a:r>
              <a:rPr lang="fr-FR" sz="2200" dirty="0" smtClean="0"/>
              <a:t>, e.g., </a:t>
            </a:r>
            <a:r>
              <a:rPr lang="fr-FR" sz="2200" dirty="0" smtClean="0"/>
              <a:t>to test </a:t>
            </a:r>
            <a:r>
              <a:rPr lang="fr-FR" sz="2200" dirty="0" smtClean="0"/>
              <a:t>extra          dimension </a:t>
            </a:r>
            <a:r>
              <a:rPr lang="fr-FR" sz="2200" dirty="0" err="1" smtClean="0"/>
              <a:t>models</a:t>
            </a:r>
            <a:r>
              <a:rPr lang="fr-FR" sz="2200" dirty="0" smtClean="0"/>
              <a:t> </a:t>
            </a:r>
            <a:r>
              <a:rPr lang="fr-FR" sz="2200" dirty="0" err="1" smtClean="0"/>
              <a:t>beyond</a:t>
            </a:r>
            <a:r>
              <a:rPr lang="fr-FR" sz="2200" dirty="0" smtClean="0"/>
              <a:t> </a:t>
            </a:r>
            <a:r>
              <a:rPr lang="fr-FR" sz="2200" dirty="0" smtClean="0"/>
              <a:t> </a:t>
            </a:r>
            <a:r>
              <a:rPr lang="fr-FR" sz="2200" dirty="0" smtClean="0"/>
              <a:t>           </a:t>
            </a:r>
            <a:r>
              <a:rPr lang="fr-FR" sz="2200" dirty="0" smtClean="0"/>
              <a:t>10 TeV (&lt;</a:t>
            </a:r>
            <a:r>
              <a:rPr lang="fr-FR" sz="2200" dirty="0" smtClean="0"/>
              <a:t>4 TeV </a:t>
            </a:r>
            <a:r>
              <a:rPr lang="fr-FR" sz="2200" dirty="0" smtClean="0"/>
              <a:t> </a:t>
            </a:r>
            <a:r>
              <a:rPr lang="fr-FR" sz="2200" dirty="0" err="1" smtClean="0"/>
              <a:t>at</a:t>
            </a:r>
            <a:r>
              <a:rPr lang="fr-FR" sz="2200" dirty="0" smtClean="0"/>
              <a:t> </a:t>
            </a:r>
            <a:r>
              <a:rPr lang="fr-FR" sz="2200" dirty="0" smtClean="0"/>
              <a:t>HL-LHC)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998" t="4764" r="11199"/>
          <a:stretch>
            <a:fillRect/>
          </a:stretch>
        </p:blipFill>
        <p:spPr bwMode="auto">
          <a:xfrm>
            <a:off x="5220072" y="2204864"/>
            <a:ext cx="3809017" cy="42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F. Richard </a:t>
            </a:r>
            <a:r>
              <a:rPr lang="fr-FR" dirty="0" err="1" smtClean="0"/>
              <a:t>October</a:t>
            </a:r>
            <a:r>
              <a:rPr lang="fr-FR" dirty="0" smtClean="0"/>
              <a:t> 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2097" t="2210" r="60405" b="35364"/>
          <a:stretch>
            <a:fillRect/>
          </a:stretch>
        </p:blipFill>
        <p:spPr bwMode="auto">
          <a:xfrm>
            <a:off x="5408009" y="-27384"/>
            <a:ext cx="3700495" cy="23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Top </a:t>
            </a:r>
            <a:r>
              <a:rPr lang="fr-FR" b="1" dirty="0" err="1" smtClean="0"/>
              <a:t>threshold</a:t>
            </a:r>
            <a:r>
              <a:rPr lang="fr-FR" b="1" dirty="0" smtClean="0"/>
              <a:t> </a:t>
            </a:r>
            <a:r>
              <a:rPr lang="fr-FR" dirty="0" smtClean="0"/>
              <a:t>(M. </a:t>
            </a:r>
            <a:r>
              <a:rPr lang="fr-FR" dirty="0" err="1" smtClean="0"/>
              <a:t>Beneke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0816"/>
            <a:ext cx="352044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78" y="1248149"/>
            <a:ext cx="3524631" cy="26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11027"/>
            <a:ext cx="3777901" cy="273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332613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Summary</a:t>
            </a:r>
            <a:endParaRPr lang="fr-FR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754088"/>
            <a:ext cx="9144000" cy="4267200"/>
          </a:xfrm>
        </p:spPr>
        <p:txBody>
          <a:bodyPr/>
          <a:lstStyle/>
          <a:p>
            <a:r>
              <a:rPr lang="en-US" sz="2000" dirty="0" smtClean="0"/>
              <a:t>LEP and SLC have provided invaluable inputs to develop the strategy on a new LC</a:t>
            </a:r>
            <a:endParaRPr lang="fr-FR" sz="2000" dirty="0" smtClean="0"/>
          </a:p>
          <a:p>
            <a:r>
              <a:rPr lang="en-US" sz="2000" dirty="0" smtClean="0"/>
              <a:t>With increased luminosity, </a:t>
            </a:r>
            <a:r>
              <a:rPr lang="en-US" sz="2000" dirty="0" err="1" smtClean="0"/>
              <a:t>polarised</a:t>
            </a:r>
            <a:r>
              <a:rPr lang="en-US" sz="2000" dirty="0" smtClean="0"/>
              <a:t> electrons and a wide range in energy covering top and Higgs physics, ILC (and later CLIC) allows to improve dramatically on the results from LEP/SLC in our understanding of the standard model and its proposed </a:t>
            </a:r>
            <a:r>
              <a:rPr lang="en-US" sz="2000" dirty="0" smtClean="0"/>
              <a:t>extensions</a:t>
            </a:r>
          </a:p>
          <a:p>
            <a:r>
              <a:rPr lang="en-US" sz="2000" dirty="0" smtClean="0"/>
              <a:t>With </a:t>
            </a:r>
            <a:r>
              <a:rPr lang="en-US" sz="2000" dirty="0" smtClean="0"/>
              <a:t>polarized positrons, </a:t>
            </a:r>
            <a:r>
              <a:rPr lang="en-US" sz="2000" dirty="0" err="1" smtClean="0"/>
              <a:t>GigaZ</a:t>
            </a:r>
            <a:r>
              <a:rPr lang="en-US" sz="2000" dirty="0" smtClean="0"/>
              <a:t> can complete the test of the SM well beyond </a:t>
            </a:r>
            <a:r>
              <a:rPr lang="en-US" sz="2000" dirty="0" smtClean="0"/>
              <a:t>LEP1/SLD</a:t>
            </a:r>
          </a:p>
          <a:p>
            <a:r>
              <a:rPr lang="en-US" sz="2000" dirty="0" smtClean="0"/>
              <a:t>If </a:t>
            </a:r>
            <a:r>
              <a:rPr lang="en-US" sz="2000" dirty="0" smtClean="0"/>
              <a:t>no discovery shows up, these inputs will allow to explore </a:t>
            </a:r>
            <a:r>
              <a:rPr lang="en-US" sz="2000" b="1" dirty="0" smtClean="0"/>
              <a:t>indirectly</a:t>
            </a:r>
            <a:r>
              <a:rPr lang="en-US" sz="2000" dirty="0" smtClean="0"/>
              <a:t> a new mass domain which will allow to define the </a:t>
            </a:r>
            <a:r>
              <a:rPr lang="en-US" sz="2000" b="1" dirty="0" smtClean="0"/>
              <a:t>new energy frontier </a:t>
            </a:r>
            <a:r>
              <a:rPr lang="en-US" sz="2000" dirty="0" smtClean="0"/>
              <a:t>after </a:t>
            </a:r>
            <a:r>
              <a:rPr lang="en-US" sz="2000" dirty="0" smtClean="0"/>
              <a:t>LHC</a:t>
            </a:r>
          </a:p>
          <a:p>
            <a:r>
              <a:rPr lang="en-US" sz="2000" b="1" dirty="0" smtClean="0"/>
              <a:t>Direct discoveries </a:t>
            </a:r>
            <a:r>
              <a:rPr lang="en-US" sz="2000" dirty="0" smtClean="0"/>
              <a:t>(non-minimal Higgs, ‘invisible SUSY</a:t>
            </a:r>
            <a:r>
              <a:rPr lang="en-US" sz="2000" dirty="0" smtClean="0"/>
              <a:t>’…) </a:t>
            </a:r>
            <a:r>
              <a:rPr lang="en-US" sz="2000" dirty="0" smtClean="0"/>
              <a:t>are also possible in complement to LHC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600" dirty="0" smtClean="0"/>
          </a:p>
          <a:p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F. Richard August 2011</a:t>
            </a: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B5C1F1-2348-4624-9D12-CCA1816812FF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331913" y="3213100"/>
            <a:ext cx="712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BACK 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20261-0117-44BF-A103-467BA6A85F07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pic>
        <p:nvPicPr>
          <p:cNvPr id="4" name="Picture 4" descr="TDR-machine-layout-carto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745" y="96684"/>
            <a:ext cx="3402708" cy="6571354"/>
          </a:xfrm>
          <a:prstGeom prst="rect">
            <a:avLst/>
          </a:prstGeom>
        </p:spPr>
      </p:pic>
      <p:pic>
        <p:nvPicPr>
          <p:cNvPr id="6" name="Picture 3" descr="ilc-layout-schematic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5"/>
          <a:stretch/>
        </p:blipFill>
        <p:spPr>
          <a:xfrm>
            <a:off x="262018" y="1122079"/>
            <a:ext cx="8887926" cy="449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F. Richard August 2011</a:t>
            </a:r>
          </a:p>
        </p:txBody>
      </p:sp>
      <p:sp>
        <p:nvSpPr>
          <p:cNvPr id="153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D20060-54DC-4B63-BC6A-2A191A19609C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700088"/>
            <a:ext cx="8280275" cy="1216025"/>
          </a:xfrm>
        </p:spPr>
        <p:txBody>
          <a:bodyPr/>
          <a:lstStyle/>
          <a:p>
            <a:pPr eaLnBrk="1" hangingPunct="1"/>
            <a:r>
              <a:rPr lang="en-GB" sz="2500" b="1" dirty="0" smtClean="0"/>
              <a:t/>
            </a:r>
            <a:br>
              <a:rPr lang="en-GB" sz="2500" b="1" dirty="0" smtClean="0"/>
            </a:br>
            <a:r>
              <a:rPr lang="en-GB" sz="2500" b="1" dirty="0" smtClean="0"/>
              <a:t/>
            </a:r>
            <a:br>
              <a:rPr lang="en-GB" sz="2500" b="1" dirty="0" smtClean="0"/>
            </a:br>
            <a:r>
              <a:rPr lang="en-GB" sz="2500" b="1" dirty="0" smtClean="0"/>
              <a:t/>
            </a:r>
            <a:br>
              <a:rPr lang="en-GB" sz="2500" b="1" dirty="0" smtClean="0"/>
            </a:br>
            <a:r>
              <a:rPr lang="en-GB" sz="2500" b="1" dirty="0" smtClean="0"/>
              <a:t/>
            </a:r>
            <a:br>
              <a:rPr lang="en-GB" sz="2500" b="1" dirty="0" smtClean="0"/>
            </a:br>
            <a:r>
              <a:rPr lang="en-GB" sz="2800" b="1" dirty="0" smtClean="0"/>
              <a:t>How to go from LEP/SLC to the next LC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endParaRPr lang="fr-FR" sz="28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84"/>
            <a:ext cx="8964612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GB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SLC luminosity needs a 10000 increase 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Use very intense beams with focussing 1000 smaller than SLC (improving </a:t>
            </a:r>
            <a:r>
              <a:rPr lang="en-GB" sz="2000" b="1" dirty="0" err="1" smtClean="0">
                <a:solidFill>
                  <a:srgbClr val="0000FF"/>
                </a:solidFill>
              </a:rPr>
              <a:t>emittance</a:t>
            </a:r>
            <a:r>
              <a:rPr lang="en-GB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Requires large damping rings (multi-bunch)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Large power needed in such machines -&gt; crucial is </a:t>
            </a:r>
            <a:r>
              <a:rPr lang="en-GB" sz="2000" b="1" dirty="0" smtClean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GB" sz="2000" b="1" dirty="0" smtClean="0">
                <a:solidFill>
                  <a:srgbClr val="0000FF"/>
                </a:solidFill>
              </a:rPr>
              <a:t>=</a:t>
            </a:r>
            <a:r>
              <a:rPr lang="en-GB" sz="2000" b="1" dirty="0" err="1" smtClean="0">
                <a:solidFill>
                  <a:srgbClr val="0000FF"/>
                </a:solidFill>
              </a:rPr>
              <a:t>Beampower</a:t>
            </a:r>
            <a:r>
              <a:rPr lang="en-GB" sz="2000" b="1" dirty="0" smtClean="0">
                <a:solidFill>
                  <a:srgbClr val="0000FF"/>
                </a:solidFill>
              </a:rPr>
              <a:t>/Plug power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rgbClr val="0000FF"/>
                </a:solidFill>
              </a:rPr>
              <a:t>Bunch separation </a:t>
            </a:r>
            <a:r>
              <a:rPr lang="en-GB" sz="2000" dirty="0" smtClean="0"/>
              <a:t>is an issue for detectors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Standard way like SLC: warm cavities, klystron+ modulators with low </a:t>
            </a:r>
            <a:r>
              <a:rPr lang="en-GB" sz="2000" dirty="0" smtClean="0">
                <a:latin typeface="Symbol" pitchFamily="18" charset="2"/>
              </a:rPr>
              <a:t>h</a:t>
            </a: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Two other ways: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ILC </a:t>
            </a:r>
            <a:r>
              <a:rPr lang="en-GB" sz="2000" b="1" dirty="0" err="1" smtClean="0">
                <a:solidFill>
                  <a:srgbClr val="0000FF"/>
                </a:solidFill>
              </a:rPr>
              <a:t>supraconductive</a:t>
            </a:r>
            <a:r>
              <a:rPr lang="en-GB" sz="2000" dirty="0" smtClean="0"/>
              <a:t> (2</a:t>
            </a:r>
            <a:r>
              <a:rPr lang="en-GB" sz="2000" baseline="30000" dirty="0" smtClean="0"/>
              <a:t>0</a:t>
            </a:r>
            <a:r>
              <a:rPr lang="en-GB" sz="2000" dirty="0" smtClean="0"/>
              <a:t> Kelvin) </a:t>
            </a:r>
            <a:r>
              <a:rPr lang="en-GB" sz="2000" dirty="0" err="1" smtClean="0"/>
              <a:t>linac</a:t>
            </a:r>
            <a:r>
              <a:rPr lang="en-GB" sz="2000" dirty="0" smtClean="0"/>
              <a:t> allowing long bunch with good bunch separation but moderate gradient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CLIC </a:t>
            </a:r>
            <a:r>
              <a:rPr lang="en-GB" sz="2000" b="1" dirty="0" smtClean="0">
                <a:solidFill>
                  <a:srgbClr val="0000FF"/>
                </a:solidFill>
              </a:rPr>
              <a:t>a two beam accelerator </a:t>
            </a:r>
            <a:r>
              <a:rPr lang="en-GB" sz="2000" dirty="0" smtClean="0"/>
              <a:t>with higher gradient but &lt;ns bunch separation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F. Richard</a:t>
            </a:r>
          </a:p>
        </p:txBody>
      </p:sp>
      <p:sp>
        <p:nvSpPr>
          <p:cNvPr id="430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BBC013-1571-46CA-8A63-852C879E9586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Why so precise ?</a:t>
            </a:r>
          </a:p>
        </p:txBody>
      </p:sp>
      <p:pic>
        <p:nvPicPr>
          <p:cNvPr id="43013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38300"/>
            <a:ext cx="7445375" cy="474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SLC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8" name="Image 7" descr="http://www-sldnt.slac.stanford.edu/alr/images/SLD_Zs.jpg"/>
          <p:cNvPicPr>
            <a:picLocks noChangeAspect="1"/>
          </p:cNvPicPr>
          <p:nvPr/>
        </p:nvPicPr>
        <p:blipFill>
          <a:blip r:embed="rId2" cstate="print"/>
          <a:srcRect t="2395"/>
          <a:stretch>
            <a:fillRect/>
          </a:stretch>
        </p:blipFill>
        <p:spPr bwMode="auto">
          <a:xfrm>
            <a:off x="3140676" y="3717032"/>
            <a:ext cx="4383652" cy="313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 l="6278" r="18835"/>
          <a:stretch>
            <a:fillRect/>
          </a:stretch>
        </p:blipFill>
        <p:spPr bwMode="auto">
          <a:xfrm>
            <a:off x="2739414" y="-27384"/>
            <a:ext cx="6312265" cy="37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Z-&gt;</a:t>
            </a:r>
            <a:r>
              <a:rPr lang="fr-FR" dirty="0" err="1" smtClean="0"/>
              <a:t>bb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GigaZ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44" y="1700808"/>
            <a:ext cx="5895880" cy="44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Imaging </a:t>
            </a:r>
            <a:r>
              <a:rPr lang="en-GB" b="1" dirty="0" err="1" smtClean="0"/>
              <a:t>calorimetry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267200"/>
          </a:xfrm>
        </p:spPr>
        <p:txBody>
          <a:bodyPr/>
          <a:lstStyle/>
          <a:p>
            <a:r>
              <a:rPr lang="en-US" sz="2800" dirty="0" smtClean="0"/>
              <a:t>High granular </a:t>
            </a:r>
            <a:r>
              <a:rPr lang="en-US" sz="2800" dirty="0" err="1" smtClean="0"/>
              <a:t>calorimetry</a:t>
            </a:r>
            <a:r>
              <a:rPr lang="en-US" sz="2800" dirty="0" smtClean="0"/>
              <a:t> with &gt;10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channels  becomes practical with low consumption      µ-electronics inside the calorimeters </a:t>
            </a:r>
          </a:p>
          <a:p>
            <a:r>
              <a:rPr lang="en-US" sz="2800" dirty="0" smtClean="0"/>
              <a:t>Power pulsing at 5 Hz  </a:t>
            </a:r>
            <a:endParaRPr lang="fr-FR" sz="2800" dirty="0" smtClean="0"/>
          </a:p>
          <a:p>
            <a:pPr>
              <a:buNone/>
            </a:pPr>
            <a:r>
              <a:rPr lang="en-GB" dirty="0" smtClean="0"/>
              <a:t>    with ~1ms duration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June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41</a:t>
            </a:fld>
            <a:endParaRPr lang="fr-FR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7625" y="3188046"/>
            <a:ext cx="9048753" cy="2689226"/>
            <a:chOff x="35" y="2496"/>
            <a:chExt cx="5700" cy="1694"/>
          </a:xfrm>
        </p:grpSpPr>
        <p:pic>
          <p:nvPicPr>
            <p:cNvPr id="7" name="Picture 5" descr="chip 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3203"/>
              <a:ext cx="1315" cy="987"/>
            </a:xfrm>
            <a:prstGeom prst="rect">
              <a:avLst/>
            </a:prstGeom>
            <a:noFill/>
            <a:ln w="57150" cmpd="thickThin">
              <a:noFill/>
              <a:miter lim="800000"/>
              <a:headEnd/>
              <a:tailEnd/>
            </a:ln>
          </p:spPr>
        </p:pic>
        <p:pic>
          <p:nvPicPr>
            <p:cNvPr id="8" name="Picture 6" descr="MOD0FEB_min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496"/>
              <a:ext cx="2016" cy="1532"/>
            </a:xfrm>
            <a:prstGeom prst="rect">
              <a:avLst/>
            </a:prstGeom>
            <a:solidFill>
              <a:srgbClr val="00FFFF"/>
            </a:solidFill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312" y="3984"/>
              <a:ext cx="2423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400" b="1">
                  <a:solidFill>
                    <a:srgbClr val="FF0000"/>
                  </a:solidFill>
                </a:rPr>
                <a:t>ATLAS LAr FEB  128ch 400*500mm  1 W/ch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156" y="3974"/>
              <a:ext cx="2199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400" b="1">
                  <a:solidFill>
                    <a:srgbClr val="FF0000"/>
                  </a:solidFill>
                </a:rPr>
                <a:t>Physics Proto. 18ch 10*10mm 5mW/ch 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789" y="3566"/>
              <a:ext cx="1008" cy="0"/>
            </a:xfrm>
            <a:prstGeom prst="line">
              <a:avLst/>
            </a:prstGeom>
            <a:noFill/>
            <a:ln w="76200" cap="sq">
              <a:solidFill>
                <a:srgbClr val="FF99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67" y="3657"/>
              <a:ext cx="1008" cy="0"/>
            </a:xfrm>
            <a:prstGeom prst="line">
              <a:avLst/>
            </a:prstGeom>
            <a:noFill/>
            <a:ln w="76200" cap="sq">
              <a:solidFill>
                <a:srgbClr val="FF99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" y="3978"/>
              <a:ext cx="890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FF0000"/>
                  </a:solidFill>
                </a:rPr>
                <a:t>ILC :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25µW/</a:t>
              </a:r>
              <a:r>
                <a:rPr lang="en-GB" sz="1400" b="1" dirty="0" err="1" smtClean="0">
                  <a:solidFill>
                    <a:srgbClr val="FF0000"/>
                  </a:solidFill>
                </a:rPr>
                <a:t>ch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12" descr="layout_phy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3521"/>
              <a:ext cx="171" cy="2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they compare to existing detectors 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r>
              <a:rPr lang="en-GB" sz="2400" dirty="0" smtClean="0"/>
              <a:t>Material budget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US" sz="2400" dirty="0" smtClean="0"/>
              <a:t>Intrinsic reasons (radiation hardness) but we should remain very careful in maintaining this feature</a:t>
            </a:r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June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r="47827" b="4420"/>
          <a:stretch>
            <a:fillRect/>
          </a:stretch>
        </p:blipFill>
        <p:spPr bwMode="auto">
          <a:xfrm>
            <a:off x="467544" y="2204842"/>
            <a:ext cx="4342633" cy="30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b="4609"/>
          <a:stretch>
            <a:fillRect/>
          </a:stretch>
        </p:blipFill>
        <p:spPr bwMode="auto">
          <a:xfrm>
            <a:off x="4838700" y="1556792"/>
            <a:ext cx="4305300" cy="37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Differences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99992" y="1754088"/>
            <a:ext cx="4752528" cy="4267200"/>
          </a:xfrm>
        </p:spPr>
        <p:txBody>
          <a:bodyPr/>
          <a:lstStyle/>
          <a:p>
            <a:pPr lvl="0"/>
            <a:r>
              <a:rPr lang="en-US" sz="2100" dirty="0" smtClean="0"/>
              <a:t>Different B field &amp; tracker radius achieving similar energy/momentum resolution </a:t>
            </a:r>
            <a:endParaRPr lang="fr-FR" sz="2100" dirty="0" smtClean="0"/>
          </a:p>
          <a:p>
            <a:pPr lvl="0"/>
            <a:r>
              <a:rPr lang="en-US" sz="2100" dirty="0" smtClean="0"/>
              <a:t>100% Silicon tracker for </a:t>
            </a:r>
            <a:r>
              <a:rPr lang="en-US" sz="2100" dirty="0" err="1" smtClean="0"/>
              <a:t>SiD</a:t>
            </a:r>
            <a:endParaRPr lang="en-US" sz="2100" dirty="0" smtClean="0"/>
          </a:p>
          <a:p>
            <a:pPr lvl="0"/>
            <a:r>
              <a:rPr lang="en-US" sz="2100" dirty="0" smtClean="0"/>
              <a:t>ILD has a large volume gaseous tracker (TPC &gt;&gt;LEP) supplemented by silicon tracking </a:t>
            </a:r>
            <a:endParaRPr lang="fr-FR" sz="2100" dirty="0" smtClean="0"/>
          </a:p>
          <a:p>
            <a:pPr lvl="0"/>
            <a:r>
              <a:rPr lang="en-US" sz="2100" dirty="0" smtClean="0"/>
              <a:t>Various calorimeter technologies are considered, ILD leaving open its final choice</a:t>
            </a:r>
            <a:endParaRPr lang="fr-FR" sz="2100" dirty="0" smtClean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F. Richard </a:t>
            </a:r>
            <a:r>
              <a:rPr lang="fr-FR" dirty="0" err="1" smtClean="0"/>
              <a:t>June</a:t>
            </a:r>
            <a:r>
              <a:rPr lang="fr-FR" dirty="0" smtClean="0"/>
              <a:t> 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43</a:t>
            </a:fld>
            <a:endParaRPr lang="fr-FR" dirty="0"/>
          </a:p>
        </p:txBody>
      </p:sp>
      <p:pic>
        <p:nvPicPr>
          <p:cNvPr id="7" name="Espace réservé du contenu 8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8984" r="18972"/>
          <a:stretch>
            <a:fillRect/>
          </a:stretch>
        </p:blipFill>
        <p:spPr bwMode="auto">
          <a:xfrm>
            <a:off x="1403648" y="1772816"/>
            <a:ext cx="31597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3513782"/>
            <a:ext cx="1331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SiD</a:t>
            </a:r>
            <a:r>
              <a:rPr lang="en-GB" b="1" dirty="0" smtClean="0"/>
              <a:t> 5T</a:t>
            </a:r>
          </a:p>
          <a:p>
            <a:r>
              <a:rPr lang="en-GB" b="1" dirty="0" smtClean="0"/>
              <a:t>ILD 3.5T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4509120"/>
            <a:ext cx="14036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SiD</a:t>
            </a:r>
            <a:r>
              <a:rPr lang="en-GB" b="1" dirty="0" smtClean="0"/>
              <a:t> 1.2m</a:t>
            </a:r>
          </a:p>
          <a:p>
            <a:r>
              <a:rPr lang="en-GB" b="1" dirty="0" smtClean="0"/>
              <a:t>ILD 1.8m</a:t>
            </a:r>
            <a:endParaRPr lang="en-GB" b="1" dirty="0"/>
          </a:p>
        </p:txBody>
      </p:sp>
      <p:sp>
        <p:nvSpPr>
          <p:cNvPr id="10" name="Flèche droite 9"/>
          <p:cNvSpPr/>
          <p:nvPr/>
        </p:nvSpPr>
        <p:spPr>
          <a:xfrm>
            <a:off x="1259632" y="3789040"/>
            <a:ext cx="28803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droite 10"/>
          <p:cNvSpPr/>
          <p:nvPr/>
        </p:nvSpPr>
        <p:spPr>
          <a:xfrm>
            <a:off x="1259632" y="4869160"/>
            <a:ext cx="28803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619672" y="2060848"/>
            <a:ext cx="4824536" cy="1800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691680" y="2060848"/>
            <a:ext cx="6129064" cy="280831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Higgs</a:t>
            </a:r>
            <a:r>
              <a:rPr lang="fr-FR" b="1" dirty="0" smtClean="0"/>
              <a:t> BR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44</a:t>
            </a:fld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8246"/>
          <a:stretch>
            <a:fillRect/>
          </a:stretch>
        </p:blipFill>
        <p:spPr bwMode="auto">
          <a:xfrm>
            <a:off x="566736" y="1919244"/>
            <a:ext cx="5240363" cy="497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Degeneracy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400" dirty="0" smtClean="0"/>
              <a:t>LEP2 has </a:t>
            </a:r>
            <a:r>
              <a:rPr lang="fr-FR" sz="2400" dirty="0" err="1" smtClean="0"/>
              <a:t>covered</a:t>
            </a:r>
            <a:r>
              <a:rPr lang="fr-FR" sz="2400" dirty="0" smtClean="0"/>
              <a:t> the </a:t>
            </a:r>
            <a:r>
              <a:rPr lang="fr-FR" sz="2400" dirty="0" err="1" smtClean="0"/>
              <a:t>possibility</a:t>
            </a:r>
            <a:r>
              <a:rPr lang="fr-FR" sz="2400" dirty="0" smtClean="0"/>
              <a:t>   </a:t>
            </a:r>
            <a:r>
              <a:rPr lang="fr-FR" sz="2400" dirty="0" err="1" smtClean="0"/>
              <a:t>m</a:t>
            </a:r>
            <a:r>
              <a:rPr lang="fr-FR" sz="2400" dirty="0" err="1" smtClean="0">
                <a:latin typeface="Symbol" pitchFamily="18" charset="2"/>
              </a:rPr>
              <a:t>c</a:t>
            </a:r>
            <a:r>
              <a:rPr lang="fr-FR" sz="2400" dirty="0" smtClean="0">
                <a:latin typeface="Verdana"/>
                <a:ea typeface="Verdana"/>
                <a:cs typeface="Verdana"/>
              </a:rPr>
              <a:t>±~m</a:t>
            </a:r>
            <a:r>
              <a:rPr lang="fr-FR" sz="2400" dirty="0" smtClean="0">
                <a:latin typeface="Symbol" pitchFamily="18" charset="2"/>
              </a:rPr>
              <a:t>c</a:t>
            </a:r>
            <a:r>
              <a:rPr lang="fr-FR" sz="2400" baseline="30000" dirty="0" smtClean="0">
                <a:latin typeface="Symbol" pitchFamily="18" charset="2"/>
              </a:rPr>
              <a:t>0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ISR+long </a:t>
            </a:r>
            <a:r>
              <a:rPr lang="fr-FR" sz="2400" dirty="0" err="1" smtClean="0"/>
              <a:t>lived</a:t>
            </a:r>
            <a:r>
              <a:rPr lang="fr-FR" sz="2400" dirty="0" smtClean="0"/>
              <a:t> </a:t>
            </a:r>
            <a:r>
              <a:rPr lang="fr-FR" sz="2400" dirty="0" err="1" smtClean="0"/>
              <a:t>charged</a:t>
            </a:r>
            <a:r>
              <a:rPr lang="fr-FR" sz="2400" dirty="0" smtClean="0"/>
              <a:t> </a:t>
            </a:r>
            <a:r>
              <a:rPr lang="fr-FR" sz="2400" dirty="0" err="1" smtClean="0"/>
              <a:t>particles</a:t>
            </a:r>
            <a:endParaRPr lang="fr-FR" sz="2400" dirty="0" smtClean="0"/>
          </a:p>
          <a:p>
            <a:r>
              <a:rPr lang="fr-FR" sz="2400" dirty="0" smtClean="0"/>
              <a:t>This </a:t>
            </a:r>
            <a:r>
              <a:rPr lang="fr-FR" sz="2400" dirty="0" err="1" smtClean="0"/>
              <a:t>possibility</a:t>
            </a:r>
            <a:r>
              <a:rPr lang="fr-FR" sz="2400" dirty="0" smtClean="0"/>
              <a:t> corresponds to the ‘</a:t>
            </a:r>
            <a:r>
              <a:rPr lang="fr-FR" sz="2400" dirty="0" err="1" smtClean="0"/>
              <a:t>low</a:t>
            </a:r>
            <a:r>
              <a:rPr lang="fr-FR" sz="2400" dirty="0" smtClean="0"/>
              <a:t> µ scenario’ </a:t>
            </a:r>
            <a:r>
              <a:rPr lang="fr-FR" sz="2400" dirty="0" err="1" smtClean="0"/>
              <a:t>favored</a:t>
            </a:r>
            <a:r>
              <a:rPr lang="fr-FR" sz="2400" dirty="0" smtClean="0"/>
              <a:t> in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schemes</a:t>
            </a:r>
            <a:r>
              <a:rPr lang="fr-FR" sz="2400" dirty="0" smtClean="0"/>
              <a:t> 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847" y="1752600"/>
            <a:ext cx="301348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9612560" cy="1216025"/>
          </a:xfrm>
        </p:spPr>
        <p:txBody>
          <a:bodyPr/>
          <a:lstStyle/>
          <a:p>
            <a:r>
              <a:rPr lang="fr-FR" sz="3600" b="1" dirty="0" err="1" smtClean="0"/>
              <a:t>Anomalous</a:t>
            </a:r>
            <a:r>
              <a:rPr lang="fr-FR" sz="3600" b="1" dirty="0" smtClean="0"/>
              <a:t> ZWW &amp; </a:t>
            </a:r>
            <a:r>
              <a:rPr lang="fr-FR" sz="3600" b="1" dirty="0" err="1" smtClean="0">
                <a:latin typeface="Symbol" pitchFamily="18" charset="2"/>
              </a:rPr>
              <a:t>g</a:t>
            </a:r>
            <a:r>
              <a:rPr lang="fr-FR" sz="3600" b="1" dirty="0" err="1" smtClean="0"/>
              <a:t>WW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couplings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001000" cy="3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2" y="5408628"/>
            <a:ext cx="4760595" cy="147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Z’ RS model (</a:t>
            </a:r>
            <a:r>
              <a:rPr lang="fr-FR" dirty="0" err="1" smtClean="0"/>
              <a:t>Snowmass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47</a:t>
            </a:fld>
            <a:endParaRPr lang="fr-F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792"/>
            <a:ext cx="7252335" cy="492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564904"/>
            <a:ext cx="390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Top </a:t>
            </a:r>
            <a:r>
              <a:rPr lang="fr-FR" b="1" dirty="0" err="1" smtClean="0"/>
              <a:t>threshold</a:t>
            </a:r>
            <a:r>
              <a:rPr lang="fr-FR" b="1" dirty="0" smtClean="0"/>
              <a:t> </a:t>
            </a:r>
            <a:r>
              <a:rPr lang="fr-FR" dirty="0" smtClean="0"/>
              <a:t>(M. </a:t>
            </a:r>
            <a:r>
              <a:rPr lang="fr-FR" dirty="0" err="1" smtClean="0"/>
              <a:t>Beneke</a:t>
            </a:r>
            <a:r>
              <a:rPr lang="fr-FR" dirty="0" smtClean="0"/>
              <a:t>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648F4-AA60-4DB5-B998-FEB1779FAD3E}" type="slidenum">
              <a:rPr lang="fr-FR" smtClean="0"/>
              <a:pPr>
                <a:defRPr/>
              </a:pPr>
              <a:t>48</a:t>
            </a:fld>
            <a:endParaRPr lang="fr-F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50816"/>
            <a:ext cx="352044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78" y="1248149"/>
            <a:ext cx="3524631" cy="26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11027"/>
            <a:ext cx="3777901" cy="273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332613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F. Richard August 2011</a:t>
            </a:r>
          </a:p>
        </p:txBody>
      </p:sp>
      <p:sp>
        <p:nvSpPr>
          <p:cNvPr id="10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7BABA-583B-43F9-B4C8-DB92948ED59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Some parameters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ph idx="1"/>
          </p:nvPr>
        </p:nvGraphicFramePr>
        <p:xfrm>
          <a:off x="844550" y="1989138"/>
          <a:ext cx="7802563" cy="2887662"/>
        </p:xfrm>
        <a:graphic>
          <a:graphicData uri="http://schemas.openxmlformats.org/presentationml/2006/ole">
            <p:oleObj spid="_x0000_s51202" name="Document" r:id="rId3" imgW="5370593" imgH="1987776" progId="Word.Document.8">
              <p:embed/>
            </p:oleObj>
          </a:graphicData>
        </a:graphic>
      </p:graphicFrame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179388" y="4941888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Verdana" pitchFamily="34" charset="0"/>
              <a:buChar char="□"/>
            </a:pPr>
            <a:r>
              <a:rPr lang="fr-FR" dirty="0" smtClean="0"/>
              <a:t> </a:t>
            </a:r>
            <a:r>
              <a:rPr lang="fr-FR" dirty="0" err="1" smtClean="0"/>
              <a:t>Beamstrahlung</a:t>
            </a:r>
            <a:r>
              <a:rPr lang="fr-FR" dirty="0" smtClean="0"/>
              <a:t> for ILC ~4.5%</a:t>
            </a:r>
            <a:endParaRPr lang="fr-FR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Verdana" pitchFamily="34" charset="0"/>
              <a:buChar char="□"/>
            </a:pPr>
            <a:r>
              <a:rPr lang="fr-FR" dirty="0"/>
              <a:t> ILC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upgradable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300 MW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/>
              <a:t>1 </a:t>
            </a:r>
            <a:r>
              <a:rPr lang="fr-FR" dirty="0" smtClean="0"/>
              <a:t>TeV </a:t>
            </a:r>
            <a:endParaRPr lang="fr-FR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Verdana" pitchFamily="34" charset="0"/>
              <a:buChar char="□"/>
            </a:pPr>
            <a:r>
              <a:rPr lang="fr-FR" dirty="0"/>
              <a:t> CLIC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reach</a:t>
            </a:r>
            <a:r>
              <a:rPr lang="fr-FR" dirty="0"/>
              <a:t> 3 TeV but </a:t>
            </a:r>
            <a:r>
              <a:rPr lang="fr-FR" dirty="0" err="1"/>
              <a:t>with</a:t>
            </a:r>
            <a:r>
              <a:rPr lang="fr-FR" dirty="0"/>
              <a:t> 560 MW ~constant </a:t>
            </a:r>
            <a:r>
              <a:rPr lang="fr-FR" dirty="0" err="1"/>
              <a:t>luminosity</a:t>
            </a:r>
            <a:r>
              <a:rPr lang="fr-FR" dirty="0"/>
              <a:t> (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>
                <a:latin typeface="Symbol" pitchFamily="18" charset="2"/>
              </a:rPr>
              <a:t>dE</a:t>
            </a:r>
            <a:r>
              <a:rPr lang="fr-FR" dirty="0">
                <a:latin typeface="Symbol" pitchFamily="18" charset="2"/>
              </a:rPr>
              <a:t> )</a:t>
            </a:r>
            <a:endParaRPr lang="fr-FR" dirty="0"/>
          </a:p>
        </p:txBody>
      </p:sp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49275"/>
            <a:ext cx="3209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0705"/>
          <a:stretch>
            <a:fillRect/>
          </a:stretch>
        </p:blipFill>
        <p:spPr bwMode="auto">
          <a:xfrm>
            <a:off x="46415" y="1844824"/>
            <a:ext cx="5214451" cy="45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LEP1 legacy</a:t>
            </a:r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5292080" y="1682080"/>
            <a:ext cx="3816424" cy="4267200"/>
          </a:xfrm>
        </p:spPr>
        <p:txBody>
          <a:bodyPr/>
          <a:lstStyle/>
          <a:p>
            <a:r>
              <a:rPr lang="en-US" sz="2000" dirty="0" smtClean="0"/>
              <a:t>LEP1 allowed PM well beyond foreseen</a:t>
            </a:r>
          </a:p>
          <a:p>
            <a:pPr lvl="0"/>
            <a:r>
              <a:rPr lang="en-US" sz="2000" dirty="0" smtClean="0"/>
              <a:t>Provides a full and successful </a:t>
            </a:r>
            <a:r>
              <a:rPr lang="en-US" sz="2000" b="1" dirty="0" smtClean="0"/>
              <a:t>test of the SM for the fermion sector</a:t>
            </a:r>
            <a:endParaRPr lang="fr-FR" sz="2000" b="1" dirty="0" smtClean="0"/>
          </a:p>
          <a:p>
            <a:pPr lvl="0"/>
            <a:r>
              <a:rPr lang="en-US" sz="2000" dirty="0" smtClean="0"/>
              <a:t>Gives the </a:t>
            </a:r>
            <a:r>
              <a:rPr lang="en-US" sz="2000" b="1" dirty="0" smtClean="0"/>
              <a:t>number of neutrinos</a:t>
            </a:r>
          </a:p>
          <a:p>
            <a:r>
              <a:rPr lang="en-US" sz="2000" dirty="0" smtClean="0"/>
              <a:t>It has provided the essential tools to discover the SM and </a:t>
            </a:r>
            <a:r>
              <a:rPr lang="en-US" sz="2000" b="1" dirty="0" smtClean="0"/>
              <a:t>predict the mass </a:t>
            </a:r>
            <a:r>
              <a:rPr lang="en-US" sz="2000" dirty="0" smtClean="0"/>
              <a:t>of missing particles: top, Higgs </a:t>
            </a:r>
            <a:endParaRPr lang="fr-FR" sz="2000" dirty="0" smtClean="0"/>
          </a:p>
          <a:p>
            <a:pPr lvl="0"/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9EFC1-C31C-4312-A873-B9EE19FA570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0" y="2348880"/>
            <a:ext cx="3563888" cy="432048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-36512" y="3068960"/>
            <a:ext cx="3563888" cy="432048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2219" y="0"/>
            <a:ext cx="2821781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 SENSITIVITY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8" name="Image 7" descr="seite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476"/>
            <a:ext cx="3670069" cy="37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065" y="2204864"/>
            <a:ext cx="361143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772816"/>
            <a:ext cx="4333875" cy="108585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499992" y="1844824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499992" y="1772816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 BSM </a:t>
            </a:r>
            <a:r>
              <a:rPr lang="fr-FR" b="1" dirty="0" err="1" smtClean="0"/>
              <a:t>theory</a:t>
            </a:r>
            <a:r>
              <a:rPr lang="fr-FR" b="1" dirty="0" smtClean="0"/>
              <a:t> killer (TC)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LEP/SLC precision measurements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9EFC1-C31C-4312-A873-B9EE19FA570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52600"/>
            <a:ext cx="258778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164535"/>
            <a:ext cx="4448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rcRect t="15541"/>
          <a:stretch>
            <a:fillRect/>
          </a:stretch>
        </p:blipFill>
        <p:spPr bwMode="auto">
          <a:xfrm>
            <a:off x="4788024" y="1754086"/>
            <a:ext cx="4228953" cy="50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Unfinished</a:t>
            </a:r>
            <a:r>
              <a:rPr lang="fr-FR" b="1" dirty="0" smtClean="0"/>
              <a:t> story ?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644008" cy="42672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Possible interpretation of </a:t>
            </a:r>
            <a:r>
              <a:rPr lang="en-US" sz="2000" b="1" dirty="0" err="1" smtClean="0"/>
              <a:t>AFBb</a:t>
            </a:r>
            <a:r>
              <a:rPr lang="en-US" sz="2000" dirty="0" smtClean="0"/>
              <a:t>: 3d generation anomaly or underestimated errors ?</a:t>
            </a:r>
            <a:endParaRPr lang="fr-FR" sz="2000" dirty="0" smtClean="0"/>
          </a:p>
          <a:p>
            <a:pPr lvl="0"/>
            <a:r>
              <a:rPr lang="en-US" sz="2000" dirty="0" smtClean="0"/>
              <a:t>Watch carefully for the top sector where many scenarios BSM predict deviations</a:t>
            </a:r>
            <a:endParaRPr lang="fr-FR" sz="2000" dirty="0" smtClean="0"/>
          </a:p>
          <a:p>
            <a:pPr lvl="0"/>
            <a:r>
              <a:rPr lang="en-US" sz="2000" dirty="0" smtClean="0"/>
              <a:t>Will be tested with </a:t>
            </a:r>
            <a:r>
              <a:rPr lang="en-US" sz="2000" dirty="0" err="1" smtClean="0"/>
              <a:t>ttZ</a:t>
            </a:r>
            <a:r>
              <a:rPr lang="en-US" sz="2000" dirty="0" smtClean="0"/>
              <a:t> at LHC but with very limited precision</a:t>
            </a:r>
          </a:p>
          <a:p>
            <a:pPr lvl="0"/>
            <a:r>
              <a:rPr lang="en-US" sz="2000" dirty="0" smtClean="0"/>
              <a:t>It is plausible that with more accuracy </a:t>
            </a:r>
            <a:r>
              <a:rPr lang="en-US" sz="2000" b="1" dirty="0" smtClean="0"/>
              <a:t>MH indirect </a:t>
            </a:r>
            <a:r>
              <a:rPr lang="en-US" sz="2000" dirty="0" smtClean="0"/>
              <a:t>could be incompatible with the SM </a:t>
            </a:r>
          </a:p>
          <a:p>
            <a:pPr lvl="0"/>
            <a:r>
              <a:rPr lang="en-US" sz="2000" dirty="0" smtClean="0"/>
              <a:t>More accurate measurements are needed</a:t>
            </a:r>
            <a:endParaRPr lang="fr-FR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F. Richard October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EE7A2-5201-492C-AD00-BC19E0E4750E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76795"/>
            <a:ext cx="4435137" cy="27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154419</TotalTime>
  <Words>2079</Words>
  <Application>Microsoft Office PowerPoint</Application>
  <PresentationFormat>Affichage à l'écran (4:3)</PresentationFormat>
  <Paragraphs>287</Paragraphs>
  <Slides>48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0" baseType="lpstr">
      <vt:lpstr>Profil</vt:lpstr>
      <vt:lpstr>Document</vt:lpstr>
      <vt:lpstr>                  From LEP/SLC                       to the LC       </vt:lpstr>
      <vt:lpstr>Introduction</vt:lpstr>
      <vt:lpstr>   LEP </vt:lpstr>
      <vt:lpstr>SLC</vt:lpstr>
      <vt:lpstr>Some parameters</vt:lpstr>
      <vt:lpstr>LEP1 legacy</vt:lpstr>
      <vt:lpstr>QUANTUM SENSITIVITY</vt:lpstr>
      <vt:lpstr>LEP/SLC precision measurements</vt:lpstr>
      <vt:lpstr>Unfinished story ?</vt:lpstr>
      <vt:lpstr>Lessons from LEP1/SLC</vt:lpstr>
      <vt:lpstr>What is GigaZ ?</vt:lpstr>
      <vt:lpstr>GigaZ and positron polarisation </vt:lpstr>
      <vt:lpstr>LEP2</vt:lpstr>
      <vt:lpstr>Higgs sector</vt:lpstr>
      <vt:lpstr>Other examples</vt:lpstr>
      <vt:lpstr>LEP2 history on Higgs search</vt:lpstr>
      <vt:lpstr>LEP/SLD detectors</vt:lpstr>
      <vt:lpstr>2 concepts: SiD &amp; ILD</vt:lpstr>
      <vt:lpstr>From SLD to SiD </vt:lpstr>
      <vt:lpstr> Particle Flow Algorithm (PFA)</vt:lpstr>
      <vt:lpstr>Particle Flow </vt:lpstr>
      <vt:lpstr>Flavor tagging</vt:lpstr>
      <vt:lpstr>Machine limitations</vt:lpstr>
      <vt:lpstr>Circular vs Linear e+e-  </vt:lpstr>
      <vt:lpstr>Possibilities</vt:lpstr>
      <vt:lpstr>Diapositive 26</vt:lpstr>
      <vt:lpstr>Potential limitations</vt:lpstr>
      <vt:lpstr>What is the main goal ? </vt:lpstr>
      <vt:lpstr>How to make an indirect discovery ?</vt:lpstr>
      <vt:lpstr>Diapositive 30</vt:lpstr>
      <vt:lpstr>Diapositive 31</vt:lpstr>
      <vt:lpstr>Z’-&gt;ff</vt:lpstr>
      <vt:lpstr>Top physics</vt:lpstr>
      <vt:lpstr>Top threshold (M. Beneke) </vt:lpstr>
      <vt:lpstr>Summary</vt:lpstr>
      <vt:lpstr>Diapositive 36</vt:lpstr>
      <vt:lpstr>Diapositive 37</vt:lpstr>
      <vt:lpstr>    How to go from LEP/SLC to the next LC </vt:lpstr>
      <vt:lpstr>Why so precise ?</vt:lpstr>
      <vt:lpstr>Z-&gt;bb at GigaZ</vt:lpstr>
      <vt:lpstr>Imaging calorimetry </vt:lpstr>
      <vt:lpstr>How do they compare to existing detectors ?</vt:lpstr>
      <vt:lpstr>Differences</vt:lpstr>
      <vt:lpstr>Higgs BR</vt:lpstr>
      <vt:lpstr>Degeneracy case</vt:lpstr>
      <vt:lpstr>Anomalous ZWW &amp; gWW couplings</vt:lpstr>
      <vt:lpstr>Z’ RS model (Snowmass)</vt:lpstr>
      <vt:lpstr>Top threshold (M. Beneke) 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at Tevatron</dc:title>
  <dc:creator>richard</dc:creator>
  <cp:lastModifiedBy>richard</cp:lastModifiedBy>
  <cp:revision>735</cp:revision>
  <dcterms:created xsi:type="dcterms:W3CDTF">2009-05-12T14:14:48Z</dcterms:created>
  <dcterms:modified xsi:type="dcterms:W3CDTF">2013-10-07T13:05:22Z</dcterms:modified>
</cp:coreProperties>
</file>