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8" r:id="rId3"/>
    <p:sldId id="345" r:id="rId4"/>
    <p:sldId id="346" r:id="rId5"/>
    <p:sldId id="341" r:id="rId6"/>
    <p:sldId id="342" r:id="rId7"/>
    <p:sldId id="343" r:id="rId8"/>
    <p:sldId id="340" r:id="rId9"/>
    <p:sldId id="305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2" autoAdjust="0"/>
  </p:normalViewPr>
  <p:slideViewPr>
    <p:cSldViewPr snapToGrid="0">
      <p:cViewPr varScale="1">
        <p:scale>
          <a:sx n="163" d="100"/>
          <a:sy n="163" d="100"/>
        </p:scale>
        <p:origin x="-1584" y="-11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1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22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1169224E-E0FD-7340-BE76-9372BF12DE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2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0CD6E2-2A53-694B-A7F2-2B2913887384}" type="slidenum">
              <a:rPr lang="de-DE" sz="1200"/>
              <a:pPr/>
              <a:t>1</a:t>
            </a:fld>
            <a:endParaRPr lang="de-DE" sz="1200" dirty="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  Upper 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/>
              <a:t>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SASE3 because the tunnel XTD10 will be the first which is ready for installation</a:t>
            </a:r>
            <a:endParaRPr lang="en-US" dirty="0" smtClean="0"/>
          </a:p>
          <a:p>
            <a:r>
              <a:rPr lang="en-US" dirty="0" smtClean="0"/>
              <a:t>Overlapping installation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9224E-E0FD-7340-BE76-9372BF12DE4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87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45628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72B7-E695-8D42-B407-2A0D6535D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34244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8059-83A9-FA48-97D2-43D37CBEF0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23578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566E-22A4-084D-BD53-59244C587E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121839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D864-CE75-8F43-B1FC-7C9E4D799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260601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F816A-B1E2-8C4C-953B-CAD6BADD0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93610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E0A3B-FECE-AD4C-8F89-5ED520E7CE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343725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D18A7-C610-A047-A4FB-9B3ECC0326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307965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0BFCB-B8F8-964F-AC08-896158FB4F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135586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6C3F9-76FB-1C4C-B009-D4E933F860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13732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D1D5-9098-3542-B7C3-FD210052D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23272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fld id="{58105E65-1572-8A4C-AFE2-17A3A614BB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1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Installation of Photon Beamlines</a:t>
            </a: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 format – don’t edit!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buNone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smtClean="0"/>
              <a:t>23.04.2013, 2</a:t>
            </a:r>
            <a:r>
              <a:rPr lang="en-GB" sz="800" baseline="30000" smtClean="0"/>
              <a:t>nd</a:t>
            </a:r>
            <a:r>
              <a:rPr lang="en-GB" sz="800" smtClean="0"/>
              <a:t> Collaboration Meeting of the European XFEL</a:t>
            </a:r>
          </a:p>
          <a:p>
            <a:pPr>
              <a:defRPr/>
            </a:pPr>
            <a:r>
              <a:rPr lang="en-GB" sz="800" smtClean="0"/>
              <a:t>Martin Dommach, WP-73</a:t>
            </a:r>
            <a:endParaRPr lang="en-GB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19" r:id="rId2"/>
    <p:sldLayoutId id="2147483920" r:id="rId3"/>
    <p:sldLayoutId id="2147483929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9163" y="4187742"/>
            <a:ext cx="7283450" cy="2311267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GB" dirty="0" smtClean="0"/>
              <a:t>Martin Dommach (WP-73)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sz="2000" dirty="0" smtClean="0"/>
              <a:t>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</a:t>
            </a:r>
            <a:r>
              <a:rPr lang="en-GB" sz="2000" dirty="0"/>
              <a:t>Collaboration Meeting of the European </a:t>
            </a:r>
            <a:r>
              <a:rPr lang="en-GB" sz="2000" dirty="0" smtClean="0"/>
              <a:t>XFEL,</a:t>
            </a:r>
            <a:r>
              <a:rPr lang="en-GB" sz="2000" dirty="0"/>
              <a:t> </a:t>
            </a:r>
            <a:r>
              <a:rPr lang="en-GB" sz="2000" dirty="0" smtClean="0"/>
              <a:t>23.04.2013</a:t>
            </a:r>
            <a:endParaRPr lang="en-GB" sz="2000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376238" y="1319213"/>
            <a:ext cx="8478837" cy="18446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  <a:r>
              <a:rPr lang="en-GB" dirty="0"/>
              <a:t>Installation of Photon </a:t>
            </a:r>
            <a:r>
              <a:rPr lang="en-GB" dirty="0" smtClean="0"/>
              <a:t>Beamlines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Overview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298887" y="1347788"/>
            <a:ext cx="8331200" cy="4459287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Almost 3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km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beam transport have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 be installed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Intended start January 2014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Installation order: SASE1, SASE3, SASE2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oughly 9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months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time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per beamline 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7" name="Picture 1" descr="beamline-layout_en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330575"/>
            <a:ext cx="7569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49" y="1347788"/>
            <a:ext cx="8684177" cy="4459287"/>
          </a:xfrm>
        </p:spPr>
        <p:txBody>
          <a:bodyPr/>
          <a:lstStyle/>
          <a:p>
            <a:r>
              <a:rPr lang="en-US" dirty="0" smtClean="0"/>
              <a:t>Installation of photon beamlines follows installation of tunnel infrastructure (water, electricity)</a:t>
            </a:r>
          </a:p>
          <a:p>
            <a:r>
              <a:rPr lang="en-US" dirty="0" smtClean="0"/>
              <a:t>Intended start is beginning of 2014</a:t>
            </a:r>
          </a:p>
          <a:p>
            <a:pPr lvl="1"/>
            <a:r>
              <a:rPr lang="en-US" dirty="0" smtClean="0"/>
              <a:t>Starting with XTD2</a:t>
            </a:r>
          </a:p>
          <a:p>
            <a:pPr lvl="1"/>
            <a:r>
              <a:rPr lang="en-US" dirty="0" smtClean="0"/>
              <a:t>Last tunnel will be XTD6, installation starts spring 2015</a:t>
            </a:r>
          </a:p>
          <a:p>
            <a:r>
              <a:rPr lang="en-US" dirty="0" smtClean="0"/>
              <a:t>6 – 20 months of installation time for each tunnel</a:t>
            </a:r>
          </a:p>
          <a:p>
            <a:r>
              <a:rPr lang="en-US" dirty="0" smtClean="0"/>
              <a:t>Photon beamline installation will be done by</a:t>
            </a:r>
          </a:p>
          <a:p>
            <a:pPr lvl="1"/>
            <a:r>
              <a:rPr lang="en-US" dirty="0" smtClean="0"/>
              <a:t>WP-73 vacuum team</a:t>
            </a:r>
          </a:p>
          <a:p>
            <a:pPr lvl="1"/>
            <a:r>
              <a:rPr lang="en-US" dirty="0" smtClean="0"/>
              <a:t>European XFEL groups (WP-74, WP-76)</a:t>
            </a:r>
          </a:p>
          <a:p>
            <a:pPr lvl="1"/>
            <a:r>
              <a:rPr lang="en-US" dirty="0" smtClean="0"/>
              <a:t>DESY groups (WP-32, WP-33, ZM5, …)</a:t>
            </a:r>
          </a:p>
          <a:p>
            <a:pPr lvl="1"/>
            <a:r>
              <a:rPr lang="en-US" dirty="0" smtClean="0"/>
              <a:t>External contractors (electrical installations, …)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800" smtClean="0"/>
              <a:t>23.04.2013, 2</a:t>
            </a:r>
            <a:r>
              <a:rPr lang="en-GB" sz="800" baseline="30000" smtClean="0"/>
              <a:t>nd</a:t>
            </a:r>
            <a:r>
              <a:rPr lang="en-GB" sz="800" smtClean="0"/>
              <a:t> Collaboration Meeting of the European XFEL</a:t>
            </a:r>
          </a:p>
          <a:p>
            <a:pPr>
              <a:defRPr/>
            </a:pPr>
            <a:r>
              <a:rPr lang="en-GB" sz="800" smtClean="0"/>
              <a:t>Martin Dommach, WP-73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8473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800" smtClean="0"/>
              <a:t>23.04.2013, 2</a:t>
            </a:r>
            <a:r>
              <a:rPr lang="en-GB" sz="800" baseline="30000" smtClean="0"/>
              <a:t>nd</a:t>
            </a:r>
            <a:r>
              <a:rPr lang="en-GB" sz="800" smtClean="0"/>
              <a:t> Collaboration Meeting of the European XFEL</a:t>
            </a:r>
          </a:p>
          <a:p>
            <a:pPr>
              <a:defRPr/>
            </a:pPr>
            <a:r>
              <a:rPr lang="en-GB" sz="800" smtClean="0"/>
              <a:t>Martin Dommach, WP-73</a:t>
            </a:r>
            <a:endParaRPr lang="en-GB" sz="800" dirty="0"/>
          </a:p>
        </p:txBody>
      </p:sp>
      <p:pic>
        <p:nvPicPr>
          <p:cNvPr id="5" name="Picture 4" descr="sched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7" y="1150597"/>
            <a:ext cx="8481391" cy="5228488"/>
          </a:xfrm>
          <a:prstGeom prst="rect">
            <a:avLst/>
          </a:prstGeom>
        </p:spPr>
      </p:pic>
      <p:sp>
        <p:nvSpPr>
          <p:cNvPr id="7" name="Textfeld 36"/>
          <p:cNvSpPr txBox="1"/>
          <p:nvPr/>
        </p:nvSpPr>
        <p:spPr>
          <a:xfrm>
            <a:off x="1159566" y="3011234"/>
            <a:ext cx="7145901" cy="1458861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GB" sz="2400" dirty="0" smtClean="0"/>
              <a:t>More details can be found in the Project Integration Timeschedule (PIT) or the </a:t>
            </a:r>
            <a:r>
              <a:rPr lang="en-US" sz="2400" dirty="0" smtClean="0"/>
              <a:t>Technical Design Report: X-</a:t>
            </a:r>
            <a:r>
              <a:rPr lang="en-US" sz="2400" dirty="0"/>
              <a:t>Ray Optics </a:t>
            </a:r>
            <a:r>
              <a:rPr lang="en-US" sz="2400" dirty="0" smtClean="0"/>
              <a:t>and Beam Transport</a:t>
            </a:r>
          </a:p>
          <a:p>
            <a:pPr algn="ctr">
              <a:buNone/>
            </a:pPr>
            <a:r>
              <a:rPr lang="hr-HR" sz="1400" dirty="0" smtClean="0"/>
              <a:t>XFEL.EU </a:t>
            </a:r>
            <a:r>
              <a:rPr lang="hr-HR" sz="1400" dirty="0"/>
              <a:t>TR-2012-</a:t>
            </a:r>
            <a:r>
              <a:rPr lang="hr-HR" sz="1400" dirty="0" smtClean="0"/>
              <a:t>006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1419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installation in the tunnel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86" y="1345520"/>
            <a:ext cx="8264525" cy="4687121"/>
          </a:xfrm>
        </p:spPr>
        <p:txBody>
          <a:bodyPr/>
          <a:lstStyle/>
          <a:p>
            <a:r>
              <a:rPr lang="en-US" dirty="0" smtClean="0"/>
              <a:t>MKK tunnel installations finished:</a:t>
            </a:r>
          </a:p>
          <a:p>
            <a:pPr lvl="1"/>
            <a:r>
              <a:rPr lang="en-US" dirty="0" smtClean="0"/>
              <a:t>Electrical power / light</a:t>
            </a:r>
          </a:p>
          <a:p>
            <a:pPr lvl="1"/>
            <a:r>
              <a:rPr lang="en-US" dirty="0" smtClean="0"/>
              <a:t>Cooling water</a:t>
            </a:r>
          </a:p>
          <a:p>
            <a:pPr lvl="1"/>
            <a:r>
              <a:rPr lang="en-US" dirty="0" smtClean="0"/>
              <a:t>Compressed air</a:t>
            </a:r>
          </a:p>
          <a:p>
            <a:pPr lvl="1"/>
            <a:r>
              <a:rPr lang="en-US" dirty="0" smtClean="0"/>
              <a:t>For installation of electronics the tunnel temperature und humidity have to be controlled, planned from April(?) 2014 on</a:t>
            </a:r>
          </a:p>
          <a:p>
            <a:r>
              <a:rPr lang="en-US" dirty="0" smtClean="0"/>
              <a:t>Cleaning of tunnel floor after drilling of holes / before installation of vacuum equipment</a:t>
            </a:r>
          </a:p>
          <a:p>
            <a:r>
              <a:rPr lang="en-US" dirty="0"/>
              <a:t>Rack installation </a:t>
            </a:r>
            <a:r>
              <a:rPr lang="en-US" dirty="0" smtClean="0"/>
              <a:t>(</a:t>
            </a:r>
            <a:r>
              <a:rPr lang="en-US" dirty="0"/>
              <a:t>WP-76</a:t>
            </a:r>
            <a:r>
              <a:rPr lang="en-US" dirty="0" smtClean="0"/>
              <a:t>)</a:t>
            </a:r>
          </a:p>
          <a:p>
            <a:r>
              <a:rPr lang="en-US" dirty="0"/>
              <a:t>IT network </a:t>
            </a:r>
            <a:r>
              <a:rPr lang="en-US" dirty="0" smtClean="0"/>
              <a:t>ready for technical commissioning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217642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above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07" y="1761271"/>
            <a:ext cx="8264525" cy="4045803"/>
          </a:xfrm>
        </p:spPr>
        <p:txBody>
          <a:bodyPr/>
          <a:lstStyle/>
          <a:p>
            <a:r>
              <a:rPr lang="en-US" dirty="0" smtClean="0"/>
              <a:t>Intermediate storage available on </a:t>
            </a:r>
            <a:r>
              <a:rPr lang="en-US" dirty="0" err="1" smtClean="0"/>
              <a:t>Schenefeld</a:t>
            </a:r>
            <a:r>
              <a:rPr lang="en-US" dirty="0" smtClean="0"/>
              <a:t> campus</a:t>
            </a:r>
          </a:p>
          <a:p>
            <a:pPr lvl="1"/>
            <a:r>
              <a:rPr lang="en-US" dirty="0" smtClean="0"/>
              <a:t>Tents / containers (warm, dry…)</a:t>
            </a:r>
          </a:p>
          <a:p>
            <a:r>
              <a:rPr lang="en-US" dirty="0" smtClean="0"/>
              <a:t>Receiving department, someone, who…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hecks incoming deliveries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elps to unload trucks (fork-lift)</a:t>
            </a:r>
          </a:p>
          <a:p>
            <a:r>
              <a:rPr lang="en-US" dirty="0" smtClean="0"/>
              <a:t>Temporary offices for WP-73 staff 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5913" y="806174"/>
            <a:ext cx="2708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</p:spTree>
    <p:extLst>
      <p:ext uri="{BB962C8B-B14F-4D97-AF65-F5344CB8AC3E}">
        <p14:creationId xmlns:p14="http://schemas.microsoft.com/office/powerpoint/2010/main" val="272734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work flow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idx="1"/>
          </p:nvPr>
        </p:nvSpPr>
        <p:spPr>
          <a:xfrm>
            <a:off x="214660" y="1347788"/>
            <a:ext cx="8870950" cy="4926012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Drilling holes, building concrete blocks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Cleaning of tunnels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Transport and distribution of components in the tunnels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Mounting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beam pipe supports and frames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Placing beam pipes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 supports, first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rough alignment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Assembly of vacuum pipes 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X-ray optics components under a local cleanroom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Electrical cabling between racks and beamline components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Rough pumping, He-leak test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Final alignment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Commissioning and test of control system</a:t>
            </a:r>
          </a:p>
          <a:p>
            <a:pPr marL="457200" indent="-457200">
              <a:buFont typeface="Arial" charset="0"/>
              <a:buAutoNum type="arabicPeriod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 charset="0"/>
              <a:buAutoNum type="arabicPeriod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8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WP-73 HERA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047" y="1268567"/>
            <a:ext cx="4057259" cy="2790527"/>
          </a:xfrm>
        </p:spPr>
        <p:txBody>
          <a:bodyPr/>
          <a:lstStyle/>
          <a:p>
            <a:r>
              <a:rPr lang="en-US" dirty="0" smtClean="0"/>
              <a:t>Intermediate storage</a:t>
            </a:r>
          </a:p>
          <a:p>
            <a:r>
              <a:rPr lang="en-US" dirty="0" smtClean="0"/>
              <a:t>Test of prototypes</a:t>
            </a:r>
          </a:p>
          <a:p>
            <a:r>
              <a:rPr lang="en-US" dirty="0" smtClean="0"/>
              <a:t>Preassembly of</a:t>
            </a:r>
          </a:p>
          <a:p>
            <a:pPr lvl="1"/>
            <a:r>
              <a:rPr lang="en-US" sz="1800" dirty="0" smtClean="0"/>
              <a:t>SASE3 gas attenuator</a:t>
            </a:r>
          </a:p>
          <a:p>
            <a:pPr lvl="1"/>
            <a:r>
              <a:rPr lang="en-US" sz="1800" dirty="0" smtClean="0"/>
              <a:t>Differential pumping units</a:t>
            </a:r>
          </a:p>
          <a:p>
            <a:pPr lvl="1"/>
            <a:r>
              <a:rPr lang="en-US" sz="1800" dirty="0" smtClean="0"/>
              <a:t>X-Ray optics</a:t>
            </a:r>
          </a:p>
          <a:p>
            <a:pPr lvl="1"/>
            <a:r>
              <a:rPr lang="en-US" sz="1800" dirty="0" smtClean="0"/>
              <a:t>Fast valves, shutters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  <p:pic>
        <p:nvPicPr>
          <p:cNvPr id="6" name="Picture 5" descr="P41901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20" y="1053002"/>
            <a:ext cx="5096060" cy="382204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28074" y="5056482"/>
            <a:ext cx="5115926" cy="9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0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Cleaning of vacuum components</a:t>
            </a:r>
          </a:p>
          <a:p>
            <a:r>
              <a:rPr lang="en-US" dirty="0" smtClean="0"/>
              <a:t>Training of new staff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2013-03-27_0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9" y="3984340"/>
            <a:ext cx="3699406" cy="24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9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800" dirty="0" smtClean="0"/>
              <a:t>23.04.2013, 2</a:t>
            </a:r>
            <a:r>
              <a:rPr lang="en-GB" sz="800" baseline="30000" dirty="0" smtClean="0"/>
              <a:t>nd</a:t>
            </a:r>
            <a:r>
              <a:rPr lang="en-GB" sz="800" dirty="0" smtClean="0"/>
              <a:t> Collaboration </a:t>
            </a:r>
            <a:r>
              <a:rPr lang="en-GB" sz="800" dirty="0"/>
              <a:t>Meeting of the European </a:t>
            </a:r>
            <a:r>
              <a:rPr lang="en-GB" sz="800" dirty="0" smtClean="0"/>
              <a:t>XFEL</a:t>
            </a:r>
            <a:endParaRPr lang="en-GB" sz="800" dirty="0"/>
          </a:p>
          <a:p>
            <a:pPr>
              <a:defRPr/>
            </a:pPr>
            <a:r>
              <a:rPr lang="en-GB" sz="800" dirty="0"/>
              <a:t>Martin Dommach, WP-73</a:t>
            </a:r>
          </a:p>
        </p:txBody>
      </p:sp>
      <p:pic>
        <p:nvPicPr>
          <p:cNvPr id="3" name="Picture 2" descr="XHQ_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4" y="1135686"/>
            <a:ext cx="8654469" cy="5191705"/>
          </a:xfrm>
          <a:prstGeom prst="rect">
            <a:avLst/>
          </a:prstGeom>
        </p:spPr>
      </p:pic>
      <p:sp>
        <p:nvSpPr>
          <p:cNvPr id="44034" name="Content Placeholder 10"/>
          <p:cNvSpPr>
            <a:spLocks noGrp="1"/>
          </p:cNvSpPr>
          <p:nvPr>
            <p:ph idx="1"/>
          </p:nvPr>
        </p:nvSpPr>
        <p:spPr>
          <a:xfrm>
            <a:off x="2197100" y="2763838"/>
            <a:ext cx="4810125" cy="1389062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Thank you for your </a:t>
            </a:r>
          </a:p>
          <a:p>
            <a:pPr marL="0" indent="0" algn="ctr">
              <a:buFont typeface="Wingdings" charset="0"/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attention!</a:t>
            </a:r>
            <a:endParaRPr lang="en-US" sz="3600" b="1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25870</TotalTime>
  <Words>584</Words>
  <Application>Microsoft Macintosh PowerPoint</Application>
  <PresentationFormat>On-screen Show (4:3)</PresentationFormat>
  <Paragraphs>87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DESY European XFEL</vt:lpstr>
      <vt:lpstr> Installation of Photon Beamlines</vt:lpstr>
      <vt:lpstr>Overview</vt:lpstr>
      <vt:lpstr>Installation schedule</vt:lpstr>
      <vt:lpstr>Installation plan</vt:lpstr>
      <vt:lpstr>Requirements for installation in the tunnel</vt:lpstr>
      <vt:lpstr>Requirements above ground</vt:lpstr>
      <vt:lpstr>Installation work flow</vt:lpstr>
      <vt:lpstr>WP-73 HERA lab</vt:lpstr>
      <vt:lpstr>PowerPoint Presentation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Martin Dommach</cp:lastModifiedBy>
  <cp:revision>517</cp:revision>
  <cp:lastPrinted>2008-09-01T15:04:16Z</cp:lastPrinted>
  <dcterms:created xsi:type="dcterms:W3CDTF">2008-08-31T12:56:32Z</dcterms:created>
  <dcterms:modified xsi:type="dcterms:W3CDTF">2013-04-23T13:16:29Z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-1433219476</vt:i4>
  </property>
  <property fmtid="{D5CDD505-2E9C-101B-9397-08002B2CF9AE}" pid="3" name="_EmailSubject">
    <vt:lpwstr>Ppt's</vt:lpwstr>
  </property>
  <property fmtid="{D5CDD505-2E9C-101B-9397-08002B2CF9AE}" pid="4" name="_AuthorEmail">
    <vt:lpwstr>petra.folkerts@xfel.eu</vt:lpwstr>
  </property>
  <property fmtid="{D5CDD505-2E9C-101B-9397-08002B2CF9AE}" pid="5" name="_AuthorEmailDisplayName">
    <vt:lpwstr>Folkerts, Petra</vt:lpwstr>
  </property>
  <property fmtid="{D5CDD505-2E9C-101B-9397-08002B2CF9AE}" pid="6" name="_PreviousAdHocReviewCycleID">
    <vt:i4>-833717896</vt:i4>
  </property>
</Properties>
</file>