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55" r:id="rId3"/>
    <p:sldId id="340" r:id="rId4"/>
    <p:sldId id="330" r:id="rId5"/>
    <p:sldId id="334" r:id="rId6"/>
    <p:sldId id="342" r:id="rId7"/>
    <p:sldId id="371" r:id="rId8"/>
    <p:sldId id="333" r:id="rId9"/>
    <p:sldId id="332" r:id="rId10"/>
    <p:sldId id="345" r:id="rId11"/>
    <p:sldId id="346" r:id="rId12"/>
    <p:sldId id="348" r:id="rId13"/>
    <p:sldId id="349" r:id="rId14"/>
    <p:sldId id="314" r:id="rId15"/>
    <p:sldId id="313" r:id="rId16"/>
    <p:sldId id="261" r:id="rId17"/>
    <p:sldId id="273" r:id="rId18"/>
    <p:sldId id="274" r:id="rId19"/>
    <p:sldId id="275" r:id="rId20"/>
    <p:sldId id="315" r:id="rId21"/>
    <p:sldId id="263" r:id="rId22"/>
    <p:sldId id="350" r:id="rId23"/>
    <p:sldId id="351" r:id="rId24"/>
    <p:sldId id="370" r:id="rId25"/>
    <p:sldId id="354" r:id="rId26"/>
    <p:sldId id="352" r:id="rId27"/>
    <p:sldId id="353" r:id="rId28"/>
    <p:sldId id="316" r:id="rId29"/>
    <p:sldId id="317" r:id="rId30"/>
    <p:sldId id="262" r:id="rId31"/>
    <p:sldId id="324" r:id="rId32"/>
    <p:sldId id="325" r:id="rId33"/>
    <p:sldId id="322" r:id="rId34"/>
    <p:sldId id="326" r:id="rId35"/>
    <p:sldId id="364" r:id="rId36"/>
    <p:sldId id="363" r:id="rId37"/>
    <p:sldId id="331" r:id="rId38"/>
    <p:sldId id="356" r:id="rId39"/>
    <p:sldId id="357" r:id="rId40"/>
    <p:sldId id="358" r:id="rId41"/>
    <p:sldId id="360" r:id="rId42"/>
    <p:sldId id="362" r:id="rId43"/>
    <p:sldId id="361" r:id="rId44"/>
    <p:sldId id="359" r:id="rId45"/>
    <p:sldId id="339" r:id="rId46"/>
    <p:sldId id="369" r:id="rId47"/>
    <p:sldId id="368" r:id="rId48"/>
    <p:sldId id="366" r:id="rId49"/>
    <p:sldId id="367" r:id="rId50"/>
    <p:sldId id="337" r:id="rId51"/>
    <p:sldId id="338" r:id="rId52"/>
    <p:sldId id="335" r:id="rId53"/>
    <p:sldId id="33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387" autoAdjust="0"/>
  </p:normalViewPr>
  <p:slideViewPr>
    <p:cSldViewPr showGuides="1">
      <p:cViewPr varScale="1">
        <p:scale>
          <a:sx n="60" d="100"/>
          <a:sy n="60" d="100"/>
        </p:scale>
        <p:origin x="-7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C6EA6-ED9D-4D86-AC04-1714B547B425}" type="datetimeFigureOut">
              <a:rPr lang="en-US" smtClean="0"/>
              <a:t>4/23/2013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ACB443-1E8C-45CB-B84F-8BF8E98EA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7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7650" y="-11796713"/>
            <a:ext cx="16583025" cy="12438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30838" cy="40592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dirty="0">
              <a:ea typeface="ＭＳ Ｐゴシック" pitchFamily="112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dirty="0">
              <a:ea typeface="ＭＳ Ｐゴシック" pitchFamily="112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971600" y="1340768"/>
            <a:ext cx="7200800" cy="1800200"/>
          </a:xfrm>
        </p:spPr>
        <p:txBody>
          <a:bodyPr wrap="square" rIns="72000"/>
          <a:lstStyle>
            <a:lvl1pPr algn="ctr">
              <a:defRPr sz="44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971600" y="3429000"/>
            <a:ext cx="7200800" cy="2880320"/>
          </a:xfrm>
        </p:spPr>
        <p:txBody>
          <a:bodyPr anchor="ctr" anchorCtr="1"/>
          <a:lstStyle>
            <a:lvl1pPr algn="ctr">
              <a:defRPr sz="240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3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5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3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20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324851" cy="4932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49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4196948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4575" y="1347788"/>
            <a:ext cx="4037750" cy="44592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1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8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2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1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0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8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  <a:cs typeface="+mn-cs"/>
              </a:defRPr>
            </a:lvl1pPr>
          </a:lstStyle>
          <a:p>
            <a:fld id="{15837B32-F07D-4B33-B3B5-FAB6B4C6FC5B}" type="slidenum">
              <a:rPr lang="en-US" smtClean="0"/>
              <a:t>‹#›</a:t>
            </a:fld>
            <a:endParaRPr lang="en-US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6" y="6453336"/>
            <a:ext cx="4450556" cy="29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 dirty="0">
                <a:solidFill>
                  <a:srgbClr val="000000"/>
                </a:solidFill>
                <a:ea typeface="ＭＳ Ｐゴシック" pitchFamily="112" charset="-128"/>
                <a:cs typeface="+mn-cs"/>
              </a:defRPr>
            </a:lvl1pPr>
          </a:lstStyle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 dirty="0">
              <a:ea typeface="ＭＳ Ｐゴシック" pitchFamily="112" charset="-128"/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endParaRPr lang="en-GB" sz="2400" dirty="0"/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93788" y="116632"/>
            <a:ext cx="7283450" cy="216024"/>
          </a:xfrm>
          <a:prstGeom prst="rect">
            <a:avLst/>
          </a:prstGeom>
        </p:spPr>
        <p:txBody>
          <a:bodyPr vert="horz" wrap="none" lIns="72000" tIns="0" rIns="0" bIns="0" rtlCol="0" anchor="ctr"/>
          <a:lstStyle>
            <a:lvl1pPr marL="0" marR="0" indent="0" algn="l" defTabSz="914400" rtl="0" eaLnBrk="0" fontAlgn="auto" latinLnBrk="0" hangingPunc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000" kern="1200" smtClean="0">
                <a:solidFill>
                  <a:schemeClr val="bg1">
                    <a:lumMod val="95000"/>
                  </a:schemeClr>
                </a:solidFill>
                <a:latin typeface="+mn-lt"/>
                <a:ea typeface="ＭＳ Ｐゴシック" pitchFamily="112" charset="-128"/>
                <a:cs typeface="+mn-cs"/>
              </a:defRPr>
            </a:lvl1pPr>
          </a:lstStyle>
          <a:p>
            <a:r>
              <a:rPr lang="en-US" smtClean="0"/>
              <a:t>Beamlines at the end of XTL and in XSE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0"/>
        </a:defRPr>
      </a:lvl1pPr>
      <a:lvl2pPr marL="558800" indent="-2587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  <a:ea typeface="+mn-ea"/>
          <a:cs typeface="ＭＳ Ｐゴシック" charset="0"/>
        </a:defRPr>
      </a:lvl2pPr>
      <a:lvl3pPr marL="817563" indent="-257175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>
          <a:solidFill>
            <a:schemeClr val="tx2"/>
          </a:solidFill>
          <a:latin typeface="+mn-lt"/>
          <a:ea typeface="+mn-ea"/>
          <a:cs typeface="ＭＳ Ｐゴシック" charset="0"/>
        </a:defRPr>
      </a:lvl3pPr>
      <a:lvl4pPr marL="1077913" indent="-258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rgbClr val="100F2E"/>
          </a:solidFill>
          <a:latin typeface="+mn-lt"/>
          <a:ea typeface="+mn-ea"/>
          <a:cs typeface="ＭＳ Ｐゴシック" charset="0"/>
        </a:defRPr>
      </a:lvl4pPr>
      <a:lvl5pPr marL="13128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>
          <a:solidFill>
            <a:srgbClr val="100F2E"/>
          </a:solidFill>
          <a:latin typeface="+mn-lt"/>
          <a:ea typeface="+mn-ea"/>
          <a:cs typeface="ＭＳ Ｐゴシック" charset="0"/>
        </a:defRPr>
      </a:lvl5pPr>
      <a:lvl6pPr marL="17700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Einzelaufhaengu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iso_Einzelaufhaengung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Variant 1: Simple Suspension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8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Strahl_rechts_KompGruppe_Beari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Strahl_rechts_KompGruppe_Bearing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1: Simple Suspension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Fronta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Frontal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1: Simple Suspension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Strahl_rechts_Einzelaufhaengu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Strahl_rechts_Einzelaufhaengung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1: Simple Suspension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</a:t>
            </a:r>
            <a:r>
              <a:rPr lang="en-US" noProof="0" smtClean="0"/>
              <a:t>2a: Single Suspender (w/ cross beam)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n_Strahlrichtu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in_Strahlrichtung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2a: </a:t>
            </a:r>
            <a:r>
              <a:rPr lang="en-US" noProof="0" smtClean="0"/>
              <a:t>Single </a:t>
            </a:r>
            <a:r>
              <a:rPr lang="en-US" noProof="0"/>
              <a:t>Suspender </a:t>
            </a:r>
            <a:r>
              <a:rPr lang="en-US" noProof="0" smtClean="0"/>
              <a:t>(w</a:t>
            </a:r>
            <a:r>
              <a:rPr lang="en-US" noProof="0"/>
              <a:t>/ cross </a:t>
            </a:r>
            <a:r>
              <a:rPr lang="en-US" noProof="0" smtClean="0"/>
              <a:t>beam)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0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Draufsich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Draufsicht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2a: Single Suspender </a:t>
            </a:r>
            <a:r>
              <a:rPr lang="en-US" noProof="0" smtClean="0"/>
              <a:t>(w</a:t>
            </a:r>
            <a:r>
              <a:rPr lang="en-US" noProof="0"/>
              <a:t>/ cross </a:t>
            </a:r>
            <a:r>
              <a:rPr lang="en-US" noProof="0" smtClean="0"/>
              <a:t>beam)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mit2_Gestelle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Iso_mit2_Gestellen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2b: Double Suspender (w/ cross beam)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Schnitt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Iso_Schnitt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2b: Double Suspender (w/ cross beam)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Schnitt_ohne TD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Iso_Schnitt_ohne TDL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2b: Double Suspender (w/ cross beam)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Content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Introduction: Beam lines </a:t>
            </a:r>
            <a:r>
              <a:rPr lang="en-US" noProof="0" dirty="0" smtClean="0"/>
              <a:t>at </a:t>
            </a:r>
            <a:r>
              <a:rPr lang="en-US" noProof="0" dirty="0"/>
              <a:t>the end of </a:t>
            </a:r>
            <a:r>
              <a:rPr lang="en-US" noProof="0" dirty="0" smtClean="0"/>
              <a:t>XTL</a:t>
            </a:r>
          </a:p>
          <a:p>
            <a:pPr lvl="1"/>
            <a:r>
              <a:rPr lang="en-US" sz="2000" noProof="0" dirty="0" smtClean="0">
                <a:solidFill>
                  <a:schemeClr val="tx2"/>
                </a:solidFill>
                <a:effectLst/>
              </a:rPr>
              <a:t>Standard Support  | Hanging “Standard Support”</a:t>
            </a:r>
          </a:p>
          <a:p>
            <a:pPr lvl="1"/>
            <a:r>
              <a:rPr lang="en-US" noProof="0" dirty="0"/>
              <a:t>Variant 1: Simple Suspension</a:t>
            </a:r>
          </a:p>
          <a:p>
            <a:pPr lvl="1"/>
            <a:r>
              <a:rPr lang="en-US" sz="2000" noProof="0" dirty="0" smtClean="0">
                <a:solidFill>
                  <a:schemeClr val="tx2"/>
                </a:solidFill>
                <a:effectLst/>
              </a:rPr>
              <a:t>Variant 2a: Single Suspender </a:t>
            </a:r>
          </a:p>
          <a:p>
            <a:pPr lvl="1"/>
            <a:r>
              <a:rPr lang="en-US" sz="2000" noProof="0" dirty="0" smtClean="0">
                <a:solidFill>
                  <a:schemeClr val="tx2"/>
                </a:solidFill>
                <a:effectLst/>
              </a:rPr>
              <a:t>Variant 2b: Double Suspender </a:t>
            </a:r>
          </a:p>
          <a:p>
            <a:pPr lvl="1"/>
            <a:r>
              <a:rPr lang="en-US" sz="2000" noProof="0" dirty="0" smtClean="0">
                <a:solidFill>
                  <a:schemeClr val="tx2"/>
                </a:solidFill>
                <a:effectLst/>
              </a:rPr>
              <a:t>Variant 2c: Cross beam </a:t>
            </a:r>
          </a:p>
          <a:p>
            <a:pPr lvl="1"/>
            <a:r>
              <a:rPr lang="en-US" sz="2000" noProof="0" dirty="0" smtClean="0">
                <a:solidFill>
                  <a:schemeClr val="tx2"/>
                </a:solidFill>
                <a:effectLst/>
              </a:rPr>
              <a:t>Variant 3a: Cantilever with suspender</a:t>
            </a:r>
          </a:p>
          <a:p>
            <a:pPr lvl="1"/>
            <a:r>
              <a:rPr lang="en-US" sz="2000" noProof="0" dirty="0" smtClean="0">
                <a:solidFill>
                  <a:schemeClr val="tx2"/>
                </a:solidFill>
                <a:effectLst/>
              </a:rPr>
              <a:t>Variant 3b: Gantry w/o suspender</a:t>
            </a:r>
            <a:endParaRPr lang="en-US" noProof="0" dirty="0" smtClean="0"/>
          </a:p>
          <a:p>
            <a:r>
              <a:rPr lang="en-US" noProof="0" dirty="0"/>
              <a:t>Introduction: Beam lines </a:t>
            </a:r>
            <a:r>
              <a:rPr lang="en-US" noProof="0" dirty="0" smtClean="0"/>
              <a:t>in XSE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Strahl_von_recht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Strahl_von_rechts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2b: Double Suspender (w/ cross beam)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1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Front_in Strahlrichtu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Front_in Strahlrichtung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</a:t>
            </a:r>
            <a:r>
              <a:rPr lang="en-US" noProof="0" smtClean="0"/>
              <a:t>2b: Double </a:t>
            </a:r>
            <a:r>
              <a:rPr lang="en-US" noProof="0"/>
              <a:t>Suspender </a:t>
            </a:r>
            <a:r>
              <a:rPr lang="en-US" noProof="0" smtClean="0"/>
              <a:t>(w</a:t>
            </a:r>
            <a:r>
              <a:rPr lang="en-US" noProof="0"/>
              <a:t>/ cross </a:t>
            </a:r>
            <a:r>
              <a:rPr lang="en-US" noProof="0" smtClean="0"/>
              <a:t>beam)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3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Schnitt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Iso_Schnitt2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2c: Cross beam w/o suspender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7474" y="5821362"/>
            <a:ext cx="8324851" cy="458787"/>
          </a:xfrm>
        </p:spPr>
        <p:txBody>
          <a:bodyPr/>
          <a:lstStyle/>
          <a:p>
            <a:pPr marL="0" indent="0">
              <a:buNone/>
            </a:pPr>
            <a:r>
              <a:rPr lang="en-US" noProof="0" smtClean="0"/>
              <a:t>Cons: Cable trays would have to be modified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Front_in Strahlrichtung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dirty="0" err="1" smtClean="0"/>
                <a:t>Front_in</a:t>
              </a:r>
              <a:r>
                <a:rPr lang="en-US" sz="2400" dirty="0" smtClean="0"/>
                <a:t> Strahlrichtung2</a:t>
              </a:r>
              <a:endParaRPr lang="en-US" sz="2400" dirty="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Variant 2c: Cross beam w/o suspender</a:t>
            </a:r>
            <a:endParaRPr lang="en-US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7474" y="5821362"/>
            <a:ext cx="8324851" cy="458787"/>
          </a:xfrm>
        </p:spPr>
        <p:txBody>
          <a:bodyPr/>
          <a:lstStyle/>
          <a:p>
            <a:pPr marL="0" indent="0">
              <a:buNone/>
            </a:pPr>
            <a:r>
              <a:rPr lang="en-US" noProof="0"/>
              <a:t>Cons: Cable trays would have to be </a:t>
            </a:r>
            <a:r>
              <a:rPr lang="en-US" noProof="0" smtClean="0"/>
              <a:t>modified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Strahl von rechts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Strahl von rechts3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 2c: Cross beam w/o suspender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T1_T2_stehen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ISO_T1_T2_stehend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Variant 3a: Cantilever with suspender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1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haengend_u_stehen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ISO_haengend_u_stehen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3a: Cantilever with suspender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T1_T2_haengen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ISO_T1_T2_haengend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3a: Cantilever with suspender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8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Frontal_T1_T2_haengen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Frontal_T1_T2_haengend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3a: Cantilever with suspender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1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Frontal_T1_T2_stehen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Frontal_T1_T2_stehend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3a: Cantilever with suspender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Introduction: Beam lines at the end of XTL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smtClean="0"/>
              <a:t>I will report the current status of the study the DESY design office (ZM1), mainly Roland Platzer and </a:t>
            </a:r>
            <a:br>
              <a:rPr lang="en-US" noProof="0" smtClean="0"/>
            </a:br>
            <a:r>
              <a:rPr lang="en-US" noProof="0" smtClean="0"/>
              <a:t>Susanne Adler, perform.</a:t>
            </a:r>
          </a:p>
          <a:p>
            <a:r>
              <a:rPr lang="en-US" noProof="0" smtClean="0"/>
              <a:t>At the end of the XTL-tunnel the machine splits in 3 beam lines plus the option of a forth for a possible extension of XFEL.</a:t>
            </a:r>
          </a:p>
          <a:p>
            <a:r>
              <a:rPr lang="en-US" noProof="0" smtClean="0"/>
              <a:t>In addition the transport way crosses the beam lines.</a:t>
            </a:r>
          </a:p>
          <a:p>
            <a:endParaRPr lang="en-US" noProof="0"/>
          </a:p>
          <a:p>
            <a:pPr>
              <a:buFont typeface="Wingdings" pitchFamily="2" charset="2"/>
              <a:buChar char="Ø"/>
            </a:pPr>
            <a:r>
              <a:rPr lang="en-US" noProof="0" smtClean="0">
                <a:sym typeface="Wingdings" pitchFamily="2" charset="2"/>
              </a:rPr>
              <a:t>A rack (germ. Regal) allows to support or suspend magnets or magnet units (BPM, Quadrupole, Steerer </a:t>
            </a:r>
            <a:br>
              <a:rPr lang="en-US" noProof="0" smtClean="0">
                <a:sym typeface="Wingdings" pitchFamily="2" charset="2"/>
              </a:rPr>
            </a:br>
            <a:r>
              <a:rPr lang="en-US" noProof="0" smtClean="0">
                <a:sym typeface="Wingdings" pitchFamily="2" charset="2"/>
              </a:rPr>
              <a:t>w/ or w/o Vacuum pump) </a:t>
            </a:r>
            <a:endParaRPr lang="en-US" noProof="0" smtClean="0"/>
          </a:p>
          <a:p>
            <a:r>
              <a:rPr lang="en-US" noProof="0" smtClean="0"/>
              <a:t>Different variants are shown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2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Draufsicht_T1_T2_haengend_u_stehend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Draufsicht_T1_T2_haengend_u_stehend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3a: Cantilever with suspender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2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iso2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noProof="0" smtClean="0">
                <a:solidFill>
                  <a:schemeClr val="bg1"/>
                </a:solidFill>
                <a:effectLst/>
                <a:latin typeface="+mj-lt"/>
                <a:ea typeface="+mj-ea"/>
                <a:cs typeface="ＭＳ Ｐゴシック" charset="0"/>
              </a:rPr>
              <a:t>Variant 3b: Gantry w/o suspender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3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iso3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noProof="0" smtClean="0">
                <a:solidFill>
                  <a:schemeClr val="bg1"/>
                </a:solidFill>
                <a:effectLst/>
                <a:latin typeface="+mj-lt"/>
                <a:ea typeface="+mj-ea"/>
                <a:cs typeface="ＭＳ Ｐゴシック" charset="0"/>
              </a:rPr>
              <a:t>Variant 3b: Gantry w/o suspender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4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Front_in_Strahl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Front_in_Strahl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Variant </a:t>
            </a:r>
            <a:r>
              <a:rPr lang="en-US" noProof="0" smtClean="0"/>
              <a:t>3b: Gantry w/o </a:t>
            </a:r>
            <a:r>
              <a:rPr lang="en-US" noProof="0"/>
              <a:t>suspender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Strahl von rechts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Strahl von rechts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noProof="0" smtClean="0">
                <a:solidFill>
                  <a:schemeClr val="bg1"/>
                </a:solidFill>
                <a:effectLst/>
                <a:latin typeface="+mj-lt"/>
                <a:ea typeface="+mj-ea"/>
                <a:cs typeface="ＭＳ Ｐゴシック" charset="0"/>
              </a:rPr>
              <a:t>Variant 3b: Gantry w/o suspender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9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XTL R37-41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7474" y="5877272"/>
            <a:ext cx="8324851" cy="4028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have interesting discussions ahead of us!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168514"/>
              </p:ext>
            </p:extLst>
          </p:nvPr>
        </p:nvGraphicFramePr>
        <p:xfrm>
          <a:off x="107504" y="1124744"/>
          <a:ext cx="8280921" cy="474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822"/>
                <a:gridCol w="2689530"/>
                <a:gridCol w="1981759"/>
                <a:gridCol w="2441810"/>
              </a:tblGrid>
              <a:tr h="3765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Variant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Cons</a:t>
                      </a:r>
                    </a:p>
                  </a:txBody>
                  <a:tcPr marL="9525" marR="9525" marT="9525" marB="0" anchor="ctr"/>
                </a:tc>
              </a:tr>
              <a:tr h="624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Simple Suspension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Magnet Installation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Vibration</a:t>
                      </a:r>
                    </a:p>
                  </a:txBody>
                  <a:tcPr marL="9525" marR="9525" marT="9525" marB="0" anchor="ctr"/>
                </a:tc>
              </a:tr>
              <a:tr h="6246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Single Suspender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Magnet Installation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Vibration</a:t>
                      </a:r>
                    </a:p>
                  </a:txBody>
                  <a:tcPr marL="9525" marR="9525" marT="9525" marB="0" anchor="ctr"/>
                </a:tc>
              </a:tr>
              <a:tr h="6246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Double Suspender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Magnet Installation</a:t>
                      </a:r>
                    </a:p>
                  </a:txBody>
                  <a:tcPr marL="9525" marR="9525" marT="9525" marB="0" anchor="ctr"/>
                </a:tc>
              </a:tr>
              <a:tr h="99682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Cross Beam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Magnet Installation,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Collision w/ cable tray</a:t>
                      </a:r>
                    </a:p>
                  </a:txBody>
                  <a:tcPr marL="9525" marR="9525" marT="9525" marB="0" anchor="ctr"/>
                </a:tc>
              </a:tr>
              <a:tr h="74869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Cantilever with suspender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Magnet Installation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Vibration,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Cross section</a:t>
                      </a:r>
                    </a:p>
                  </a:txBody>
                  <a:tcPr marL="9525" marR="9525" marT="9525" marB="0" anchor="ctr"/>
                </a:tc>
              </a:tr>
              <a:tr h="74869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Gantry w/o suspender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Vibration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Cross section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3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Lattice: Injector (until L1)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 Black" pitchFamily="34" charset="0"/>
              <a:buNone/>
            </a:pPr>
            <a:r>
              <a:rPr lang="de-DE" smtClean="0"/>
              <a:t>  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6455"/>
          <a:stretch>
            <a:fillRect/>
          </a:stretch>
        </p:blipFill>
        <p:spPr bwMode="auto">
          <a:xfrm>
            <a:off x="0" y="1120775"/>
            <a:ext cx="91440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Box 3"/>
          <p:cNvSpPr txBox="1">
            <a:spLocks noChangeArrowheads="1"/>
          </p:cNvSpPr>
          <p:nvPr/>
        </p:nvSpPr>
        <p:spPr bwMode="auto">
          <a:xfrm>
            <a:off x="1136650" y="4500563"/>
            <a:ext cx="10112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200"/>
              <a:t>Laser Beam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815013" y="4851400"/>
            <a:ext cx="11795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/>
              <a:t>Beam Dump</a:t>
            </a:r>
          </a:p>
        </p:txBody>
      </p:sp>
      <p:cxnSp>
        <p:nvCxnSpPr>
          <p:cNvPr id="10247" name="Straight Arrow Connector 8"/>
          <p:cNvCxnSpPr>
            <a:cxnSpLocks noChangeShapeType="1"/>
            <a:stCxn id="10245" idx="3"/>
          </p:cNvCxnSpPr>
          <p:nvPr/>
        </p:nvCxnSpPr>
        <p:spPr bwMode="auto">
          <a:xfrm>
            <a:off x="2147888" y="4640263"/>
            <a:ext cx="355600" cy="698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48" name="Straight Arrow Connector 12"/>
          <p:cNvCxnSpPr>
            <a:cxnSpLocks noChangeShapeType="1"/>
          </p:cNvCxnSpPr>
          <p:nvPr/>
        </p:nvCxnSpPr>
        <p:spPr bwMode="auto">
          <a:xfrm flipH="1" flipV="1">
            <a:off x="6315075" y="4722813"/>
            <a:ext cx="88900" cy="111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9" name="TextBox 17"/>
          <p:cNvSpPr txBox="1">
            <a:spLocks noChangeArrowheads="1"/>
          </p:cNvSpPr>
          <p:nvPr/>
        </p:nvSpPr>
        <p:spPr bwMode="auto">
          <a:xfrm>
            <a:off x="7970838" y="2628900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/>
              <a:t>L1</a:t>
            </a:r>
          </a:p>
        </p:txBody>
      </p:sp>
      <p:cxnSp>
        <p:nvCxnSpPr>
          <p:cNvPr id="10250" name="Straight Arrow Connector 18"/>
          <p:cNvCxnSpPr>
            <a:cxnSpLocks noChangeShapeType="1"/>
          </p:cNvCxnSpPr>
          <p:nvPr/>
        </p:nvCxnSpPr>
        <p:spPr bwMode="auto">
          <a:xfrm flipH="1" flipV="1">
            <a:off x="8037513" y="2517775"/>
            <a:ext cx="88900" cy="1111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51" name="TextBox 19"/>
          <p:cNvSpPr txBox="1">
            <a:spLocks noChangeArrowheads="1"/>
          </p:cNvSpPr>
          <p:nvPr/>
        </p:nvSpPr>
        <p:spPr bwMode="auto">
          <a:xfrm>
            <a:off x="7442200" y="3074988"/>
            <a:ext cx="144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7030A0"/>
                </a:solidFill>
              </a:rPr>
              <a:t>4 modules</a:t>
            </a:r>
            <a:br>
              <a:rPr lang="en-GB" sz="1400">
                <a:solidFill>
                  <a:srgbClr val="7030A0"/>
                </a:solidFill>
              </a:rPr>
            </a:br>
            <a:r>
              <a:rPr lang="en-GB" sz="1400">
                <a:solidFill>
                  <a:srgbClr val="7030A0"/>
                </a:solidFill>
              </a:rPr>
              <a:t>2 cryo boxes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48064" y="1772816"/>
            <a:ext cx="1440160" cy="3231778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rIns="0" rtlCol="0" anchor="ctr"/>
          <a:lstStyle/>
          <a:p>
            <a:pPr algn="ctr">
              <a:buNone/>
            </a:pPr>
            <a:endParaRPr lang="en-US" sz="800" b="1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85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Shaft XSE / Injector</a:t>
            </a:r>
            <a:r>
              <a:rPr lang="en-US" baseline="0" noProof="0" smtClean="0"/>
              <a:t> dog leg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\\win.desy.de\home\meyners\My Documents\Vortraege\MAC-Meeting-2012-Nov\XSE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t="-1516" r="8891" b="16731"/>
          <a:stretch/>
        </p:blipFill>
        <p:spPr bwMode="auto">
          <a:xfrm>
            <a:off x="539552" y="1091269"/>
            <a:ext cx="8064896" cy="536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19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win.desy.de\home\meyners\My Documents\VonPine\XSE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/>
        </p:blipFill>
        <p:spPr bwMode="auto">
          <a:xfrm>
            <a:off x="0" y="1116767"/>
            <a:ext cx="9144000" cy="52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Beam line in </a:t>
            </a:r>
            <a:r>
              <a:rPr lang="en-US" noProof="0" smtClean="0"/>
              <a:t>XSE | Girder solution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5878" y="5301208"/>
            <a:ext cx="5142486" cy="1167047"/>
          </a:xfrm>
          <a:solidFill>
            <a:schemeClr val="bg1">
              <a:lumMod val="95000"/>
              <a:alpha val="70000"/>
            </a:schemeClr>
          </a:solidFill>
        </p:spPr>
        <p:txBody>
          <a:bodyPr/>
          <a:lstStyle/>
          <a:p>
            <a:r>
              <a:rPr lang="en-US" noProof="0" dirty="0" smtClean="0"/>
              <a:t>Adapt BC-girder concept </a:t>
            </a:r>
            <a:r>
              <a:rPr lang="en-US" sz="2000" noProof="0" dirty="0" smtClean="0"/>
              <a:t>(2m/2,8m)</a:t>
            </a:r>
          </a:p>
          <a:p>
            <a:r>
              <a:rPr lang="en-US" noProof="0" dirty="0" smtClean="0"/>
              <a:t>Big steel framework as a base</a:t>
            </a:r>
          </a:p>
          <a:p>
            <a:endParaRPr lang="en-US" sz="2000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F0860D-1C4C-436F-A9DF-8C6E81561F99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win.desy.de\home\meyners\My Documents\Vortraege\MAC-Meeting-2012-Nov\XSE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8"/>
          <a:stretch/>
        </p:blipFill>
        <p:spPr bwMode="auto">
          <a:xfrm>
            <a:off x="0" y="1123529"/>
            <a:ext cx="9144000" cy="535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Beam line in XSE | </a:t>
            </a:r>
            <a:r>
              <a:rPr lang="en-US" noProof="0" smtClean="0"/>
              <a:t>Framework</a:t>
            </a:r>
            <a:endParaRPr lang="en-US" noProof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4813" y="2803161"/>
            <a:ext cx="3245291" cy="3672590"/>
          </a:xfrm>
          <a:solidFill>
            <a:schemeClr val="bg1">
              <a:lumMod val="95000"/>
              <a:alpha val="70000"/>
            </a:schemeClr>
          </a:solidFill>
        </p:spPr>
        <p:txBody>
          <a:bodyPr/>
          <a:lstStyle/>
          <a:p>
            <a:r>
              <a:rPr lang="en-US" sz="2000" noProof="0" smtClean="0"/>
              <a:t>Tight situation with …</a:t>
            </a:r>
          </a:p>
          <a:p>
            <a:pPr lvl="1"/>
            <a:r>
              <a:rPr lang="en-US" sz="2000" noProof="0" smtClean="0"/>
              <a:t>pulse cables</a:t>
            </a:r>
          </a:p>
          <a:p>
            <a:pPr lvl="1"/>
            <a:r>
              <a:rPr lang="en-US" sz="2000" noProof="0"/>
              <a:t>c</a:t>
            </a:r>
            <a:r>
              <a:rPr lang="en-US" sz="2000" noProof="0" smtClean="0"/>
              <a:t>ooling water</a:t>
            </a:r>
          </a:p>
          <a:p>
            <a:pPr lvl="1"/>
            <a:r>
              <a:rPr lang="en-US" sz="2000" noProof="0" smtClean="0"/>
              <a:t>optical fibres</a:t>
            </a:r>
          </a:p>
          <a:p>
            <a:r>
              <a:rPr lang="en-US" sz="2000" noProof="0" smtClean="0"/>
              <a:t>Solved after several iterations</a:t>
            </a:r>
          </a:p>
          <a:p>
            <a:r>
              <a:rPr lang="en-US" sz="2000" noProof="0" smtClean="0"/>
              <a:t>1. part installed</a:t>
            </a:r>
            <a:br>
              <a:rPr lang="en-US" sz="2000" noProof="0" smtClean="0"/>
            </a:br>
            <a:r>
              <a:rPr lang="en-US" sz="2000" noProof="0" smtClean="0"/>
              <a:t>end Oct.’12</a:t>
            </a:r>
          </a:p>
          <a:p>
            <a:r>
              <a:rPr lang="en-US" sz="2000" noProof="0" smtClean="0"/>
              <a:t>2. part installed </a:t>
            </a:r>
            <a:br>
              <a:rPr lang="en-US" sz="2000" noProof="0" smtClean="0"/>
            </a:br>
            <a:r>
              <a:rPr lang="en-US" sz="2000" noProof="0" smtClean="0"/>
              <a:t>mid Nov.’12</a:t>
            </a:r>
            <a:endParaRPr lang="en-US" sz="2000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67738" y="114300"/>
            <a:ext cx="576262" cy="9112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F0860D-1C4C-436F-A9DF-8C6E81561F99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win.desy.de\home\meyners\My Documents\VonPine\XTL38-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3" t="29087" r="12023" b="7363"/>
          <a:stretch/>
        </p:blipFill>
        <p:spPr bwMode="auto">
          <a:xfrm>
            <a:off x="703776" y="1083976"/>
            <a:ext cx="7684648" cy="531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End of XTL-tunnel (room 37 – 41)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4813" y="1356610"/>
            <a:ext cx="5051608" cy="4450465"/>
          </a:xfrm>
        </p:spPr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sz="2000" noProof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367676" y="347022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Clr>
                <a:srgbClr val="FD930A"/>
              </a:buClr>
              <a:buSzPct val="80000"/>
            </a:pPr>
            <a:r>
              <a:rPr lang="en-US" dirty="0">
                <a:solidFill>
                  <a:srgbClr val="FFFFFF"/>
                </a:solidFill>
              </a:rPr>
              <a:t>XQK</a:t>
            </a:r>
          </a:p>
        </p:txBody>
      </p:sp>
      <p:cxnSp>
        <p:nvCxnSpPr>
          <p:cNvPr id="7" name="Straight Arrow Connector 6"/>
          <p:cNvCxnSpPr>
            <a:stCxn id="3" idx="0"/>
          </p:cNvCxnSpPr>
          <p:nvPr/>
        </p:nvCxnSpPr>
        <p:spPr bwMode="auto">
          <a:xfrm flipV="1">
            <a:off x="2703666" y="3095469"/>
            <a:ext cx="406031" cy="374754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95000"/>
                  </a:srgbClr>
                </a:solidFill>
              </a:rPr>
              <a:t>Beamlines at the end of XTL and in XSE</a:t>
            </a:r>
            <a:endParaRPr lang="en-US">
              <a:solidFill>
                <a:srgbClr val="FFFFFF">
                  <a:lumMod val="9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43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Beam line in XSE | </a:t>
            </a:r>
            <a:r>
              <a:rPr lang="en-US" sz="2000" noProof="0" smtClean="0"/>
              <a:t>Framework under construction</a:t>
            </a:r>
            <a:endParaRPr lang="en-US" sz="2000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F0860D-1C4C-436F-A9DF-8C6E81561F99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  <p:pic>
        <p:nvPicPr>
          <p:cNvPr id="7170" name="Picture 2" descr="\\win.desy.de\home\meyners\My Documents\Vortraege\MAC-Meeting-2012-Nov\CIMG10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7" b="-2917"/>
          <a:stretch/>
        </p:blipFill>
        <p:spPr bwMode="auto">
          <a:xfrm rot="5400000">
            <a:off x="4404938" y="1850285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win.desy.de\home\meyners\My Documents\Vortraege\MAC-Meeting-2012-Nov\CIMG1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55186" y="1850285"/>
            <a:ext cx="5279999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51920" y="1190285"/>
            <a:ext cx="2029871" cy="462755"/>
          </a:xfrm>
          <a:solidFill>
            <a:schemeClr val="bg1">
              <a:lumMod val="95000"/>
              <a:alpha val="70000"/>
            </a:schemeClr>
          </a:solidFill>
        </p:spPr>
        <p:txBody>
          <a:bodyPr wrap="none" lIns="90000" tIns="46800">
            <a:spAutoFit/>
          </a:bodyPr>
          <a:lstStyle/>
          <a:p>
            <a:pPr marL="0" indent="0">
              <a:buNone/>
            </a:pPr>
            <a:r>
              <a:rPr lang="en-US" noProof="0" dirty="0" smtClean="0"/>
              <a:t>Oct. 29; 2012</a:t>
            </a:r>
            <a:endParaRPr lang="en-US" noProof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8" t="8095" r="4285" b="3528"/>
          <a:stretch/>
        </p:blipFill>
        <p:spPr>
          <a:xfrm>
            <a:off x="1171575" y="1043098"/>
            <a:ext cx="7229475" cy="54221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Bottom of XSE Main Shaft (Oct. 2012)</a:t>
            </a:r>
            <a:endParaRPr lang="en-US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1043098"/>
            <a:ext cx="7229475" cy="542210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01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Bottom of XSE Main Shaft </a:t>
            </a:r>
            <a:r>
              <a:rPr lang="en-US" dirty="0" smtClean="0"/>
              <a:t>(Apr. 2013)</a:t>
            </a:r>
            <a:endParaRPr lang="en-US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074738"/>
            <a:ext cx="7040562" cy="53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4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1m Gap for XSE beamline 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F25319-D77D-44BC-B877-546349C83FB0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  <p:pic>
        <p:nvPicPr>
          <p:cNvPr id="7170" name="Picture 2" descr="\\win.desy.de\home\mhuening\My Documents\DESY_XFEL\Injektor\Bilder\20121031\IMG_2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win.desy.de\home\meyners\My Documents\VonPine\XSE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/>
        </p:blipFill>
        <p:spPr bwMode="auto">
          <a:xfrm>
            <a:off x="0" y="1116767"/>
            <a:ext cx="9144000" cy="52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Beam line in XSE | </a:t>
            </a:r>
            <a:r>
              <a:rPr lang="en-US" noProof="0" smtClean="0"/>
              <a:t>Next Step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55878" y="5508884"/>
            <a:ext cx="5142486" cy="959371"/>
          </a:xfrm>
          <a:solidFill>
            <a:schemeClr val="bg1">
              <a:lumMod val="95000"/>
              <a:alpha val="70000"/>
            </a:schemeClr>
          </a:solidFill>
        </p:spPr>
        <p:txBody>
          <a:bodyPr/>
          <a:lstStyle/>
          <a:p>
            <a:r>
              <a:rPr lang="en-US" noProof="0" smtClean="0"/>
              <a:t>Detailed </a:t>
            </a:r>
            <a:r>
              <a:rPr lang="en-US" noProof="0"/>
              <a:t>d</a:t>
            </a:r>
            <a:r>
              <a:rPr lang="en-US" noProof="0" smtClean="0"/>
              <a:t>esign of the magnet supports on the girder</a:t>
            </a:r>
            <a:endParaRPr lang="en-US" sz="2000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F0860D-1C4C-436F-A9DF-8C6E81561F99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End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noProof="0" smtClean="0"/>
          </a:p>
          <a:p>
            <a:pPr marL="0" indent="0">
              <a:buNone/>
            </a:pPr>
            <a:endParaRPr lang="en-US" noProof="0"/>
          </a:p>
          <a:p>
            <a:pPr marL="0" indent="0">
              <a:buNone/>
            </a:pPr>
            <a:endParaRPr lang="en-US" noProof="0" smtClean="0"/>
          </a:p>
          <a:p>
            <a:pPr marL="0" indent="0">
              <a:buNone/>
            </a:pPr>
            <a:r>
              <a:rPr lang="en-US" noProof="0" smtClean="0"/>
              <a:t>	Thank you for your attention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44971" y="-1347253"/>
            <a:ext cx="6487745" cy="917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8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(again)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7" b="-667"/>
          <a:stretch/>
        </p:blipFill>
        <p:spPr bwMode="auto">
          <a:xfrm rot="16200000">
            <a:off x="1373386" y="-1384227"/>
            <a:ext cx="6386387" cy="915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5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(1. Half)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92162" y="1052736"/>
            <a:ext cx="7558087" cy="534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4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</a:t>
            </a:r>
            <a:r>
              <a:rPr lang="en-US" dirty="0" smtClean="0"/>
              <a:t>(2. </a:t>
            </a:r>
            <a:r>
              <a:rPr lang="en-US" dirty="0"/>
              <a:t>Half)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76" b="4277"/>
          <a:stretch/>
        </p:blipFill>
        <p:spPr bwMode="auto">
          <a:xfrm>
            <a:off x="786654" y="1052736"/>
            <a:ext cx="7558087" cy="501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7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Cut at XQK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2199" y="1347788"/>
            <a:ext cx="2070125" cy="4459287"/>
          </a:xfrm>
        </p:spPr>
        <p:txBody>
          <a:bodyPr/>
          <a:lstStyle/>
          <a:p>
            <a:pPr marL="0" indent="0">
              <a:buNone/>
            </a:pPr>
            <a:r>
              <a:rPr lang="en-US" noProof="0" smtClean="0"/>
              <a:t>Transport way:</a:t>
            </a:r>
          </a:p>
          <a:p>
            <a:pPr marL="0" indent="0">
              <a:buNone/>
            </a:pPr>
            <a:r>
              <a:rPr lang="en-US" noProof="0" smtClean="0"/>
              <a:t>2100 (h)</a:t>
            </a:r>
            <a:br>
              <a:rPr lang="en-US" noProof="0" smtClean="0"/>
            </a:br>
            <a:r>
              <a:rPr lang="en-US" noProof="0" smtClean="0"/>
              <a:t>1600 (w)</a:t>
            </a:r>
          </a:p>
          <a:p>
            <a:pPr marL="0" indent="0">
              <a:buNone/>
            </a:pPr>
            <a:r>
              <a:rPr lang="en-US" noProof="0" smtClean="0"/>
              <a:t>Clearance:</a:t>
            </a:r>
          </a:p>
          <a:p>
            <a:pPr marL="0" indent="0">
              <a:buNone/>
            </a:pPr>
            <a:r>
              <a:rPr lang="en-US" noProof="0" smtClean="0"/>
              <a:t>85mm</a:t>
            </a:r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1055"/>
            <a:ext cx="634365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9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XTL R37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50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2" y="1052736"/>
            <a:ext cx="764465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XTL R38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72" y="1052736"/>
            <a:ext cx="7644656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0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XTL R39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52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1" y="1052736"/>
            <a:ext cx="7633798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6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XTL R40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5" y="1053336"/>
            <a:ext cx="7633389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Standard Support  | Hanging “Standard Support”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smtClean="0"/>
              <a:t>Standard adjustment unit</a:t>
            </a:r>
          </a:p>
          <a:p>
            <a:endParaRPr lang="en-US" noProof="0"/>
          </a:p>
          <a:p>
            <a:endParaRPr lang="en-US" noProof="0" smtClean="0"/>
          </a:p>
          <a:p>
            <a:endParaRPr lang="en-US" noProof="0"/>
          </a:p>
          <a:p>
            <a:endParaRPr lang="en-US" noProof="0" smtClean="0"/>
          </a:p>
          <a:p>
            <a:endParaRPr lang="en-US" noProof="0"/>
          </a:p>
          <a:p>
            <a:endParaRPr lang="en-US" noProof="0" smtClean="0"/>
          </a:p>
          <a:p>
            <a:pPr marL="0" indent="0">
              <a:buNone/>
            </a:pPr>
            <a:r>
              <a:rPr lang="en-US" sz="1200" noProof="0" smtClean="0"/>
              <a:t>Developed </a:t>
            </a:r>
            <a:r>
              <a:rPr lang="en-US" sz="1200" noProof="0"/>
              <a:t>for PETRA 1 by Gerhard Meyer, MPL (’70</a:t>
            </a:r>
            <a:r>
              <a:rPr lang="en-US" sz="1200" baseline="30000" noProof="0"/>
              <a:t>th</a:t>
            </a:r>
            <a:r>
              <a:rPr lang="en-US" sz="1200" noProof="0"/>
              <a:t>)</a:t>
            </a:r>
          </a:p>
          <a:p>
            <a:r>
              <a:rPr lang="en-US" sz="1800" noProof="0"/>
              <a:t>3 point support (adjustable)</a:t>
            </a:r>
          </a:p>
          <a:p>
            <a:r>
              <a:rPr lang="en-US" sz="1800" noProof="0"/>
              <a:t>3 adjustment rods </a:t>
            </a:r>
            <a:br>
              <a:rPr lang="en-US" sz="1800" noProof="0"/>
            </a:br>
            <a:r>
              <a:rPr lang="en-US" sz="1600" noProof="0"/>
              <a:t>(turnbuckle style)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pitchFamily="2" charset="2"/>
              <a:buChar char="n"/>
            </a:pPr>
            <a:r>
              <a:rPr lang="en-US" sz="1600" noProof="0"/>
              <a:t>Securing bolds (Kippsicherung)</a:t>
            </a:r>
            <a:endParaRPr lang="en-US" sz="700" noProof="0"/>
          </a:p>
          <a:p>
            <a:pPr marL="0" indent="0">
              <a:buNone/>
            </a:pPr>
            <a:r>
              <a:rPr lang="en-US" sz="1800" noProof="0">
                <a:sym typeface="Wingdings" pitchFamily="2" charset="2"/>
              </a:rPr>
              <a:t> </a:t>
            </a:r>
            <a:r>
              <a:rPr lang="en-US" sz="1600" noProof="0"/>
              <a:t>Precise, fast, </a:t>
            </a:r>
            <a:r>
              <a:rPr lang="en-US" sz="1600" noProof="0" smtClean="0"/>
              <a:t>economical </a:t>
            </a:r>
            <a:r>
              <a:rPr lang="en-US" sz="1600" noProof="0"/>
              <a:t>adjustment</a:t>
            </a:r>
            <a:br>
              <a:rPr lang="en-US" sz="1600" noProof="0"/>
            </a:br>
            <a:endParaRPr lang="en-US" sz="300" noProof="0"/>
          </a:p>
          <a:p>
            <a:pPr marL="0" indent="0">
              <a:buNone/>
            </a:pPr>
            <a:r>
              <a:rPr lang="en-US" sz="1600" noProof="0">
                <a:solidFill>
                  <a:srgbClr val="002060"/>
                </a:solidFill>
              </a:rPr>
              <a:t>We stick to it when ever possible!</a:t>
            </a:r>
          </a:p>
          <a:p>
            <a:pPr marL="2870200" indent="0">
              <a:buNone/>
              <a:tabLst>
                <a:tab pos="2870200" algn="l"/>
              </a:tabLst>
            </a:pPr>
            <a:endParaRPr lang="en-US" noProof="0"/>
          </a:p>
          <a:p>
            <a:pPr marL="2870200" indent="0">
              <a:buNone/>
              <a:tabLst>
                <a:tab pos="2870200" algn="l"/>
              </a:tabLst>
            </a:pPr>
            <a:endParaRPr lang="en-US" noProof="0"/>
          </a:p>
          <a:p>
            <a:pPr marL="2870200" indent="0">
              <a:buNone/>
              <a:tabLst>
                <a:tab pos="2870200" algn="l"/>
              </a:tabLst>
            </a:pPr>
            <a:endParaRPr lang="en-US" noProof="0"/>
          </a:p>
          <a:p>
            <a:pPr marL="0" indent="0">
              <a:buNone/>
            </a:pPr>
            <a:endParaRPr lang="en-US" noProof="0"/>
          </a:p>
          <a:p>
            <a:endParaRPr lang="en-US" noProof="0"/>
          </a:p>
          <a:p>
            <a:endParaRPr lang="en-US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noProof="0" dirty="0"/>
              <a:t> 1. Idea:</a:t>
            </a:r>
          </a:p>
          <a:p>
            <a:pPr lvl="1"/>
            <a:r>
              <a:rPr lang="en-US" sz="1600" noProof="0" dirty="0"/>
              <a:t>Adjustment unit turned 180° </a:t>
            </a:r>
          </a:p>
          <a:p>
            <a:pPr lvl="1">
              <a:buFont typeface="Wingdings"/>
              <a:buChar char="è"/>
            </a:pPr>
            <a:r>
              <a:rPr lang="en-US" sz="1800" noProof="0" dirty="0">
                <a:sym typeface="Wingdings" pitchFamily="2" charset="2"/>
              </a:rPr>
              <a:t>Designed and ordered a</a:t>
            </a:r>
            <a:br>
              <a:rPr lang="en-US" sz="1800" noProof="0" dirty="0">
                <a:sym typeface="Wingdings" pitchFamily="2" charset="2"/>
              </a:rPr>
            </a:br>
            <a:r>
              <a:rPr lang="en-US" sz="1800" noProof="0" dirty="0">
                <a:sym typeface="Wingdings" pitchFamily="2" charset="2"/>
              </a:rPr>
              <a:t>prototype for XQK (2t)</a:t>
            </a:r>
            <a:endParaRPr lang="en-US" sz="1800" noProof="0" dirty="0"/>
          </a:p>
          <a:p>
            <a:pPr lvl="1">
              <a:buFont typeface="Wingdings"/>
              <a:buChar char="è"/>
            </a:pPr>
            <a:r>
              <a:rPr lang="en-US" sz="1800" noProof="0" dirty="0"/>
              <a:t>Test </a:t>
            </a:r>
            <a:r>
              <a:rPr lang="en-US" sz="1800" noProof="0" dirty="0" smtClean="0"/>
              <a:t>setup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8" name="Picture 2" descr="\\win.desy.de\home\meyners\My Documents\Vortraege\MAC-Meeting-2012-Nov\Hängegestell_XFEL_S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93096"/>
            <a:ext cx="516132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win.desy.de\home\meyners\My Documents\Vortraege\MAC-Meeting-2012-Nov\Hängegestell_XFEL_S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5"/>
          <a:stretch/>
        </p:blipFill>
        <p:spPr bwMode="auto">
          <a:xfrm>
            <a:off x="4788024" y="2996952"/>
            <a:ext cx="1679758" cy="114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563" y="1752942"/>
            <a:ext cx="3507365" cy="254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0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Setup </a:t>
            </a:r>
            <a:r>
              <a:rPr lang="en-US" dirty="0"/>
              <a:t>Hanging “Standard Support”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042" y="5589240"/>
            <a:ext cx="5137110" cy="858697"/>
          </a:xfrm>
        </p:spPr>
        <p:txBody>
          <a:bodyPr wrap="none">
            <a:spAutoFit/>
          </a:bodyPr>
          <a:lstStyle/>
          <a:p>
            <a:pPr marL="298450" indent="-298450">
              <a:buFont typeface="Wingdings"/>
              <a:buChar char="è"/>
            </a:pPr>
            <a:r>
              <a:rPr lang="en-US" dirty="0" smtClean="0">
                <a:sym typeface="Wingdings" pitchFamily="2" charset="2"/>
              </a:rPr>
              <a:t>Two standard solutions available</a:t>
            </a:r>
          </a:p>
          <a:p>
            <a:pPr marL="298450" indent="-298450">
              <a:buFont typeface="Wingdings"/>
              <a:buChar char="è"/>
            </a:pPr>
            <a:r>
              <a:rPr lang="en-US" dirty="0" smtClean="0">
                <a:sym typeface="Wingdings" pitchFamily="2" charset="2"/>
              </a:rPr>
              <a:t>Choose what fits</a:t>
            </a:r>
            <a:r>
              <a:rPr lang="en-US" baseline="0" dirty="0" smtClean="0">
                <a:sym typeface="Wingdings" pitchFamily="2" charset="2"/>
              </a:rPr>
              <a:t> best the needs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503" y="3752736"/>
            <a:ext cx="2808593" cy="2682088"/>
          </a:xfrm>
        </p:spPr>
        <p:txBody>
          <a:bodyPr/>
          <a:lstStyle/>
          <a:p>
            <a:r>
              <a:rPr lang="en-US" smtClean="0"/>
              <a:t>Result:</a:t>
            </a:r>
            <a:endParaRPr lang="en-US" dirty="0" smtClean="0"/>
          </a:p>
          <a:p>
            <a:pPr lvl="1">
              <a:buFont typeface="Wingdings"/>
              <a:buChar char="è"/>
            </a:pPr>
            <a:r>
              <a:rPr lang="en-US" sz="1800" dirty="0"/>
              <a:t>Handling: OK</a:t>
            </a:r>
          </a:p>
          <a:p>
            <a:pPr lvl="1">
              <a:buFont typeface="Wingdings"/>
              <a:buChar char="è"/>
            </a:pPr>
            <a:r>
              <a:rPr lang="en-US" sz="1800" dirty="0"/>
              <a:t>Adjustment OK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2nd XFEL Collaboration Meeting  23.4.2013                                                                                  Roland Platzer, ZM1; Norbert Meyners, MEA1/WP33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pic>
        <p:nvPicPr>
          <p:cNvPr id="1026" name="Picture 2" descr="\\win.desy.de\home\meyners\My Documents\Vortraege\XFEL-CollaborationMeeting-2013-April\Hängegestell\IMG_0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6120000" cy="45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win.desy.de\home\meyners\My Documents\Vortraege\XFEL-CollaborationMeeting-2013-April\Hängegestell\IMG_0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5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win.desy.de\home\meyners\My Documents\Vortraege\MAC-Meeting-2012-Nov\20120220-IMG_19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2" r="30985"/>
          <a:stretch/>
        </p:blipFill>
        <p:spPr bwMode="auto">
          <a:xfrm>
            <a:off x="2756887" y="1075690"/>
            <a:ext cx="4489172" cy="578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In-casted Steel Plates in XTL Tunnel</a:t>
            </a:r>
            <a:endParaRPr lang="en-US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A6F0860D-1C4C-436F-A9DF-8C6E81561F9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596178" y="1550987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marL="298450" indent="-2984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8800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dirty="0" smtClean="0"/>
              <a:t>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987824" y="6562219"/>
            <a:ext cx="3904400" cy="323165"/>
          </a:xfrm>
          <a:solidFill>
            <a:schemeClr val="bg1">
              <a:lumMod val="95000"/>
              <a:alpha val="70000"/>
            </a:schemeClr>
          </a:solidFill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800" noProof="0" smtClean="0"/>
              <a:t>Picture from wrong location! Sorry!</a:t>
            </a:r>
            <a:endParaRPr lang="en-US" sz="1800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7166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Grp="1" noUngrp="1" noChangeAspect="1"/>
          </p:cNvGrpSpPr>
          <p:nvPr/>
        </p:nvGrpSpPr>
        <p:grpSpPr>
          <a:xfrm>
            <a:off x="685800" y="1416050"/>
            <a:ext cx="7772400" cy="4405313"/>
            <a:chOff x="685800" y="1416050"/>
            <a:chExt cx="7772400" cy="4405313"/>
          </a:xfrm>
        </p:grpSpPr>
        <p:pic>
          <p:nvPicPr>
            <p:cNvPr id="2" name="Picture 1" descr="iso_Einzelaufhaengung"/>
            <p:cNvPicPr>
              <a:picLocks noRot="1" noChangeAspect="1" noMove="1" noResize="1"/>
            </p:cNvPicPr>
            <p:nvPr isPhoto="1"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416050"/>
              <a:ext cx="7772400" cy="40243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685800" y="5478463"/>
              <a:ext cx="7772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>
              <a:normAutofit fontScale="85000" lnSpcReduction="20000"/>
            </a:bodyPr>
            <a:lstStyle/>
            <a:p>
              <a:pPr algn="ctr"/>
              <a:r>
                <a:rPr lang="en-US" sz="2400" smtClean="0"/>
                <a:t>iso_Einzelaufhaengung</a:t>
              </a:r>
              <a:endParaRPr lang="en-US" sz="2400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In-casted Steel Plates in XTL </a:t>
            </a:r>
            <a:r>
              <a:rPr lang="en-US" noProof="0" smtClean="0"/>
              <a:t>Tunnel (modeled)</a:t>
            </a:r>
            <a:endParaRPr lang="en-US" noProof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41858" y="6021288"/>
            <a:ext cx="5786326" cy="415498"/>
          </a:xfr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noProof="0" smtClean="0"/>
              <a:t>At the end of the XTL +/- 45º contracted</a:t>
            </a:r>
            <a:endParaRPr lang="en-US" noProof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smtClean="0"/>
              <a:t> 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7B32-F07D-4B33-B3B5-FAB6B4C6FC5B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2nd XFEL Collaboration Meeting  23.4.2013                                                                                  Roland Platzer, ZM1; Norbert Meyners, MEA1/WP33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Beamlines at the end of XTL and in XSE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2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 lIns="0" rIns="0" rtlCol="0" anchor="ctr"/>
      <a:lstStyle>
        <a:defPPr algn="ctr">
          <a:buNone/>
          <a:defRPr sz="800" b="1" smtClean="0">
            <a:latin typeface="Arial"/>
            <a:cs typeface="Arial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ctr">
          <a:buNone/>
          <a:defRPr sz="1400" smtClean="0"/>
        </a:defPPr>
      </a:lstStyle>
    </a:tx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XFEL-WP33-forSummaryTalks-2013-04-15a</Template>
  <TotalTime>0</TotalTime>
  <Words>1927</Words>
  <Application>Microsoft Office PowerPoint</Application>
  <PresentationFormat>On-screen Show (4:3)</PresentationFormat>
  <Paragraphs>346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DESY European XFEL</vt:lpstr>
      <vt:lpstr> </vt:lpstr>
      <vt:lpstr>Content</vt:lpstr>
      <vt:lpstr>Introduction: Beam lines at the end of XTL</vt:lpstr>
      <vt:lpstr>End of XTL-tunnel (room 37 – 41)</vt:lpstr>
      <vt:lpstr>Cut at XQK</vt:lpstr>
      <vt:lpstr>Standard Support  | Hanging “Standard Support”</vt:lpstr>
      <vt:lpstr>Test Setup Hanging “Standard Support”</vt:lpstr>
      <vt:lpstr>In-casted Steel Plates in XTL Tunnel</vt:lpstr>
      <vt:lpstr>In-casted Steel Plates in XTL Tunnel (modeled)</vt:lpstr>
      <vt:lpstr>Variant 1: Simple Suspension</vt:lpstr>
      <vt:lpstr>Variant 1: Simple Suspension</vt:lpstr>
      <vt:lpstr>Variant 1: Simple Suspension</vt:lpstr>
      <vt:lpstr>Variant 1: Simple Suspension</vt:lpstr>
      <vt:lpstr>Variant 2a: Single Suspender (w/ cross beam)</vt:lpstr>
      <vt:lpstr>Variant 2a: Single Suspender (w/ cross beam)</vt:lpstr>
      <vt:lpstr>Variant 2a: Single Suspender (w/ cross beam)</vt:lpstr>
      <vt:lpstr>Variant 2b: Double Suspender (w/ cross beam)</vt:lpstr>
      <vt:lpstr>Variant 2b: Double Suspender (w/ cross beam)</vt:lpstr>
      <vt:lpstr>Variant 2b: Double Suspender (w/ cross beam)</vt:lpstr>
      <vt:lpstr>Variant 2b: Double Suspender (w/ cross beam)</vt:lpstr>
      <vt:lpstr>Variant 2b: Double Suspender (w/ cross beam)</vt:lpstr>
      <vt:lpstr>Variant 2c: Cross beam w/o suspender</vt:lpstr>
      <vt:lpstr>Variant 2c: Cross beam w/o suspender</vt:lpstr>
      <vt:lpstr>Variant 2c: Cross beam w/o suspender</vt:lpstr>
      <vt:lpstr>Variant 3a: Cantilever with suspender</vt:lpstr>
      <vt:lpstr>Variant 3a: Cantilever with suspender</vt:lpstr>
      <vt:lpstr>Variant 3a: Cantilever with suspender</vt:lpstr>
      <vt:lpstr>Variant 3a: Cantilever with suspender</vt:lpstr>
      <vt:lpstr>Variant 3a: Cantilever with suspender</vt:lpstr>
      <vt:lpstr>Variant 3a: Cantilever with suspender</vt:lpstr>
      <vt:lpstr>Variant 3b: Gantry w/o suspender</vt:lpstr>
      <vt:lpstr>Variant 3b: Gantry w/o suspender</vt:lpstr>
      <vt:lpstr>Variant 3b: Gantry w/o suspender</vt:lpstr>
      <vt:lpstr>Variant 3b: Gantry w/o suspender</vt:lpstr>
      <vt:lpstr>Summary XTL R37-41</vt:lpstr>
      <vt:lpstr>Lattice: Injector (until L1)</vt:lpstr>
      <vt:lpstr>Shaft XSE / Injector dog leg</vt:lpstr>
      <vt:lpstr>Beam line in XSE | Girder solution</vt:lpstr>
      <vt:lpstr>Beam line in XSE | Framework</vt:lpstr>
      <vt:lpstr>Beam line in XSE | Framework under construction</vt:lpstr>
      <vt:lpstr>Bottom of XSE Main Shaft (Oct. 2012)</vt:lpstr>
      <vt:lpstr>Bottom of XSE Main Shaft (Apr. 2013)</vt:lpstr>
      <vt:lpstr>1m Gap for XSE beamline </vt:lpstr>
      <vt:lpstr>Beam line in XSE | Next Step</vt:lpstr>
      <vt:lpstr>End</vt:lpstr>
      <vt:lpstr>Variants</vt:lpstr>
      <vt:lpstr>Comparison (again)</vt:lpstr>
      <vt:lpstr>Comparison (1. Half)</vt:lpstr>
      <vt:lpstr>Comparison (2. Half)</vt:lpstr>
      <vt:lpstr>XTL R37</vt:lpstr>
      <vt:lpstr>XTL R38</vt:lpstr>
      <vt:lpstr>XTL R39</vt:lpstr>
      <vt:lpstr>XTL R40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Norbert Meyners, DESY-MEA1</dc:creator>
  <cp:lastModifiedBy>Norbert Meyners, DESY-MEA1</cp:lastModifiedBy>
  <cp:revision>39</cp:revision>
  <dcterms:created xsi:type="dcterms:W3CDTF">2013-04-17T15:01:41Z</dcterms:created>
  <dcterms:modified xsi:type="dcterms:W3CDTF">2013-04-23T08:34:12Z</dcterms:modified>
</cp:coreProperties>
</file>