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91" r:id="rId4"/>
    <p:sldId id="281" r:id="rId5"/>
    <p:sldId id="277" r:id="rId6"/>
    <p:sldId id="276" r:id="rId7"/>
    <p:sldId id="287" r:id="rId8"/>
    <p:sldId id="288" r:id="rId9"/>
    <p:sldId id="292" r:id="rId10"/>
    <p:sldId id="289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455"/>
    <a:srgbClr val="FD930A"/>
    <a:srgbClr val="CC9900"/>
    <a:srgbClr val="E0E0E0"/>
    <a:srgbClr val="261748"/>
    <a:srgbClr val="251555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1" autoAdjust="0"/>
    <p:restoredTop sz="95455" autoAdjust="0"/>
  </p:normalViewPr>
  <p:slideViewPr>
    <p:cSldViewPr snapToGrid="0" showGuides="1">
      <p:cViewPr varScale="1">
        <p:scale>
          <a:sx n="128" d="100"/>
          <a:sy n="128" d="100"/>
        </p:scale>
        <p:origin x="-1386" y="-8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600" y="-120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Status of the XHEXP1</a:t>
            </a:r>
            <a:r>
              <a:rPr lang="en-GB" sz="1000" baseline="0" dirty="0" smtClean="0">
                <a:solidFill>
                  <a:schemeClr val="bg1"/>
                </a:solidFill>
              </a:rPr>
              <a:t> </a:t>
            </a:r>
            <a:r>
              <a:rPr lang="en-GB" sz="1000" dirty="0" smtClean="0">
                <a:solidFill>
                  <a:schemeClr val="bg1"/>
                </a:solidFill>
              </a:rPr>
              <a:t>from the TC-perspective</a:t>
            </a:r>
            <a:endParaRPr lang="en-GB" sz="1000" baseline="0" noProof="0" dirty="0" smtClean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 Collaboration Meeting,</a:t>
            </a:r>
            <a:r>
              <a:rPr lang="en-GB" baseline="0" noProof="0" dirty="0" smtClean="0"/>
              <a:t> 22</a:t>
            </a:r>
            <a:r>
              <a:rPr lang="en-GB" baseline="30000" noProof="0" dirty="0" smtClean="0"/>
              <a:t>nd</a:t>
            </a:r>
            <a:r>
              <a:rPr lang="en-GB" baseline="0" noProof="0" dirty="0" smtClean="0"/>
              <a:t> – 25</a:t>
            </a:r>
            <a:r>
              <a:rPr lang="en-GB" baseline="30000" noProof="0" dirty="0" smtClean="0"/>
              <a:t>th</a:t>
            </a:r>
            <a:r>
              <a:rPr lang="en-GB" baseline="0" noProof="0" dirty="0" smtClean="0"/>
              <a:t> April 2013</a:t>
            </a:r>
            <a:endParaRPr lang="en-GB" noProof="0" dirty="0" smtClean="0"/>
          </a:p>
          <a:p>
            <a:pPr lvl="0"/>
            <a:r>
              <a:rPr lang="en-GB" noProof="0" dirty="0" smtClean="0"/>
              <a:t>G.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Wellenreuther</a:t>
            </a:r>
            <a:r>
              <a:rPr lang="en-GB" baseline="0" noProof="0" dirty="0" smtClean="0"/>
              <a:t>, Technical Coordination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5086350"/>
            <a:ext cx="8325262" cy="1193800"/>
          </a:xfrm>
        </p:spPr>
        <p:txBody>
          <a:bodyPr/>
          <a:lstStyle/>
          <a:p>
            <a:r>
              <a:rPr lang="en-GB" dirty="0" smtClean="0"/>
              <a:t>G. </a:t>
            </a:r>
            <a:r>
              <a:rPr lang="en-GB" dirty="0" err="1" smtClean="0"/>
              <a:t>Wellenreuther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396104" y="1906633"/>
            <a:ext cx="8331200" cy="1844675"/>
          </a:xfrm>
        </p:spPr>
        <p:txBody>
          <a:bodyPr/>
          <a:lstStyle/>
          <a:p>
            <a:r>
              <a:rPr lang="en-GB" dirty="0" smtClean="0"/>
              <a:t>Status of the XHEXP1</a:t>
            </a:r>
            <a:br>
              <a:rPr lang="en-GB" dirty="0" smtClean="0"/>
            </a:br>
            <a:r>
              <a:rPr lang="en-GB" dirty="0" smtClean="0"/>
              <a:t>from the TC-perspective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247" y="1184237"/>
            <a:ext cx="8419519" cy="535037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not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properly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.</a:t>
            </a:r>
          </a:p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designing</a:t>
            </a:r>
            <a:r>
              <a:rPr lang="de-DE" dirty="0" smtClean="0"/>
              <a:t>, </a:t>
            </a:r>
            <a:r>
              <a:rPr lang="de-DE" dirty="0" err="1" smtClean="0"/>
              <a:t>installing</a:t>
            </a:r>
            <a:r>
              <a:rPr lang="de-DE" dirty="0" smtClean="0"/>
              <a:t> </a:t>
            </a:r>
            <a:r>
              <a:rPr lang="de-DE" dirty="0" smtClean="0"/>
              <a:t>+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+ </a:t>
            </a:r>
            <a:r>
              <a:rPr lang="de-DE" dirty="0" err="1" smtClean="0"/>
              <a:t>vacuum-components</a:t>
            </a:r>
            <a:r>
              <a:rPr lang="de-DE" dirty="0" smtClean="0"/>
              <a:t> (</a:t>
            </a:r>
            <a:r>
              <a:rPr lang="de-DE" dirty="0" err="1" smtClean="0"/>
              <a:t>rad</a:t>
            </a:r>
            <a:r>
              <a:rPr lang="de-DE" dirty="0" smtClean="0"/>
              <a:t>.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shutters</a:t>
            </a:r>
            <a:r>
              <a:rPr lang="de-DE" dirty="0" smtClean="0"/>
              <a:t>!)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?</a:t>
            </a:r>
          </a:p>
          <a:p>
            <a:pPr lvl="1"/>
            <a:r>
              <a:rPr lang="de-DE" u="sng" dirty="0" smtClean="0"/>
              <a:t>Instruments:</a:t>
            </a:r>
            <a:r>
              <a:rPr lang="de-DE" dirty="0" smtClean="0"/>
              <a:t>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each</a:t>
            </a:r>
            <a:r>
              <a:rPr lang="de-DE" i="1" dirty="0" smtClean="0"/>
              <a:t> </a:t>
            </a:r>
            <a:r>
              <a:rPr lang="de-DE" i="1" dirty="0" err="1" smtClean="0"/>
              <a:t>instrument</a:t>
            </a:r>
            <a:r>
              <a:rPr lang="de-DE" i="1" dirty="0" smtClean="0"/>
              <a:t> </a:t>
            </a:r>
            <a:r>
              <a:rPr lang="de-DE" i="1" dirty="0" err="1" smtClean="0"/>
              <a:t>supposed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</a:t>
            </a:r>
            <a:r>
              <a:rPr lang="de-DE" i="1" dirty="0" err="1" smtClean="0"/>
              <a:t>upkeep</a:t>
            </a:r>
            <a:r>
              <a:rPr lang="de-DE" i="1" dirty="0" smtClean="0"/>
              <a:t> a </a:t>
            </a:r>
            <a:r>
              <a:rPr lang="de-DE" i="1" dirty="0" err="1" smtClean="0"/>
              <a:t>vacuum</a:t>
            </a:r>
            <a:r>
              <a:rPr lang="de-DE" i="1" dirty="0" smtClean="0"/>
              <a:t>-group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its</a:t>
            </a:r>
            <a:r>
              <a:rPr lang="de-DE" i="1" dirty="0" smtClean="0"/>
              <a:t> </a:t>
            </a:r>
            <a:r>
              <a:rPr lang="de-DE" i="1" dirty="0" err="1" smtClean="0"/>
              <a:t>own</a:t>
            </a:r>
            <a:r>
              <a:rPr lang="de-DE" i="1" dirty="0" smtClean="0"/>
              <a:t>?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this</a:t>
            </a:r>
            <a:r>
              <a:rPr lang="de-DE" i="1" dirty="0" smtClean="0"/>
              <a:t> </a:t>
            </a:r>
            <a:r>
              <a:rPr lang="de-DE" i="1" dirty="0" err="1" smtClean="0"/>
              <a:t>efficient</a:t>
            </a:r>
            <a:r>
              <a:rPr lang="de-DE" i="1" dirty="0" smtClean="0"/>
              <a:t>?</a:t>
            </a:r>
          </a:p>
          <a:p>
            <a:pPr lvl="1"/>
            <a:r>
              <a:rPr lang="de-DE" u="sng" dirty="0" smtClean="0"/>
              <a:t>TS / CIE:</a:t>
            </a:r>
            <a:r>
              <a:rPr lang="de-DE" i="1" dirty="0" smtClean="0"/>
              <a:t> </a:t>
            </a:r>
            <a:r>
              <a:rPr lang="de-DE" i="1" dirty="0" err="1" smtClean="0"/>
              <a:t>Should</a:t>
            </a:r>
            <a:r>
              <a:rPr lang="de-DE" i="1" dirty="0" smtClean="0"/>
              <a:t> </a:t>
            </a:r>
            <a:r>
              <a:rPr lang="de-DE" i="1" dirty="0" smtClean="0"/>
              <a:t>design, </a:t>
            </a:r>
            <a:r>
              <a:rPr lang="de-DE" i="1" dirty="0" err="1" smtClean="0"/>
              <a:t>install</a:t>
            </a:r>
            <a:r>
              <a:rPr lang="de-DE" i="1" dirty="0" smtClean="0"/>
              <a:t> &amp; </a:t>
            </a:r>
            <a:r>
              <a:rPr lang="de-DE" i="1" dirty="0" err="1" smtClean="0"/>
              <a:t>support</a:t>
            </a:r>
            <a:r>
              <a:rPr lang="de-DE" i="1" dirty="0" smtClean="0"/>
              <a:t>, but </a:t>
            </a:r>
            <a:r>
              <a:rPr lang="de-DE" i="1" dirty="0" err="1" smtClean="0"/>
              <a:t>are</a:t>
            </a:r>
            <a:r>
              <a:rPr lang="de-DE" i="1" dirty="0" smtClean="0"/>
              <a:t> a </a:t>
            </a:r>
            <a:r>
              <a:rPr lang="de-DE" i="1" dirty="0" err="1" smtClean="0"/>
              <a:t>new</a:t>
            </a:r>
            <a:r>
              <a:rPr lang="de-DE" i="1" dirty="0" smtClean="0"/>
              <a:t> </a:t>
            </a:r>
            <a:r>
              <a:rPr lang="de-DE" i="1" dirty="0" err="1" smtClean="0"/>
              <a:t>group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have</a:t>
            </a:r>
            <a:r>
              <a:rPr lang="de-DE" i="1" dirty="0" smtClean="0"/>
              <a:t> </a:t>
            </a:r>
            <a:r>
              <a:rPr lang="de-DE" i="1" dirty="0" err="1" smtClean="0"/>
              <a:t>no</a:t>
            </a:r>
            <a:r>
              <a:rPr lang="de-DE" i="1" dirty="0" smtClean="0"/>
              <a:t> </a:t>
            </a:r>
            <a:r>
              <a:rPr lang="de-DE" i="1" dirty="0" err="1" smtClean="0"/>
              <a:t>technicans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do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actual</a:t>
            </a:r>
            <a:r>
              <a:rPr lang="de-DE" i="1" dirty="0" smtClean="0"/>
              <a:t> </a:t>
            </a:r>
            <a:r>
              <a:rPr lang="de-DE" i="1" dirty="0" err="1" smtClean="0"/>
              <a:t>work</a:t>
            </a:r>
            <a:r>
              <a:rPr lang="de-DE" i="1" dirty="0" smtClean="0"/>
              <a:t>, </a:t>
            </a:r>
            <a:r>
              <a:rPr lang="de-DE" i="1" dirty="0" err="1" smtClean="0"/>
              <a:t>yet</a:t>
            </a:r>
            <a:r>
              <a:rPr lang="de-DE" i="1" dirty="0" smtClean="0"/>
              <a:t>.</a:t>
            </a:r>
          </a:p>
          <a:p>
            <a:pPr lvl="1"/>
            <a:r>
              <a:rPr lang="de-DE" u="sng" dirty="0" smtClean="0"/>
              <a:t>XOBT</a:t>
            </a:r>
            <a:r>
              <a:rPr lang="de-DE" u="sng" dirty="0" smtClean="0"/>
              <a:t>:</a:t>
            </a:r>
            <a:r>
              <a:rPr lang="de-DE" i="1" dirty="0" smtClean="0"/>
              <a:t> </a:t>
            </a:r>
            <a:r>
              <a:rPr lang="de-DE" i="1" dirty="0" err="1" smtClean="0"/>
              <a:t>Has</a:t>
            </a:r>
            <a:r>
              <a:rPr lang="de-DE" i="1" dirty="0" smtClean="0"/>
              <a:t> </a:t>
            </a:r>
            <a:r>
              <a:rPr lang="de-DE" i="1" dirty="0" err="1" smtClean="0"/>
              <a:t>both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experience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some</a:t>
            </a:r>
            <a:r>
              <a:rPr lang="de-DE" i="1" dirty="0" smtClean="0"/>
              <a:t> </a:t>
            </a:r>
            <a:r>
              <a:rPr lang="de-DE" i="1" dirty="0" err="1" smtClean="0"/>
              <a:t>manpower</a:t>
            </a:r>
            <a:r>
              <a:rPr lang="de-DE" i="1" dirty="0" smtClean="0"/>
              <a:t>, </a:t>
            </a:r>
            <a:r>
              <a:rPr lang="de-DE" i="1" dirty="0" smtClean="0"/>
              <a:t>but </a:t>
            </a:r>
            <a:r>
              <a:rPr lang="de-DE" i="1" dirty="0" err="1" smtClean="0"/>
              <a:t>have</a:t>
            </a:r>
            <a:r>
              <a:rPr lang="de-DE" i="1" dirty="0" smtClean="0"/>
              <a:t> </a:t>
            </a:r>
            <a:r>
              <a:rPr lang="de-DE" i="1" dirty="0" err="1" smtClean="0"/>
              <a:t>no</a:t>
            </a:r>
            <a:r>
              <a:rPr lang="de-DE" i="1" dirty="0" smtClean="0"/>
              <a:t> </a:t>
            </a:r>
            <a:r>
              <a:rPr lang="de-DE" i="1" dirty="0" err="1" smtClean="0"/>
              <a:t>mandate</a:t>
            </a:r>
            <a:r>
              <a:rPr lang="de-DE" i="1" dirty="0" smtClean="0"/>
              <a:t>.</a:t>
            </a:r>
            <a:endParaRPr lang="de-DE" i="1" dirty="0"/>
          </a:p>
          <a:p>
            <a:pPr marL="0" indent="0">
              <a:buNone/>
            </a:pPr>
            <a:endParaRPr lang="de-DE" sz="1100" i="1" dirty="0" smtClean="0"/>
          </a:p>
          <a:p>
            <a:pPr marL="0" indent="0" algn="ctr">
              <a:buNone/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a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dirty="0" smtClean="0"/>
              <a:t>-group </a:t>
            </a:r>
            <a:r>
              <a:rPr lang="de-DE" dirty="0" err="1" smtClean="0"/>
              <a:t>at</a:t>
            </a:r>
            <a:r>
              <a:rPr lang="de-DE" dirty="0" smtClean="0"/>
              <a:t> all? </a:t>
            </a:r>
          </a:p>
          <a:p>
            <a:pPr marL="0" indent="0" algn="ctr">
              <a:buNone/>
            </a:pPr>
            <a:r>
              <a:rPr lang="de-DE" dirty="0" smtClean="0"/>
              <a:t>Can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TC + TS + CIE + XOBT </a:t>
            </a:r>
            <a:r>
              <a:rPr lang="de-DE" dirty="0" err="1" smtClean="0"/>
              <a:t>work</a:t>
            </a:r>
            <a:r>
              <a:rPr lang="de-DE" dirty="0" smtClean="0"/>
              <a:t>?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04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04245"/>
            <a:ext cx="7972425" cy="4932362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CAD 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lvl="1"/>
            <a:r>
              <a:rPr lang="de-DE" sz="2000" dirty="0" smtClean="0"/>
              <a:t>Status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hall </a:t>
            </a:r>
            <a:r>
              <a:rPr lang="de-DE" sz="2000" dirty="0" err="1" smtClean="0"/>
              <a:t>model</a:t>
            </a:r>
            <a:r>
              <a:rPr lang="de-DE" sz="2000" dirty="0" smtClean="0"/>
              <a:t>.</a:t>
            </a:r>
            <a:endParaRPr lang="de-DE" dirty="0"/>
          </a:p>
          <a:p>
            <a:pPr lvl="1"/>
            <a:r>
              <a:rPr lang="de-DE" sz="2000" dirty="0" err="1" smtClean="0"/>
              <a:t>Concept</a:t>
            </a:r>
            <a:r>
              <a:rPr lang="de-DE" sz="2000" dirty="0" smtClean="0"/>
              <a:t>: </a:t>
            </a:r>
            <a:r>
              <a:rPr lang="de-DE" sz="2000" dirty="0" err="1" smtClean="0"/>
              <a:t>Avoiding</a:t>
            </a:r>
            <a:r>
              <a:rPr lang="de-DE" sz="2000" dirty="0" smtClean="0"/>
              <a:t> </a:t>
            </a:r>
            <a:r>
              <a:rPr lang="de-DE" sz="2000" dirty="0" err="1" smtClean="0"/>
              <a:t>previous</a:t>
            </a:r>
            <a:r>
              <a:rPr lang="de-DE" sz="2000" dirty="0" smtClean="0"/>
              <a:t> </a:t>
            </a:r>
            <a:r>
              <a:rPr lang="de-DE" sz="2000" dirty="0" err="1" smtClean="0"/>
              <a:t>mistakes</a:t>
            </a:r>
            <a:r>
              <a:rPr lang="de-DE" sz="2000" dirty="0" smtClean="0"/>
              <a:t> </a:t>
            </a:r>
            <a:r>
              <a:rPr lang="de-DE" sz="2000" dirty="0" err="1" smtClean="0"/>
              <a:t>where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smtClean="0"/>
              <a:t>Tools + Guidelines</a:t>
            </a:r>
          </a:p>
          <a:p>
            <a:pPr lvl="1"/>
            <a:endParaRPr lang="de-DE" sz="1400" dirty="0" smtClean="0"/>
          </a:p>
          <a:p>
            <a:pPr lvl="1"/>
            <a:endParaRPr lang="de-DE" sz="1400" dirty="0" smtClean="0"/>
          </a:p>
          <a:p>
            <a:r>
              <a:rPr lang="de-DE" dirty="0" smtClean="0"/>
              <a:t>Status: </a:t>
            </a:r>
            <a:r>
              <a:rPr lang="de-DE" dirty="0" err="1" smtClean="0"/>
              <a:t>Installations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experimental hall</a:t>
            </a:r>
            <a:endParaRPr lang="de-DE" sz="2000" dirty="0" smtClean="0"/>
          </a:p>
          <a:p>
            <a:pPr lvl="1"/>
            <a:r>
              <a:rPr lang="de-DE" sz="2000" dirty="0" smtClean="0"/>
              <a:t>(</a:t>
            </a:r>
            <a:r>
              <a:rPr lang="de-DE" sz="2000" dirty="0" err="1" smtClean="0"/>
              <a:t>Pre</a:t>
            </a:r>
            <a:r>
              <a:rPr lang="de-DE" sz="2000" dirty="0" smtClean="0"/>
              <a:t>-)</a:t>
            </a:r>
            <a:r>
              <a:rPr lang="de-DE" sz="2000" dirty="0" err="1" smtClean="0"/>
              <a:t>planning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XHEXP1-installation</a:t>
            </a:r>
          </a:p>
          <a:p>
            <a:pPr lvl="1"/>
            <a:r>
              <a:rPr lang="de-DE" sz="2000" dirty="0" smtClean="0"/>
              <a:t>Who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doing</a:t>
            </a:r>
            <a:r>
              <a:rPr lang="de-DE" sz="2000" dirty="0" smtClean="0"/>
              <a:t> </a:t>
            </a:r>
            <a:r>
              <a:rPr lang="de-DE" sz="2000" dirty="0" err="1" smtClean="0"/>
              <a:t>what</a:t>
            </a:r>
            <a:r>
              <a:rPr lang="de-DE" sz="2000" dirty="0" smtClean="0"/>
              <a:t>? </a:t>
            </a:r>
            <a:r>
              <a:rPr lang="de-DE" sz="2000" dirty="0" err="1" smtClean="0"/>
              <a:t>When</a:t>
            </a:r>
            <a:r>
              <a:rPr lang="de-DE" sz="2000" dirty="0" smtClean="0"/>
              <a:t>?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9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CAD-integration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" y="1218807"/>
            <a:ext cx="8904639" cy="5033309"/>
          </a:xfrm>
        </p:spPr>
      </p:pic>
    </p:spTree>
    <p:extLst>
      <p:ext uri="{BB962C8B-B14F-4D97-AF65-F5344CB8AC3E}">
        <p14:creationId xmlns:p14="http://schemas.microsoft.com/office/powerpoint/2010/main" val="34534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CAD-integration </a:t>
            </a:r>
            <a:r>
              <a:rPr lang="de-DE" dirty="0" err="1" smtClean="0"/>
              <a:t>model</a:t>
            </a:r>
            <a:endParaRPr lang="de-DE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20316" r="20493" b="1691"/>
          <a:stretch/>
        </p:blipFill>
        <p:spPr>
          <a:xfrm>
            <a:off x="231334" y="1152467"/>
            <a:ext cx="8686207" cy="4809718"/>
          </a:xfrm>
        </p:spPr>
      </p:pic>
      <p:sp>
        <p:nvSpPr>
          <p:cNvPr id="3" name="Textfeld 2"/>
          <p:cNvSpPr txBox="1"/>
          <p:nvPr/>
        </p:nvSpPr>
        <p:spPr>
          <a:xfrm>
            <a:off x="275062" y="6029092"/>
            <a:ext cx="864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We do not need / want much more detail on the hall level.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Instrument, </a:t>
            </a:r>
            <a:r>
              <a:rPr lang="de-DE" dirty="0" err="1" smtClean="0"/>
              <a:t>area</a:t>
            </a:r>
            <a:r>
              <a:rPr lang="de-DE" dirty="0" smtClean="0"/>
              <a:t> + hall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-1017" r="4996" b="422"/>
          <a:stretch/>
        </p:blipFill>
        <p:spPr>
          <a:xfrm>
            <a:off x="262022" y="1075298"/>
            <a:ext cx="8129203" cy="529467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 rot="3034142">
            <a:off x="167881" y="3619878"/>
            <a:ext cx="5280917" cy="499910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de-DE" sz="2400" b="1" dirty="0" smtClean="0">
                <a:solidFill>
                  <a:schemeClr val="bg1"/>
                </a:solidFill>
              </a:rPr>
              <a:t>Instrument (e.g. SPB)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Ellipse 6"/>
          <p:cNvSpPr/>
          <p:nvPr/>
        </p:nvSpPr>
        <p:spPr bwMode="auto">
          <a:xfrm rot="3034142">
            <a:off x="4702522" y="2448377"/>
            <a:ext cx="3613547" cy="1491609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de-DE" sz="3200" b="1" dirty="0" smtClean="0">
                <a:solidFill>
                  <a:schemeClr val="bg1"/>
                </a:solidFill>
              </a:rPr>
              <a:t>Area</a:t>
            </a:r>
            <a:endParaRPr kumimoji="0" lang="de-DE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8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5" r="57552" b="55390"/>
          <a:stretch/>
        </p:blipFill>
        <p:spPr bwMode="auto">
          <a:xfrm>
            <a:off x="113200" y="1078159"/>
            <a:ext cx="8144707" cy="534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Base-Template: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63898" y="2689612"/>
            <a:ext cx="3958182" cy="13337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1800" dirty="0" err="1" smtClean="0"/>
              <a:t>Ensures</a:t>
            </a:r>
            <a:r>
              <a:rPr lang="de-DE" sz="1800" dirty="0" smtClean="0"/>
              <a:t> </a:t>
            </a:r>
            <a:r>
              <a:rPr lang="de-DE" sz="1800" dirty="0" err="1" smtClean="0"/>
              <a:t>everybody</a:t>
            </a:r>
            <a:r>
              <a:rPr lang="de-DE" sz="1800" dirty="0" smtClean="0"/>
              <a:t> </a:t>
            </a:r>
            <a:r>
              <a:rPr lang="de-DE" sz="1800" dirty="0" err="1" smtClean="0"/>
              <a:t>uses</a:t>
            </a:r>
            <a:r>
              <a:rPr lang="de-DE" sz="1800" dirty="0" smtClean="0"/>
              <a:t> proper </a:t>
            </a:r>
            <a:r>
              <a:rPr lang="de-DE" sz="1800" dirty="0" err="1" smtClean="0"/>
              <a:t>coordinate</a:t>
            </a:r>
            <a:r>
              <a:rPr lang="de-DE" sz="1800" dirty="0" smtClean="0"/>
              <a:t> </a:t>
            </a:r>
            <a:r>
              <a:rPr lang="de-DE" sz="1800" dirty="0" err="1" smtClean="0"/>
              <a:t>systems</a:t>
            </a:r>
            <a:r>
              <a:rPr lang="de-DE" sz="1800" dirty="0" smtClean="0"/>
              <a:t>:</a:t>
            </a:r>
          </a:p>
          <a:p>
            <a:pPr algn="ctr">
              <a:buFont typeface="Wingdings"/>
              <a:buChar char="è"/>
            </a:pPr>
            <a:r>
              <a:rPr lang="de-DE" sz="1800" b="1" dirty="0" smtClean="0">
                <a:sym typeface="Wingdings" pitchFamily="2" charset="2"/>
              </a:rPr>
              <a:t>Basis </a:t>
            </a:r>
            <a:r>
              <a:rPr lang="de-DE" sz="1800" b="1" dirty="0" err="1" smtClean="0">
                <a:sym typeface="Wingdings" pitchFamily="2" charset="2"/>
              </a:rPr>
              <a:t>of</a:t>
            </a:r>
            <a:r>
              <a:rPr lang="de-DE" sz="1800" b="1" dirty="0" smtClean="0">
                <a:sym typeface="Wingdings" pitchFamily="2" charset="2"/>
              </a:rPr>
              <a:t> </a:t>
            </a:r>
            <a:r>
              <a:rPr lang="de-DE" sz="1800" b="1" dirty="0" err="1" smtClean="0">
                <a:sym typeface="Wingdings" pitchFamily="2" charset="2"/>
              </a:rPr>
              <a:t>any</a:t>
            </a:r>
            <a:r>
              <a:rPr lang="de-DE" sz="1800" b="1" dirty="0" smtClean="0">
                <a:sym typeface="Wingdings" pitchFamily="2" charset="2"/>
              </a:rPr>
              <a:t> larger </a:t>
            </a:r>
            <a:r>
              <a:rPr lang="de-DE" sz="1800" b="1" dirty="0" err="1" smtClean="0">
                <a:sym typeface="Wingdings" pitchFamily="2" charset="2"/>
              </a:rPr>
              <a:t>installation</a:t>
            </a:r>
            <a:r>
              <a:rPr lang="de-DE" sz="1800" b="1" dirty="0" smtClean="0">
                <a:sym typeface="Wingdings" pitchFamily="2" charset="2"/>
              </a:rPr>
              <a:t> </a:t>
            </a:r>
            <a:r>
              <a:rPr lang="de-DE" sz="1800" b="1" dirty="0" err="1" smtClean="0">
                <a:sym typeface="Wingdings" pitchFamily="2" charset="2"/>
              </a:rPr>
              <a:t>assembly</a:t>
            </a:r>
            <a:r>
              <a:rPr lang="de-DE" sz="1800" b="1" dirty="0" smtClean="0">
                <a:sym typeface="Wingdings" pitchFamily="2" charset="2"/>
              </a:rPr>
              <a:t>.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479179" y="5573485"/>
            <a:ext cx="3189249" cy="6879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DE" sz="1800" dirty="0" err="1" smtClean="0">
                <a:sym typeface="Wingdings" pitchFamily="2" charset="2"/>
              </a:rPr>
              <a:t>Has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been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implemented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as</a:t>
            </a:r>
            <a:r>
              <a:rPr lang="de-DE" sz="1800" dirty="0" smtClean="0">
                <a:sym typeface="Wingdings" pitchFamily="2" charset="2"/>
              </a:rPr>
              <a:t> an </a:t>
            </a:r>
            <a:r>
              <a:rPr lang="de-DE" sz="1800" dirty="0" err="1" smtClean="0">
                <a:sym typeface="Wingdings" pitchFamily="2" charset="2"/>
              </a:rPr>
              <a:t>actual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template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SE.</a:t>
            </a:r>
          </a:p>
        </p:txBody>
      </p:sp>
    </p:spTree>
    <p:extLst>
      <p:ext uri="{BB962C8B-B14F-4D97-AF65-F5344CB8AC3E}">
        <p14:creationId xmlns:p14="http://schemas.microsoft.com/office/powerpoint/2010/main" val="6219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tools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206540"/>
            <a:ext cx="8449255" cy="4932362"/>
          </a:xfrm>
        </p:spPr>
        <p:txBody>
          <a:bodyPr/>
          <a:lstStyle/>
          <a:p>
            <a:r>
              <a:rPr lang="de-DE" dirty="0" smtClean="0"/>
              <a:t>List </a:t>
            </a:r>
            <a:r>
              <a:rPr lang="de-DE" dirty="0" err="1" smtClean="0"/>
              <a:t>of</a:t>
            </a:r>
            <a:r>
              <a:rPr lang="de-DE" dirty="0" smtClean="0"/>
              <a:t> most-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assemblies</a:t>
            </a:r>
            <a:r>
              <a:rPr lang="de-DE" dirty="0" smtClean="0"/>
              <a:t>:</a:t>
            </a:r>
          </a:p>
          <a:p>
            <a:pPr lvl="1"/>
            <a:r>
              <a:rPr lang="de-DE" sz="2000" dirty="0" err="1" smtClean="0"/>
              <a:t>Contains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basic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import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ASM.</a:t>
            </a:r>
          </a:p>
          <a:p>
            <a:pPr lvl="1"/>
            <a:r>
              <a:rPr lang="de-DE" sz="2000" dirty="0" smtClean="0"/>
              <a:t>Basis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automatic</a:t>
            </a:r>
            <a:r>
              <a:rPr lang="de-DE" sz="2000" dirty="0" smtClean="0"/>
              <a:t> </a:t>
            </a:r>
            <a:r>
              <a:rPr lang="de-DE" sz="2000" dirty="0" err="1" smtClean="0"/>
              <a:t>creation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JTs.</a:t>
            </a:r>
          </a:p>
          <a:p>
            <a:pPr marL="300037" lvl="1" indent="0">
              <a:buNone/>
            </a:pPr>
            <a:endParaRPr lang="de-DE" sz="1100" dirty="0"/>
          </a:p>
          <a:p>
            <a:r>
              <a:rPr lang="de-DE" dirty="0" smtClean="0"/>
              <a:t>JT vs. SE:</a:t>
            </a:r>
          </a:p>
          <a:p>
            <a:pPr lvl="1"/>
            <a:r>
              <a:rPr lang="de-DE" sz="2000" dirty="0" smtClean="0"/>
              <a:t>JT: </a:t>
            </a:r>
            <a:r>
              <a:rPr lang="de-DE" sz="2000" dirty="0" err="1" smtClean="0"/>
              <a:t>Ideally</a:t>
            </a:r>
            <a:r>
              <a:rPr lang="de-DE" sz="2000" dirty="0" smtClean="0"/>
              <a:t> </a:t>
            </a:r>
            <a:r>
              <a:rPr lang="de-DE" sz="2000" dirty="0" err="1" smtClean="0"/>
              <a:t>suited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scientists</a:t>
            </a:r>
            <a:r>
              <a:rPr lang="de-DE" sz="2000" dirty="0" smtClean="0"/>
              <a:t>:</a:t>
            </a:r>
          </a:p>
          <a:p>
            <a:pPr marL="560388" lvl="2" indent="0">
              <a:buNone/>
            </a:pPr>
            <a:r>
              <a:rPr lang="de-DE" sz="2000" dirty="0" err="1" smtClean="0"/>
              <a:t>Visualizes</a:t>
            </a:r>
            <a:r>
              <a:rPr lang="de-DE" sz="2000" dirty="0" smtClean="0"/>
              <a:t> large </a:t>
            </a:r>
            <a:r>
              <a:rPr lang="de-DE" sz="2000" dirty="0" err="1" smtClean="0"/>
              <a:t>models</a:t>
            </a:r>
            <a:r>
              <a:rPr lang="de-DE" sz="2000" dirty="0" smtClean="0"/>
              <a:t> fast,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move</a:t>
            </a:r>
            <a:r>
              <a:rPr lang="de-DE" sz="2000" dirty="0" smtClean="0"/>
              <a:t>, </a:t>
            </a:r>
            <a:r>
              <a:rPr lang="de-DE" sz="2000" dirty="0" err="1" smtClean="0"/>
              <a:t>cut</a:t>
            </a:r>
            <a:r>
              <a:rPr lang="de-DE" sz="2000" dirty="0" smtClean="0"/>
              <a:t> &amp; </a:t>
            </a:r>
            <a:r>
              <a:rPr lang="de-DE" sz="2000" dirty="0" err="1" smtClean="0"/>
              <a:t>measure</a:t>
            </a:r>
            <a:r>
              <a:rPr lang="de-DE" sz="2000" dirty="0" smtClean="0"/>
              <a:t>, </a:t>
            </a:r>
            <a:br>
              <a:rPr lang="de-DE" sz="2000" dirty="0" smtClean="0"/>
            </a:b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SE-</a:t>
            </a:r>
            <a:r>
              <a:rPr lang="de-DE" sz="2000" dirty="0" err="1" smtClean="0"/>
              <a:t>license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,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write</a:t>
            </a:r>
            <a:r>
              <a:rPr lang="de-DE" sz="2000" dirty="0" smtClean="0"/>
              <a:t>-access (!!!!)</a:t>
            </a:r>
          </a:p>
          <a:p>
            <a:pPr lvl="1"/>
            <a:r>
              <a:rPr lang="de-DE" sz="2000" dirty="0" err="1" smtClean="0">
                <a:sym typeface="Wingdings" pitchFamily="2" charset="2"/>
              </a:rPr>
              <a:t>Archived</a:t>
            </a:r>
            <a:r>
              <a:rPr lang="de-DE" sz="2000" dirty="0" smtClean="0">
                <a:sym typeface="Wingdings" pitchFamily="2" charset="2"/>
              </a:rPr>
              <a:t> in EDMS  </a:t>
            </a:r>
            <a:r>
              <a:rPr lang="de-DE" sz="2000" dirty="0" err="1" smtClean="0">
                <a:sym typeface="Wingdings" pitchFamily="2" charset="2"/>
              </a:rPr>
              <a:t>version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control</a:t>
            </a:r>
            <a:r>
              <a:rPr lang="de-DE" sz="2000" dirty="0" smtClean="0">
                <a:sym typeface="Wingdings" pitchFamily="2" charset="2"/>
              </a:rPr>
              <a:t>, </a:t>
            </a:r>
            <a:r>
              <a:rPr lang="de-DE" sz="2000" dirty="0" err="1" smtClean="0">
                <a:sym typeface="Wingdings" pitchFamily="2" charset="2"/>
              </a:rPr>
              <a:t>finally</a:t>
            </a:r>
            <a:r>
              <a:rPr lang="de-DE" sz="2000" dirty="0" smtClean="0">
                <a:sym typeface="Wingdings" pitchFamily="2" charset="2"/>
              </a:rPr>
              <a:t>!</a:t>
            </a:r>
          </a:p>
          <a:p>
            <a:pPr lvl="1"/>
            <a:r>
              <a:rPr lang="de-DE" sz="2000" dirty="0" smtClean="0"/>
              <a:t>2 </a:t>
            </a:r>
            <a:r>
              <a:rPr lang="de-DE" sz="2000" dirty="0" err="1"/>
              <a:t>courses</a:t>
            </a:r>
            <a:r>
              <a:rPr lang="de-DE" sz="2000" dirty="0"/>
              <a:t> </a:t>
            </a:r>
            <a:r>
              <a:rPr lang="de-DE" sz="2000" dirty="0" err="1"/>
              <a:t>already</a:t>
            </a:r>
            <a:r>
              <a:rPr lang="de-DE" sz="2000" dirty="0"/>
              <a:t> </a:t>
            </a:r>
            <a:r>
              <a:rPr lang="de-DE" sz="2000" dirty="0" err="1"/>
              <a:t>organized</a:t>
            </a:r>
            <a:r>
              <a:rPr lang="de-DE" sz="2000" dirty="0"/>
              <a:t>,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come</a:t>
            </a:r>
            <a:r>
              <a:rPr lang="de-DE" sz="2000" dirty="0" smtClean="0"/>
              <a:t>…</a:t>
            </a:r>
          </a:p>
          <a:p>
            <a:pPr marL="300037" lvl="1" indent="0">
              <a:buNone/>
            </a:pPr>
            <a:endParaRPr lang="de-DE" sz="1100" dirty="0" smtClean="0"/>
          </a:p>
          <a:p>
            <a:r>
              <a:rPr lang="de-DE" dirty="0" smtClean="0"/>
              <a:t>CAD-Guidelines </a:t>
            </a:r>
            <a:r>
              <a:rPr lang="de-DE" dirty="0" err="1" smtClean="0"/>
              <a:t>established</a:t>
            </a:r>
            <a:r>
              <a:rPr lang="de-DE" dirty="0" smtClean="0"/>
              <a:t>: </a:t>
            </a:r>
          </a:p>
          <a:p>
            <a:pPr lvl="1"/>
            <a:r>
              <a:rPr lang="de-DE" sz="2000" dirty="0" err="1" smtClean="0"/>
              <a:t>Nomenclature</a:t>
            </a:r>
            <a:r>
              <a:rPr lang="de-DE" sz="2000" dirty="0" smtClean="0"/>
              <a:t>, </a:t>
            </a:r>
            <a:r>
              <a:rPr lang="de-DE" sz="2000" dirty="0" err="1" smtClean="0"/>
              <a:t>rules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good</a:t>
            </a:r>
            <a:r>
              <a:rPr lang="de-DE" sz="2000" dirty="0" smtClean="0"/>
              <a:t> </a:t>
            </a:r>
            <a:r>
              <a:rPr lang="de-DE" sz="2000" dirty="0" err="1" smtClean="0"/>
              <a:t>practice</a:t>
            </a:r>
            <a:r>
              <a:rPr lang="de-DE" sz="2000" dirty="0" smtClean="0"/>
              <a:t>, SP-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…</a:t>
            </a:r>
          </a:p>
          <a:p>
            <a:pPr lvl="1"/>
            <a:r>
              <a:rPr lang="de-DE" sz="2000" dirty="0" err="1" smtClean="0"/>
              <a:t>Examples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template</a:t>
            </a:r>
            <a:r>
              <a:rPr lang="de-DE" sz="2000" dirty="0" smtClean="0"/>
              <a:t> </a:t>
            </a:r>
            <a:r>
              <a:rPr lang="de-DE" sz="2000" dirty="0" err="1" smtClean="0"/>
              <a:t>usage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template</a:t>
            </a:r>
            <a:r>
              <a:rPr lang="de-DE" sz="2000" dirty="0" smtClean="0"/>
              <a:t>, </a:t>
            </a: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tos</a:t>
            </a:r>
            <a:r>
              <a:rPr lang="de-DE" sz="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33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installations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XHEXP1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590504" cy="4932362"/>
          </a:xfrm>
        </p:spPr>
        <p:txBody>
          <a:bodyPr/>
          <a:lstStyle/>
          <a:p>
            <a:r>
              <a:rPr lang="de-DE" dirty="0" err="1" smtClean="0"/>
              <a:t>Currently</a:t>
            </a:r>
            <a:r>
              <a:rPr lang="de-DE" dirty="0" smtClean="0"/>
              <a:t>, Fa. DERU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entrusted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preplanning</a:t>
            </a:r>
            <a:endParaRPr lang="de-DE" dirty="0" smtClean="0"/>
          </a:p>
          <a:p>
            <a:r>
              <a:rPr lang="de-DE" dirty="0" smtClean="0"/>
              <a:t>In parallel, </a:t>
            </a:r>
            <a:r>
              <a:rPr lang="de-DE" dirty="0" err="1" smtClean="0"/>
              <a:t>gathering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individual, </a:t>
            </a:r>
            <a:r>
              <a:rPr lang="de-DE" dirty="0" err="1" smtClean="0"/>
              <a:t>conflicting</a:t>
            </a:r>
            <a:r>
              <a:rPr lang="de-DE" dirty="0" smtClean="0"/>
              <a:t> </a:t>
            </a:r>
            <a:r>
              <a:rPr lang="de-DE" dirty="0" err="1" smtClean="0"/>
              <a:t>installations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XHEXP1:</a:t>
            </a:r>
          </a:p>
          <a:p>
            <a:pPr marL="300037" lvl="1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Casting + </a:t>
            </a:r>
            <a:r>
              <a:rPr lang="de-DE" dirty="0" err="1" smtClean="0">
                <a:solidFill>
                  <a:srgbClr val="C00000"/>
                </a:solidFill>
              </a:rPr>
              <a:t>polishing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final </a:t>
            </a:r>
            <a:r>
              <a:rPr lang="de-DE" dirty="0" err="1" smtClean="0">
                <a:solidFill>
                  <a:srgbClr val="C00000"/>
                </a:solidFill>
              </a:rPr>
              <a:t>floor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dirty="0" smtClean="0">
                <a:sym typeface="Wingdings" pitchFamily="2" charset="2"/>
              </a:rPr>
              <a:t>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7030A0"/>
                </a:solidFill>
              </a:rPr>
              <a:t>HED-</a:t>
            </a:r>
            <a:r>
              <a:rPr lang="de-DE" dirty="0" err="1" smtClean="0">
                <a:solidFill>
                  <a:srgbClr val="7030A0"/>
                </a:solidFill>
              </a:rPr>
              <a:t>enclosure</a:t>
            </a:r>
            <a:r>
              <a:rPr lang="de-DE" dirty="0" smtClean="0">
                <a:solidFill>
                  <a:srgbClr val="7030A0"/>
                </a:solidFill>
              </a:rPr>
              <a:t> (</a:t>
            </a:r>
            <a:r>
              <a:rPr lang="de-DE" dirty="0" err="1" smtClean="0">
                <a:solidFill>
                  <a:srgbClr val="7030A0"/>
                </a:solidFill>
              </a:rPr>
              <a:t>almost</a:t>
            </a:r>
            <a:r>
              <a:rPr lang="de-DE" dirty="0" smtClean="0">
                <a:solidFill>
                  <a:srgbClr val="7030A0"/>
                </a:solidFill>
              </a:rPr>
              <a:t> 1000 t)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				</a:t>
            </a:r>
            <a:r>
              <a:rPr lang="de-DE" dirty="0" smtClean="0">
                <a:sym typeface="Wingdings" pitchFamily="2" charset="2"/>
              </a:rPr>
              <a:t> </a:t>
            </a:r>
            <a:r>
              <a:rPr lang="de-DE" dirty="0" err="1" smtClean="0">
                <a:solidFill>
                  <a:srgbClr val="00B050"/>
                </a:solidFill>
              </a:rPr>
              <a:t>Installations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by</a:t>
            </a:r>
            <a:r>
              <a:rPr lang="de-DE" dirty="0" smtClean="0">
                <a:solidFill>
                  <a:srgbClr val="00B050"/>
                </a:solidFill>
              </a:rPr>
              <a:t> MKK </a:t>
            </a:r>
            <a:r>
              <a:rPr lang="de-DE" dirty="0" err="1" smtClean="0">
                <a:solidFill>
                  <a:srgbClr val="00B050"/>
                </a:solidFill>
              </a:rPr>
              <a:t>require</a:t>
            </a:r>
            <a:r>
              <a:rPr lang="de-DE" dirty="0" smtClean="0">
                <a:solidFill>
                  <a:srgbClr val="00B050"/>
                </a:solidFill>
              </a:rPr>
              <a:t/>
            </a:r>
            <a:br>
              <a:rPr lang="de-DE" dirty="0" smtClean="0">
                <a:solidFill>
                  <a:srgbClr val="00B050"/>
                </a:solidFill>
              </a:rPr>
            </a:br>
            <a:r>
              <a:rPr lang="de-DE" dirty="0" smtClean="0">
                <a:solidFill>
                  <a:srgbClr val="00B050"/>
                </a:solidFill>
              </a:rPr>
              <a:t>						large </a:t>
            </a:r>
            <a:r>
              <a:rPr lang="de-DE" dirty="0" err="1" smtClean="0">
                <a:solidFill>
                  <a:srgbClr val="00B050"/>
                </a:solidFill>
              </a:rPr>
              <a:t>platforms</a:t>
            </a:r>
            <a:r>
              <a:rPr lang="de-DE" dirty="0" smtClean="0">
                <a:solidFill>
                  <a:srgbClr val="00B050"/>
                </a:solidFill>
              </a:rPr>
              <a:t>…</a:t>
            </a:r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 Installation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</a:t>
            </a:r>
            <a:r>
              <a:rPr lang="de-DE" dirty="0" err="1" smtClean="0"/>
              <a:t>utches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ym typeface="Wingdings" pitchFamily="2" charset="2"/>
              </a:rPr>
              <a:t> Cable </a:t>
            </a:r>
            <a:r>
              <a:rPr lang="de-DE" dirty="0" err="1" smtClean="0">
                <a:sym typeface="Wingdings" pitchFamily="2" charset="2"/>
              </a:rPr>
              <a:t>trays</a:t>
            </a:r>
            <a:r>
              <a:rPr lang="de-DE" dirty="0" smtClean="0">
                <a:sym typeface="Wingdings" pitchFamily="2" charset="2"/>
              </a:rPr>
              <a:t> + Racks + GTI</a:t>
            </a:r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		 Cables + DAQ + IT + …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		 Radiation / Laser </a:t>
            </a:r>
            <a:r>
              <a:rPr lang="de-DE" dirty="0" err="1" smtClean="0">
                <a:sym typeface="Wingdings" pitchFamily="2" charset="2"/>
              </a:rPr>
              <a:t>interlocks</a:t>
            </a:r>
            <a:endParaRPr lang="de-DE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			 Radiation </a:t>
            </a:r>
            <a:r>
              <a:rPr lang="de-DE" dirty="0" err="1" smtClean="0">
                <a:sym typeface="Wingdings" pitchFamily="2" charset="2"/>
              </a:rPr>
              <a:t>tests</a:t>
            </a:r>
            <a:r>
              <a:rPr lang="de-DE" dirty="0" smtClean="0">
                <a:sym typeface="Wingdings" pitchFamily="2" charset="2"/>
              </a:rPr>
              <a:t> + </a:t>
            </a:r>
            <a:r>
              <a:rPr lang="de-DE" dirty="0" err="1" smtClean="0">
                <a:sym typeface="Wingdings" pitchFamily="2" charset="2"/>
              </a:rPr>
              <a:t>commissioning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6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task-list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" b="11411"/>
          <a:stretch/>
        </p:blipFill>
        <p:spPr bwMode="auto">
          <a:xfrm>
            <a:off x="121419" y="1115601"/>
            <a:ext cx="6885558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48073" y="1345913"/>
            <a:ext cx="202400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PP: </a:t>
            </a:r>
            <a:r>
              <a:rPr lang="de-DE" sz="2000" dirty="0" err="1" smtClean="0">
                <a:solidFill>
                  <a:schemeClr val="accent3"/>
                </a:solidFill>
              </a:rPr>
              <a:t>Preplanning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DP: </a:t>
            </a:r>
            <a:r>
              <a:rPr lang="de-DE" sz="2000" dirty="0" err="1" smtClean="0">
                <a:solidFill>
                  <a:schemeClr val="accent3"/>
                </a:solidFill>
              </a:rPr>
              <a:t>Detailed</a:t>
            </a:r>
            <a:r>
              <a:rPr lang="de-DE" sz="2000" dirty="0" smtClean="0">
                <a:solidFill>
                  <a:schemeClr val="accent3"/>
                </a:solidFill>
              </a:rPr>
              <a:t> Pl.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I:     Installation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Still </a:t>
            </a:r>
            <a:r>
              <a:rPr lang="de-DE" sz="2000" dirty="0" err="1" smtClean="0">
                <a:solidFill>
                  <a:schemeClr val="accent3"/>
                </a:solidFill>
              </a:rPr>
              <a:t>incomplete</a:t>
            </a:r>
            <a:r>
              <a:rPr lang="de-DE" sz="2000" dirty="0" smtClean="0">
                <a:solidFill>
                  <a:schemeClr val="accent3"/>
                </a:solidFill>
              </a:rPr>
              <a:t>, still </a:t>
            </a:r>
            <a:r>
              <a:rPr lang="de-DE" sz="2000" dirty="0" err="1" smtClean="0">
                <a:solidFill>
                  <a:schemeClr val="accent3"/>
                </a:solidFill>
              </a:rPr>
              <a:t>under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discussion</a:t>
            </a:r>
            <a:r>
              <a:rPr lang="de-DE" sz="2000" dirty="0" smtClean="0">
                <a:solidFill>
                  <a:schemeClr val="accent3"/>
                </a:solidFill>
              </a:rPr>
              <a:t>, top-down.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Enables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us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to</a:t>
            </a:r>
            <a:r>
              <a:rPr lang="de-DE" sz="2000" dirty="0" smtClean="0">
                <a:solidFill>
                  <a:schemeClr val="accent3"/>
                </a:solidFill>
              </a:rPr>
              <a:t> find </a:t>
            </a:r>
            <a:r>
              <a:rPr lang="de-DE" sz="2000" dirty="0" err="1" smtClean="0">
                <a:solidFill>
                  <a:schemeClr val="accent3"/>
                </a:solidFill>
              </a:rPr>
              <a:t>tasks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which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have</a:t>
            </a:r>
            <a:r>
              <a:rPr lang="de-DE" sz="2000" dirty="0" smtClean="0">
                <a:solidFill>
                  <a:schemeClr val="accent3"/>
                </a:solidFill>
              </a:rPr>
              <a:t> not </a:t>
            </a:r>
            <a:r>
              <a:rPr lang="de-DE" sz="2000" dirty="0" err="1" smtClean="0">
                <a:solidFill>
                  <a:schemeClr val="accent3"/>
                </a:solidFill>
              </a:rPr>
              <a:t>yet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been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properly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assigned</a:t>
            </a:r>
            <a:r>
              <a:rPr lang="de-DE" sz="2000" dirty="0" smtClean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2044557" y="4458984"/>
            <a:ext cx="534256" cy="109933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71038" y="3923016"/>
            <a:ext cx="534256" cy="109933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922081" y="4900774"/>
            <a:ext cx="534256" cy="54795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5203703" y="5732981"/>
            <a:ext cx="680742" cy="75001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9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399</Words>
  <Application>Microsoft Office PowerPoint</Application>
  <PresentationFormat>Bildschirmpräsentation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template-european-xfel-gmbh_presentation</vt:lpstr>
      <vt:lpstr>Status of the XHEXP1 from the TC-perspective</vt:lpstr>
      <vt:lpstr>Activities</vt:lpstr>
      <vt:lpstr>Current status of the CAD-integration model</vt:lpstr>
      <vt:lpstr>Current status of the CAD-integration model</vt:lpstr>
      <vt:lpstr>Instrument, area + hall level models.</vt:lpstr>
      <vt:lpstr>Base-Template: Coordinate systems</vt:lpstr>
      <vt:lpstr>More tools</vt:lpstr>
      <vt:lpstr>Planning of the installations in the XHEXP1</vt:lpstr>
      <vt:lpstr>Current task-list</vt:lpstr>
      <vt:lpstr>Who is doing what?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gwellenr</cp:lastModifiedBy>
  <cp:revision>95</cp:revision>
  <cp:lastPrinted>2008-09-01T15:04:16Z</cp:lastPrinted>
  <dcterms:created xsi:type="dcterms:W3CDTF">2012-08-22T09:26:39Z</dcterms:created>
  <dcterms:modified xsi:type="dcterms:W3CDTF">2013-04-23T13:35:57Z</dcterms:modified>
</cp:coreProperties>
</file>