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sldIdLst>
    <p:sldId id="256" r:id="rId2"/>
    <p:sldId id="297" r:id="rId3"/>
    <p:sldId id="265" r:id="rId4"/>
    <p:sldId id="299" r:id="rId5"/>
    <p:sldId id="300" r:id="rId6"/>
    <p:sldId id="301" r:id="rId7"/>
    <p:sldId id="296" r:id="rId8"/>
    <p:sldId id="302" r:id="rId9"/>
    <p:sldId id="266" r:id="rId10"/>
    <p:sldId id="306" r:id="rId11"/>
    <p:sldId id="270" r:id="rId12"/>
    <p:sldId id="307" r:id="rId13"/>
    <p:sldId id="303" r:id="rId14"/>
    <p:sldId id="305" r:id="rId15"/>
    <p:sldId id="311" r:id="rId16"/>
    <p:sldId id="308" r:id="rId17"/>
    <p:sldId id="309" r:id="rId18"/>
    <p:sldId id="312" r:id="rId19"/>
    <p:sldId id="31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8" autoAdjust="0"/>
    <p:restoredTop sz="94660"/>
  </p:normalViewPr>
  <p:slideViewPr>
    <p:cSldViewPr>
      <p:cViewPr varScale="1">
        <p:scale>
          <a:sx n="83" d="100"/>
          <a:sy n="83" d="100"/>
        </p:scale>
        <p:origin x="-3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4E79367-2614-4588-A9CB-EC6F27C1D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88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fld id="{F45E6DC6-ACC6-436E-B0DA-977C40F7B02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fld id="{E8756178-3EE7-4497-8EFA-57A8FBA8A95C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fld id="{FAD70877-24B6-4F4B-A17D-02405DC3DCD3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E060-A88A-4689-A5E3-ACE656593C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4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fld id="{71590281-CB54-4847-8B36-F33FAF65DCAF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8" name="Picture 9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62299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71C7-B04B-4209-81B8-1AD41D8A1D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3" y="541338"/>
            <a:ext cx="2217737" cy="5707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503988" cy="5707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0A965-1DEE-4728-9F81-70FF1B879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1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4360863" cy="490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347788"/>
            <a:ext cx="4360862" cy="490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AAF5D-2804-478B-9DC3-B16B92A4BC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1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05CFD-9D99-4E54-89D4-B09BD85A6C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1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BE3B-AFEE-498B-AE99-EB21B7994E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4360863" cy="4900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347788"/>
            <a:ext cx="4360862" cy="4900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CC73-7956-44A8-A10C-C3EBBCD178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7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F47E8-C3D5-4919-8EBF-D9C1D21A4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4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7C08A-5061-4672-8519-05239652FC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26498-01EC-453F-ACE1-AE2F8E9575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2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A974-ED42-4C16-819E-ADD888FF35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C8BA1-1327-4733-9D74-FF71DF0B7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0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ulator_final_nurh#50DE97_recht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68CD9365-8023-4784-9E1A-80298D733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6435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/>
              <a:t>Status and plans for the 3.9 GHz section of XFEL </a:t>
            </a:r>
            <a:endParaRPr lang="en-GB"/>
          </a:p>
        </p:txBody>
      </p:sp>
      <p:pic>
        <p:nvPicPr>
          <p:cNvPr id="1032" name="Picture 8" descr="logo-XFEL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8874125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662988" y="6496050"/>
            <a:ext cx="361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3213" y="6508750"/>
            <a:ext cx="1981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7426"/>
            <a:ext cx="7467600" cy="362337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800" y="1314450"/>
            <a:ext cx="7251700" cy="196215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sz="3700" b="1" dirty="0" smtClean="0"/>
              <a:t>Status of the 3H Module</a:t>
            </a:r>
            <a:br>
              <a:rPr lang="en-US" sz="3700" b="1" dirty="0" smtClean="0"/>
            </a:br>
            <a:r>
              <a:rPr lang="en-US" sz="3700" b="1" dirty="0" smtClean="0"/>
              <a:t>at Injector</a:t>
            </a:r>
            <a:br>
              <a:rPr lang="en-US" sz="3700" b="1" dirty="0" smtClean="0"/>
            </a:br>
            <a:r>
              <a:rPr lang="en-US" sz="1700" dirty="0" smtClean="0"/>
              <a:t>[XFEL WP46: 3.9 GHz system]</a:t>
            </a:r>
            <a:r>
              <a:rPr lang="en-US" sz="3700" b="1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7487" y="5683250"/>
            <a:ext cx="3629025" cy="565150"/>
          </a:xfrm>
        </p:spPr>
        <p:txBody>
          <a:bodyPr/>
          <a:lstStyle/>
          <a:p>
            <a:pPr eaLnBrk="1" hangingPunct="1"/>
            <a:r>
              <a:rPr lang="it-IT" sz="2400" dirty="0" smtClean="0"/>
              <a:t>Paolo Pierini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76200" y="6248400"/>
            <a:ext cx="4953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/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it-IT" sz="1000" dirty="0" smtClean="0">
                <a:solidFill>
                  <a:schemeClr val="hlink"/>
                </a:solidFill>
              </a:rPr>
              <a:t>Second Collaboration Meeting of the European XFEL</a:t>
            </a:r>
            <a:endParaRPr lang="en-US" sz="1000" dirty="0">
              <a:solidFill>
                <a:schemeClr val="hlink"/>
              </a:solidFill>
            </a:endParaRP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5875867" y="5378450"/>
            <a:ext cx="2438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it-IT" sz="1800" dirty="0">
                <a:solidFill>
                  <a:schemeClr val="hlink"/>
                </a:solidFill>
              </a:rPr>
              <a:t>+</a:t>
            </a:r>
            <a:br>
              <a:rPr lang="it-IT" sz="1800" dirty="0">
                <a:solidFill>
                  <a:schemeClr val="hlink"/>
                </a:solidFill>
              </a:rPr>
            </a:br>
            <a:r>
              <a:rPr lang="it-IT" sz="1800" dirty="0">
                <a:solidFill>
                  <a:schemeClr val="hlink"/>
                </a:solidFill>
              </a:rPr>
              <a:t>INFN/DESY </a:t>
            </a:r>
            <a:br>
              <a:rPr lang="it-IT" sz="1800" dirty="0">
                <a:solidFill>
                  <a:schemeClr val="hlink"/>
                </a:solidFill>
              </a:rPr>
            </a:br>
            <a:r>
              <a:rPr lang="it-IT" sz="1800" dirty="0">
                <a:solidFill>
                  <a:schemeClr val="hlink"/>
                </a:solidFill>
              </a:rPr>
              <a:t>contributors</a:t>
            </a:r>
            <a:endParaRPr lang="en-US" sz="1800" dirty="0">
              <a:solidFill>
                <a:schemeClr val="hlink"/>
              </a:solidFill>
            </a:endParaRPr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7848600" y="6477000"/>
            <a:ext cx="1143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/>
          <a:lstStyle/>
          <a:p>
            <a:pPr algn="r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it-IT" sz="700" dirty="0">
                <a:solidFill>
                  <a:schemeClr val="hlink"/>
                </a:solidFill>
              </a:rPr>
              <a:t>PPT version </a:t>
            </a:r>
            <a:r>
              <a:rPr lang="it-IT" sz="700" dirty="0" smtClean="0">
                <a:solidFill>
                  <a:schemeClr val="hlink"/>
                </a:solidFill>
              </a:rPr>
              <a:t>21/4/2013</a:t>
            </a:r>
            <a:endParaRPr lang="en-US" sz="700" dirty="0">
              <a:solidFill>
                <a:schemeClr val="hlink"/>
              </a:solidFill>
            </a:endParaRPr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76200" y="6477000"/>
            <a:ext cx="4953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/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it-IT" sz="1000" dirty="0" smtClean="0">
                <a:solidFill>
                  <a:schemeClr val="hlink"/>
                </a:solidFill>
              </a:rPr>
              <a:t>Injector Session</a:t>
            </a:r>
            <a:endParaRPr lang="en-US" sz="1000" dirty="0">
              <a:solidFill>
                <a:schemeClr val="hlin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86" y="5467965"/>
            <a:ext cx="816428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Same X-Section as XM1-100...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81" y="1066800"/>
            <a:ext cx="7349419" cy="54106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7421-A65A-46F7-A315-C57A942A8EA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3H CM/V PRR, Paolo PIERINI, INFN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E651CBC5-211D-4214-BEA7-6962D886E177}" type="slidenum">
              <a:rPr lang="en-GB" sz="1000">
                <a:solidFill>
                  <a:schemeClr val="bg1"/>
                </a:solidFill>
              </a:rPr>
              <a:pPr/>
              <a:t>11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US" sz="800" smtClean="0">
                <a:solidFill>
                  <a:srgbClr val="000000"/>
                </a:solidFill>
              </a:rPr>
              <a:t>P. Pierini, 2nd Collaboration Meeting of EU XFEL</a:t>
            </a: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2532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 sz="800" smtClean="0"/>
              <a:t>23/4/2013</a:t>
            </a:r>
            <a:endParaRPr lang="en-US" sz="800"/>
          </a:p>
        </p:txBody>
      </p:sp>
      <p:pic>
        <p:nvPicPr>
          <p:cNvPr id="22533" name="Picture 16" descr="ASSY-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1" b="29105"/>
          <a:stretch>
            <a:fillRect/>
          </a:stretch>
        </p:blipFill>
        <p:spPr bwMode="auto">
          <a:xfrm>
            <a:off x="0" y="914400"/>
            <a:ext cx="9144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Longitudinal interfaces preserved as XM</a:t>
            </a:r>
          </a:p>
        </p:txBody>
      </p:sp>
      <p:pic>
        <p:nvPicPr>
          <p:cNvPr id="22535" name="Picture 4" descr="OL-Left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4" t="5663" r="-17572" b="10696"/>
          <a:stretch>
            <a:fillRect/>
          </a:stretch>
        </p:blipFill>
        <p:spPr bwMode="auto">
          <a:xfrm>
            <a:off x="2438400" y="3657600"/>
            <a:ext cx="18319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OL-Right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" r="-12460" b="8427"/>
          <a:stretch>
            <a:fillRect/>
          </a:stretch>
        </p:blipFill>
        <p:spPr bwMode="auto">
          <a:xfrm>
            <a:off x="5029200" y="3657600"/>
            <a:ext cx="16764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7" descr="ASSY-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2" r="15836"/>
          <a:stretch>
            <a:fillRect/>
          </a:stretch>
        </p:blipFill>
        <p:spPr bwMode="auto">
          <a:xfrm>
            <a:off x="152400" y="3505200"/>
            <a:ext cx="2168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8" descr="ASSY-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7" r="23732"/>
          <a:stretch>
            <a:fillRect/>
          </a:stretch>
        </p:blipFill>
        <p:spPr bwMode="auto">
          <a:xfrm>
            <a:off x="6804025" y="3544888"/>
            <a:ext cx="188277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8"/>
          <p:cNvSpPr txBox="1">
            <a:spLocks noChangeArrowheads="1"/>
          </p:cNvSpPr>
          <p:nvPr/>
        </p:nvSpPr>
        <p:spPr bwMode="auto">
          <a:xfrm>
            <a:off x="3692525" y="4991100"/>
            <a:ext cx="1946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sz="1200" b="1">
                <a:solidFill>
                  <a:schemeClr val="accent2"/>
                </a:solidFill>
              </a:rPr>
              <a:t>XFEL Module @ 1.3 GHz</a:t>
            </a:r>
            <a:endParaRPr lang="en-US" sz="1200" b="1">
              <a:solidFill>
                <a:schemeClr val="accent2"/>
              </a:solidFill>
            </a:endParaRPr>
          </a:p>
        </p:txBody>
      </p:sp>
      <p:sp>
        <p:nvSpPr>
          <p:cNvPr id="22540" name="Rectangle 19"/>
          <p:cNvSpPr>
            <a:spLocks noChangeArrowheads="1"/>
          </p:cNvSpPr>
          <p:nvPr/>
        </p:nvSpPr>
        <p:spPr bwMode="auto">
          <a:xfrm>
            <a:off x="2362200" y="3657600"/>
            <a:ext cx="4267200" cy="2743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AutoShape 20"/>
          <p:cNvSpPr>
            <a:spLocks noChangeArrowheads="1"/>
          </p:cNvSpPr>
          <p:nvPr/>
        </p:nvSpPr>
        <p:spPr bwMode="auto">
          <a:xfrm>
            <a:off x="1752600" y="41148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AutoShape 21"/>
          <p:cNvSpPr>
            <a:spLocks noChangeArrowheads="1"/>
          </p:cNvSpPr>
          <p:nvPr/>
        </p:nvSpPr>
        <p:spPr bwMode="auto">
          <a:xfrm>
            <a:off x="6629400" y="41148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3540125" y="1600200"/>
            <a:ext cx="1941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sz="1200" b="1">
                <a:solidFill>
                  <a:schemeClr val="accent2"/>
                </a:solidFill>
              </a:rPr>
              <a:t>Shorter module length...</a:t>
            </a:r>
            <a:endParaRPr lang="en-US" sz="1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Injector Modules Interconnection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7" y="990601"/>
            <a:ext cx="7642933" cy="548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726C-2C7E-4F57-96B4-DE6C0E2E860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3H CM/V PRR, Paolo PIERINI, INFN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12/3/2013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3886200" y="5105400"/>
            <a:ext cx="685800" cy="381000"/>
          </a:xfrm>
          <a:prstGeom prst="round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Vacuum beam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05CFD-9D99-4E54-89D4-B09BD85A6C4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7475" y="3601156"/>
            <a:ext cx="8874125" cy="2647244"/>
          </a:xfrm>
        </p:spPr>
        <p:txBody>
          <a:bodyPr/>
          <a:lstStyle/>
          <a:p>
            <a:r>
              <a:rPr lang="it-IT" dirty="0" smtClean="0"/>
              <a:t>Interfaces discussed</a:t>
            </a:r>
          </a:p>
          <a:p>
            <a:r>
              <a:rPr lang="it-IT" dirty="0" smtClean="0"/>
              <a:t>INFN procuring</a:t>
            </a:r>
          </a:p>
          <a:p>
            <a:pPr lvl="1"/>
            <a:r>
              <a:rPr lang="it-IT" dirty="0" smtClean="0"/>
              <a:t>NW 78-40 transition flanges</a:t>
            </a:r>
          </a:p>
          <a:p>
            <a:pPr lvl="1"/>
            <a:r>
              <a:rPr lang="it-IT" dirty="0" smtClean="0"/>
              <a:t>Intercavity bellows</a:t>
            </a:r>
          </a:p>
          <a:p>
            <a:r>
              <a:rPr lang="it-IT" dirty="0" smtClean="0"/>
              <a:t>DESY procuring</a:t>
            </a:r>
          </a:p>
          <a:p>
            <a:pPr lvl="1"/>
            <a:r>
              <a:rPr lang="it-IT" dirty="0" smtClean="0"/>
              <a:t>Standard and «modified» gate valve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b="7692"/>
          <a:stretch/>
        </p:blipFill>
        <p:spPr>
          <a:xfrm>
            <a:off x="84645" y="1094996"/>
            <a:ext cx="4715955" cy="250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16" y="1094996"/>
            <a:ext cx="3534362" cy="2494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34064" y="2953384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b="1" dirty="0" smtClean="0"/>
              <a:t>Pending  WP8 </a:t>
            </a:r>
            <a:br>
              <a:rPr lang="it-IT" sz="1600" b="1" dirty="0" smtClean="0"/>
            </a:br>
            <a:r>
              <a:rPr lang="it-IT" sz="1600" b="1" dirty="0" smtClean="0"/>
              <a:t>approval 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5"/>
          <a:stretch/>
        </p:blipFill>
        <p:spPr>
          <a:xfrm>
            <a:off x="4854222" y="3505200"/>
            <a:ext cx="4289778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Quad BPM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05CFD-9D99-4E54-89D4-B09BD85A6C4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6473"/>
            <a:ext cx="5788677" cy="381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3379"/>
            <a:ext cx="4168009" cy="28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5181600"/>
            <a:ext cx="8874125" cy="1295400"/>
          </a:xfrm>
        </p:spPr>
        <p:txBody>
          <a:bodyPr/>
          <a:lstStyle/>
          <a:p>
            <a:r>
              <a:rPr lang="it-IT" dirty="0" smtClean="0"/>
              <a:t>Discussed with HB in several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iterations</a:t>
            </a:r>
          </a:p>
          <a:p>
            <a:r>
              <a:rPr lang="it-IT" dirty="0" smtClean="0"/>
              <a:t>4K shield mods for assembly</a:t>
            </a:r>
          </a:p>
        </p:txBody>
      </p:sp>
    </p:spTree>
    <p:extLst>
      <p:ext uri="{BB962C8B-B14F-4D97-AF65-F5344CB8AC3E}">
        <p14:creationId xmlns:p14="http://schemas.microsoft.com/office/powerpoint/2010/main" val="22346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Vessel interfaces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475" y="4244622"/>
            <a:ext cx="8874125" cy="2003778"/>
          </a:xfrm>
        </p:spPr>
        <p:txBody>
          <a:bodyPr/>
          <a:lstStyle/>
          <a:p>
            <a:r>
              <a:rPr lang="it-IT" dirty="0" smtClean="0"/>
              <a:t>Coupler vacuum supports agreed and integrated after PRR</a:t>
            </a:r>
          </a:p>
          <a:p>
            <a:pPr lvl="1"/>
            <a:r>
              <a:rPr lang="it-IT" dirty="0" smtClean="0"/>
              <a:t>Full model provided by DESY (JH) and integrated</a:t>
            </a:r>
          </a:p>
          <a:p>
            <a:r>
              <a:rPr lang="it-IT" dirty="0" smtClean="0"/>
              <a:t>Waveguides supports agreed and integrated after PRR</a:t>
            </a:r>
          </a:p>
          <a:p>
            <a:pPr lvl="1"/>
            <a:r>
              <a:rPr lang="it-IT" dirty="0" smtClean="0"/>
              <a:t>Can integrate in model if DESY provides models (JR)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7C08A-5061-4672-8519-05239652FCC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3" b="15972"/>
          <a:stretch/>
        </p:blipFill>
        <p:spPr>
          <a:xfrm>
            <a:off x="0" y="1049866"/>
            <a:ext cx="9144000" cy="319475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971800" y="2438400"/>
            <a:ext cx="5334000" cy="2743200"/>
            <a:chOff x="3048000" y="2438400"/>
            <a:chExt cx="5334000" cy="27432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3048000" y="2438400"/>
              <a:ext cx="533400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3048000" y="2895600"/>
              <a:ext cx="30480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3048000" y="2743200"/>
              <a:ext cx="2362200" cy="243840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V="1">
            <a:off x="2286000" y="2514600"/>
            <a:ext cx="2438400" cy="21336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670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Interfaces: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Cabling and signal inventory</a:t>
            </a:r>
          </a:p>
          <a:p>
            <a:pPr lvl="1"/>
            <a:r>
              <a:rPr lang="it-IT" dirty="0" smtClean="0"/>
              <a:t>XM documentation made available (KJ)</a:t>
            </a:r>
          </a:p>
          <a:p>
            <a:pPr lvl="2"/>
            <a:r>
              <a:rPr lang="it-IT" dirty="0" smtClean="0"/>
              <a:t>Will provide similar list to EDMS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05CFD-9D99-4E54-89D4-B09BD85A6C4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Schedule: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 smtClean="0"/>
              <a:t>Kick-Off 17/4</a:t>
            </a:r>
          </a:p>
          <a:p>
            <a:pPr lvl="1"/>
            <a:r>
              <a:rPr lang="it-IT" sz="2000" dirty="0" smtClean="0"/>
              <a:t>Contact with Notified Body for design approval and Module G </a:t>
            </a:r>
          </a:p>
          <a:p>
            <a:pPr lvl="2"/>
            <a:r>
              <a:rPr lang="it-IT" sz="2000" dirty="0" smtClean="0"/>
              <a:t>INFN will likely act as Manufacturer (TBC)</a:t>
            </a:r>
          </a:p>
          <a:p>
            <a:pPr lvl="3"/>
            <a:r>
              <a:rPr lang="it-IT" sz="2000" dirty="0" smtClean="0"/>
              <a:t>All Nb/NbTi material in-house at INFN</a:t>
            </a:r>
          </a:p>
          <a:p>
            <a:pPr lvl="2"/>
            <a:r>
              <a:rPr lang="it-IT" sz="2000" dirty="0" smtClean="0"/>
              <a:t>N.B. asked design documentation</a:t>
            </a:r>
          </a:p>
          <a:p>
            <a:pPr lvl="3"/>
            <a:r>
              <a:rPr lang="it-IT" sz="2000" dirty="0" smtClean="0"/>
              <a:t>Operating conditions, risk analysis, test conditions</a:t>
            </a:r>
          </a:p>
          <a:p>
            <a:pPr lvl="3"/>
            <a:r>
              <a:rPr lang="it-IT" sz="2000" dirty="0" smtClean="0"/>
              <a:t>Will need precise info from DESY</a:t>
            </a:r>
          </a:p>
          <a:p>
            <a:pPr lvl="4"/>
            <a:r>
              <a:rPr lang="it-IT" sz="2000" dirty="0" smtClean="0"/>
              <a:t>MAWP=4 bar, agreed</a:t>
            </a:r>
          </a:p>
          <a:p>
            <a:pPr lvl="4"/>
            <a:r>
              <a:rPr lang="it-IT" sz="2000" dirty="0" smtClean="0"/>
              <a:t>Statement of pressure used for the tests of cavity/string (complete with tuner?)</a:t>
            </a:r>
          </a:p>
          <a:p>
            <a:pPr lvl="1"/>
            <a:r>
              <a:rPr lang="it-IT" sz="2000" dirty="0" smtClean="0"/>
              <a:t>Crude estimate: 40+ wks for 8 cavities ready for string installation from T0 (design approval by Notified Body)</a:t>
            </a:r>
          </a:p>
          <a:p>
            <a:pPr lvl="2"/>
            <a:r>
              <a:rPr lang="it-IT" sz="2000" dirty="0" smtClean="0"/>
              <a:t>Review in 4 weeks with vendor timeplan /documentation and further contact with Notified Body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05CFD-9D99-4E54-89D4-B09BD85A6C4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 smtClean="0"/>
              <a:t>Cavity schedule based on</a:t>
            </a:r>
          </a:p>
          <a:p>
            <a:pPr lvl="1"/>
            <a:r>
              <a:rPr lang="it-IT" sz="2000" dirty="0" smtClean="0"/>
              <a:t>Process at LASA Max 1 cavity/week coming after fine BCP</a:t>
            </a:r>
          </a:p>
          <a:p>
            <a:pPr lvl="1"/>
            <a:r>
              <a:rPr lang="it-IT" sz="2000" dirty="0" smtClean="0"/>
              <a:t>2 VT needed </a:t>
            </a:r>
            <a:r>
              <a:rPr lang="en-US" sz="2000" dirty="0" smtClean="0"/>
              <a:t>(1 w/o HOM, 1 with HOM)</a:t>
            </a:r>
          </a:p>
          <a:p>
            <a:pPr lvl="1"/>
            <a:r>
              <a:rPr lang="it-IT" sz="2000" dirty="0" smtClean="0"/>
              <a:t>1 cooldown with 2 cavities every 3 weeks </a:t>
            </a:r>
          </a:p>
          <a:p>
            <a:pPr lvl="2"/>
            <a:r>
              <a:rPr lang="it-IT" sz="2000" dirty="0" smtClean="0"/>
              <a:t>Dominated by He batch operation</a:t>
            </a:r>
          </a:p>
          <a:p>
            <a:r>
              <a:rPr lang="it-IT" sz="2000" dirty="0" smtClean="0"/>
              <a:t>Horizontal testing</a:t>
            </a:r>
          </a:p>
          <a:p>
            <a:pPr lvl="1"/>
            <a:r>
              <a:rPr lang="it-IT" sz="2000" dirty="0" smtClean="0"/>
              <a:t>FNAL is the only short term solution</a:t>
            </a:r>
          </a:p>
          <a:p>
            <a:pPr lvl="1"/>
            <a:r>
              <a:rPr lang="it-IT" sz="2000" dirty="0" smtClean="0"/>
              <a:t>We don’t have a cavity ready for HT </a:t>
            </a:r>
          </a:p>
          <a:p>
            <a:pPr lvl="2"/>
            <a:r>
              <a:rPr lang="it-IT" sz="2000" dirty="0" smtClean="0"/>
              <a:t>Prototype this summer</a:t>
            </a:r>
          </a:p>
          <a:p>
            <a:pPr lvl="2"/>
            <a:r>
              <a:rPr lang="it-IT" sz="2000" dirty="0" smtClean="0"/>
              <a:t>First series in Sep/13 (w/o tank), with tank Oct/13 (</a:t>
            </a:r>
            <a:r>
              <a:rPr lang="it-IT" sz="2000" dirty="0" smtClean="0">
                <a:solidFill>
                  <a:srgbClr val="FF0000"/>
                </a:solidFill>
              </a:rPr>
              <a:t>T0</a:t>
            </a:r>
            <a:r>
              <a:rPr lang="it-IT" sz="2000" dirty="0" smtClean="0"/>
              <a:t>)</a:t>
            </a:r>
          </a:p>
          <a:p>
            <a:pPr lvl="1"/>
            <a:r>
              <a:rPr lang="it-IT" sz="2000" dirty="0" smtClean="0"/>
              <a:t>Discussing use of a modified cryostat adapter in AMTF</a:t>
            </a:r>
          </a:p>
          <a:p>
            <a:pPr lvl="2"/>
            <a:r>
              <a:rPr lang="it-IT" sz="2000" dirty="0" smtClean="0"/>
              <a:t>Meeting next Thursday to assess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05CFD-9D99-4E54-89D4-B09BD85A6C4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7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Schedule: Couplers &amp;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4 prototypes ready and conditioned at FNAL</a:t>
            </a:r>
          </a:p>
          <a:p>
            <a:r>
              <a:rPr lang="it-IT" sz="2000" dirty="0" smtClean="0"/>
              <a:t>Series of 8(+8) ordered by DESY</a:t>
            </a:r>
          </a:p>
          <a:p>
            <a:pPr lvl="1"/>
            <a:r>
              <a:rPr lang="it-IT" sz="2000" dirty="0" smtClean="0"/>
              <a:t>First couple of couplers from CPI to FNAL Sep/2013</a:t>
            </a:r>
          </a:p>
          <a:p>
            <a:pPr lvl="1"/>
            <a:r>
              <a:rPr lang="it-IT" sz="2000" dirty="0" smtClean="0"/>
              <a:t>Delivery of others 2/week to FNAL</a:t>
            </a:r>
          </a:p>
          <a:p>
            <a:pPr lvl="1"/>
            <a:r>
              <a:rPr lang="it-IT" sz="2000" dirty="0" smtClean="0"/>
              <a:t>Coupler processing at FNAL</a:t>
            </a:r>
          </a:p>
          <a:p>
            <a:pPr lvl="2"/>
            <a:r>
              <a:rPr lang="it-IT" sz="2000" dirty="0" smtClean="0"/>
              <a:t>After 4 weeks (max.) at DESY</a:t>
            </a:r>
          </a:p>
          <a:p>
            <a:pPr lvl="2"/>
            <a:r>
              <a:rPr lang="it-IT" sz="2000" dirty="0" smtClean="0"/>
              <a:t>First couplers from series ready Oct/2013</a:t>
            </a:r>
          </a:p>
          <a:p>
            <a:pPr lvl="2"/>
            <a:endParaRPr lang="it-IT" sz="2000" dirty="0"/>
          </a:p>
          <a:p>
            <a:r>
              <a:rPr lang="it-IT" sz="2000" dirty="0" smtClean="0"/>
              <a:t>Still compatible but with small margins</a:t>
            </a:r>
          </a:p>
          <a:p>
            <a:pPr lvl="1"/>
            <a:r>
              <a:rPr lang="en-US" sz="2000" dirty="0" smtClean="0"/>
              <a:t>String </a:t>
            </a:r>
            <a:r>
              <a:rPr lang="en-US" sz="2000" dirty="0"/>
              <a:t>assembly May/2014 </a:t>
            </a:r>
          </a:p>
          <a:p>
            <a:pPr lvl="1"/>
            <a:r>
              <a:rPr lang="en-US" sz="2000" dirty="0" smtClean="0"/>
              <a:t>Module </a:t>
            </a:r>
            <a:r>
              <a:rPr lang="en-US" sz="2000" dirty="0"/>
              <a:t>installation August/2014 </a:t>
            </a:r>
          </a:p>
          <a:p>
            <a:pPr lvl="1"/>
            <a:r>
              <a:rPr lang="en-US" sz="2000" dirty="0" smtClean="0"/>
              <a:t>Technical </a:t>
            </a:r>
            <a:r>
              <a:rPr lang="en-US" sz="2000" dirty="0"/>
              <a:t>commissioning September/2014 </a:t>
            </a:r>
          </a:p>
          <a:p>
            <a:pPr lvl="1"/>
            <a:r>
              <a:rPr lang="en-US" sz="2000" dirty="0" smtClean="0"/>
              <a:t>Start </a:t>
            </a:r>
            <a:r>
              <a:rPr lang="en-US" sz="2000" dirty="0"/>
              <a:t>inj. beam operation October/2014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05CFD-9D99-4E54-89D4-B09BD85A6C4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Design and procurement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Cavity Prototypes</a:t>
            </a:r>
          </a:p>
          <a:p>
            <a:pPr lvl="1"/>
            <a:r>
              <a:rPr lang="it-IT" dirty="0" smtClean="0"/>
              <a:t>All tested vertically</a:t>
            </a:r>
          </a:p>
          <a:p>
            <a:pPr lvl="1"/>
            <a:r>
              <a:rPr lang="it-IT" dirty="0" smtClean="0"/>
              <a:t>(Still) to be assembled in tanks for horizontal tests</a:t>
            </a:r>
          </a:p>
          <a:p>
            <a:r>
              <a:rPr lang="it-IT" dirty="0" smtClean="0"/>
              <a:t>All main system components designed</a:t>
            </a:r>
          </a:p>
          <a:p>
            <a:pPr lvl="1"/>
            <a:r>
              <a:rPr lang="it-IT" dirty="0" smtClean="0"/>
              <a:t>Cavity PRR in 2011</a:t>
            </a:r>
          </a:p>
          <a:p>
            <a:pPr lvl="2"/>
            <a:r>
              <a:rPr lang="it-IT" dirty="0" smtClean="0"/>
              <a:t>Tender assigned to EZ</a:t>
            </a:r>
          </a:p>
          <a:p>
            <a:pPr lvl="1"/>
            <a:r>
              <a:rPr lang="it-IT" dirty="0" smtClean="0"/>
              <a:t>Module PRR in 2013</a:t>
            </a:r>
          </a:p>
          <a:p>
            <a:pPr lvl="2"/>
            <a:r>
              <a:rPr lang="it-IT" dirty="0" smtClean="0"/>
              <a:t>CFT ongoing</a:t>
            </a:r>
          </a:p>
          <a:p>
            <a:r>
              <a:rPr lang="it-IT" dirty="0" smtClean="0"/>
              <a:t>In procurement phase for all main components</a:t>
            </a:r>
          </a:p>
          <a:p>
            <a:pPr lvl="1"/>
            <a:r>
              <a:rPr lang="it-IT" dirty="0" smtClean="0"/>
              <a:t>at INFN and DESY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7C08A-5061-4672-8519-05239652FCC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599A403E-3321-4EC8-B6C9-CA8643C802F5}" type="slidenum">
              <a:rPr lang="en-GB" sz="1000">
                <a:solidFill>
                  <a:schemeClr val="bg1"/>
                </a:solidFill>
              </a:rPr>
              <a:pPr/>
              <a:t>3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US" sz="800" smtClean="0">
                <a:solidFill>
                  <a:srgbClr val="000000"/>
                </a:solidFill>
              </a:rPr>
              <a:t>P. Pierini, 2nd Collaboration Meeting of EU XFEL</a:t>
            </a: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1741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 sz="800" smtClean="0"/>
              <a:t>23/4/2013</a:t>
            </a:r>
            <a:endParaRPr lang="en-US" sz="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77736"/>
            <a:ext cx="7283450" cy="444614"/>
          </a:xfrm>
        </p:spPr>
        <p:txBody>
          <a:bodyPr/>
          <a:lstStyle/>
          <a:p>
            <a:pPr eaLnBrk="1" hangingPunct="1"/>
            <a:r>
              <a:rPr lang="it-IT" dirty="0" smtClean="0"/>
              <a:t>Prototypes</a:t>
            </a:r>
            <a:endParaRPr lang="en-US" dirty="0" smtClean="0"/>
          </a:p>
        </p:txBody>
      </p:sp>
      <p:sp>
        <p:nvSpPr>
          <p:cNvPr id="17414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7475" y="1347788"/>
            <a:ext cx="7197725" cy="4900612"/>
          </a:xfrm>
        </p:spPr>
        <p:txBody>
          <a:bodyPr/>
          <a:lstStyle/>
          <a:p>
            <a:pPr eaLnBrk="1" hangingPunct="1"/>
            <a:r>
              <a:rPr lang="it-IT" b="1" dirty="0" smtClean="0"/>
              <a:t>Test of all 3.9 GHz cavities at INFN</a:t>
            </a:r>
          </a:p>
          <a:p>
            <a:pPr eaLnBrk="1" hangingPunct="1"/>
            <a:r>
              <a:rPr lang="it-IT" dirty="0" smtClean="0"/>
              <a:t>Vertical Test Facility</a:t>
            </a:r>
          </a:p>
          <a:p>
            <a:pPr lvl="1" eaLnBrk="1" hangingPunct="1"/>
            <a:r>
              <a:rPr lang="it-IT" dirty="0" smtClean="0"/>
              <a:t>18 W @ 2 K / 10 W @ 1.8 K</a:t>
            </a:r>
          </a:p>
          <a:p>
            <a:pPr lvl="1" eaLnBrk="1" hangingPunct="1"/>
            <a:r>
              <a:rPr lang="it-IT" dirty="0" smtClean="0"/>
              <a:t>less than 1 W static</a:t>
            </a:r>
          </a:p>
          <a:p>
            <a:pPr lvl="1" eaLnBrk="1" hangingPunct="1"/>
            <a:r>
              <a:rPr lang="it-IT" dirty="0" smtClean="0"/>
              <a:t>VT insert  2x3.9 GHz cavities</a:t>
            </a:r>
          </a:p>
          <a:p>
            <a:pPr lvl="1" eaLnBrk="1" hangingPunct="1"/>
            <a:r>
              <a:rPr lang="it-IT" dirty="0" smtClean="0"/>
              <a:t>200 W RF</a:t>
            </a:r>
          </a:p>
          <a:p>
            <a:pPr lvl="1" eaLnBrk="1" hangingPunct="1"/>
            <a:endParaRPr lang="it-IT" dirty="0"/>
          </a:p>
          <a:p>
            <a:pPr lvl="1" eaLnBrk="1" hangingPunct="1"/>
            <a:endParaRPr lang="it-IT" dirty="0" smtClean="0"/>
          </a:p>
          <a:p>
            <a:pPr lvl="1" eaLnBrk="1" hangingPunct="1"/>
            <a:endParaRPr lang="it-IT" dirty="0" smtClean="0"/>
          </a:p>
          <a:p>
            <a:pPr lvl="2" eaLnBrk="1" hangingPunct="1"/>
            <a:endParaRPr lang="it-IT" dirty="0" smtClean="0"/>
          </a:p>
          <a:p>
            <a:pPr eaLnBrk="1" hangingPunct="1"/>
            <a:r>
              <a:rPr lang="it-IT" dirty="0" smtClean="0"/>
              <a:t>Clean room (9m</a:t>
            </a:r>
            <a:r>
              <a:rPr lang="it-IT" baseline="30000" dirty="0" smtClean="0"/>
              <a:t>2</a:t>
            </a:r>
            <a:r>
              <a:rPr lang="it-IT" dirty="0" smtClean="0"/>
              <a:t>), UPW plant and HPR </a:t>
            </a:r>
            <a:br>
              <a:rPr lang="it-IT" dirty="0" smtClean="0"/>
            </a:br>
            <a:r>
              <a:rPr lang="it-IT" b="1" dirty="0" smtClean="0">
                <a:solidFill>
                  <a:schemeClr val="tx1"/>
                </a:solidFill>
              </a:rPr>
              <a:t>qualified for operation with 1DE15</a:t>
            </a:r>
          </a:p>
        </p:txBody>
      </p:sp>
      <p:pic>
        <p:nvPicPr>
          <p:cNvPr id="17417" name="Picture 7" descr="DSC_177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62"/>
          <a:stretch/>
        </p:blipFill>
        <p:spPr bwMode="auto">
          <a:xfrm>
            <a:off x="6553200" y="4729162"/>
            <a:ext cx="24828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" descr="DSCN92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9" y="3810000"/>
            <a:ext cx="2432051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4653137" y="5357019"/>
            <a:ext cx="342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b="1" dirty="0">
                <a:solidFill>
                  <a:schemeClr val="bg1"/>
                </a:solidFill>
              </a:rPr>
              <a:t>VT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8153400" y="4881562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</a:rPr>
              <a:t>CR with HPR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3"/>
          <a:stretch/>
        </p:blipFill>
        <p:spPr>
          <a:xfrm>
            <a:off x="6553201" y="1066799"/>
            <a:ext cx="2482850" cy="3663386"/>
          </a:xfrm>
          <a:prstGeom prst="rect">
            <a:avLst/>
          </a:prstGeom>
        </p:spPr>
      </p:pic>
      <p:pic>
        <p:nvPicPr>
          <p:cNvPr id="13" name="Picture 31" descr="DSC039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89" y="121215"/>
            <a:ext cx="2198511" cy="91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DSCN67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81812"/>
            <a:ext cx="1158209" cy="386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Outcome of VT on prototypes: 3HZ03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Full qualification of 3HZ03, also with HOM antennas</a:t>
            </a:r>
          </a:p>
          <a:p>
            <a:pPr lvl="2"/>
            <a:r>
              <a:rPr lang="it-IT" dirty="0" smtClean="0"/>
              <a:t>Q&gt;2 10</a:t>
            </a:r>
            <a:r>
              <a:rPr lang="it-IT" baseline="30000" dirty="0" smtClean="0"/>
              <a:t>9</a:t>
            </a:r>
            <a:r>
              <a:rPr lang="it-IT" dirty="0" smtClean="0"/>
              <a:t>, Max E</a:t>
            </a:r>
            <a:r>
              <a:rPr lang="it-IT" baseline="-25000" dirty="0" smtClean="0"/>
              <a:t>acc</a:t>
            </a:r>
            <a:r>
              <a:rPr lang="it-IT" dirty="0" smtClean="0"/>
              <a:t> 19 MV/m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05CFD-9D99-4E54-89D4-B09BD85A6C4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P. </a:t>
            </a:r>
            <a:r>
              <a:rPr lang="en-US" dirty="0" err="1" smtClean="0"/>
              <a:t>Pierini</a:t>
            </a:r>
            <a:r>
              <a:rPr lang="en-US" dirty="0" smtClean="0"/>
              <a:t>, 2nd Collaboration Meeting of EU XFEL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23/4/2013</a:t>
            </a:r>
            <a:endParaRPr lang="en-US" dirty="0"/>
          </a:p>
        </p:txBody>
      </p:sp>
      <p:pic>
        <p:nvPicPr>
          <p:cNvPr id="15" name="Content Placeholder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733048"/>
            <a:ext cx="7162800" cy="48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"/>
          <a:stretch/>
        </p:blipFill>
        <p:spPr>
          <a:xfrm>
            <a:off x="0" y="3276600"/>
            <a:ext cx="4365523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"/>
          <a:stretch/>
        </p:blipFill>
        <p:spPr>
          <a:xfrm>
            <a:off x="4572000" y="3284982"/>
            <a:ext cx="4468761" cy="319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3HZ01 &amp; 3HZ02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Show low Q at low fields and quenches at 12-15 MV/m</a:t>
            </a:r>
          </a:p>
          <a:p>
            <a:pPr lvl="1"/>
            <a:r>
              <a:rPr lang="it-IT" dirty="0" smtClean="0"/>
              <a:t>No clear reason but:</a:t>
            </a:r>
          </a:p>
          <a:p>
            <a:pPr lvl="2"/>
            <a:r>
              <a:rPr lang="it-IT" dirty="0" smtClean="0"/>
              <a:t>1°time EZ did step/recess equatorial weld</a:t>
            </a:r>
          </a:p>
          <a:p>
            <a:pPr lvl="3"/>
            <a:r>
              <a:rPr lang="it-IT" dirty="0" smtClean="0"/>
              <a:t>Now standard on 1.3 GHz, with EBW improvements</a:t>
            </a:r>
          </a:p>
          <a:p>
            <a:pPr lvl="2"/>
            <a:r>
              <a:rPr lang="it-IT" dirty="0" smtClean="0"/>
              <a:t>In general less «clean» conditions than actual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05CFD-9D99-4E54-89D4-B09BD85A6C4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P. </a:t>
            </a:r>
            <a:r>
              <a:rPr lang="en-US" dirty="0" err="1" smtClean="0"/>
              <a:t>Pierini</a:t>
            </a:r>
            <a:r>
              <a:rPr lang="en-US" dirty="0" smtClean="0"/>
              <a:t>, 2nd Collaboration Meeting of EU XFEL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1752600" y="4880991"/>
            <a:ext cx="533400" cy="1524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286000" y="4566047"/>
            <a:ext cx="16578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000" dirty="0" smtClean="0"/>
              <a:t>1° test, </a:t>
            </a:r>
          </a:p>
          <a:p>
            <a:pPr>
              <a:buNone/>
            </a:pPr>
            <a:r>
              <a:rPr lang="it-IT" sz="1000" dirty="0" smtClean="0"/>
              <a:t>Trouble with VC antenna, </a:t>
            </a:r>
          </a:p>
          <a:p>
            <a:pPr>
              <a:buNone/>
            </a:pPr>
            <a:r>
              <a:rPr lang="it-IT" sz="1000" dirty="0" smtClean="0"/>
              <a:t>switched to FC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87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3HZ01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3HZ01 was sent to FNAL for further benchmarking</a:t>
            </a:r>
          </a:p>
          <a:p>
            <a:pPr lvl="1"/>
            <a:r>
              <a:rPr lang="it-IT" dirty="0" smtClean="0"/>
              <a:t>Vertical test reproduce Milano results</a:t>
            </a:r>
          </a:p>
          <a:p>
            <a:pPr lvl="1"/>
            <a:r>
              <a:rPr lang="it-IT" dirty="0" smtClean="0"/>
              <a:t>A chemistry at ANL was tried but a leak developed</a:t>
            </a:r>
          </a:p>
          <a:p>
            <a:pPr lvl="2"/>
            <a:r>
              <a:rPr lang="it-IT" dirty="0" smtClean="0"/>
              <a:t>Investigating repairs</a:t>
            </a:r>
          </a:p>
          <a:p>
            <a:pPr lvl="2"/>
            <a:r>
              <a:rPr lang="it-IT" dirty="0" smtClean="0"/>
              <a:t>HR X scan at avonix</a:t>
            </a:r>
            <a:br>
              <a:rPr lang="it-IT" dirty="0" smtClean="0"/>
            </a:br>
            <a:r>
              <a:rPr lang="it-IT" dirty="0" smtClean="0"/>
              <a:t>by FNAL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05CFD-9D99-4E54-89D4-B09BD85A6C4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2"/>
          <a:stretch/>
        </p:blipFill>
        <p:spPr>
          <a:xfrm>
            <a:off x="4050890" y="2667000"/>
            <a:ext cx="5016910" cy="3733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410200" y="4267200"/>
            <a:ext cx="685800" cy="762000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3152"/>
            <a:ext cx="3782669" cy="25679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26670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b="1" dirty="0" smtClean="0">
                <a:solidFill>
                  <a:schemeClr val="bg1"/>
                </a:solidFill>
              </a:rPr>
              <a:t>Courtesy E. Harms, FNAL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05CFD-9D99-4E54-89D4-B09BD85A6C4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36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367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367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367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367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367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367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367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367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2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Main interfaces discussed at the PRR for the Cold Mass and Vessel in March 2013</a:t>
            </a:r>
          </a:p>
          <a:p>
            <a:r>
              <a:rPr lang="it-IT" dirty="0" smtClean="0"/>
              <a:t>Models and specifications uploaded in EDMS </a:t>
            </a:r>
          </a:p>
          <a:p>
            <a:pPr lvl="1"/>
            <a:r>
              <a:rPr lang="en-US" dirty="0"/>
              <a:t>D*3331741</a:t>
            </a:r>
          </a:p>
          <a:p>
            <a:pPr lvl="2"/>
            <a:r>
              <a:rPr lang="en-US" dirty="0"/>
              <a:t>Technical specification document, draft form</a:t>
            </a:r>
          </a:p>
          <a:p>
            <a:pPr lvl="1"/>
            <a:r>
              <a:rPr lang="en-US" dirty="0" smtClean="0"/>
              <a:t>D*2128441 </a:t>
            </a:r>
            <a:endParaRPr lang="en-US" dirty="0"/>
          </a:p>
          <a:p>
            <a:pPr lvl="2"/>
            <a:r>
              <a:rPr lang="en-US" dirty="0"/>
              <a:t>3.9 GHz 3D </a:t>
            </a:r>
            <a:r>
              <a:rPr lang="en-US" dirty="0" smtClean="0"/>
              <a:t>Models (STEP &amp; JT)</a:t>
            </a:r>
            <a:endParaRPr lang="en-US" dirty="0"/>
          </a:p>
          <a:p>
            <a:pPr lvl="1"/>
            <a:r>
              <a:rPr lang="en-US" dirty="0" smtClean="0"/>
              <a:t>D*2666811</a:t>
            </a:r>
            <a:endParaRPr lang="en-US" dirty="0"/>
          </a:p>
          <a:p>
            <a:pPr lvl="2"/>
            <a:r>
              <a:rPr lang="en-US" dirty="0"/>
              <a:t>3H Module Drawings Baseline</a:t>
            </a:r>
          </a:p>
          <a:p>
            <a:pPr lvl="3"/>
            <a:r>
              <a:rPr lang="it-IT" dirty="0"/>
              <a:t>Third iteration, first two rounds discussed with </a:t>
            </a:r>
            <a:r>
              <a:rPr lang="it-IT" dirty="0" smtClean="0"/>
              <a:t>KJ</a:t>
            </a:r>
          </a:p>
          <a:p>
            <a:r>
              <a:rPr lang="it-IT" dirty="0" smtClean="0"/>
              <a:t>Updated documents after PRR changes not yet updated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05CFD-9D99-4E54-89D4-B09BD85A6C4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Pierini, 2nd Collaboration Meeting of EU XFEL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D77107A7-CEC3-44BD-A4C9-1E5D414A0633}" type="slidenum">
              <a:rPr lang="en-GB" sz="1000">
                <a:solidFill>
                  <a:schemeClr val="bg1"/>
                </a:solidFill>
              </a:rPr>
              <a:pPr/>
              <a:t>9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US" sz="800" smtClean="0">
                <a:solidFill>
                  <a:srgbClr val="000000"/>
                </a:solidFill>
              </a:rPr>
              <a:t>P. Pierini, 2nd Collaboration Meeting of EU XFEL</a:t>
            </a:r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150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 sz="800" smtClean="0"/>
              <a:t>23/4/2013</a:t>
            </a:r>
            <a:endParaRPr lang="en-US" sz="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XFEL 3.9 Cryomodule design: transverse layout </a:t>
            </a:r>
            <a:endParaRPr lang="en-US" smtClean="0"/>
          </a:p>
        </p:txBody>
      </p:sp>
      <p:sp>
        <p:nvSpPr>
          <p:cNvPr id="21510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7475" y="1295400"/>
            <a:ext cx="8797925" cy="4976813"/>
          </a:xfrm>
        </p:spPr>
        <p:txBody>
          <a:bodyPr/>
          <a:lstStyle/>
          <a:p>
            <a:pPr eaLnBrk="1" hangingPunct="1"/>
            <a:r>
              <a:rPr lang="it-IT" dirty="0" smtClean="0"/>
              <a:t>Design is “</a:t>
            </a:r>
            <a:r>
              <a:rPr lang="it-IT" b="1" dirty="0" smtClean="0">
                <a:solidFill>
                  <a:schemeClr val="accent2"/>
                </a:solidFill>
              </a:rPr>
              <a:t>Plug compatible</a:t>
            </a:r>
            <a:r>
              <a:rPr lang="it-IT" dirty="0" smtClean="0"/>
              <a:t>” with Type III+/XFEL modules</a:t>
            </a:r>
          </a:p>
          <a:p>
            <a:pPr lvl="1" eaLnBrk="1" hangingPunct="1"/>
            <a:r>
              <a:rPr lang="it-IT" dirty="0" smtClean="0"/>
              <a:t>Identical transverse X-section for all cryo piping</a:t>
            </a:r>
          </a:p>
          <a:p>
            <a:pPr eaLnBrk="1" hangingPunct="1"/>
            <a:r>
              <a:rPr lang="it-IT" dirty="0" smtClean="0"/>
              <a:t>Module part of the same cryo line </a:t>
            </a:r>
            <a:br>
              <a:rPr lang="it-IT" dirty="0" smtClean="0"/>
            </a:br>
            <a:r>
              <a:rPr lang="it-IT" dirty="0" smtClean="0"/>
              <a:t>with the injector module</a:t>
            </a:r>
          </a:p>
          <a:p>
            <a:pPr lvl="1" eaLnBrk="1" hangingPunct="1"/>
            <a:r>
              <a:rPr lang="it-IT" dirty="0" smtClean="0"/>
              <a:t>Adapts at interfaces of </a:t>
            </a:r>
            <a:br>
              <a:rPr lang="it-IT" dirty="0" smtClean="0"/>
            </a:br>
            <a:r>
              <a:rPr lang="it-IT" dirty="0" smtClean="0"/>
              <a:t>standard cryo components</a:t>
            </a:r>
          </a:p>
          <a:p>
            <a:pPr eaLnBrk="1" hangingPunct="1"/>
            <a:r>
              <a:rPr lang="it-IT" dirty="0" smtClean="0"/>
              <a:t>Shorter module/string lengths</a:t>
            </a:r>
            <a:endParaRPr lang="en-US" dirty="0" smtClean="0"/>
          </a:p>
          <a:p>
            <a:pPr eaLnBrk="1" hangingPunct="1"/>
            <a:r>
              <a:rPr lang="it-IT" dirty="0" smtClean="0"/>
              <a:t>All </a:t>
            </a:r>
            <a:r>
              <a:rPr lang="it-IT" dirty="0" smtClean="0">
                <a:solidFill>
                  <a:schemeClr val="tx1"/>
                </a:solidFill>
              </a:rPr>
              <a:t>cryo piping</a:t>
            </a:r>
            <a:r>
              <a:rPr lang="it-IT" dirty="0" smtClean="0"/>
              <a:t> in the same </a:t>
            </a:r>
            <a:br>
              <a:rPr lang="it-IT" dirty="0" smtClean="0"/>
            </a:br>
            <a:r>
              <a:rPr lang="it-IT" dirty="0" smtClean="0"/>
              <a:t>relative position with  </a:t>
            </a:r>
            <a:br>
              <a:rPr lang="it-IT" dirty="0" smtClean="0"/>
            </a:br>
            <a:r>
              <a:rPr lang="it-IT" dirty="0" smtClean="0"/>
              <a:t>respect to beam axis</a:t>
            </a:r>
          </a:p>
        </p:txBody>
      </p:sp>
      <p:sp>
        <p:nvSpPr>
          <p:cNvPr id="21511" name="Rectangle 6"/>
          <p:cNvSpPr>
            <a:spLocks noChangeAspect="1" noChangeArrowheads="1"/>
          </p:cNvSpPr>
          <p:nvPr/>
        </p:nvSpPr>
        <p:spPr bwMode="auto">
          <a:xfrm>
            <a:off x="117475" y="4267200"/>
            <a:ext cx="4911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98450" indent="-298450">
              <a:buClr>
                <a:schemeClr val="accent2"/>
              </a:buClr>
              <a:buSzPct val="80000"/>
            </a:pPr>
            <a:endParaRPr lang="it-IT" sz="2400" b="1"/>
          </a:p>
        </p:txBody>
      </p:sp>
      <p:pic>
        <p:nvPicPr>
          <p:cNvPr id="21512" name="Picture 9" descr="xs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14529"/>
          <a:stretch>
            <a:fillRect/>
          </a:stretch>
        </p:blipFill>
        <p:spPr bwMode="auto">
          <a:xfrm>
            <a:off x="4876800" y="2209800"/>
            <a:ext cx="42672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FEL pp">
  <a:themeElements>
    <a:clrScheme name="XFEL pp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XFEL p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Arial" charset="0"/>
          </a:defRPr>
        </a:defPPr>
      </a:lstStyle>
    </a:lnDef>
  </a:objectDefaults>
  <a:extraClrSchemeLst>
    <a:extraClrScheme>
      <a:clrScheme name="XFEL pp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 pp</Template>
  <TotalTime>2047</TotalTime>
  <Words>929</Words>
  <Application>Microsoft Office PowerPoint</Application>
  <PresentationFormat>On-screen Show (4:3)</PresentationFormat>
  <Paragraphs>192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XFEL pp</vt:lpstr>
      <vt:lpstr>Status of the 3H Module at Injector [XFEL WP46: 3.9 GHz system] </vt:lpstr>
      <vt:lpstr>Design and procurement</vt:lpstr>
      <vt:lpstr>Prototypes</vt:lpstr>
      <vt:lpstr>Outcome of VT on prototypes: 3HZ03</vt:lpstr>
      <vt:lpstr>3HZ01 &amp; 3HZ02</vt:lpstr>
      <vt:lpstr>3HZ01</vt:lpstr>
      <vt:lpstr>The module</vt:lpstr>
      <vt:lpstr>Interfaces</vt:lpstr>
      <vt:lpstr>XFEL 3.9 Cryomodule design: transverse layout </vt:lpstr>
      <vt:lpstr>Same X-Section as XM1-100...</vt:lpstr>
      <vt:lpstr>Longitudinal interfaces preserved as XM</vt:lpstr>
      <vt:lpstr>Injector Modules Interconnection</vt:lpstr>
      <vt:lpstr>Vacuum beam components</vt:lpstr>
      <vt:lpstr>Quad BPM region</vt:lpstr>
      <vt:lpstr>Vessel interfaces</vt:lpstr>
      <vt:lpstr>Interfaces: To Do</vt:lpstr>
      <vt:lpstr>Schedule: Cavities</vt:lpstr>
      <vt:lpstr>Test capacity</vt:lpstr>
      <vt:lpstr>Schedule: Couplers &amp; module</vt:lpstr>
    </vt:vector>
  </TitlesOfParts>
  <Company>INFN Sezione di Milano LASA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Paolo Pierini</dc:creator>
  <cp:lastModifiedBy>Paolo Pierini</cp:lastModifiedBy>
  <cp:revision>111</cp:revision>
  <cp:lastPrinted>1601-01-01T00:00:00Z</cp:lastPrinted>
  <dcterms:created xsi:type="dcterms:W3CDTF">2011-02-27T07:16:06Z</dcterms:created>
  <dcterms:modified xsi:type="dcterms:W3CDTF">2013-04-22T23:30:09Z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