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  <p:sldMasterId id="2147483712" r:id="rId3"/>
  </p:sldMasterIdLst>
  <p:notesMasterIdLst>
    <p:notesMasterId r:id="rId30"/>
  </p:notesMasterIdLst>
  <p:sldIdLst>
    <p:sldId id="285" r:id="rId4"/>
    <p:sldId id="290" r:id="rId5"/>
    <p:sldId id="291" r:id="rId6"/>
    <p:sldId id="295" r:id="rId7"/>
    <p:sldId id="300" r:id="rId8"/>
    <p:sldId id="301" r:id="rId9"/>
    <p:sldId id="302" r:id="rId10"/>
    <p:sldId id="313" r:id="rId11"/>
    <p:sldId id="260" r:id="rId12"/>
    <p:sldId id="280" r:id="rId13"/>
    <p:sldId id="282" r:id="rId14"/>
    <p:sldId id="262" r:id="rId15"/>
    <p:sldId id="265" r:id="rId16"/>
    <p:sldId id="271" r:id="rId17"/>
    <p:sldId id="306" r:id="rId18"/>
    <p:sldId id="311" r:id="rId19"/>
    <p:sldId id="312" r:id="rId20"/>
    <p:sldId id="314" r:id="rId21"/>
    <p:sldId id="316" r:id="rId22"/>
    <p:sldId id="315" r:id="rId23"/>
    <p:sldId id="317" r:id="rId24"/>
    <p:sldId id="283" r:id="rId25"/>
    <p:sldId id="304" r:id="rId26"/>
    <p:sldId id="309" r:id="rId27"/>
    <p:sldId id="310" r:id="rId28"/>
    <p:sldId id="292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4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48AAD-BFBF-4C5F-B9C1-E2D95C73A396}" type="datetimeFigureOut">
              <a:rPr lang="de-DE" smtClean="0"/>
              <a:t>25.04.2013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DD59C-10BC-403D-80AF-7AADE9D5417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random vetoing possibility.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D59C-10BC-403D-80AF-7AADE9D5417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57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random vetoing possibility.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D59C-10BC-403D-80AF-7AADE9D5417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572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588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02444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Calibri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Calibri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Calibri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Calibri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Calibri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Calibri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Calibri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Calibri" pitchFamily="34"/>
              <a:buChar char="•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random vetoing possibility.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D59C-10BC-403D-80AF-7AADE9D5417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5572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HGF Portfolio activity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DD59C-10BC-403D-80AF-7AADE9D5417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38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-16259" y="9115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250825" y="71438"/>
            <a:ext cx="6265863" cy="9239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4000" smtClean="0">
                <a:solidFill>
                  <a:schemeClr val="bg1"/>
                </a:solidFill>
              </a:rPr>
              <a:t>Textmasterformat 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Rechteck 10"/>
          <p:cNvSpPr/>
          <p:nvPr userDrawn="1"/>
        </p:nvSpPr>
        <p:spPr>
          <a:xfrm>
            <a:off x="0" y="0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2" name="Picture 10" descr="Desylogo_cyan_trans_klei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3" name="Grafik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4" name="Grafik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0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3017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97002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434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359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7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39893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39893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4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-16259" y="9115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>
              <a:solidFill>
                <a:prstClr val="white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platzhalter 10"/>
          <p:cNvSpPr txBox="1">
            <a:spLocks/>
          </p:cNvSpPr>
          <p:nvPr userDrawn="1"/>
        </p:nvSpPr>
        <p:spPr>
          <a:xfrm>
            <a:off x="250825" y="71438"/>
            <a:ext cx="6265863" cy="9239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4000" smtClean="0">
                <a:solidFill>
                  <a:prstClr val="white"/>
                </a:solidFill>
              </a:rPr>
              <a:t>Textmasterformat </a:t>
            </a: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5980113"/>
            <a:ext cx="9144000" cy="88265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Rechteck 13"/>
          <p:cNvSpPr/>
          <p:nvPr userDrawn="1"/>
        </p:nvSpPr>
        <p:spPr>
          <a:xfrm>
            <a:off x="0" y="0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0">
                <a:srgbClr val="0070C0">
                  <a:lumMod val="41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pic>
        <p:nvPicPr>
          <p:cNvPr id="9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83138" y="6154738"/>
            <a:ext cx="1625600" cy="5699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2" name="Picture 10" descr="Desylogo_cyan_trans_klein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905125" y="6067425"/>
            <a:ext cx="715963" cy="71596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pic>
        <p:nvPicPr>
          <p:cNvPr id="13" name="Grafik 1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7963" y="6140450"/>
            <a:ext cx="1603375" cy="569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xtLst/>
        </p:spPr>
      </p:pic>
      <p:pic>
        <p:nvPicPr>
          <p:cNvPr id="14" name="Grafik 1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69275" y="6081713"/>
            <a:ext cx="712788" cy="7159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683568" y="2348880"/>
            <a:ext cx="7776864" cy="194421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8048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898426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8701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0391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9"/>
          <p:cNvSpPr/>
          <p:nvPr userDrawn="1"/>
        </p:nvSpPr>
        <p:spPr>
          <a:xfrm>
            <a:off x="13879" y="0"/>
            <a:ext cx="9144000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/>
          </a:p>
        </p:txBody>
      </p:sp>
      <p:pic>
        <p:nvPicPr>
          <p:cNvPr id="5" name="Picture 7" descr="AGIPD-Logo SW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0"/>
          </p:nvPr>
        </p:nvSpPr>
        <p:spPr>
          <a:xfrm>
            <a:off x="755577" y="1844824"/>
            <a:ext cx="7704856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14993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5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83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741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89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4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2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51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3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15000"/>
                <a:lumOff val="85000"/>
              </a:schemeClr>
            </a:gs>
            <a:gs pos="99000">
              <a:srgbClr val="0033CC">
                <a:lumMod val="0"/>
                <a:lumOff val="100000"/>
                <a:alpha val="0"/>
              </a:srgbClr>
            </a:gs>
            <a:gs pos="0">
              <a:srgbClr val="0070C0">
                <a:lumMod val="19000"/>
                <a:lumOff val="81000"/>
              </a:srgb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84213" y="2349500"/>
            <a:ext cx="77755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C5F71D-C24B-486D-932A-7E2485F1A828}" type="datetimeFigureOut">
              <a:rPr lang="de-DE"/>
              <a:pPr>
                <a:defRPr/>
              </a:pPr>
              <a:t>25.04.2013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3188B-FA2C-47E2-B246-6173224E4EB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-16259" y="9115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/>
          </a:p>
        </p:txBody>
      </p:sp>
      <p:pic>
        <p:nvPicPr>
          <p:cNvPr id="1033" name="Picture 7" descr="AGIPD-Logo SW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platzhalter 1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9" name="Textplatzhalter 10"/>
          <p:cNvSpPr txBox="1">
            <a:spLocks/>
          </p:cNvSpPr>
          <p:nvPr userDrawn="1"/>
        </p:nvSpPr>
        <p:spPr>
          <a:xfrm>
            <a:off x="250825" y="71438"/>
            <a:ext cx="6265863" cy="9239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4000" smtClean="0">
                <a:solidFill>
                  <a:schemeClr val="bg1"/>
                </a:solidFill>
              </a:rPr>
              <a:t>Textmasterformat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3E6FF"/>
            </a:gs>
            <a:gs pos="100000">
              <a:srgbClr val="FFFF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hteck 6"/>
          <p:cNvGrpSpPr/>
          <p:nvPr/>
        </p:nvGrpSpPr>
        <p:grpSpPr>
          <a:xfrm>
            <a:off x="-30240" y="-6480"/>
            <a:ext cx="9193320" cy="1096920"/>
            <a:chOff x="-30240" y="-6480"/>
            <a:chExt cx="9193320" cy="1096920"/>
          </a:xfrm>
        </p:grpSpPr>
        <p:pic>
          <p:nvPicPr>
            <p:cNvPr id="3" name="Rechteck 6"/>
            <p:cNvPicPr>
              <a:picLocks noChangeAspect="1"/>
            </p:cNvPicPr>
            <p:nvPr/>
          </p:nvPicPr>
          <p:blipFill>
            <a:blip r:embed="rId13">
              <a:lum/>
              <a:alphaModFix/>
            </a:blip>
            <a:srcRect/>
            <a:stretch>
              <a:fillRect/>
            </a:stretch>
          </p:blipFill>
          <p:spPr>
            <a:xfrm>
              <a:off x="-30240" y="-6480"/>
              <a:ext cx="9193320" cy="1096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Freihandform 3"/>
            <p:cNvSpPr/>
            <p:nvPr/>
          </p:nvSpPr>
          <p:spPr>
            <a:xfrm>
              <a:off x="-15840" y="9360"/>
              <a:ext cx="9158400" cy="1067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/>
                <a:ea typeface="DejaVu LGC Sans" pitchFamily="2"/>
                <a:cs typeface="Tahoma" pitchFamily="2"/>
              </a:endParaRPr>
            </a:p>
          </p:txBody>
        </p:sp>
      </p:grpSp>
      <p:pic>
        <p:nvPicPr>
          <p:cNvPr id="5" name="Picture 7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6840360" y="71280"/>
            <a:ext cx="2041560" cy="924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platzhalter 10"/>
          <p:cNvSpPr/>
          <p:nvPr/>
        </p:nvSpPr>
        <p:spPr>
          <a:xfrm>
            <a:off x="250920" y="71280"/>
            <a:ext cx="6265799" cy="924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fontAlgn="auto" hangingPunct="0">
              <a:spcBef>
                <a:spcPts val="998"/>
              </a:spcBef>
              <a:spcAft>
                <a:spcPts val="0"/>
              </a:spcAft>
            </a:pPr>
            <a:r>
              <a:rPr lang="de-DE" sz="4000">
                <a:solidFill>
                  <a:srgbClr val="FFFFFF"/>
                </a:solidFill>
                <a:latin typeface="Times New Roman" pitchFamily="18"/>
                <a:ea typeface="DejaVu LGC Sans" pitchFamily="2"/>
                <a:cs typeface="Tahoma" pitchFamily="2"/>
              </a:rPr>
              <a:t>Textmasterformat bearbeiten</a:t>
            </a:r>
          </a:p>
        </p:txBody>
      </p:sp>
      <p:grpSp>
        <p:nvGrpSpPr>
          <p:cNvPr id="7" name="Rechteck 9"/>
          <p:cNvGrpSpPr/>
          <p:nvPr/>
        </p:nvGrpSpPr>
        <p:grpSpPr>
          <a:xfrm>
            <a:off x="0" y="-12600"/>
            <a:ext cx="9174240" cy="1098360"/>
            <a:chOff x="0" y="-12600"/>
            <a:chExt cx="9174240" cy="1098360"/>
          </a:xfrm>
        </p:grpSpPr>
        <p:pic>
          <p:nvPicPr>
            <p:cNvPr id="8" name="Rechteck 9"/>
            <p:cNvPicPr>
              <a:picLocks noChangeAspect="1"/>
            </p:cNvPicPr>
            <p:nvPr/>
          </p:nvPicPr>
          <p:blipFill>
            <a:blip r:embed="rId15">
              <a:lum/>
              <a:alphaModFix/>
            </a:blip>
            <a:srcRect/>
            <a:stretch>
              <a:fillRect/>
            </a:stretch>
          </p:blipFill>
          <p:spPr>
            <a:xfrm>
              <a:off x="0" y="-12600"/>
              <a:ext cx="9174240" cy="1098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Freihandform 8"/>
            <p:cNvSpPr/>
            <p:nvPr/>
          </p:nvSpPr>
          <p:spPr>
            <a:xfrm>
              <a:off x="14400" y="0"/>
              <a:ext cx="9144000" cy="10666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ctr" anchorCtr="0" compatLnSpc="0"/>
            <a:lstStyle/>
            <a:p>
              <a:pPr fontAlgn="auto" hangingPunct="0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prstClr val="black"/>
                </a:solidFill>
                <a:latin typeface="Times New Roman" pitchFamily="18"/>
                <a:ea typeface="DejaVu LGC Sans" pitchFamily="2"/>
                <a:cs typeface="Tahoma" pitchFamily="2"/>
              </a:endParaRPr>
            </a:p>
          </p:txBody>
        </p:sp>
      </p:grpSp>
      <p:pic>
        <p:nvPicPr>
          <p:cNvPr id="10" name="Picture 7"/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6840360" y="71280"/>
            <a:ext cx="2041560" cy="924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elplatzhalter 10"/>
          <p:cNvSpPr txBox="1">
            <a:spLocks noGrp="1"/>
          </p:cNvSpPr>
          <p:nvPr>
            <p:ph type="title"/>
          </p:nvPr>
        </p:nvSpPr>
        <p:spPr>
          <a:xfrm>
            <a:off x="684359" y="2349360"/>
            <a:ext cx="7775280" cy="19436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compatLnSpc="1"/>
          <a:lstStyle>
            <a:defPPr lvl="0">
              <a:buClr>
                <a:srgbClr val="000000"/>
              </a:buClr>
              <a:buSzPct val="100000"/>
              <a:buFont typeface="Calibri" pitchFamily="34"/>
              <a:buNone/>
            </a:defPPr>
            <a:lvl1pPr lvl="0">
              <a:buClr>
                <a:srgbClr val="000000"/>
              </a:buClr>
              <a:buSzPct val="100000"/>
              <a:buFont typeface="Calibri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12" name="Textplatzhalter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9898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compatLnSpc="1"/>
          <a:lstStyle>
            <a:def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defPPr>
            <a:lvl1pPr marL="342720" marR="0" lvl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DejaVu LGC Sans" pitchFamily="2"/>
                <a:cs typeface="DejaVu LGC Sans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44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</a:defRPr>
      </a:lvl1pPr>
    </p:titleStyle>
    <p:bodyStyle>
      <a:lvl1pPr marL="342720" marR="0" indent="-34272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342720" algn="l"/>
          <a:tab pos="914040" algn="l"/>
          <a:tab pos="1828439" algn="l"/>
          <a:tab pos="2742839" algn="l"/>
          <a:tab pos="3657239" algn="l"/>
          <a:tab pos="4571639" algn="l"/>
          <a:tab pos="5486040" algn="l"/>
          <a:tab pos="6400440" algn="l"/>
          <a:tab pos="7314840" algn="l"/>
          <a:tab pos="8229240" algn="l"/>
          <a:tab pos="9143640" algn="l"/>
          <a:tab pos="1005804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Calibri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1">
                <a:lumMod val="15000"/>
                <a:lumOff val="85000"/>
              </a:schemeClr>
            </a:gs>
            <a:gs pos="99000">
              <a:srgbClr val="0033CC">
                <a:lumMod val="0"/>
                <a:lumOff val="100000"/>
                <a:alpha val="0"/>
              </a:srgbClr>
            </a:gs>
            <a:gs pos="0">
              <a:srgbClr val="0070C0">
                <a:lumMod val="19000"/>
                <a:lumOff val="81000"/>
              </a:srgbClr>
            </a:gs>
          </a:gsLst>
          <a:path path="rect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84213" y="2349500"/>
            <a:ext cx="77755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7A43F9-1CBF-4702-AB6B-BE6C45CFCCBA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25.04.2013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AD6E4D-F829-43B0-809A-D084B7D3FA9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6259" y="9115"/>
            <a:ext cx="9157879" cy="1066800"/>
          </a:xfrm>
          <a:prstGeom prst="rect">
            <a:avLst/>
          </a:prstGeom>
          <a:gradFill flip="none" rotWithShape="1">
            <a:gsLst>
              <a:gs pos="99000">
                <a:schemeClr val="accent1">
                  <a:lumMod val="40000"/>
                  <a:lumOff val="60000"/>
                </a:schemeClr>
              </a:gs>
              <a:gs pos="1000">
                <a:schemeClr val="tx2">
                  <a:lumMod val="9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000" dirty="0">
              <a:solidFill>
                <a:prstClr val="white"/>
              </a:solidFill>
            </a:endParaRPr>
          </a:p>
        </p:txBody>
      </p:sp>
      <p:pic>
        <p:nvPicPr>
          <p:cNvPr id="1033" name="Picture 7" descr="AGIPD-Logo SW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71438"/>
            <a:ext cx="2041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platzhalter 1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9" name="Textplatzhalter 10"/>
          <p:cNvSpPr txBox="1">
            <a:spLocks/>
          </p:cNvSpPr>
          <p:nvPr userDrawn="1"/>
        </p:nvSpPr>
        <p:spPr>
          <a:xfrm>
            <a:off x="250825" y="71438"/>
            <a:ext cx="6265863" cy="9239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de-DE" sz="4000" smtClean="0">
                <a:solidFill>
                  <a:prstClr val="white"/>
                </a:solidFill>
              </a:rPr>
              <a:t>Textmasterformat</a:t>
            </a:r>
          </a:p>
        </p:txBody>
      </p:sp>
    </p:spTree>
    <p:extLst>
      <p:ext uri="{BB962C8B-B14F-4D97-AF65-F5344CB8AC3E}">
        <p14:creationId xmlns:p14="http://schemas.microsoft.com/office/powerpoint/2010/main" val="33015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2349500"/>
            <a:ext cx="7775575" cy="115150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latin typeface="+mn-lt"/>
              </a:rPr>
              <a:t>The Adaptive Gain Integrating Pixel Detector (AGIPD) Project</a:t>
            </a:r>
            <a:endParaRPr lang="en-US" sz="3600" b="1" dirty="0" smtClean="0">
              <a:latin typeface="+mn-lt"/>
            </a:endParaRP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10906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683568" y="3501628"/>
            <a:ext cx="7775575" cy="115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latin typeface="+mn-lt"/>
              </a:rPr>
              <a:t>Heinz Graafsma, DESY</a:t>
            </a:r>
          </a:p>
          <a:p>
            <a:pPr>
              <a:defRPr/>
            </a:pPr>
            <a:r>
              <a:rPr lang="en-US" sz="2800" b="1" dirty="0">
                <a:latin typeface="+mn-lt"/>
              </a:rPr>
              <a:t>o</a:t>
            </a:r>
            <a:r>
              <a:rPr lang="en-US" sz="2800" b="1" dirty="0" smtClean="0">
                <a:latin typeface="+mn-lt"/>
              </a:rPr>
              <a:t>n behalf of the AGIPD-Consortium</a:t>
            </a: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36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feld 1"/>
          <p:cNvSpPr txBox="1">
            <a:spLocks noChangeArrowheads="1"/>
          </p:cNvSpPr>
          <p:nvPr/>
        </p:nvSpPr>
        <p:spPr bwMode="auto">
          <a:xfrm>
            <a:off x="265113" y="265113"/>
            <a:ext cx="6472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cs typeface="Calibri" pitchFamily="34" charset="0"/>
              </a:rPr>
              <a:t>Dynamic Range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86330"/>
            <a:ext cx="7596336" cy="5483030"/>
          </a:xfrm>
          <a:prstGeom prst="rect">
            <a:avLst/>
          </a:prstGeom>
        </p:spPr>
      </p:pic>
      <p:cxnSp>
        <p:nvCxnSpPr>
          <p:cNvPr id="4" name="Gerade Verbindung mit Pfeil 3"/>
          <p:cNvCxnSpPr/>
          <p:nvPr/>
        </p:nvCxnSpPr>
        <p:spPr>
          <a:xfrm>
            <a:off x="7956376" y="1484784"/>
            <a:ext cx="0" cy="468052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9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 smtClean="0"/>
              <a:t>The Analogue Storage</a:t>
            </a:r>
            <a:endParaRPr lang="de-DE" sz="3600" b="1" dirty="0"/>
          </a:p>
        </p:txBody>
      </p:sp>
      <p:sp>
        <p:nvSpPr>
          <p:cNvPr id="5" name="Rechteck 331"/>
          <p:cNvSpPr/>
          <p:nvPr/>
        </p:nvSpPr>
        <p:spPr>
          <a:xfrm>
            <a:off x="827584" y="1513944"/>
            <a:ext cx="8136904" cy="3140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332"/>
          <p:cNvCxnSpPr/>
          <p:nvPr/>
        </p:nvCxnSpPr>
        <p:spPr bwMode="auto">
          <a:xfrm>
            <a:off x="6697707" y="1519386"/>
            <a:ext cx="0" cy="3135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hteck 333"/>
          <p:cNvSpPr/>
          <p:nvPr/>
        </p:nvSpPr>
        <p:spPr>
          <a:xfrm>
            <a:off x="2143351" y="1519386"/>
            <a:ext cx="1636561" cy="1613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334"/>
          <p:cNvSpPr/>
          <p:nvPr/>
        </p:nvSpPr>
        <p:spPr>
          <a:xfrm>
            <a:off x="251520" y="1513945"/>
            <a:ext cx="576064" cy="3140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335"/>
          <p:cNvSpPr/>
          <p:nvPr/>
        </p:nvSpPr>
        <p:spPr>
          <a:xfrm>
            <a:off x="5589003" y="4654540"/>
            <a:ext cx="3375484" cy="1717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336"/>
          <p:cNvSpPr txBox="1"/>
          <p:nvPr/>
        </p:nvSpPr>
        <p:spPr>
          <a:xfrm>
            <a:off x="39451" y="980728"/>
            <a:ext cx="146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Sensor</a:t>
            </a:r>
            <a:endParaRPr lang="en-US" sz="2800" dirty="0"/>
          </a:p>
        </p:txBody>
      </p:sp>
      <p:sp>
        <p:nvSpPr>
          <p:cNvPr id="11" name="Textfeld 341"/>
          <p:cNvSpPr txBox="1"/>
          <p:nvPr/>
        </p:nvSpPr>
        <p:spPr>
          <a:xfrm>
            <a:off x="2493833" y="966186"/>
            <a:ext cx="3060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ASIC per pixel</a:t>
            </a:r>
            <a:endParaRPr lang="en-US" sz="2800" dirty="0"/>
          </a:p>
        </p:txBody>
      </p:sp>
      <p:sp>
        <p:nvSpPr>
          <p:cNvPr id="12" name="Textfeld 344"/>
          <p:cNvSpPr txBox="1"/>
          <p:nvPr/>
        </p:nvSpPr>
        <p:spPr>
          <a:xfrm>
            <a:off x="3851920" y="505937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ASIC periphery</a:t>
            </a:r>
            <a:endParaRPr lang="en-US" sz="2800" dirty="0"/>
          </a:p>
        </p:txBody>
      </p:sp>
      <p:sp>
        <p:nvSpPr>
          <p:cNvPr id="13" name="Text Box 1657"/>
          <p:cNvSpPr txBox="1">
            <a:spLocks noChangeArrowheads="1"/>
          </p:cNvSpPr>
          <p:nvPr/>
        </p:nvSpPr>
        <p:spPr bwMode="auto">
          <a:xfrm>
            <a:off x="5652120" y="5036983"/>
            <a:ext cx="1152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400" dirty="0">
                <a:latin typeface="Calibri" pitchFamily="34" charset="0"/>
                <a:cs typeface="Calibri" pitchFamily="34" charset="0"/>
              </a:rPr>
              <a:t>Chip output  driver</a:t>
            </a:r>
          </a:p>
        </p:txBody>
      </p:sp>
      <p:sp>
        <p:nvSpPr>
          <p:cNvPr id="14" name="Rechteck 367"/>
          <p:cNvSpPr/>
          <p:nvPr/>
        </p:nvSpPr>
        <p:spPr>
          <a:xfrm>
            <a:off x="3918809" y="2354257"/>
            <a:ext cx="1502472" cy="1775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368"/>
          <p:cNvSpPr/>
          <p:nvPr/>
        </p:nvSpPr>
        <p:spPr>
          <a:xfrm>
            <a:off x="5657776" y="2133591"/>
            <a:ext cx="924220" cy="1828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83"/>
          <p:cNvSpPr>
            <a:spLocks noChangeArrowheads="1"/>
          </p:cNvSpPr>
          <p:nvPr/>
        </p:nvSpPr>
        <p:spPr bwMode="auto">
          <a:xfrm>
            <a:off x="6581996" y="5044978"/>
            <a:ext cx="2018619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+mn-lt"/>
              </a:rPr>
              <a:t>Mux</a:t>
            </a:r>
            <a:endParaRPr lang="it-IT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uppieren 370"/>
          <p:cNvGrpSpPr/>
          <p:nvPr/>
        </p:nvGrpSpPr>
        <p:grpSpPr>
          <a:xfrm>
            <a:off x="1128763" y="1513945"/>
            <a:ext cx="2243373" cy="3061742"/>
            <a:chOff x="1128763" y="1513945"/>
            <a:chExt cx="2243373" cy="3061742"/>
          </a:xfrm>
        </p:grpSpPr>
        <p:grpSp>
          <p:nvGrpSpPr>
            <p:cNvPr id="18" name="Gruppieren 371"/>
            <p:cNvGrpSpPr/>
            <p:nvPr/>
          </p:nvGrpSpPr>
          <p:grpSpPr>
            <a:xfrm>
              <a:off x="1128763" y="1513945"/>
              <a:ext cx="2243373" cy="3061742"/>
              <a:chOff x="1128763" y="1513945"/>
              <a:chExt cx="2243373" cy="306174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0" name="Rechteck 373"/>
              <p:cNvSpPr/>
              <p:nvPr/>
            </p:nvSpPr>
            <p:spPr>
              <a:xfrm>
                <a:off x="1128763" y="1513945"/>
                <a:ext cx="947220" cy="30617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hteck 374"/>
              <p:cNvSpPr/>
              <p:nvPr/>
            </p:nvSpPr>
            <p:spPr>
              <a:xfrm>
                <a:off x="2075983" y="3205898"/>
                <a:ext cx="1296153" cy="136978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Gerade Verbindung 372"/>
            <p:cNvCxnSpPr/>
            <p:nvPr/>
          </p:nvCxnSpPr>
          <p:spPr>
            <a:xfrm flipV="1">
              <a:off x="2075983" y="3223410"/>
              <a:ext cx="0" cy="135227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Rechteck 375"/>
          <p:cNvSpPr/>
          <p:nvPr/>
        </p:nvSpPr>
        <p:spPr>
          <a:xfrm>
            <a:off x="913163" y="3639335"/>
            <a:ext cx="274462" cy="936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ieren 376"/>
          <p:cNvGrpSpPr/>
          <p:nvPr/>
        </p:nvGrpSpPr>
        <p:grpSpPr>
          <a:xfrm>
            <a:off x="251520" y="1640673"/>
            <a:ext cx="7848387" cy="2935288"/>
            <a:chOff x="251520" y="1640673"/>
            <a:chExt cx="7848387" cy="2935288"/>
          </a:xfrm>
        </p:grpSpPr>
        <p:cxnSp>
          <p:nvCxnSpPr>
            <p:cNvPr id="24" name="Gerade Verbindung 377"/>
            <p:cNvCxnSpPr>
              <a:stCxn id="195" idx="0"/>
            </p:cNvCxnSpPr>
            <p:nvPr/>
          </p:nvCxnSpPr>
          <p:spPr>
            <a:xfrm flipV="1">
              <a:off x="502632" y="2797166"/>
              <a:ext cx="0" cy="8040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Gleichschenkliges Dreieck 378"/>
            <p:cNvSpPr/>
            <p:nvPr/>
          </p:nvSpPr>
          <p:spPr>
            <a:xfrm>
              <a:off x="408600" y="3090858"/>
              <a:ext cx="186805" cy="18018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Gerade Verbindung 379"/>
            <p:cNvCxnSpPr/>
            <p:nvPr/>
          </p:nvCxnSpPr>
          <p:spPr>
            <a:xfrm flipH="1">
              <a:off x="364518" y="3074185"/>
              <a:ext cx="274968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feld 380"/>
            <p:cNvSpPr txBox="1"/>
            <p:nvPr/>
          </p:nvSpPr>
          <p:spPr>
            <a:xfrm>
              <a:off x="251520" y="24928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HV</a:t>
              </a:r>
              <a:endParaRPr lang="en-US" dirty="0"/>
            </a:p>
          </p:txBody>
        </p:sp>
        <p:grpSp>
          <p:nvGrpSpPr>
            <p:cNvPr id="28" name="Gruppieren 381"/>
            <p:cNvGrpSpPr/>
            <p:nvPr/>
          </p:nvGrpSpPr>
          <p:grpSpPr>
            <a:xfrm>
              <a:off x="467544" y="1640673"/>
              <a:ext cx="7632363" cy="2935288"/>
              <a:chOff x="467544" y="1640673"/>
              <a:chExt cx="7632363" cy="2935288"/>
            </a:xfrm>
          </p:grpSpPr>
          <p:sp>
            <p:nvSpPr>
              <p:cNvPr id="29" name="Freeform 628"/>
              <p:cNvSpPr>
                <a:spLocks noChangeArrowheads="1"/>
              </p:cNvSpPr>
              <p:nvPr/>
            </p:nvSpPr>
            <p:spPr bwMode="auto">
              <a:xfrm>
                <a:off x="971600" y="3875872"/>
                <a:ext cx="157163" cy="155575"/>
              </a:xfrm>
              <a:custGeom>
                <a:avLst/>
                <a:gdLst>
                  <a:gd name="T0" fmla="*/ 49 w 99"/>
                  <a:gd name="T1" fmla="*/ 0 h 98"/>
                  <a:gd name="T2" fmla="*/ 70 w 99"/>
                  <a:gd name="T3" fmla="*/ 4 h 98"/>
                  <a:gd name="T4" fmla="*/ 86 w 99"/>
                  <a:gd name="T5" fmla="*/ 16 h 98"/>
                  <a:gd name="T6" fmla="*/ 95 w 99"/>
                  <a:gd name="T7" fmla="*/ 32 h 98"/>
                  <a:gd name="T8" fmla="*/ 99 w 99"/>
                  <a:gd name="T9" fmla="*/ 49 h 98"/>
                  <a:gd name="T10" fmla="*/ 95 w 99"/>
                  <a:gd name="T11" fmla="*/ 69 h 98"/>
                  <a:gd name="T12" fmla="*/ 86 w 99"/>
                  <a:gd name="T13" fmla="*/ 82 h 98"/>
                  <a:gd name="T14" fmla="*/ 70 w 99"/>
                  <a:gd name="T15" fmla="*/ 94 h 98"/>
                  <a:gd name="T16" fmla="*/ 49 w 99"/>
                  <a:gd name="T17" fmla="*/ 98 h 98"/>
                  <a:gd name="T18" fmla="*/ 33 w 99"/>
                  <a:gd name="T19" fmla="*/ 94 h 98"/>
                  <a:gd name="T20" fmla="*/ 16 w 99"/>
                  <a:gd name="T21" fmla="*/ 82 h 98"/>
                  <a:gd name="T22" fmla="*/ 4 w 99"/>
                  <a:gd name="T23" fmla="*/ 69 h 98"/>
                  <a:gd name="T24" fmla="*/ 0 w 99"/>
                  <a:gd name="T25" fmla="*/ 49 h 98"/>
                  <a:gd name="T26" fmla="*/ 4 w 99"/>
                  <a:gd name="T27" fmla="*/ 32 h 98"/>
                  <a:gd name="T28" fmla="*/ 16 w 99"/>
                  <a:gd name="T29" fmla="*/ 16 h 98"/>
                  <a:gd name="T30" fmla="*/ 33 w 99"/>
                  <a:gd name="T31" fmla="*/ 4 h 98"/>
                  <a:gd name="T32" fmla="*/ 49 w 9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8">
                    <a:moveTo>
                      <a:pt x="49" y="0"/>
                    </a:moveTo>
                    <a:lnTo>
                      <a:pt x="70" y="4"/>
                    </a:lnTo>
                    <a:lnTo>
                      <a:pt x="86" y="16"/>
                    </a:lnTo>
                    <a:lnTo>
                      <a:pt x="95" y="32"/>
                    </a:lnTo>
                    <a:lnTo>
                      <a:pt x="99" y="49"/>
                    </a:lnTo>
                    <a:lnTo>
                      <a:pt x="95" y="69"/>
                    </a:lnTo>
                    <a:lnTo>
                      <a:pt x="86" y="82"/>
                    </a:lnTo>
                    <a:lnTo>
                      <a:pt x="70" y="94"/>
                    </a:lnTo>
                    <a:lnTo>
                      <a:pt x="49" y="98"/>
                    </a:lnTo>
                    <a:lnTo>
                      <a:pt x="33" y="94"/>
                    </a:lnTo>
                    <a:lnTo>
                      <a:pt x="16" y="82"/>
                    </a:lnTo>
                    <a:lnTo>
                      <a:pt x="4" y="69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6" y="16"/>
                    </a:lnTo>
                    <a:lnTo>
                      <a:pt x="33" y="4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DC6D"/>
              </a:solidFill>
              <a:ln>
                <a:headEnd/>
                <a:tailEnd/>
              </a:ln>
              <a:effectLst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629"/>
              <p:cNvSpPr>
                <a:spLocks noChangeArrowheads="1"/>
              </p:cNvSpPr>
              <p:nvPr/>
            </p:nvSpPr>
            <p:spPr bwMode="auto">
              <a:xfrm>
                <a:off x="971600" y="3796497"/>
                <a:ext cx="157163" cy="157163"/>
              </a:xfrm>
              <a:custGeom>
                <a:avLst/>
                <a:gdLst>
                  <a:gd name="T0" fmla="*/ 49 w 99"/>
                  <a:gd name="T1" fmla="*/ 0 h 99"/>
                  <a:gd name="T2" fmla="*/ 70 w 99"/>
                  <a:gd name="T3" fmla="*/ 4 h 99"/>
                  <a:gd name="T4" fmla="*/ 86 w 99"/>
                  <a:gd name="T5" fmla="*/ 17 h 99"/>
                  <a:gd name="T6" fmla="*/ 95 w 99"/>
                  <a:gd name="T7" fmla="*/ 33 h 99"/>
                  <a:gd name="T8" fmla="*/ 99 w 99"/>
                  <a:gd name="T9" fmla="*/ 50 h 99"/>
                  <a:gd name="T10" fmla="*/ 95 w 99"/>
                  <a:gd name="T11" fmla="*/ 70 h 99"/>
                  <a:gd name="T12" fmla="*/ 86 w 99"/>
                  <a:gd name="T13" fmla="*/ 87 h 99"/>
                  <a:gd name="T14" fmla="*/ 70 w 99"/>
                  <a:gd name="T15" fmla="*/ 95 h 99"/>
                  <a:gd name="T16" fmla="*/ 49 w 99"/>
                  <a:gd name="T17" fmla="*/ 99 h 99"/>
                  <a:gd name="T18" fmla="*/ 33 w 99"/>
                  <a:gd name="T19" fmla="*/ 95 h 99"/>
                  <a:gd name="T20" fmla="*/ 16 w 99"/>
                  <a:gd name="T21" fmla="*/ 87 h 99"/>
                  <a:gd name="T22" fmla="*/ 4 w 99"/>
                  <a:gd name="T23" fmla="*/ 70 h 99"/>
                  <a:gd name="T24" fmla="*/ 0 w 99"/>
                  <a:gd name="T25" fmla="*/ 50 h 99"/>
                  <a:gd name="T26" fmla="*/ 4 w 99"/>
                  <a:gd name="T27" fmla="*/ 33 h 99"/>
                  <a:gd name="T28" fmla="*/ 16 w 99"/>
                  <a:gd name="T29" fmla="*/ 17 h 99"/>
                  <a:gd name="T30" fmla="*/ 33 w 99"/>
                  <a:gd name="T31" fmla="*/ 4 h 99"/>
                  <a:gd name="T32" fmla="*/ 49 w 99"/>
                  <a:gd name="T33" fmla="*/ 0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9">
                    <a:moveTo>
                      <a:pt x="49" y="0"/>
                    </a:moveTo>
                    <a:lnTo>
                      <a:pt x="70" y="4"/>
                    </a:lnTo>
                    <a:lnTo>
                      <a:pt x="86" y="17"/>
                    </a:lnTo>
                    <a:lnTo>
                      <a:pt x="95" y="33"/>
                    </a:lnTo>
                    <a:lnTo>
                      <a:pt x="99" y="50"/>
                    </a:lnTo>
                    <a:lnTo>
                      <a:pt x="95" y="70"/>
                    </a:lnTo>
                    <a:lnTo>
                      <a:pt x="86" y="87"/>
                    </a:lnTo>
                    <a:lnTo>
                      <a:pt x="70" y="95"/>
                    </a:lnTo>
                    <a:lnTo>
                      <a:pt x="49" y="99"/>
                    </a:lnTo>
                    <a:lnTo>
                      <a:pt x="33" y="95"/>
                    </a:lnTo>
                    <a:lnTo>
                      <a:pt x="16" y="87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3"/>
                    </a:lnTo>
                    <a:lnTo>
                      <a:pt x="16" y="17"/>
                    </a:lnTo>
                    <a:lnTo>
                      <a:pt x="33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631"/>
              <p:cNvSpPr>
                <a:spLocks noChangeShapeType="1"/>
              </p:cNvSpPr>
              <p:nvPr/>
            </p:nvSpPr>
            <p:spPr bwMode="auto">
              <a:xfrm>
                <a:off x="1049388" y="3647272"/>
                <a:ext cx="1588" cy="149225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32"/>
              <p:cNvSpPr>
                <a:spLocks noChangeShapeType="1"/>
              </p:cNvSpPr>
              <p:nvPr/>
            </p:nvSpPr>
            <p:spPr bwMode="auto">
              <a:xfrm>
                <a:off x="1049388" y="4031447"/>
                <a:ext cx="0" cy="306387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33"/>
              <p:cNvSpPr>
                <a:spLocks noChangeArrowheads="1"/>
              </p:cNvSpPr>
              <p:nvPr/>
            </p:nvSpPr>
            <p:spPr bwMode="auto">
              <a:xfrm>
                <a:off x="971600" y="4337834"/>
                <a:ext cx="157163" cy="77788"/>
              </a:xfrm>
              <a:custGeom>
                <a:avLst/>
                <a:gdLst>
                  <a:gd name="T0" fmla="*/ 99 w 99"/>
                  <a:gd name="T1" fmla="*/ 0 h 49"/>
                  <a:gd name="T2" fmla="*/ 0 w 99"/>
                  <a:gd name="T3" fmla="*/ 0 h 49"/>
                  <a:gd name="T4" fmla="*/ 49 w 99"/>
                  <a:gd name="T5" fmla="*/ 49 h 49"/>
                  <a:gd name="T6" fmla="*/ 99 w 99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49">
                    <a:moveTo>
                      <a:pt x="99" y="0"/>
                    </a:moveTo>
                    <a:lnTo>
                      <a:pt x="0" y="0"/>
                    </a:lnTo>
                    <a:lnTo>
                      <a:pt x="49" y="4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1865"/>
              <p:cNvGrpSpPr>
                <a:grpSpLocks/>
              </p:cNvGrpSpPr>
              <p:nvPr/>
            </p:nvGrpSpPr>
            <p:grpSpPr bwMode="auto">
              <a:xfrm>
                <a:off x="467544" y="1640673"/>
                <a:ext cx="7632363" cy="2935288"/>
                <a:chOff x="514" y="2167"/>
                <a:chExt cx="5438" cy="1849"/>
              </a:xfrm>
            </p:grpSpPr>
            <p:sp>
              <p:nvSpPr>
                <p:cNvPr id="35" name="Freeform 1853"/>
                <p:cNvSpPr>
                  <a:spLocks/>
                </p:cNvSpPr>
                <p:nvPr/>
              </p:nvSpPr>
              <p:spPr bwMode="auto">
                <a:xfrm>
                  <a:off x="4788" y="2167"/>
                  <a:ext cx="1164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1502 h 1646"/>
                    <a:gd name="T6" fmla="*/ 391 w 391"/>
                    <a:gd name="T7" fmla="*/ 1502 h 1646"/>
                    <a:gd name="T8" fmla="*/ 193 w 391"/>
                    <a:gd name="T9" fmla="*/ 1646 h 1646"/>
                    <a:gd name="T10" fmla="*/ 0 w 391"/>
                    <a:gd name="T11" fmla="*/ 1502 h 1646"/>
                    <a:gd name="T12" fmla="*/ 99 w 391"/>
                    <a:gd name="T13" fmla="*/ 1502 h 1646"/>
                    <a:gd name="T14" fmla="*/ 99 w 391"/>
                    <a:gd name="T1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6" name="Group 1809"/>
                <p:cNvGrpSpPr>
                  <a:grpSpLocks/>
                </p:cNvGrpSpPr>
                <p:nvPr/>
              </p:nvGrpSpPr>
              <p:grpSpPr bwMode="auto">
                <a:xfrm>
                  <a:off x="514" y="2212"/>
                  <a:ext cx="2459" cy="1699"/>
                  <a:chOff x="514" y="2212"/>
                  <a:chExt cx="2459" cy="1699"/>
                </a:xfrm>
              </p:grpSpPr>
              <p:sp>
                <p:nvSpPr>
                  <p:cNvPr id="91" name="Freeform 1609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0 h 390"/>
                      <a:gd name="T6" fmla="*/ 293 w 297"/>
                      <a:gd name="T7" fmla="*/ 189 h 390"/>
                      <a:gd name="T8" fmla="*/ 297 w 297"/>
                      <a:gd name="T9" fmla="*/ 193 h 390"/>
                      <a:gd name="T10" fmla="*/ 293 w 297"/>
                      <a:gd name="T11" fmla="*/ 197 h 390"/>
                      <a:gd name="T12" fmla="*/ 0 w 297"/>
                      <a:gd name="T13" fmla="*/ 390 h 390"/>
                      <a:gd name="T14" fmla="*/ 0 w 297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610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193 h 390"/>
                      <a:gd name="T6" fmla="*/ 0 w 297"/>
                      <a:gd name="T7" fmla="*/ 0 h 390"/>
                      <a:gd name="T8" fmla="*/ 0 w 297"/>
                      <a:gd name="T9" fmla="*/ 0 h 390"/>
                      <a:gd name="T10" fmla="*/ 293 w 297"/>
                      <a:gd name="T11" fmla="*/ 189 h 390"/>
                      <a:gd name="T12" fmla="*/ 297 w 297"/>
                      <a:gd name="T13" fmla="*/ 193 h 390"/>
                      <a:gd name="T14" fmla="*/ 293 w 297"/>
                      <a:gd name="T15" fmla="*/ 197 h 390"/>
                      <a:gd name="T16" fmla="*/ 0 w 297"/>
                      <a:gd name="T17" fmla="*/ 390 h 390"/>
                      <a:gd name="T18" fmla="*/ 0 w 297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611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612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1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24" y="3427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1614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615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0 h 395"/>
                      <a:gd name="T6" fmla="*/ 292 w 296"/>
                      <a:gd name="T7" fmla="*/ 193 h 395"/>
                      <a:gd name="T8" fmla="*/ 296 w 296"/>
                      <a:gd name="T9" fmla="*/ 193 h 395"/>
                      <a:gd name="T10" fmla="*/ 292 w 296"/>
                      <a:gd name="T11" fmla="*/ 197 h 395"/>
                      <a:gd name="T12" fmla="*/ 0 w 296"/>
                      <a:gd name="T13" fmla="*/ 395 h 395"/>
                      <a:gd name="T14" fmla="*/ 0 w 296"/>
                      <a:gd name="T15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616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193 h 395"/>
                      <a:gd name="T6" fmla="*/ 0 w 296"/>
                      <a:gd name="T7" fmla="*/ 0 h 395"/>
                      <a:gd name="T8" fmla="*/ 0 w 296"/>
                      <a:gd name="T9" fmla="*/ 0 h 395"/>
                      <a:gd name="T10" fmla="*/ 292 w 296"/>
                      <a:gd name="T11" fmla="*/ 193 h 395"/>
                      <a:gd name="T12" fmla="*/ 296 w 296"/>
                      <a:gd name="T13" fmla="*/ 193 h 395"/>
                      <a:gd name="T14" fmla="*/ 292 w 296"/>
                      <a:gd name="T15" fmla="*/ 197 h 395"/>
                      <a:gd name="T16" fmla="*/ 0 w 296"/>
                      <a:gd name="T17" fmla="*/ 395 h 395"/>
                      <a:gd name="T18" fmla="*/ 0 w 296"/>
                      <a:gd name="T19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1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620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618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3521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1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Rectangle 1620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365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+</a:t>
                    </a:r>
                    <a:endParaRPr lang="de-DE"/>
                  </a:p>
                </p:txBody>
              </p:sp>
              <p:sp>
                <p:nvSpPr>
                  <p:cNvPr id="103" name="Rectangle 1621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517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-</a:t>
                    </a:r>
                    <a:endParaRPr lang="de-DE"/>
                  </a:p>
                </p:txBody>
              </p:sp>
              <p:sp>
                <p:nvSpPr>
                  <p:cNvPr id="104" name="Rectangle 1622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Rectangle 1623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1624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Line 1625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62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627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628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62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Rectangle 1630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Rectangle 1631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1632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Line 1633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Line 1634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635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636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63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638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639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1640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1641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642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643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644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64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Rectangle 1646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Rectangle 1647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Line 1648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Line 1649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650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651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652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Line 1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654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655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Line 165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657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0 h 390"/>
                      <a:gd name="T6" fmla="*/ 292 w 296"/>
                      <a:gd name="T7" fmla="*/ 189 h 390"/>
                      <a:gd name="T8" fmla="*/ 296 w 296"/>
                      <a:gd name="T9" fmla="*/ 193 h 390"/>
                      <a:gd name="T10" fmla="*/ 292 w 296"/>
                      <a:gd name="T11" fmla="*/ 197 h 390"/>
                      <a:gd name="T12" fmla="*/ 0 w 296"/>
                      <a:gd name="T13" fmla="*/ 390 h 390"/>
                      <a:gd name="T14" fmla="*/ 0 w 296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658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193 h 390"/>
                      <a:gd name="T6" fmla="*/ 0 w 296"/>
                      <a:gd name="T7" fmla="*/ 0 h 390"/>
                      <a:gd name="T8" fmla="*/ 0 w 296"/>
                      <a:gd name="T9" fmla="*/ 0 h 390"/>
                      <a:gd name="T10" fmla="*/ 292 w 296"/>
                      <a:gd name="T11" fmla="*/ 189 h 390"/>
                      <a:gd name="T12" fmla="*/ 296 w 296"/>
                      <a:gd name="T13" fmla="*/ 193 h 390"/>
                      <a:gd name="T14" fmla="*/ 292 w 296"/>
                      <a:gd name="T15" fmla="*/ 197 h 390"/>
                      <a:gd name="T16" fmla="*/ 0 w 296"/>
                      <a:gd name="T17" fmla="*/ 390 h 390"/>
                      <a:gd name="T18" fmla="*/ 0 w 296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59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660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Line 16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2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Line 1662"/>
                  <p:cNvSpPr>
                    <a:spLocks noChangeShapeType="1"/>
                  </p:cNvSpPr>
                  <p:nvPr/>
                </p:nvSpPr>
                <p:spPr bwMode="auto">
                  <a:xfrm>
                    <a:off x="2338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Rectangle 1663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Rectangle 1664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Line 1665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Line 1666"/>
                  <p:cNvSpPr>
                    <a:spLocks noChangeShapeType="1"/>
                  </p:cNvSpPr>
                  <p:nvPr/>
                </p:nvSpPr>
                <p:spPr bwMode="auto">
                  <a:xfrm>
                    <a:off x="1902" y="245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Line 166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261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668"/>
                  <p:cNvSpPr>
                    <a:spLocks/>
                  </p:cNvSpPr>
                  <p:nvPr/>
                </p:nvSpPr>
                <p:spPr bwMode="auto">
                  <a:xfrm>
                    <a:off x="2244" y="2212"/>
                    <a:ext cx="193" cy="49"/>
                  </a:xfrm>
                  <a:custGeom>
                    <a:avLst/>
                    <a:gdLst>
                      <a:gd name="T0" fmla="*/ 0 w 193"/>
                      <a:gd name="T1" fmla="*/ 0 h 49"/>
                      <a:gd name="T2" fmla="*/ 94 w 193"/>
                      <a:gd name="T3" fmla="*/ 49 h 49"/>
                      <a:gd name="T4" fmla="*/ 193 w 193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3" h="49">
                        <a:moveTo>
                          <a:pt x="0" y="0"/>
                        </a:moveTo>
                        <a:lnTo>
                          <a:pt x="94" y="49"/>
                        </a:lnTo>
                        <a:lnTo>
                          <a:pt x="193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669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670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671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672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673"/>
                  <p:cNvSpPr>
                    <a:spLocks/>
                  </p:cNvSpPr>
                  <p:nvPr/>
                </p:nvSpPr>
                <p:spPr bwMode="auto">
                  <a:xfrm>
                    <a:off x="1902" y="2261"/>
                    <a:ext cx="243" cy="583"/>
                  </a:xfrm>
                  <a:custGeom>
                    <a:avLst/>
                    <a:gdLst>
                      <a:gd name="T0" fmla="*/ 243 w 243"/>
                      <a:gd name="T1" fmla="*/ 0 h 583"/>
                      <a:gd name="T2" fmla="*/ 0 w 243"/>
                      <a:gd name="T3" fmla="*/ 0 h 583"/>
                      <a:gd name="T4" fmla="*/ 0 w 243"/>
                      <a:gd name="T5" fmla="*/ 583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583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583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Line 1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7" y="2261"/>
                    <a:ext cx="1" cy="58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675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76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Line 167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678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679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1680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813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681"/>
                  <p:cNvSpPr>
                    <a:spLocks noChangeArrowheads="1"/>
                  </p:cNvSpPr>
                  <p:nvPr/>
                </p:nvSpPr>
                <p:spPr bwMode="auto">
                  <a:xfrm>
                    <a:off x="1222" y="3735"/>
                    <a:ext cx="228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dirty="0">
                        <a:solidFill>
                          <a:srgbClr val="1F1A17"/>
                        </a:solidFill>
                        <a:latin typeface="Arial Narrow" pitchFamily="34" charset="0"/>
                      </a:rPr>
                      <a:t>THR</a:t>
                    </a:r>
                    <a:endParaRPr lang="de-DE" dirty="0"/>
                  </a:p>
                </p:txBody>
              </p:sp>
              <p:sp>
                <p:nvSpPr>
                  <p:cNvPr id="164" name="Line 1682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3620"/>
                    <a:ext cx="1" cy="19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Rectangle 1683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Rectangle 1684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1685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Line 1686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Line 1687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688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68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690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Rectangle 1691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Rectangl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1693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1694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Line 1695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696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69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698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Rectangle 1699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Rectangle 1700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Line 1701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Line 1702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1703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704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70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706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707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Line 1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709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710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1711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Line 1723"/>
                  <p:cNvSpPr>
                    <a:spLocks noChangeShapeType="1"/>
                  </p:cNvSpPr>
                  <p:nvPr/>
                </p:nvSpPr>
                <p:spPr bwMode="auto">
                  <a:xfrm>
                    <a:off x="539" y="3426"/>
                    <a:ext cx="58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24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725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Rectangle 172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79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Rectangle 172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1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Rectangle 172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32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Rectangle 172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4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Rectangle 17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6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Rectangle 173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8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Rectangle 173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9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Rectangle 173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1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Rectangle 173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34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Rectangle 173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5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Rectangle 173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6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Rectangle 173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8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Rectangle 173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0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Rectangle 173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16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Rectangle 174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3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Rectangle 174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53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Rectangle 174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7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Rectangle 174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8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Rectangle 17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03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Rectangle 174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1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Rectangle 174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4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Rectangle 174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5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Rectangle 174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72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Rectangle 174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8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Rectangle 175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0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75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22"/>
                    <a:ext cx="8" cy="12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Rectangle 1752"/>
                  <p:cNvSpPr>
                    <a:spLocks noChangeArrowheads="1"/>
                  </p:cNvSpPr>
                  <p:nvPr/>
                </p:nvSpPr>
                <p:spPr bwMode="auto">
                  <a:xfrm>
                    <a:off x="152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Rectangle 1753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Rectangle 1754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Rectangle 1755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Rectangle 1756"/>
                  <p:cNvSpPr>
                    <a:spLocks noChangeArrowheads="1"/>
                  </p:cNvSpPr>
                  <p:nvPr/>
                </p:nvSpPr>
                <p:spPr bwMode="auto">
                  <a:xfrm>
                    <a:off x="158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Rectangle 175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Rectangle 1758"/>
                  <p:cNvSpPr>
                    <a:spLocks noChangeArrowheads="1"/>
                  </p:cNvSpPr>
                  <p:nvPr/>
                </p:nvSpPr>
                <p:spPr bwMode="auto">
                  <a:xfrm>
                    <a:off x="162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Rectangle 1759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Rectangle 17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Rectangle 1761"/>
                  <p:cNvSpPr>
                    <a:spLocks noChangeArrowheads="1"/>
                  </p:cNvSpPr>
                  <p:nvPr/>
                </p:nvSpPr>
                <p:spPr bwMode="auto">
                  <a:xfrm>
                    <a:off x="167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Rectangle 1762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1763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Rectangle 1764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Rectangle 1765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Rectangle 1766"/>
                  <p:cNvSpPr>
                    <a:spLocks noChangeArrowheads="1"/>
                  </p:cNvSpPr>
                  <p:nvPr/>
                </p:nvSpPr>
                <p:spPr bwMode="auto">
                  <a:xfrm>
                    <a:off x="176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Rectangle 1767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Rectangle 1768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Rectangle 1769"/>
                  <p:cNvSpPr>
                    <a:spLocks noChangeArrowheads="1"/>
                  </p:cNvSpPr>
                  <p:nvPr/>
                </p:nvSpPr>
                <p:spPr bwMode="auto">
                  <a:xfrm>
                    <a:off x="1811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Rectangle 1770"/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Rectangle 1771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Rectangle 1772"/>
                  <p:cNvSpPr>
                    <a:spLocks noChangeArrowheads="1"/>
                  </p:cNvSpPr>
                  <p:nvPr/>
                </p:nvSpPr>
                <p:spPr bwMode="auto">
                  <a:xfrm>
                    <a:off x="186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Rectangle 1773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Rectangle 1774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Rectangle 1775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Rectangle 1776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Rectangle 1777"/>
                  <p:cNvSpPr>
                    <a:spLocks noChangeArrowheads="1"/>
                  </p:cNvSpPr>
                  <p:nvPr/>
                </p:nvSpPr>
                <p:spPr bwMode="auto">
                  <a:xfrm>
                    <a:off x="195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Rectangle 177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Rectangle 1779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Rectangle 178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Rectangle 1781"/>
                  <p:cNvSpPr>
                    <a:spLocks noChangeArrowheads="1"/>
                  </p:cNvSpPr>
                  <p:nvPr/>
                </p:nvSpPr>
                <p:spPr bwMode="auto">
                  <a:xfrm>
                    <a:off x="2017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Rectangle 1782"/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1783"/>
                  <p:cNvSpPr>
                    <a:spLocks noChangeArrowheads="1"/>
                  </p:cNvSpPr>
                  <p:nvPr/>
                </p:nvSpPr>
                <p:spPr bwMode="auto">
                  <a:xfrm>
                    <a:off x="205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1784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1785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Rectangle 1786"/>
                  <p:cNvSpPr>
                    <a:spLocks noChangeArrowheads="1"/>
                  </p:cNvSpPr>
                  <p:nvPr/>
                </p:nvSpPr>
                <p:spPr bwMode="auto">
                  <a:xfrm>
                    <a:off x="210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1787"/>
                  <p:cNvSpPr>
                    <a:spLocks noChangeArrowheads="1"/>
                  </p:cNvSpPr>
                  <p:nvPr/>
                </p:nvSpPr>
                <p:spPr bwMode="auto">
                  <a:xfrm>
                    <a:off x="212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Rectangle 1788"/>
                  <p:cNvSpPr>
                    <a:spLocks noChangeArrowheads="1"/>
                  </p:cNvSpPr>
                  <p:nvPr/>
                </p:nvSpPr>
                <p:spPr bwMode="auto">
                  <a:xfrm>
                    <a:off x="214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1789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Rectangle 1790"/>
                  <p:cNvSpPr>
                    <a:spLocks noChangeArrowheads="1"/>
                  </p:cNvSpPr>
                  <p:nvPr/>
                </p:nvSpPr>
                <p:spPr bwMode="auto">
                  <a:xfrm>
                    <a:off x="217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1791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Rectangle 1792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Rectangle 1793"/>
                  <p:cNvSpPr>
                    <a:spLocks noChangeArrowheads="1"/>
                  </p:cNvSpPr>
                  <p:nvPr/>
                </p:nvSpPr>
                <p:spPr bwMode="auto">
                  <a:xfrm>
                    <a:off x="222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Rectangle 179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Rectangle 179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Rectangle 1796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1797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Rectangle 1798"/>
                  <p:cNvSpPr>
                    <a:spLocks noChangeArrowheads="1"/>
                  </p:cNvSpPr>
                  <p:nvPr/>
                </p:nvSpPr>
                <p:spPr bwMode="auto">
                  <a:xfrm>
                    <a:off x="231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1799"/>
                  <p:cNvSpPr>
                    <a:spLocks noChangeArrowheads="1"/>
                  </p:cNvSpPr>
                  <p:nvPr/>
                </p:nvSpPr>
                <p:spPr bwMode="auto">
                  <a:xfrm>
                    <a:off x="233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Rectangle 1800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3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1801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5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Rectangle 1802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7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1803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8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Rectangle 1804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0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Rectangle 1805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24"/>
                    <a:ext cx="8" cy="4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Rectangle 180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Rectangle 1807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noFill/>
                  <a:ln w="12700">
                    <a:solidFill>
                      <a:srgbClr val="1F1A17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808"/>
                  <p:cNvSpPr>
                    <a:spLocks/>
                  </p:cNvSpPr>
                  <p:nvPr/>
                </p:nvSpPr>
                <p:spPr bwMode="auto">
                  <a:xfrm>
                    <a:off x="2631" y="3427"/>
                    <a:ext cx="342" cy="193"/>
                  </a:xfrm>
                  <a:custGeom>
                    <a:avLst/>
                    <a:gdLst>
                      <a:gd name="T0" fmla="*/ 342 w 342"/>
                      <a:gd name="T1" fmla="*/ 94 h 193"/>
                      <a:gd name="T2" fmla="*/ 197 w 342"/>
                      <a:gd name="T3" fmla="*/ 193 h 193"/>
                      <a:gd name="T4" fmla="*/ 0 w 342"/>
                      <a:gd name="T5" fmla="*/ 193 h 193"/>
                      <a:gd name="T6" fmla="*/ 0 w 342"/>
                      <a:gd name="T7" fmla="*/ 0 h 193"/>
                      <a:gd name="T8" fmla="*/ 197 w 342"/>
                      <a:gd name="T9" fmla="*/ 0 h 193"/>
                      <a:gd name="T10" fmla="*/ 342 w 342"/>
                      <a:gd name="T11" fmla="*/ 94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2" h="193">
                        <a:moveTo>
                          <a:pt x="342" y="94"/>
                        </a:moveTo>
                        <a:lnTo>
                          <a:pt x="197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342" y="94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 1810"/>
                <p:cNvSpPr>
                  <a:spLocks/>
                </p:cNvSpPr>
                <p:nvPr/>
              </p:nvSpPr>
              <p:spPr bwMode="auto">
                <a:xfrm>
                  <a:off x="2631" y="3427"/>
                  <a:ext cx="342" cy="193"/>
                </a:xfrm>
                <a:custGeom>
                  <a:avLst/>
                  <a:gdLst>
                    <a:gd name="T0" fmla="*/ 342 w 342"/>
                    <a:gd name="T1" fmla="*/ 94 h 193"/>
                    <a:gd name="T2" fmla="*/ 197 w 342"/>
                    <a:gd name="T3" fmla="*/ 193 h 193"/>
                    <a:gd name="T4" fmla="*/ 0 w 342"/>
                    <a:gd name="T5" fmla="*/ 193 h 193"/>
                    <a:gd name="T6" fmla="*/ 0 w 342"/>
                    <a:gd name="T7" fmla="*/ 0 h 193"/>
                    <a:gd name="T8" fmla="*/ 197 w 342"/>
                    <a:gd name="T9" fmla="*/ 0 h 193"/>
                    <a:gd name="T10" fmla="*/ 342 w 342"/>
                    <a:gd name="T11" fmla="*/ 9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2" h="193">
                      <a:moveTo>
                        <a:pt x="342" y="94"/>
                      </a:moveTo>
                      <a:lnTo>
                        <a:pt x="197" y="193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7" y="0"/>
                      </a:lnTo>
                      <a:lnTo>
                        <a:pt x="342" y="9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811"/>
                <p:cNvSpPr>
                  <a:spLocks noChangeShapeType="1"/>
                </p:cNvSpPr>
                <p:nvPr/>
              </p:nvSpPr>
              <p:spPr bwMode="auto">
                <a:xfrm>
                  <a:off x="2973" y="3521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631" y="3444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>
                      <a:solidFill>
                        <a:srgbClr val="1F1A17"/>
                      </a:solidFill>
                      <a:latin typeface="Arial Narrow" pitchFamily="34" charset="0"/>
                    </a:rPr>
                    <a:t>DAC</a:t>
                  </a:r>
                  <a:endParaRPr lang="de-DE" dirty="0"/>
                </a:p>
              </p:txBody>
            </p:sp>
            <p:sp>
              <p:nvSpPr>
                <p:cNvPr id="40" name="Line 1813"/>
                <p:cNvSpPr>
                  <a:spLocks noChangeShapeType="1"/>
                </p:cNvSpPr>
                <p:nvPr/>
              </p:nvSpPr>
              <p:spPr bwMode="auto">
                <a:xfrm flipH="1">
                  <a:off x="2536" y="3521"/>
                  <a:ext cx="95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Rectangle 1814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Rectangle 1815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Rectangle 1816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Rectangle 1817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818"/>
                <p:cNvSpPr>
                  <a:spLocks noChangeShapeType="1"/>
                </p:cNvSpPr>
                <p:nvPr/>
              </p:nvSpPr>
              <p:spPr bwMode="auto">
                <a:xfrm>
                  <a:off x="2437" y="2844"/>
                  <a:ext cx="634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819"/>
                <p:cNvSpPr>
                  <a:spLocks noChangeShapeType="1"/>
                </p:cNvSpPr>
                <p:nvPr/>
              </p:nvSpPr>
              <p:spPr bwMode="auto">
                <a:xfrm>
                  <a:off x="3994" y="3234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1820"/>
                <p:cNvSpPr>
                  <a:spLocks/>
                </p:cNvSpPr>
                <p:nvPr/>
              </p:nvSpPr>
              <p:spPr bwMode="auto">
                <a:xfrm>
                  <a:off x="4093" y="3135"/>
                  <a:ext cx="193" cy="50"/>
                </a:xfrm>
                <a:custGeom>
                  <a:avLst/>
                  <a:gdLst>
                    <a:gd name="T0" fmla="*/ 0 w 193"/>
                    <a:gd name="T1" fmla="*/ 0 h 50"/>
                    <a:gd name="T2" fmla="*/ 94 w 193"/>
                    <a:gd name="T3" fmla="*/ 50 h 50"/>
                    <a:gd name="T4" fmla="*/ 193 w 193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50">
                      <a:moveTo>
                        <a:pt x="0" y="0"/>
                      </a:moveTo>
                      <a:lnTo>
                        <a:pt x="94" y="50"/>
                      </a:lnTo>
                      <a:lnTo>
                        <a:pt x="193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1821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1822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823"/>
                <p:cNvSpPr>
                  <a:spLocks noChangeShapeType="1"/>
                </p:cNvSpPr>
                <p:nvPr/>
              </p:nvSpPr>
              <p:spPr bwMode="auto">
                <a:xfrm>
                  <a:off x="3994" y="313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1824"/>
                <p:cNvSpPr>
                  <a:spLocks/>
                </p:cNvSpPr>
                <p:nvPr/>
              </p:nvSpPr>
              <p:spPr bwMode="auto">
                <a:xfrm>
                  <a:off x="3895" y="2844"/>
                  <a:ext cx="99" cy="291"/>
                </a:xfrm>
                <a:custGeom>
                  <a:avLst/>
                  <a:gdLst>
                    <a:gd name="T0" fmla="*/ 99 w 99"/>
                    <a:gd name="T1" fmla="*/ 291 h 291"/>
                    <a:gd name="T2" fmla="*/ 99 w 99"/>
                    <a:gd name="T3" fmla="*/ 0 h 291"/>
                    <a:gd name="T4" fmla="*/ 0 w 99"/>
                    <a:gd name="T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91">
                      <a:moveTo>
                        <a:pt x="99" y="291"/>
                      </a:move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825"/>
                <p:cNvSpPr>
                  <a:spLocks/>
                </p:cNvSpPr>
                <p:nvPr/>
              </p:nvSpPr>
              <p:spPr bwMode="auto">
                <a:xfrm>
                  <a:off x="3895" y="3234"/>
                  <a:ext cx="99" cy="287"/>
                </a:xfrm>
                <a:custGeom>
                  <a:avLst/>
                  <a:gdLst>
                    <a:gd name="T0" fmla="*/ 99 w 99"/>
                    <a:gd name="T1" fmla="*/ 0 h 287"/>
                    <a:gd name="T2" fmla="*/ 99 w 99"/>
                    <a:gd name="T3" fmla="*/ 287 h 287"/>
                    <a:gd name="T4" fmla="*/ 0 w 99"/>
                    <a:gd name="T5" fmla="*/ 287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87">
                      <a:moveTo>
                        <a:pt x="99" y="0"/>
                      </a:moveTo>
                      <a:lnTo>
                        <a:pt x="99" y="287"/>
                      </a:lnTo>
                      <a:lnTo>
                        <a:pt x="0" y="287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826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0 h 394"/>
                    <a:gd name="T6" fmla="*/ 292 w 296"/>
                    <a:gd name="T7" fmla="*/ 193 h 394"/>
                    <a:gd name="T8" fmla="*/ 296 w 296"/>
                    <a:gd name="T9" fmla="*/ 197 h 394"/>
                    <a:gd name="T10" fmla="*/ 292 w 296"/>
                    <a:gd name="T11" fmla="*/ 201 h 394"/>
                    <a:gd name="T12" fmla="*/ 0 w 296"/>
                    <a:gd name="T13" fmla="*/ 394 h 394"/>
                    <a:gd name="T14" fmla="*/ 0 w 296"/>
                    <a:gd name="T15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1827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197 h 394"/>
                    <a:gd name="T6" fmla="*/ 0 w 296"/>
                    <a:gd name="T7" fmla="*/ 0 h 394"/>
                    <a:gd name="T8" fmla="*/ 0 w 296"/>
                    <a:gd name="T9" fmla="*/ 0 h 394"/>
                    <a:gd name="T10" fmla="*/ 292 w 296"/>
                    <a:gd name="T11" fmla="*/ 193 h 394"/>
                    <a:gd name="T12" fmla="*/ 296 w 296"/>
                    <a:gd name="T13" fmla="*/ 197 h 394"/>
                    <a:gd name="T14" fmla="*/ 292 w 296"/>
                    <a:gd name="T15" fmla="*/ 201 h 394"/>
                    <a:gd name="T16" fmla="*/ 0 w 296"/>
                    <a:gd name="T17" fmla="*/ 394 h 394"/>
                    <a:gd name="T18" fmla="*/ 0 w 296"/>
                    <a:gd name="T19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1828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1829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830"/>
                <p:cNvSpPr>
                  <a:spLocks noChangeShapeType="1"/>
                </p:cNvSpPr>
                <p:nvPr/>
              </p:nvSpPr>
              <p:spPr bwMode="auto">
                <a:xfrm flipH="1">
                  <a:off x="4286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31"/>
                <p:cNvSpPr>
                  <a:spLocks noChangeShapeType="1"/>
                </p:cNvSpPr>
                <p:nvPr/>
              </p:nvSpPr>
              <p:spPr bwMode="auto">
                <a:xfrm>
                  <a:off x="4723" y="3185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Rectangle 1832"/>
                <p:cNvSpPr>
                  <a:spLocks noChangeArrowheads="1"/>
                </p:cNvSpPr>
                <p:nvPr/>
              </p:nvSpPr>
              <p:spPr bwMode="auto">
                <a:xfrm>
                  <a:off x="436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Rectangle 1833"/>
                <p:cNvSpPr>
                  <a:spLocks noChangeArrowheads="1"/>
                </p:cNvSpPr>
                <p:nvPr/>
              </p:nvSpPr>
              <p:spPr bwMode="auto">
                <a:xfrm>
                  <a:off x="441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834"/>
                <p:cNvSpPr>
                  <a:spLocks noChangeShapeType="1"/>
                </p:cNvSpPr>
                <p:nvPr/>
              </p:nvSpPr>
              <p:spPr bwMode="auto">
                <a:xfrm>
                  <a:off x="4430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835"/>
                <p:cNvSpPr>
                  <a:spLocks noChangeShapeType="1"/>
                </p:cNvSpPr>
                <p:nvPr/>
              </p:nvSpPr>
              <p:spPr bwMode="auto">
                <a:xfrm>
                  <a:off x="4286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6"/>
                <p:cNvSpPr>
                  <a:spLocks noChangeShapeType="1"/>
                </p:cNvSpPr>
                <p:nvPr/>
              </p:nvSpPr>
              <p:spPr bwMode="auto">
                <a:xfrm>
                  <a:off x="4529" y="2602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837"/>
                <p:cNvSpPr>
                  <a:spLocks/>
                </p:cNvSpPr>
                <p:nvPr/>
              </p:nvSpPr>
              <p:spPr bwMode="auto">
                <a:xfrm>
                  <a:off x="4628" y="2553"/>
                  <a:ext cx="193" cy="49"/>
                </a:xfrm>
                <a:custGeom>
                  <a:avLst/>
                  <a:gdLst>
                    <a:gd name="T0" fmla="*/ 0 w 193"/>
                    <a:gd name="T1" fmla="*/ 0 h 49"/>
                    <a:gd name="T2" fmla="*/ 95 w 193"/>
                    <a:gd name="T3" fmla="*/ 49 h 49"/>
                    <a:gd name="T4" fmla="*/ 193 w 193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49">
                      <a:moveTo>
                        <a:pt x="0" y="0"/>
                      </a:moveTo>
                      <a:lnTo>
                        <a:pt x="95" y="49"/>
                      </a:lnTo>
                      <a:lnTo>
                        <a:pt x="193" y="49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1838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1839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840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1841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842"/>
                <p:cNvSpPr>
                  <a:spLocks/>
                </p:cNvSpPr>
                <p:nvPr/>
              </p:nvSpPr>
              <p:spPr bwMode="auto">
                <a:xfrm>
                  <a:off x="4286" y="2602"/>
                  <a:ext cx="243" cy="583"/>
                </a:xfrm>
                <a:custGeom>
                  <a:avLst/>
                  <a:gdLst>
                    <a:gd name="T0" fmla="*/ 243 w 243"/>
                    <a:gd name="T1" fmla="*/ 0 h 583"/>
                    <a:gd name="T2" fmla="*/ 0 w 243"/>
                    <a:gd name="T3" fmla="*/ 0 h 583"/>
                    <a:gd name="T4" fmla="*/ 0 w 243"/>
                    <a:gd name="T5" fmla="*/ 583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" h="583">
                      <a:moveTo>
                        <a:pt x="243" y="0"/>
                      </a:moveTo>
                      <a:lnTo>
                        <a:pt x="0" y="0"/>
                      </a:lnTo>
                      <a:lnTo>
                        <a:pt x="0" y="583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4821" y="2602"/>
                  <a:ext cx="1" cy="583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844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1845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46"/>
                <p:cNvSpPr>
                  <a:spLocks noChangeShapeType="1"/>
                </p:cNvSpPr>
                <p:nvPr/>
              </p:nvSpPr>
              <p:spPr bwMode="auto">
                <a:xfrm>
                  <a:off x="4529" y="2795"/>
                  <a:ext cx="292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Rectangle 1847"/>
                <p:cNvSpPr>
                  <a:spLocks noChangeArrowheads="1"/>
                </p:cNvSpPr>
                <p:nvPr/>
              </p:nvSpPr>
              <p:spPr bwMode="auto">
                <a:xfrm>
                  <a:off x="2194" y="3349"/>
                  <a:ext cx="231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SW</a:t>
                  </a:r>
                  <a:endParaRPr lang="de-DE"/>
                </a:p>
              </p:txBody>
            </p:sp>
            <p:sp>
              <p:nvSpPr>
                <p:cNvPr id="75" name="Rectangle 1848"/>
                <p:cNvSpPr>
                  <a:spLocks noChangeArrowheads="1"/>
                </p:cNvSpPr>
                <p:nvPr/>
              </p:nvSpPr>
              <p:spPr bwMode="auto">
                <a:xfrm>
                  <a:off x="2194" y="3505"/>
                  <a:ext cx="34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CTRL</a:t>
                  </a:r>
                  <a:endParaRPr lang="de-DE"/>
                </a:p>
              </p:txBody>
            </p:sp>
            <p:sp>
              <p:nvSpPr>
                <p:cNvPr id="76" name="Rectangle 1849"/>
                <p:cNvSpPr>
                  <a:spLocks noChangeArrowheads="1"/>
                </p:cNvSpPr>
                <p:nvPr/>
              </p:nvSpPr>
              <p:spPr bwMode="auto">
                <a:xfrm>
                  <a:off x="3117" y="2766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7" name="Rectangle 1850"/>
                <p:cNvSpPr>
                  <a:spLocks noChangeArrowheads="1"/>
                </p:cNvSpPr>
                <p:nvPr/>
              </p:nvSpPr>
              <p:spPr bwMode="auto">
                <a:xfrm>
                  <a:off x="3117" y="3444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8" name="Rectangle 1851"/>
                <p:cNvSpPr>
                  <a:spLocks noChangeArrowheads="1"/>
                </p:cNvSpPr>
                <p:nvPr/>
              </p:nvSpPr>
              <p:spPr bwMode="auto">
                <a:xfrm>
                  <a:off x="2145" y="2959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CDS</a:t>
                  </a:r>
                  <a:endParaRPr lang="de-DE"/>
                </a:p>
              </p:txBody>
            </p:sp>
            <p:sp>
              <p:nvSpPr>
                <p:cNvPr id="79" name="Rectangle 1852"/>
                <p:cNvSpPr>
                  <a:spLocks noChangeArrowheads="1"/>
                </p:cNvSpPr>
                <p:nvPr/>
              </p:nvSpPr>
              <p:spPr bwMode="auto">
                <a:xfrm>
                  <a:off x="4335" y="3394"/>
                  <a:ext cx="427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RO Amp</a:t>
                  </a:r>
                  <a:endParaRPr lang="de-DE"/>
                </a:p>
              </p:txBody>
            </p:sp>
            <p:sp>
              <p:nvSpPr>
                <p:cNvPr id="80" name="Freeform 1854"/>
                <p:cNvSpPr>
                  <a:spLocks/>
                </p:cNvSpPr>
                <p:nvPr/>
              </p:nvSpPr>
              <p:spPr bwMode="auto">
                <a:xfrm>
                  <a:off x="4802" y="2167"/>
                  <a:ext cx="1150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0 h 1646"/>
                    <a:gd name="T6" fmla="*/ 292 w 391"/>
                    <a:gd name="T7" fmla="*/ 0 h 1646"/>
                    <a:gd name="T8" fmla="*/ 292 w 391"/>
                    <a:gd name="T9" fmla="*/ 1502 h 1646"/>
                    <a:gd name="T10" fmla="*/ 391 w 391"/>
                    <a:gd name="T11" fmla="*/ 1502 h 1646"/>
                    <a:gd name="T12" fmla="*/ 391 w 391"/>
                    <a:gd name="T13" fmla="*/ 1502 h 1646"/>
                    <a:gd name="T14" fmla="*/ 391 w 391"/>
                    <a:gd name="T15" fmla="*/ 1502 h 1646"/>
                    <a:gd name="T16" fmla="*/ 193 w 391"/>
                    <a:gd name="T17" fmla="*/ 1646 h 1646"/>
                    <a:gd name="T18" fmla="*/ 193 w 391"/>
                    <a:gd name="T19" fmla="*/ 1646 h 1646"/>
                    <a:gd name="T20" fmla="*/ 193 w 391"/>
                    <a:gd name="T21" fmla="*/ 1646 h 1646"/>
                    <a:gd name="T22" fmla="*/ 0 w 391"/>
                    <a:gd name="T23" fmla="*/ 1502 h 1646"/>
                    <a:gd name="T24" fmla="*/ 0 w 391"/>
                    <a:gd name="T25" fmla="*/ 1502 h 1646"/>
                    <a:gd name="T26" fmla="*/ 0 w 391"/>
                    <a:gd name="T27" fmla="*/ 1502 h 1646"/>
                    <a:gd name="T28" fmla="*/ 99 w 391"/>
                    <a:gd name="T29" fmla="*/ 1502 h 1646"/>
                    <a:gd name="T30" fmla="*/ 99 w 391"/>
                    <a:gd name="T31" fmla="*/ 0 h 1646"/>
                    <a:gd name="T32" fmla="*/ 99 w 391"/>
                    <a:gd name="T33" fmla="*/ 0 h 1646"/>
                    <a:gd name="T34" fmla="*/ 99 w 391"/>
                    <a:gd name="T3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55"/>
                <p:cNvSpPr>
                  <a:spLocks noChangeShapeType="1"/>
                </p:cNvSpPr>
                <p:nvPr/>
              </p:nvSpPr>
              <p:spPr bwMode="auto">
                <a:xfrm>
                  <a:off x="4821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856"/>
                <p:cNvSpPr>
                  <a:spLocks/>
                </p:cNvSpPr>
                <p:nvPr/>
              </p:nvSpPr>
              <p:spPr bwMode="auto">
                <a:xfrm>
                  <a:off x="4920" y="3135"/>
                  <a:ext cx="194" cy="50"/>
                </a:xfrm>
                <a:custGeom>
                  <a:avLst/>
                  <a:gdLst>
                    <a:gd name="T0" fmla="*/ 0 w 194"/>
                    <a:gd name="T1" fmla="*/ 0 h 50"/>
                    <a:gd name="T2" fmla="*/ 95 w 194"/>
                    <a:gd name="T3" fmla="*/ 50 h 50"/>
                    <a:gd name="T4" fmla="*/ 194 w 194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" h="50">
                      <a:moveTo>
                        <a:pt x="0" y="0"/>
                      </a:moveTo>
                      <a:lnTo>
                        <a:pt x="95" y="50"/>
                      </a:lnTo>
                      <a:lnTo>
                        <a:pt x="194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857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858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Rectangle 1859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945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6" name="Rectangle 1860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861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7" name="Rectangle 1861"/>
                <p:cNvSpPr>
                  <a:spLocks noChangeArrowheads="1"/>
                </p:cNvSpPr>
                <p:nvPr/>
              </p:nvSpPr>
              <p:spPr bwMode="auto">
                <a:xfrm rot="16200000">
                  <a:off x="5182" y="2803"/>
                  <a:ext cx="8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 </a:t>
                  </a:r>
                  <a:endParaRPr lang="de-DE"/>
                </a:p>
              </p:txBody>
            </p:sp>
            <p:sp>
              <p:nvSpPr>
                <p:cNvPr id="88" name="Rectangle 1862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748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9" name="Rectangle 1863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680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0" name="Rectangle 1864"/>
                <p:cNvSpPr>
                  <a:spLocks noChangeArrowheads="1"/>
                </p:cNvSpPr>
                <p:nvPr/>
              </p:nvSpPr>
              <p:spPr bwMode="auto">
                <a:xfrm rot="16200000">
                  <a:off x="5222" y="261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</p:grpSp>
        </p:grpSp>
      </p:grpSp>
      <p:sp>
        <p:nvSpPr>
          <p:cNvPr id="280" name="Oval 1510"/>
          <p:cNvSpPr>
            <a:spLocks noChangeArrowheads="1"/>
          </p:cNvSpPr>
          <p:nvPr/>
        </p:nvSpPr>
        <p:spPr bwMode="auto">
          <a:xfrm>
            <a:off x="7452320" y="2605080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281" name="Oval 1511"/>
          <p:cNvSpPr>
            <a:spLocks noChangeArrowheads="1"/>
          </p:cNvSpPr>
          <p:nvPr/>
        </p:nvSpPr>
        <p:spPr bwMode="auto">
          <a:xfrm>
            <a:off x="7452320" y="3686167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grpSp>
        <p:nvGrpSpPr>
          <p:cNvPr id="282" name="Group 4"/>
          <p:cNvGrpSpPr/>
          <p:nvPr/>
        </p:nvGrpSpPr>
        <p:grpSpPr>
          <a:xfrm>
            <a:off x="6804248" y="1812917"/>
            <a:ext cx="900814" cy="3240088"/>
            <a:chOff x="7343346" y="1812917"/>
            <a:chExt cx="900814" cy="3240088"/>
          </a:xfrm>
        </p:grpSpPr>
        <p:sp>
          <p:nvSpPr>
            <p:cNvPr id="283" name="Line 1499"/>
            <p:cNvSpPr>
              <a:spLocks noChangeShapeType="1"/>
            </p:cNvSpPr>
            <p:nvPr/>
          </p:nvSpPr>
          <p:spPr bwMode="auto">
            <a:xfrm>
              <a:off x="7537021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Oval 1500"/>
            <p:cNvSpPr>
              <a:spLocks noChangeArrowheads="1"/>
            </p:cNvSpPr>
            <p:nvPr/>
          </p:nvSpPr>
          <p:spPr bwMode="auto">
            <a:xfrm>
              <a:off x="7486221" y="2101842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5" name="Oval 1501"/>
            <p:cNvSpPr>
              <a:spLocks noChangeArrowheads="1"/>
            </p:cNvSpPr>
            <p:nvPr/>
          </p:nvSpPr>
          <p:spPr bwMode="auto">
            <a:xfrm>
              <a:off x="7486221" y="3182930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6" name="Line 1516"/>
            <p:cNvSpPr>
              <a:spLocks noChangeShapeType="1"/>
            </p:cNvSpPr>
            <p:nvPr/>
          </p:nvSpPr>
          <p:spPr bwMode="auto">
            <a:xfrm>
              <a:off x="8028384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AutoShape 1518"/>
            <p:cNvSpPr>
              <a:spLocks noChangeArrowheads="1"/>
            </p:cNvSpPr>
            <p:nvPr/>
          </p:nvSpPr>
          <p:spPr bwMode="auto">
            <a:xfrm flipV="1">
              <a:off x="7343346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8" name="AutoShape 1519"/>
            <p:cNvSpPr>
              <a:spLocks noChangeArrowheads="1"/>
            </p:cNvSpPr>
            <p:nvPr/>
          </p:nvSpPr>
          <p:spPr bwMode="auto">
            <a:xfrm flipV="1">
              <a:off x="7812360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289" name="Textfeld 642"/>
          <p:cNvSpPr txBox="1"/>
          <p:nvPr/>
        </p:nvSpPr>
        <p:spPr>
          <a:xfrm>
            <a:off x="364518" y="4797152"/>
            <a:ext cx="2531122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Calibration circuitry</a:t>
            </a:r>
            <a:endParaRPr lang="en-US" dirty="0"/>
          </a:p>
        </p:txBody>
      </p:sp>
      <p:sp>
        <p:nvSpPr>
          <p:cNvPr id="290" name="Textfeld 643"/>
          <p:cNvSpPr txBox="1"/>
          <p:nvPr/>
        </p:nvSpPr>
        <p:spPr>
          <a:xfrm>
            <a:off x="361008" y="5263195"/>
            <a:ext cx="253463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Adaptive gain amplifier</a:t>
            </a:r>
            <a:endParaRPr lang="en-US" dirty="0"/>
          </a:p>
        </p:txBody>
      </p:sp>
      <p:sp>
        <p:nvSpPr>
          <p:cNvPr id="291" name="Textfeld 644"/>
          <p:cNvSpPr txBox="1"/>
          <p:nvPr/>
        </p:nvSpPr>
        <p:spPr>
          <a:xfrm>
            <a:off x="354684" y="5713420"/>
            <a:ext cx="254586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352 analog memory cells</a:t>
            </a:r>
            <a:endParaRPr lang="en-US" dirty="0"/>
          </a:p>
        </p:txBody>
      </p:sp>
      <p:sp>
        <p:nvSpPr>
          <p:cNvPr id="292" name="TextBox 6"/>
          <p:cNvSpPr txBox="1"/>
          <p:nvPr/>
        </p:nvSpPr>
        <p:spPr>
          <a:xfrm>
            <a:off x="7668344" y="1854984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3" name="TextBox 331"/>
          <p:cNvSpPr txBox="1"/>
          <p:nvPr/>
        </p:nvSpPr>
        <p:spPr>
          <a:xfrm>
            <a:off x="7668344" y="3511168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4" name="TextBox 8"/>
          <p:cNvSpPr txBox="1"/>
          <p:nvPr/>
        </p:nvSpPr>
        <p:spPr>
          <a:xfrm rot="-5400000">
            <a:off x="5880764" y="2879333"/>
            <a:ext cx="274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 </a:t>
            </a:r>
            <a:r>
              <a:rPr lang="en-US" sz="2400" dirty="0"/>
              <a:t>b</a:t>
            </a:r>
            <a:r>
              <a:rPr lang="en-US" sz="2400" dirty="0" smtClean="0"/>
              <a:t>us (per column)</a:t>
            </a:r>
            <a:endParaRPr lang="de-DE" dirty="0"/>
          </a:p>
        </p:txBody>
      </p:sp>
      <p:grpSp>
        <p:nvGrpSpPr>
          <p:cNvPr id="295" name="Group 271"/>
          <p:cNvGrpSpPr/>
          <p:nvPr/>
        </p:nvGrpSpPr>
        <p:grpSpPr>
          <a:xfrm>
            <a:off x="7164288" y="5447861"/>
            <a:ext cx="792162" cy="1221501"/>
            <a:chOff x="7579605" y="5447861"/>
            <a:chExt cx="792162" cy="1221501"/>
          </a:xfrm>
        </p:grpSpPr>
        <p:sp>
          <p:nvSpPr>
            <p:cNvPr id="296" name="Line 1585"/>
            <p:cNvSpPr>
              <a:spLocks noChangeShapeType="1"/>
            </p:cNvSpPr>
            <p:nvPr/>
          </p:nvSpPr>
          <p:spPr bwMode="auto">
            <a:xfrm rot="5400000">
              <a:off x="7887119" y="5536428"/>
              <a:ext cx="177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660"/>
            <p:cNvSpPr>
              <a:spLocks noChangeShapeType="1"/>
            </p:cNvSpPr>
            <p:nvPr/>
          </p:nvSpPr>
          <p:spPr bwMode="auto">
            <a:xfrm rot="5400000">
              <a:off x="7794421" y="6268381"/>
              <a:ext cx="80196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661"/>
            <p:cNvSpPr>
              <a:spLocks noChangeShapeType="1"/>
            </p:cNvSpPr>
            <p:nvPr/>
          </p:nvSpPr>
          <p:spPr bwMode="auto">
            <a:xfrm rot="5400000" flipV="1">
              <a:off x="7373833" y="6268050"/>
              <a:ext cx="801961" cy="6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AutoShape 1659"/>
            <p:cNvSpPr>
              <a:spLocks noChangeArrowheads="1"/>
            </p:cNvSpPr>
            <p:nvPr/>
          </p:nvSpPr>
          <p:spPr bwMode="auto">
            <a:xfrm rot="10800000">
              <a:off x="7579605" y="5610748"/>
              <a:ext cx="792162" cy="5746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300" name="Textfeld 653"/>
          <p:cNvSpPr txBox="1"/>
          <p:nvPr/>
        </p:nvSpPr>
        <p:spPr>
          <a:xfrm>
            <a:off x="6947123" y="980728"/>
            <a:ext cx="189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Pixel matrix</a:t>
            </a:r>
            <a:endParaRPr lang="en-US" sz="2800" dirty="0"/>
          </a:p>
        </p:txBody>
      </p:sp>
      <p:sp>
        <p:nvSpPr>
          <p:cNvPr id="301" name="Oval 300"/>
          <p:cNvSpPr/>
          <p:nvPr/>
        </p:nvSpPr>
        <p:spPr>
          <a:xfrm>
            <a:off x="3640910" y="1751004"/>
            <a:ext cx="1985285" cy="282495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95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8280" y="1178280"/>
            <a:ext cx="9143640" cy="5568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429394" y="182880"/>
            <a:ext cx="6374854" cy="64487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>
                <a:solidFill>
                  <a:srgbClr val="FFFFFF"/>
                </a:solidFill>
                <a:latin typeface="Calibri" pitchFamily="34"/>
                <a:ea typeface="DejaVu LGC Sans" pitchFamily="2"/>
                <a:cs typeface="DejaVu LGC Sans" pitchFamily="2"/>
              </a:rPr>
              <a:t>D</a:t>
            </a:r>
            <a:r>
              <a:rPr lang="en-US" sz="3600" b="1" dirty="0" smtClean="0">
                <a:solidFill>
                  <a:srgbClr val="FFFFFF"/>
                </a:solidFill>
                <a:latin typeface="Calibri" pitchFamily="34"/>
                <a:ea typeface="DejaVu LGC Sans" pitchFamily="2"/>
                <a:cs typeface="DejaVu LGC Sans" pitchFamily="2"/>
              </a:rPr>
              <a:t>roop curve: </a:t>
            </a:r>
            <a:r>
              <a:rPr lang="en-US" sz="3600" b="1" dirty="0">
                <a:solidFill>
                  <a:srgbClr val="FFFFFF"/>
                </a:solidFill>
                <a:latin typeface="Calibri" pitchFamily="34"/>
                <a:ea typeface="DejaVu LGC Sans" pitchFamily="2"/>
                <a:cs typeface="DejaVu LGC Sans" pitchFamily="2"/>
              </a:rPr>
              <a:t>Pix 2 cell </a:t>
            </a:r>
            <a:r>
              <a:rPr lang="en-US" sz="3600" b="1" dirty="0" smtClean="0">
                <a:solidFill>
                  <a:srgbClr val="FFFFFF"/>
                </a:solidFill>
                <a:latin typeface="Calibri" pitchFamily="34"/>
                <a:ea typeface="DejaVu LGC Sans" pitchFamily="2"/>
                <a:cs typeface="DejaVu LGC Sans" pitchFamily="2"/>
              </a:rPr>
              <a:t>128-256</a:t>
            </a:r>
            <a:endParaRPr lang="en-US" sz="3600" b="1" dirty="0">
              <a:solidFill>
                <a:srgbClr val="FFFFFF"/>
              </a:solidFill>
              <a:latin typeface="Calibri" pitchFamily="34"/>
              <a:ea typeface="DejaVu LGC Sans" pitchFamily="2"/>
              <a:cs typeface="DejaVu LGC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1989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platzhalter 12"/>
          <p:cNvSpPr>
            <a:spLocks noGrp="1"/>
          </p:cNvSpPr>
          <p:nvPr>
            <p:ph type="body" sz="quarter" idx="4294967295"/>
          </p:nvPr>
        </p:nvSpPr>
        <p:spPr>
          <a:xfrm>
            <a:off x="107950" y="71438"/>
            <a:ext cx="6265863" cy="923925"/>
          </a:xfrm>
        </p:spPr>
        <p:txBody>
          <a:bodyPr anchor="ctr"/>
          <a:lstStyle/>
          <a:p>
            <a:pPr marL="0" indent="0" eaLnBrk="1" hangingPunct="1"/>
            <a:r>
              <a:rPr lang="de-CH" sz="3600" b="1" dirty="0" smtClean="0">
                <a:solidFill>
                  <a:schemeClr val="bg1"/>
                </a:solidFill>
              </a:rPr>
              <a:t>AGIPD 1.0 Pixel </a:t>
            </a:r>
            <a:r>
              <a:rPr lang="de-CH" sz="3600" b="1" dirty="0">
                <a:solidFill>
                  <a:schemeClr val="bg1"/>
                </a:solidFill>
              </a:rPr>
              <a:t>E</a:t>
            </a:r>
            <a:r>
              <a:rPr lang="de-CH" sz="3600" b="1" dirty="0" smtClean="0">
                <a:solidFill>
                  <a:schemeClr val="bg1"/>
                </a:solidFill>
              </a:rPr>
              <a:t>lectronics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pic>
        <p:nvPicPr>
          <p:cNvPr id="6147" name="Picture 4" descr="agipd10_pixel_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0" t="5649" r="11400" b="5115"/>
          <a:stretch>
            <a:fillRect/>
          </a:stretch>
        </p:blipFill>
        <p:spPr bwMode="auto">
          <a:xfrm>
            <a:off x="107950" y="1484313"/>
            <a:ext cx="4967965" cy="489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5148065" y="1484784"/>
            <a:ext cx="388843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schemeClr val="accent1"/>
                </a:solidFill>
              </a:rPr>
              <a:t>200 x 200 micron</a:t>
            </a:r>
            <a:r>
              <a:rPr lang="de-CH" sz="2000" b="1" baseline="30000" dirty="0">
                <a:solidFill>
                  <a:schemeClr val="accent1"/>
                </a:solidFill>
              </a:rPr>
              <a:t>2</a:t>
            </a:r>
            <a:r>
              <a:rPr lang="de-CH" sz="2000" b="1" dirty="0">
                <a:solidFill>
                  <a:schemeClr val="accent1"/>
                </a:solidFill>
              </a:rPr>
              <a:t> </a:t>
            </a:r>
            <a:r>
              <a:rPr lang="de-CH" sz="2000" b="1" dirty="0" err="1">
                <a:solidFill>
                  <a:prstClr val="black"/>
                </a:solidFill>
              </a:rPr>
              <a:t>pixels</a:t>
            </a:r>
            <a:endParaRPr lang="de-CH" sz="2000" b="1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schemeClr val="accent1"/>
                </a:solidFill>
              </a:rPr>
              <a:t>352 </a:t>
            </a:r>
            <a:r>
              <a:rPr lang="de-CH" sz="2000" b="1" dirty="0" err="1">
                <a:solidFill>
                  <a:schemeClr val="accent1"/>
                </a:solidFill>
              </a:rPr>
              <a:t>storage</a:t>
            </a:r>
            <a:r>
              <a:rPr lang="de-CH" sz="2000" b="1" dirty="0">
                <a:solidFill>
                  <a:schemeClr val="accent1"/>
                </a:solidFill>
              </a:rPr>
              <a:t> </a:t>
            </a:r>
            <a:r>
              <a:rPr lang="de-CH" sz="2000" b="1" dirty="0" err="1">
                <a:solidFill>
                  <a:schemeClr val="accent1"/>
                </a:solidFill>
              </a:rPr>
              <a:t>cells</a:t>
            </a:r>
            <a:r>
              <a:rPr lang="de-CH" sz="2000" b="1" dirty="0">
                <a:solidFill>
                  <a:schemeClr val="accent1"/>
                </a:solidFill>
              </a:rPr>
              <a:t> </a:t>
            </a:r>
            <a:r>
              <a:rPr lang="de-CH" sz="2000" b="1" dirty="0">
                <a:solidFill>
                  <a:prstClr val="black"/>
                </a:solidFill>
              </a:rPr>
              <a:t>+ </a:t>
            </a:r>
            <a:r>
              <a:rPr lang="de-CH" sz="2000" b="1" dirty="0" err="1">
                <a:solidFill>
                  <a:prstClr val="black"/>
                </a:solidFill>
              </a:rPr>
              <a:t>veto</a:t>
            </a:r>
            <a:r>
              <a:rPr lang="de-CH" sz="2000" b="1" dirty="0">
                <a:solidFill>
                  <a:prstClr val="black"/>
                </a:solidFill>
              </a:rPr>
              <a:t> </a:t>
            </a:r>
            <a:r>
              <a:rPr lang="de-CH" sz="2000" b="1" dirty="0" err="1">
                <a:solidFill>
                  <a:prstClr val="black"/>
                </a:solidFill>
              </a:rPr>
              <a:t>possibilities</a:t>
            </a:r>
            <a:r>
              <a:rPr lang="de-CH" sz="2000" b="1" dirty="0">
                <a:solidFill>
                  <a:prstClr val="black"/>
                </a:solidFill>
              </a:rPr>
              <a:t>.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 err="1">
                <a:solidFill>
                  <a:prstClr val="black"/>
                </a:solidFill>
              </a:rPr>
              <a:t>Minumum</a:t>
            </a:r>
            <a:r>
              <a:rPr lang="de-CH" sz="2000" b="1" dirty="0">
                <a:solidFill>
                  <a:prstClr val="black"/>
                </a:solidFill>
              </a:rPr>
              <a:t> </a:t>
            </a:r>
            <a:r>
              <a:rPr lang="de-CH" sz="2000" b="1" dirty="0" err="1">
                <a:solidFill>
                  <a:prstClr val="black"/>
                </a:solidFill>
              </a:rPr>
              <a:t>signal</a:t>
            </a:r>
            <a:r>
              <a:rPr lang="de-CH" sz="2000" b="1" dirty="0">
                <a:solidFill>
                  <a:prstClr val="black"/>
                </a:solidFill>
              </a:rPr>
              <a:t> ~ 300 e</a:t>
            </a:r>
            <a:r>
              <a:rPr lang="de-CH" sz="2000" b="1" baseline="30000" dirty="0">
                <a:solidFill>
                  <a:prstClr val="black"/>
                </a:solidFill>
              </a:rPr>
              <a:t>- </a:t>
            </a:r>
            <a:r>
              <a:rPr lang="de-CH" sz="2000" b="1" dirty="0">
                <a:solidFill>
                  <a:prstClr val="black"/>
                </a:solidFill>
              </a:rPr>
              <a:t>= </a:t>
            </a:r>
          </a:p>
          <a:p>
            <a:pPr lvl="1" eaLnBrk="1" hangingPunct="1"/>
            <a:r>
              <a:rPr lang="de-CH" sz="2000" b="1" dirty="0">
                <a:solidFill>
                  <a:schemeClr val="accent1"/>
                </a:solidFill>
              </a:rPr>
              <a:t>0.1 </a:t>
            </a:r>
            <a:r>
              <a:rPr lang="de-CH" sz="2000" b="1" dirty="0" err="1">
                <a:solidFill>
                  <a:schemeClr val="accent1"/>
                </a:solidFill>
              </a:rPr>
              <a:t>photon</a:t>
            </a:r>
            <a:r>
              <a:rPr lang="de-CH" sz="2000" b="1" dirty="0">
                <a:solidFill>
                  <a:schemeClr val="accent1"/>
                </a:solidFill>
              </a:rPr>
              <a:t> of 12.4keV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prstClr val="black"/>
                </a:solidFill>
              </a:rPr>
              <a:t>Maximum </a:t>
            </a:r>
            <a:r>
              <a:rPr lang="de-CH" sz="2000" b="1" dirty="0" err="1">
                <a:solidFill>
                  <a:prstClr val="black"/>
                </a:solidFill>
              </a:rPr>
              <a:t>signal</a:t>
            </a:r>
            <a:r>
              <a:rPr lang="de-CH" sz="2000" b="1" dirty="0">
                <a:solidFill>
                  <a:prstClr val="black"/>
                </a:solidFill>
              </a:rPr>
              <a:t> ~ 33 10</a:t>
            </a:r>
            <a:r>
              <a:rPr lang="de-CH" sz="2000" b="1" baseline="30000" dirty="0">
                <a:solidFill>
                  <a:prstClr val="black"/>
                </a:solidFill>
              </a:rPr>
              <a:t>6</a:t>
            </a:r>
            <a:r>
              <a:rPr lang="de-CH" sz="2000" b="1" dirty="0">
                <a:solidFill>
                  <a:prstClr val="black"/>
                </a:solidFill>
              </a:rPr>
              <a:t> e</a:t>
            </a:r>
            <a:r>
              <a:rPr lang="de-CH" sz="2000" b="1" baseline="30000" dirty="0">
                <a:solidFill>
                  <a:prstClr val="black"/>
                </a:solidFill>
              </a:rPr>
              <a:t>- </a:t>
            </a:r>
            <a:r>
              <a:rPr lang="de-CH" sz="2000" b="1" dirty="0">
                <a:solidFill>
                  <a:prstClr val="black"/>
                </a:solidFill>
              </a:rPr>
              <a:t>= </a:t>
            </a:r>
          </a:p>
          <a:p>
            <a:pPr lvl="1" eaLnBrk="1" hangingPunct="1"/>
            <a:r>
              <a:rPr lang="de-CH" sz="2000" b="1" dirty="0">
                <a:solidFill>
                  <a:schemeClr val="accent1"/>
                </a:solidFill>
              </a:rPr>
              <a:t>10</a:t>
            </a:r>
            <a:r>
              <a:rPr lang="de-CH" sz="2000" b="1" baseline="30000" dirty="0">
                <a:solidFill>
                  <a:schemeClr val="accent1"/>
                </a:solidFill>
              </a:rPr>
              <a:t>4</a:t>
            </a:r>
            <a:r>
              <a:rPr lang="de-CH" sz="2000" b="1" dirty="0">
                <a:solidFill>
                  <a:schemeClr val="accent1"/>
                </a:solidFill>
              </a:rPr>
              <a:t> </a:t>
            </a:r>
            <a:r>
              <a:rPr lang="de-CH" sz="2000" b="1" dirty="0" err="1">
                <a:solidFill>
                  <a:schemeClr val="accent1"/>
                </a:solidFill>
              </a:rPr>
              <a:t>photons</a:t>
            </a:r>
            <a:r>
              <a:rPr lang="de-CH" sz="2000" b="1" dirty="0">
                <a:solidFill>
                  <a:schemeClr val="accent1"/>
                </a:solidFill>
              </a:rPr>
              <a:t> of 12.4keV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schemeClr val="accent1"/>
                </a:solidFill>
              </a:rPr>
              <a:t>4.5 MHz </a:t>
            </a:r>
            <a:r>
              <a:rPr lang="de-CH" sz="2000" b="1" dirty="0" err="1">
                <a:solidFill>
                  <a:prstClr val="black"/>
                </a:solidFill>
              </a:rPr>
              <a:t>frame</a:t>
            </a:r>
            <a:r>
              <a:rPr lang="de-CH" sz="2000" b="1" dirty="0">
                <a:solidFill>
                  <a:prstClr val="black"/>
                </a:solidFill>
              </a:rPr>
              <a:t> rate 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prstClr val="black"/>
                </a:solidFill>
              </a:rPr>
              <a:t>64 x 64 </a:t>
            </a:r>
            <a:r>
              <a:rPr lang="de-CH" sz="2000" b="1" dirty="0" err="1">
                <a:solidFill>
                  <a:prstClr val="black"/>
                </a:solidFill>
              </a:rPr>
              <a:t>pixels</a:t>
            </a:r>
            <a:r>
              <a:rPr lang="de-CH" sz="2000" b="1" dirty="0">
                <a:solidFill>
                  <a:prstClr val="black"/>
                </a:solidFill>
              </a:rPr>
              <a:t> per ASIC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prstClr val="black"/>
                </a:solidFill>
              </a:rPr>
              <a:t>2 x 8 ASICs per </a:t>
            </a:r>
            <a:r>
              <a:rPr lang="de-CH" sz="2000" b="1" dirty="0" err="1">
                <a:solidFill>
                  <a:prstClr val="black"/>
                </a:solidFill>
              </a:rPr>
              <a:t>module</a:t>
            </a:r>
            <a:r>
              <a:rPr lang="de-CH" sz="2000" b="1" dirty="0">
                <a:solidFill>
                  <a:prstClr val="black"/>
                </a:solidFill>
              </a:rPr>
              <a:t> (128x512 </a:t>
            </a:r>
            <a:r>
              <a:rPr lang="de-CH" sz="2000" b="1" dirty="0" err="1">
                <a:solidFill>
                  <a:prstClr val="black"/>
                </a:solidFill>
              </a:rPr>
              <a:t>pixels</a:t>
            </a:r>
            <a:r>
              <a:rPr lang="de-CH" sz="2000" b="1" dirty="0">
                <a:solidFill>
                  <a:prstClr val="black"/>
                </a:solidFill>
              </a:rPr>
              <a:t>, </a:t>
            </a:r>
            <a:r>
              <a:rPr lang="de-CH" sz="2000" b="1" dirty="0" err="1">
                <a:solidFill>
                  <a:prstClr val="black"/>
                </a:solidFill>
              </a:rPr>
              <a:t>no</a:t>
            </a:r>
            <a:r>
              <a:rPr lang="de-CH" sz="2000" b="1" dirty="0">
                <a:solidFill>
                  <a:prstClr val="black"/>
                </a:solidFill>
              </a:rPr>
              <a:t> </a:t>
            </a:r>
            <a:r>
              <a:rPr lang="de-CH" sz="2000" b="1" dirty="0" err="1">
                <a:solidFill>
                  <a:prstClr val="black"/>
                </a:solidFill>
              </a:rPr>
              <a:t>dead</a:t>
            </a:r>
            <a:r>
              <a:rPr lang="de-CH" sz="2000" b="1" dirty="0">
                <a:solidFill>
                  <a:prstClr val="black"/>
                </a:solidFill>
              </a:rPr>
              <a:t> </a:t>
            </a:r>
            <a:r>
              <a:rPr lang="de-CH" sz="2000" b="1" dirty="0" err="1">
                <a:solidFill>
                  <a:prstClr val="black"/>
                </a:solidFill>
              </a:rPr>
              <a:t>area</a:t>
            </a:r>
            <a:r>
              <a:rPr lang="de-CH" sz="2000" b="1" dirty="0">
                <a:solidFill>
                  <a:prstClr val="black"/>
                </a:solidFill>
              </a:rPr>
              <a:t>)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prstClr val="black"/>
                </a:solidFill>
              </a:rPr>
              <a:t>4 </a:t>
            </a:r>
            <a:r>
              <a:rPr lang="de-CH" sz="2000" b="1" dirty="0" err="1">
                <a:solidFill>
                  <a:prstClr val="black"/>
                </a:solidFill>
              </a:rPr>
              <a:t>modules</a:t>
            </a:r>
            <a:r>
              <a:rPr lang="de-CH" sz="2000" b="1" dirty="0">
                <a:solidFill>
                  <a:prstClr val="black"/>
                </a:solidFill>
              </a:rPr>
              <a:t> per </a:t>
            </a:r>
            <a:r>
              <a:rPr lang="de-CH" sz="2000" b="1" dirty="0" err="1">
                <a:solidFill>
                  <a:prstClr val="black"/>
                </a:solidFill>
              </a:rPr>
              <a:t>quadrant</a:t>
            </a:r>
            <a:endParaRPr lang="de-CH" sz="2000" b="1" dirty="0">
              <a:solidFill>
                <a:prstClr val="black"/>
              </a:solidFill>
            </a:endParaRPr>
          </a:p>
          <a:p>
            <a:pPr eaLnBrk="1" hangingPunct="1"/>
            <a:endParaRPr lang="de-CH" sz="2000" b="1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de-CH" sz="2000" b="1" dirty="0">
                <a:solidFill>
                  <a:schemeClr val="accent1"/>
                </a:solidFill>
              </a:rPr>
              <a:t>Chip </a:t>
            </a:r>
            <a:r>
              <a:rPr lang="de-CH" sz="2000" b="1" dirty="0" err="1">
                <a:solidFill>
                  <a:schemeClr val="accent1"/>
                </a:solidFill>
              </a:rPr>
              <a:t>submitted</a:t>
            </a:r>
            <a:r>
              <a:rPr lang="de-CH" sz="2000" b="1" dirty="0">
                <a:solidFill>
                  <a:schemeClr val="accent1"/>
                </a:solidFill>
              </a:rPr>
              <a:t>: 19</a:t>
            </a:r>
            <a:r>
              <a:rPr lang="de-CH" sz="2000" b="1" baseline="30000" dirty="0">
                <a:solidFill>
                  <a:schemeClr val="accent1"/>
                </a:solidFill>
              </a:rPr>
              <a:t>th</a:t>
            </a:r>
            <a:r>
              <a:rPr lang="de-CH" sz="2000" b="1" dirty="0">
                <a:solidFill>
                  <a:schemeClr val="accent1"/>
                </a:solidFill>
              </a:rPr>
              <a:t> April 2013.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07504" y="71437"/>
            <a:ext cx="6840760" cy="923925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front-end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8" y="1484784"/>
            <a:ext cx="9144000" cy="4500413"/>
            <a:chOff x="4218" y="2348880"/>
            <a:chExt cx="9144000" cy="4500413"/>
          </a:xfrm>
        </p:grpSpPr>
        <p:pic>
          <p:nvPicPr>
            <p:cNvPr id="10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" y="2348880"/>
              <a:ext cx="9144000" cy="450041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827037">
              <a:off x="3144828" y="3731884"/>
              <a:ext cx="3830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 silicon sensor: 128 X 512 PIXELS</a:t>
              </a:r>
            </a:p>
            <a:p>
              <a:r>
                <a:rPr lang="en-US" dirty="0" smtClean="0"/>
                <a:t>readout by 8 x 2 chips; ~ 26 X 105 mm</a:t>
              </a:r>
              <a:r>
                <a:rPr lang="en-US" baseline="30000" dirty="0" smtClean="0"/>
                <a:t>2</a:t>
              </a:r>
              <a:endParaRPr lang="de-DE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79912" y="5589240"/>
              <a:ext cx="429444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Chip carrier board </a:t>
              </a:r>
            </a:p>
            <a:p>
              <a:r>
                <a:rPr lang="en-US" sz="2800" b="1" dirty="0" smtClean="0"/>
                <a:t>to talk to and readout chips</a:t>
              </a:r>
              <a:endParaRPr lang="de-DE" sz="28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1560" y="2996952"/>
            <a:ext cx="1335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Sensor</a:t>
            </a:r>
            <a:endParaRPr lang="de-DE" sz="3200" b="1" dirty="0"/>
          </a:p>
        </p:txBody>
      </p:sp>
      <p:cxnSp>
        <p:nvCxnSpPr>
          <p:cNvPr id="13" name="Straight Arrow Connector 12"/>
          <p:cNvCxnSpPr>
            <a:stCxn id="2" idx="3"/>
          </p:cNvCxnSpPr>
          <p:nvPr/>
        </p:nvCxnSpPr>
        <p:spPr>
          <a:xfrm>
            <a:off x="1947182" y="3289340"/>
            <a:ext cx="464578" cy="4456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3960" y="4860449"/>
            <a:ext cx="942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Chip</a:t>
            </a:r>
            <a:endParaRPr lang="de-DE" sz="3200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75656" y="4221088"/>
            <a:ext cx="471526" cy="9317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779912" y="4221088"/>
            <a:ext cx="504056" cy="6393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5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107504" y="71437"/>
            <a:ext cx="6840760" cy="923925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The module building block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" name="Picture 3" descr="E:\Presentations\images\LambdaDiagMirr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07" y="1340769"/>
            <a:ext cx="8256723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406024">
            <a:off x="210847" y="4090030"/>
            <a:ext cx="3195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Sensor plus readout ASIC</a:t>
            </a:r>
            <a:endParaRPr lang="de-DE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29673" y="3719095"/>
            <a:ext cx="30883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Analogue board with ADC’s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3138760" y="2072203"/>
            <a:ext cx="27980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FPGA + 4 x 10 </a:t>
            </a:r>
            <a:r>
              <a:rPr lang="en-US" dirty="0" err="1" smtClean="0"/>
              <a:t>Ge</a:t>
            </a:r>
            <a:r>
              <a:rPr lang="en-US" dirty="0" smtClean="0"/>
              <a:t> links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3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0" r="3606"/>
          <a:stretch/>
        </p:blipFill>
        <p:spPr>
          <a:xfrm>
            <a:off x="395536" y="1628800"/>
            <a:ext cx="5695951" cy="3845951"/>
          </a:xfr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984776" cy="92392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600" b="1" dirty="0" smtClean="0"/>
              <a:t>Folded or seagull design</a:t>
            </a:r>
            <a:endParaRPr lang="en-US" sz="1600" b="1" dirty="0" smtClean="0"/>
          </a:p>
          <a:p>
            <a:r>
              <a:rPr lang="en-US" sz="1600" b="1" dirty="0" smtClean="0"/>
              <a:t>(Due to limited length of hutch)</a:t>
            </a:r>
            <a:endParaRPr lang="en-US" sz="1600" b="1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>
            <a:off x="2555776" y="1556792"/>
            <a:ext cx="93610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4644008" y="1916832"/>
            <a:ext cx="1512168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2771800" y="4149080"/>
            <a:ext cx="38884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H="1" flipV="1">
            <a:off x="3707904" y="4941168"/>
            <a:ext cx="79208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3419872" y="1268760"/>
            <a:ext cx="157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Motion system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6444208" y="17728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air loop around electronics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660232" y="46531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Cooling block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4456162" y="5805264"/>
            <a:ext cx="2988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External motors ~ 6W each</a:t>
            </a:r>
          </a:p>
          <a:p>
            <a:r>
              <a:rPr lang="en-US" dirty="0" smtClean="0"/>
              <a:t>Easy to service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5949280"/>
            <a:ext cx="2732351" cy="646331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Vacuum chamber/flange </a:t>
            </a:r>
          </a:p>
          <a:p>
            <a:r>
              <a:rPr lang="en-US" dirty="0" smtClean="0"/>
              <a:t>can have any shape</a:t>
            </a:r>
            <a:endParaRPr lang="de-DE" dirty="0"/>
          </a:p>
        </p:txBody>
      </p:sp>
      <p:cxnSp>
        <p:nvCxnSpPr>
          <p:cNvPr id="14" name="Gerade Verbindung mit Pfeil 14"/>
          <p:cNvCxnSpPr/>
          <p:nvPr/>
        </p:nvCxnSpPr>
        <p:spPr>
          <a:xfrm flipV="1">
            <a:off x="1619672" y="4941168"/>
            <a:ext cx="28803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4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" y="1268760"/>
            <a:ext cx="5426707" cy="4608512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 b="1" dirty="0" smtClean="0"/>
              <a:t>Integration with sample chamber:</a:t>
            </a:r>
          </a:p>
          <a:p>
            <a:r>
              <a:rPr lang="en-US" sz="2400" b="1" dirty="0" smtClean="0"/>
              <a:t>Work in progress with EU-XFEL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315469" y="1264196"/>
            <a:ext cx="2448272" cy="5005280"/>
            <a:chOff x="3315469" y="1264196"/>
            <a:chExt cx="2448272" cy="5005280"/>
          </a:xfrm>
        </p:grpSpPr>
        <p:pic>
          <p:nvPicPr>
            <p:cNvPr id="1026" name="Picture 2" descr="E:\Presentations\images\sc3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80"/>
            <a:stretch/>
          </p:blipFill>
          <p:spPr bwMode="auto">
            <a:xfrm>
              <a:off x="3315469" y="1264196"/>
              <a:ext cx="2448272" cy="500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feld 9"/>
            <p:cNvSpPr txBox="1"/>
            <p:nvPr/>
          </p:nvSpPr>
          <p:spPr>
            <a:xfrm>
              <a:off x="3707904" y="3795511"/>
              <a:ext cx="9512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200mm</a:t>
              </a:r>
              <a:endParaRPr lang="en-US" dirty="0"/>
            </a:p>
          </p:txBody>
        </p:sp>
        <p:cxnSp>
          <p:nvCxnSpPr>
            <p:cNvPr id="9" name="Gerade Verbindung mit Pfeil 8"/>
            <p:cNvCxnSpPr/>
            <p:nvPr/>
          </p:nvCxnSpPr>
          <p:spPr>
            <a:xfrm>
              <a:off x="3731469" y="3789040"/>
              <a:ext cx="98454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5796136" y="1722288"/>
            <a:ext cx="316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SPB needs 100 mm sample detector distance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Closest vacuum flange is &gt; 200 mm away from sample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Working with EU-XFEL engineers to find 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Likely AGIPD front-end has to stick through gate-valve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0074" y="6023029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Drawings Courtesy </a:t>
            </a:r>
          </a:p>
          <a:p>
            <a:r>
              <a:rPr lang="en-US" b="1" dirty="0" smtClean="0"/>
              <a:t>of </a:t>
            </a:r>
            <a:r>
              <a:rPr lang="en-US" b="1" dirty="0" err="1" smtClean="0"/>
              <a:t>Eu</a:t>
            </a:r>
            <a:r>
              <a:rPr lang="en-US" b="1" dirty="0" smtClean="0"/>
              <a:t>-XFEL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177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 smtClean="0"/>
              <a:t>The AGIPD RO-Principle</a:t>
            </a:r>
            <a:endParaRPr lang="de-DE" sz="3600" b="1" dirty="0"/>
          </a:p>
        </p:txBody>
      </p:sp>
      <p:sp>
        <p:nvSpPr>
          <p:cNvPr id="5" name="Rechteck 331"/>
          <p:cNvSpPr/>
          <p:nvPr/>
        </p:nvSpPr>
        <p:spPr>
          <a:xfrm>
            <a:off x="827584" y="1513944"/>
            <a:ext cx="8136904" cy="3140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332"/>
          <p:cNvCxnSpPr/>
          <p:nvPr/>
        </p:nvCxnSpPr>
        <p:spPr bwMode="auto">
          <a:xfrm>
            <a:off x="6697707" y="1519386"/>
            <a:ext cx="0" cy="3135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hteck 333"/>
          <p:cNvSpPr/>
          <p:nvPr/>
        </p:nvSpPr>
        <p:spPr>
          <a:xfrm>
            <a:off x="2143351" y="1519386"/>
            <a:ext cx="1636561" cy="1613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334"/>
          <p:cNvSpPr/>
          <p:nvPr/>
        </p:nvSpPr>
        <p:spPr>
          <a:xfrm>
            <a:off x="251520" y="1513945"/>
            <a:ext cx="576064" cy="3140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335"/>
          <p:cNvSpPr/>
          <p:nvPr/>
        </p:nvSpPr>
        <p:spPr>
          <a:xfrm>
            <a:off x="5589003" y="4654540"/>
            <a:ext cx="3375484" cy="1717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336"/>
          <p:cNvSpPr txBox="1"/>
          <p:nvPr/>
        </p:nvSpPr>
        <p:spPr>
          <a:xfrm>
            <a:off x="39451" y="980728"/>
            <a:ext cx="146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Sensor</a:t>
            </a:r>
            <a:endParaRPr lang="en-US" sz="2800" dirty="0"/>
          </a:p>
        </p:txBody>
      </p:sp>
      <p:sp>
        <p:nvSpPr>
          <p:cNvPr id="11" name="Textfeld 341"/>
          <p:cNvSpPr txBox="1"/>
          <p:nvPr/>
        </p:nvSpPr>
        <p:spPr>
          <a:xfrm>
            <a:off x="2493832" y="966186"/>
            <a:ext cx="316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Electronics per pixel</a:t>
            </a:r>
            <a:endParaRPr lang="en-US" sz="2800" dirty="0"/>
          </a:p>
        </p:txBody>
      </p:sp>
      <p:sp>
        <p:nvSpPr>
          <p:cNvPr id="12" name="Textfeld 344"/>
          <p:cNvSpPr txBox="1"/>
          <p:nvPr/>
        </p:nvSpPr>
        <p:spPr>
          <a:xfrm>
            <a:off x="3851920" y="505937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ASIC periphery</a:t>
            </a:r>
            <a:endParaRPr lang="en-US" sz="2800" dirty="0"/>
          </a:p>
        </p:txBody>
      </p:sp>
      <p:sp>
        <p:nvSpPr>
          <p:cNvPr id="13" name="Text Box 1657"/>
          <p:cNvSpPr txBox="1">
            <a:spLocks noChangeArrowheads="1"/>
          </p:cNvSpPr>
          <p:nvPr/>
        </p:nvSpPr>
        <p:spPr bwMode="auto">
          <a:xfrm>
            <a:off x="5652120" y="5036983"/>
            <a:ext cx="1152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400" dirty="0">
                <a:latin typeface="Calibri" pitchFamily="34" charset="0"/>
                <a:cs typeface="Calibri" pitchFamily="34" charset="0"/>
              </a:rPr>
              <a:t>Chip output  driver</a:t>
            </a:r>
          </a:p>
        </p:txBody>
      </p:sp>
      <p:sp>
        <p:nvSpPr>
          <p:cNvPr id="14" name="Rechteck 367"/>
          <p:cNvSpPr/>
          <p:nvPr/>
        </p:nvSpPr>
        <p:spPr>
          <a:xfrm>
            <a:off x="3918809" y="2354257"/>
            <a:ext cx="1502472" cy="1775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368"/>
          <p:cNvSpPr/>
          <p:nvPr/>
        </p:nvSpPr>
        <p:spPr>
          <a:xfrm>
            <a:off x="5657776" y="2133591"/>
            <a:ext cx="924220" cy="1828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83"/>
          <p:cNvSpPr>
            <a:spLocks noChangeArrowheads="1"/>
          </p:cNvSpPr>
          <p:nvPr/>
        </p:nvSpPr>
        <p:spPr bwMode="auto">
          <a:xfrm>
            <a:off x="6581996" y="5044978"/>
            <a:ext cx="2018619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+mn-lt"/>
              </a:rPr>
              <a:t>Mux</a:t>
            </a:r>
            <a:endParaRPr lang="it-IT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uppieren 370"/>
          <p:cNvGrpSpPr/>
          <p:nvPr/>
        </p:nvGrpSpPr>
        <p:grpSpPr>
          <a:xfrm>
            <a:off x="1128763" y="1513945"/>
            <a:ext cx="2243373" cy="3061742"/>
            <a:chOff x="1128763" y="1513945"/>
            <a:chExt cx="2243373" cy="3061742"/>
          </a:xfrm>
        </p:grpSpPr>
        <p:grpSp>
          <p:nvGrpSpPr>
            <p:cNvPr id="18" name="Gruppieren 371"/>
            <p:cNvGrpSpPr/>
            <p:nvPr/>
          </p:nvGrpSpPr>
          <p:grpSpPr>
            <a:xfrm>
              <a:off x="1128763" y="1513945"/>
              <a:ext cx="2243373" cy="3061742"/>
              <a:chOff x="1128763" y="1513945"/>
              <a:chExt cx="2243373" cy="306174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0" name="Rechteck 373"/>
              <p:cNvSpPr/>
              <p:nvPr/>
            </p:nvSpPr>
            <p:spPr>
              <a:xfrm>
                <a:off x="1128763" y="1513945"/>
                <a:ext cx="947220" cy="30617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hteck 374"/>
              <p:cNvSpPr/>
              <p:nvPr/>
            </p:nvSpPr>
            <p:spPr>
              <a:xfrm>
                <a:off x="2075983" y="3205898"/>
                <a:ext cx="1296153" cy="136978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Gerade Verbindung 372"/>
            <p:cNvCxnSpPr/>
            <p:nvPr/>
          </p:nvCxnSpPr>
          <p:spPr>
            <a:xfrm flipV="1">
              <a:off x="2075983" y="3223410"/>
              <a:ext cx="0" cy="135227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Rechteck 375"/>
          <p:cNvSpPr/>
          <p:nvPr/>
        </p:nvSpPr>
        <p:spPr>
          <a:xfrm>
            <a:off x="913163" y="3639335"/>
            <a:ext cx="274462" cy="936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ieren 376"/>
          <p:cNvGrpSpPr/>
          <p:nvPr/>
        </p:nvGrpSpPr>
        <p:grpSpPr>
          <a:xfrm>
            <a:off x="251520" y="1640673"/>
            <a:ext cx="7848387" cy="2935288"/>
            <a:chOff x="251520" y="1640673"/>
            <a:chExt cx="7848387" cy="2935288"/>
          </a:xfrm>
        </p:grpSpPr>
        <p:cxnSp>
          <p:nvCxnSpPr>
            <p:cNvPr id="24" name="Gerade Verbindung 377"/>
            <p:cNvCxnSpPr>
              <a:stCxn id="195" idx="0"/>
            </p:cNvCxnSpPr>
            <p:nvPr/>
          </p:nvCxnSpPr>
          <p:spPr>
            <a:xfrm flipV="1">
              <a:off x="502632" y="2797166"/>
              <a:ext cx="0" cy="8040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Gleichschenkliges Dreieck 378"/>
            <p:cNvSpPr/>
            <p:nvPr/>
          </p:nvSpPr>
          <p:spPr>
            <a:xfrm>
              <a:off x="408600" y="3090858"/>
              <a:ext cx="186805" cy="18018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Gerade Verbindung 379"/>
            <p:cNvCxnSpPr/>
            <p:nvPr/>
          </p:nvCxnSpPr>
          <p:spPr>
            <a:xfrm flipH="1">
              <a:off x="364518" y="3074185"/>
              <a:ext cx="274968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feld 380"/>
            <p:cNvSpPr txBox="1"/>
            <p:nvPr/>
          </p:nvSpPr>
          <p:spPr>
            <a:xfrm>
              <a:off x="251520" y="24928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HV</a:t>
              </a:r>
              <a:endParaRPr lang="en-US" dirty="0"/>
            </a:p>
          </p:txBody>
        </p:sp>
        <p:grpSp>
          <p:nvGrpSpPr>
            <p:cNvPr id="28" name="Gruppieren 381"/>
            <p:cNvGrpSpPr/>
            <p:nvPr/>
          </p:nvGrpSpPr>
          <p:grpSpPr>
            <a:xfrm>
              <a:off x="467544" y="1640673"/>
              <a:ext cx="7632363" cy="2935288"/>
              <a:chOff x="467544" y="1640673"/>
              <a:chExt cx="7632363" cy="2935288"/>
            </a:xfrm>
          </p:grpSpPr>
          <p:sp>
            <p:nvSpPr>
              <p:cNvPr id="29" name="Freeform 628"/>
              <p:cNvSpPr>
                <a:spLocks noChangeArrowheads="1"/>
              </p:cNvSpPr>
              <p:nvPr/>
            </p:nvSpPr>
            <p:spPr bwMode="auto">
              <a:xfrm>
                <a:off x="971600" y="3875872"/>
                <a:ext cx="157163" cy="155575"/>
              </a:xfrm>
              <a:custGeom>
                <a:avLst/>
                <a:gdLst>
                  <a:gd name="T0" fmla="*/ 49 w 99"/>
                  <a:gd name="T1" fmla="*/ 0 h 98"/>
                  <a:gd name="T2" fmla="*/ 70 w 99"/>
                  <a:gd name="T3" fmla="*/ 4 h 98"/>
                  <a:gd name="T4" fmla="*/ 86 w 99"/>
                  <a:gd name="T5" fmla="*/ 16 h 98"/>
                  <a:gd name="T6" fmla="*/ 95 w 99"/>
                  <a:gd name="T7" fmla="*/ 32 h 98"/>
                  <a:gd name="T8" fmla="*/ 99 w 99"/>
                  <a:gd name="T9" fmla="*/ 49 h 98"/>
                  <a:gd name="T10" fmla="*/ 95 w 99"/>
                  <a:gd name="T11" fmla="*/ 69 h 98"/>
                  <a:gd name="T12" fmla="*/ 86 w 99"/>
                  <a:gd name="T13" fmla="*/ 82 h 98"/>
                  <a:gd name="T14" fmla="*/ 70 w 99"/>
                  <a:gd name="T15" fmla="*/ 94 h 98"/>
                  <a:gd name="T16" fmla="*/ 49 w 99"/>
                  <a:gd name="T17" fmla="*/ 98 h 98"/>
                  <a:gd name="T18" fmla="*/ 33 w 99"/>
                  <a:gd name="T19" fmla="*/ 94 h 98"/>
                  <a:gd name="T20" fmla="*/ 16 w 99"/>
                  <a:gd name="T21" fmla="*/ 82 h 98"/>
                  <a:gd name="T22" fmla="*/ 4 w 99"/>
                  <a:gd name="T23" fmla="*/ 69 h 98"/>
                  <a:gd name="T24" fmla="*/ 0 w 99"/>
                  <a:gd name="T25" fmla="*/ 49 h 98"/>
                  <a:gd name="T26" fmla="*/ 4 w 99"/>
                  <a:gd name="T27" fmla="*/ 32 h 98"/>
                  <a:gd name="T28" fmla="*/ 16 w 99"/>
                  <a:gd name="T29" fmla="*/ 16 h 98"/>
                  <a:gd name="T30" fmla="*/ 33 w 99"/>
                  <a:gd name="T31" fmla="*/ 4 h 98"/>
                  <a:gd name="T32" fmla="*/ 49 w 9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8">
                    <a:moveTo>
                      <a:pt x="49" y="0"/>
                    </a:moveTo>
                    <a:lnTo>
                      <a:pt x="70" y="4"/>
                    </a:lnTo>
                    <a:lnTo>
                      <a:pt x="86" y="16"/>
                    </a:lnTo>
                    <a:lnTo>
                      <a:pt x="95" y="32"/>
                    </a:lnTo>
                    <a:lnTo>
                      <a:pt x="99" y="49"/>
                    </a:lnTo>
                    <a:lnTo>
                      <a:pt x="95" y="69"/>
                    </a:lnTo>
                    <a:lnTo>
                      <a:pt x="86" y="82"/>
                    </a:lnTo>
                    <a:lnTo>
                      <a:pt x="70" y="94"/>
                    </a:lnTo>
                    <a:lnTo>
                      <a:pt x="49" y="98"/>
                    </a:lnTo>
                    <a:lnTo>
                      <a:pt x="33" y="94"/>
                    </a:lnTo>
                    <a:lnTo>
                      <a:pt x="16" y="82"/>
                    </a:lnTo>
                    <a:lnTo>
                      <a:pt x="4" y="69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6" y="16"/>
                    </a:lnTo>
                    <a:lnTo>
                      <a:pt x="33" y="4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DC6D"/>
              </a:solidFill>
              <a:ln>
                <a:headEnd/>
                <a:tailEnd/>
              </a:ln>
              <a:effectLst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629"/>
              <p:cNvSpPr>
                <a:spLocks noChangeArrowheads="1"/>
              </p:cNvSpPr>
              <p:nvPr/>
            </p:nvSpPr>
            <p:spPr bwMode="auto">
              <a:xfrm>
                <a:off x="971600" y="3796497"/>
                <a:ext cx="157163" cy="157163"/>
              </a:xfrm>
              <a:custGeom>
                <a:avLst/>
                <a:gdLst>
                  <a:gd name="T0" fmla="*/ 49 w 99"/>
                  <a:gd name="T1" fmla="*/ 0 h 99"/>
                  <a:gd name="T2" fmla="*/ 70 w 99"/>
                  <a:gd name="T3" fmla="*/ 4 h 99"/>
                  <a:gd name="T4" fmla="*/ 86 w 99"/>
                  <a:gd name="T5" fmla="*/ 17 h 99"/>
                  <a:gd name="T6" fmla="*/ 95 w 99"/>
                  <a:gd name="T7" fmla="*/ 33 h 99"/>
                  <a:gd name="T8" fmla="*/ 99 w 99"/>
                  <a:gd name="T9" fmla="*/ 50 h 99"/>
                  <a:gd name="T10" fmla="*/ 95 w 99"/>
                  <a:gd name="T11" fmla="*/ 70 h 99"/>
                  <a:gd name="T12" fmla="*/ 86 w 99"/>
                  <a:gd name="T13" fmla="*/ 87 h 99"/>
                  <a:gd name="T14" fmla="*/ 70 w 99"/>
                  <a:gd name="T15" fmla="*/ 95 h 99"/>
                  <a:gd name="T16" fmla="*/ 49 w 99"/>
                  <a:gd name="T17" fmla="*/ 99 h 99"/>
                  <a:gd name="T18" fmla="*/ 33 w 99"/>
                  <a:gd name="T19" fmla="*/ 95 h 99"/>
                  <a:gd name="T20" fmla="*/ 16 w 99"/>
                  <a:gd name="T21" fmla="*/ 87 h 99"/>
                  <a:gd name="T22" fmla="*/ 4 w 99"/>
                  <a:gd name="T23" fmla="*/ 70 h 99"/>
                  <a:gd name="T24" fmla="*/ 0 w 99"/>
                  <a:gd name="T25" fmla="*/ 50 h 99"/>
                  <a:gd name="T26" fmla="*/ 4 w 99"/>
                  <a:gd name="T27" fmla="*/ 33 h 99"/>
                  <a:gd name="T28" fmla="*/ 16 w 99"/>
                  <a:gd name="T29" fmla="*/ 17 h 99"/>
                  <a:gd name="T30" fmla="*/ 33 w 99"/>
                  <a:gd name="T31" fmla="*/ 4 h 99"/>
                  <a:gd name="T32" fmla="*/ 49 w 99"/>
                  <a:gd name="T33" fmla="*/ 0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9">
                    <a:moveTo>
                      <a:pt x="49" y="0"/>
                    </a:moveTo>
                    <a:lnTo>
                      <a:pt x="70" y="4"/>
                    </a:lnTo>
                    <a:lnTo>
                      <a:pt x="86" y="17"/>
                    </a:lnTo>
                    <a:lnTo>
                      <a:pt x="95" y="33"/>
                    </a:lnTo>
                    <a:lnTo>
                      <a:pt x="99" y="50"/>
                    </a:lnTo>
                    <a:lnTo>
                      <a:pt x="95" y="70"/>
                    </a:lnTo>
                    <a:lnTo>
                      <a:pt x="86" y="87"/>
                    </a:lnTo>
                    <a:lnTo>
                      <a:pt x="70" y="95"/>
                    </a:lnTo>
                    <a:lnTo>
                      <a:pt x="49" y="99"/>
                    </a:lnTo>
                    <a:lnTo>
                      <a:pt x="33" y="95"/>
                    </a:lnTo>
                    <a:lnTo>
                      <a:pt x="16" y="87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3"/>
                    </a:lnTo>
                    <a:lnTo>
                      <a:pt x="16" y="17"/>
                    </a:lnTo>
                    <a:lnTo>
                      <a:pt x="33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631"/>
              <p:cNvSpPr>
                <a:spLocks noChangeShapeType="1"/>
              </p:cNvSpPr>
              <p:nvPr/>
            </p:nvSpPr>
            <p:spPr bwMode="auto">
              <a:xfrm>
                <a:off x="1049388" y="3647272"/>
                <a:ext cx="1588" cy="149225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32"/>
              <p:cNvSpPr>
                <a:spLocks noChangeShapeType="1"/>
              </p:cNvSpPr>
              <p:nvPr/>
            </p:nvSpPr>
            <p:spPr bwMode="auto">
              <a:xfrm>
                <a:off x="1049388" y="4031447"/>
                <a:ext cx="0" cy="306387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33"/>
              <p:cNvSpPr>
                <a:spLocks noChangeArrowheads="1"/>
              </p:cNvSpPr>
              <p:nvPr/>
            </p:nvSpPr>
            <p:spPr bwMode="auto">
              <a:xfrm>
                <a:off x="971600" y="4337834"/>
                <a:ext cx="157163" cy="77788"/>
              </a:xfrm>
              <a:custGeom>
                <a:avLst/>
                <a:gdLst>
                  <a:gd name="T0" fmla="*/ 99 w 99"/>
                  <a:gd name="T1" fmla="*/ 0 h 49"/>
                  <a:gd name="T2" fmla="*/ 0 w 99"/>
                  <a:gd name="T3" fmla="*/ 0 h 49"/>
                  <a:gd name="T4" fmla="*/ 49 w 99"/>
                  <a:gd name="T5" fmla="*/ 49 h 49"/>
                  <a:gd name="T6" fmla="*/ 99 w 99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49">
                    <a:moveTo>
                      <a:pt x="99" y="0"/>
                    </a:moveTo>
                    <a:lnTo>
                      <a:pt x="0" y="0"/>
                    </a:lnTo>
                    <a:lnTo>
                      <a:pt x="49" y="4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1865"/>
              <p:cNvGrpSpPr>
                <a:grpSpLocks/>
              </p:cNvGrpSpPr>
              <p:nvPr/>
            </p:nvGrpSpPr>
            <p:grpSpPr bwMode="auto">
              <a:xfrm>
                <a:off x="467544" y="1640673"/>
                <a:ext cx="7632363" cy="2935288"/>
                <a:chOff x="514" y="2167"/>
                <a:chExt cx="5438" cy="1849"/>
              </a:xfrm>
            </p:grpSpPr>
            <p:sp>
              <p:nvSpPr>
                <p:cNvPr id="35" name="Freeform 1853"/>
                <p:cNvSpPr>
                  <a:spLocks/>
                </p:cNvSpPr>
                <p:nvPr/>
              </p:nvSpPr>
              <p:spPr bwMode="auto">
                <a:xfrm>
                  <a:off x="4788" y="2167"/>
                  <a:ext cx="1164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1502 h 1646"/>
                    <a:gd name="T6" fmla="*/ 391 w 391"/>
                    <a:gd name="T7" fmla="*/ 1502 h 1646"/>
                    <a:gd name="T8" fmla="*/ 193 w 391"/>
                    <a:gd name="T9" fmla="*/ 1646 h 1646"/>
                    <a:gd name="T10" fmla="*/ 0 w 391"/>
                    <a:gd name="T11" fmla="*/ 1502 h 1646"/>
                    <a:gd name="T12" fmla="*/ 99 w 391"/>
                    <a:gd name="T13" fmla="*/ 1502 h 1646"/>
                    <a:gd name="T14" fmla="*/ 99 w 391"/>
                    <a:gd name="T1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6" name="Group 1809"/>
                <p:cNvGrpSpPr>
                  <a:grpSpLocks/>
                </p:cNvGrpSpPr>
                <p:nvPr/>
              </p:nvGrpSpPr>
              <p:grpSpPr bwMode="auto">
                <a:xfrm>
                  <a:off x="514" y="2212"/>
                  <a:ext cx="2459" cy="1699"/>
                  <a:chOff x="514" y="2212"/>
                  <a:chExt cx="2459" cy="1699"/>
                </a:xfrm>
              </p:grpSpPr>
              <p:sp>
                <p:nvSpPr>
                  <p:cNvPr id="91" name="Freeform 1609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0 h 390"/>
                      <a:gd name="T6" fmla="*/ 293 w 297"/>
                      <a:gd name="T7" fmla="*/ 189 h 390"/>
                      <a:gd name="T8" fmla="*/ 297 w 297"/>
                      <a:gd name="T9" fmla="*/ 193 h 390"/>
                      <a:gd name="T10" fmla="*/ 293 w 297"/>
                      <a:gd name="T11" fmla="*/ 197 h 390"/>
                      <a:gd name="T12" fmla="*/ 0 w 297"/>
                      <a:gd name="T13" fmla="*/ 390 h 390"/>
                      <a:gd name="T14" fmla="*/ 0 w 297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610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193 h 390"/>
                      <a:gd name="T6" fmla="*/ 0 w 297"/>
                      <a:gd name="T7" fmla="*/ 0 h 390"/>
                      <a:gd name="T8" fmla="*/ 0 w 297"/>
                      <a:gd name="T9" fmla="*/ 0 h 390"/>
                      <a:gd name="T10" fmla="*/ 293 w 297"/>
                      <a:gd name="T11" fmla="*/ 189 h 390"/>
                      <a:gd name="T12" fmla="*/ 297 w 297"/>
                      <a:gd name="T13" fmla="*/ 193 h 390"/>
                      <a:gd name="T14" fmla="*/ 293 w 297"/>
                      <a:gd name="T15" fmla="*/ 197 h 390"/>
                      <a:gd name="T16" fmla="*/ 0 w 297"/>
                      <a:gd name="T17" fmla="*/ 390 h 390"/>
                      <a:gd name="T18" fmla="*/ 0 w 297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611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612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1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24" y="3427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1614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615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0 h 395"/>
                      <a:gd name="T6" fmla="*/ 292 w 296"/>
                      <a:gd name="T7" fmla="*/ 193 h 395"/>
                      <a:gd name="T8" fmla="*/ 296 w 296"/>
                      <a:gd name="T9" fmla="*/ 193 h 395"/>
                      <a:gd name="T10" fmla="*/ 292 w 296"/>
                      <a:gd name="T11" fmla="*/ 197 h 395"/>
                      <a:gd name="T12" fmla="*/ 0 w 296"/>
                      <a:gd name="T13" fmla="*/ 395 h 395"/>
                      <a:gd name="T14" fmla="*/ 0 w 296"/>
                      <a:gd name="T15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616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193 h 395"/>
                      <a:gd name="T6" fmla="*/ 0 w 296"/>
                      <a:gd name="T7" fmla="*/ 0 h 395"/>
                      <a:gd name="T8" fmla="*/ 0 w 296"/>
                      <a:gd name="T9" fmla="*/ 0 h 395"/>
                      <a:gd name="T10" fmla="*/ 292 w 296"/>
                      <a:gd name="T11" fmla="*/ 193 h 395"/>
                      <a:gd name="T12" fmla="*/ 296 w 296"/>
                      <a:gd name="T13" fmla="*/ 193 h 395"/>
                      <a:gd name="T14" fmla="*/ 292 w 296"/>
                      <a:gd name="T15" fmla="*/ 197 h 395"/>
                      <a:gd name="T16" fmla="*/ 0 w 296"/>
                      <a:gd name="T17" fmla="*/ 395 h 395"/>
                      <a:gd name="T18" fmla="*/ 0 w 296"/>
                      <a:gd name="T19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1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620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618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3521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1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Rectangle 1620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365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+</a:t>
                    </a:r>
                    <a:endParaRPr lang="de-DE"/>
                  </a:p>
                </p:txBody>
              </p:sp>
              <p:sp>
                <p:nvSpPr>
                  <p:cNvPr id="103" name="Rectangle 1621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517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-</a:t>
                    </a:r>
                    <a:endParaRPr lang="de-DE"/>
                  </a:p>
                </p:txBody>
              </p:sp>
              <p:sp>
                <p:nvSpPr>
                  <p:cNvPr id="104" name="Rectangle 1622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Rectangle 1623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1624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Line 1625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62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627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628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62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Rectangle 1630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Rectangle 1631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1632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Line 1633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Line 1634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635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636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63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638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639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1640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1641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642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643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644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64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Rectangle 1646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Rectangle 1647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Line 1648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Line 1649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650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651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652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Line 1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654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655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Line 165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657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0 h 390"/>
                      <a:gd name="T6" fmla="*/ 292 w 296"/>
                      <a:gd name="T7" fmla="*/ 189 h 390"/>
                      <a:gd name="T8" fmla="*/ 296 w 296"/>
                      <a:gd name="T9" fmla="*/ 193 h 390"/>
                      <a:gd name="T10" fmla="*/ 292 w 296"/>
                      <a:gd name="T11" fmla="*/ 197 h 390"/>
                      <a:gd name="T12" fmla="*/ 0 w 296"/>
                      <a:gd name="T13" fmla="*/ 390 h 390"/>
                      <a:gd name="T14" fmla="*/ 0 w 296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658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193 h 390"/>
                      <a:gd name="T6" fmla="*/ 0 w 296"/>
                      <a:gd name="T7" fmla="*/ 0 h 390"/>
                      <a:gd name="T8" fmla="*/ 0 w 296"/>
                      <a:gd name="T9" fmla="*/ 0 h 390"/>
                      <a:gd name="T10" fmla="*/ 292 w 296"/>
                      <a:gd name="T11" fmla="*/ 189 h 390"/>
                      <a:gd name="T12" fmla="*/ 296 w 296"/>
                      <a:gd name="T13" fmla="*/ 193 h 390"/>
                      <a:gd name="T14" fmla="*/ 292 w 296"/>
                      <a:gd name="T15" fmla="*/ 197 h 390"/>
                      <a:gd name="T16" fmla="*/ 0 w 296"/>
                      <a:gd name="T17" fmla="*/ 390 h 390"/>
                      <a:gd name="T18" fmla="*/ 0 w 296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59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660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Line 16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2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Line 1662"/>
                  <p:cNvSpPr>
                    <a:spLocks noChangeShapeType="1"/>
                  </p:cNvSpPr>
                  <p:nvPr/>
                </p:nvSpPr>
                <p:spPr bwMode="auto">
                  <a:xfrm>
                    <a:off x="2338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Rectangle 1663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Rectangle 1664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Line 1665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Line 1666"/>
                  <p:cNvSpPr>
                    <a:spLocks noChangeShapeType="1"/>
                  </p:cNvSpPr>
                  <p:nvPr/>
                </p:nvSpPr>
                <p:spPr bwMode="auto">
                  <a:xfrm>
                    <a:off x="1902" y="245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Line 166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261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668"/>
                  <p:cNvSpPr>
                    <a:spLocks/>
                  </p:cNvSpPr>
                  <p:nvPr/>
                </p:nvSpPr>
                <p:spPr bwMode="auto">
                  <a:xfrm>
                    <a:off x="2244" y="2212"/>
                    <a:ext cx="193" cy="49"/>
                  </a:xfrm>
                  <a:custGeom>
                    <a:avLst/>
                    <a:gdLst>
                      <a:gd name="T0" fmla="*/ 0 w 193"/>
                      <a:gd name="T1" fmla="*/ 0 h 49"/>
                      <a:gd name="T2" fmla="*/ 94 w 193"/>
                      <a:gd name="T3" fmla="*/ 49 h 49"/>
                      <a:gd name="T4" fmla="*/ 193 w 193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3" h="49">
                        <a:moveTo>
                          <a:pt x="0" y="0"/>
                        </a:moveTo>
                        <a:lnTo>
                          <a:pt x="94" y="49"/>
                        </a:lnTo>
                        <a:lnTo>
                          <a:pt x="193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669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670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671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672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673"/>
                  <p:cNvSpPr>
                    <a:spLocks/>
                  </p:cNvSpPr>
                  <p:nvPr/>
                </p:nvSpPr>
                <p:spPr bwMode="auto">
                  <a:xfrm>
                    <a:off x="1902" y="2261"/>
                    <a:ext cx="243" cy="583"/>
                  </a:xfrm>
                  <a:custGeom>
                    <a:avLst/>
                    <a:gdLst>
                      <a:gd name="T0" fmla="*/ 243 w 243"/>
                      <a:gd name="T1" fmla="*/ 0 h 583"/>
                      <a:gd name="T2" fmla="*/ 0 w 243"/>
                      <a:gd name="T3" fmla="*/ 0 h 583"/>
                      <a:gd name="T4" fmla="*/ 0 w 243"/>
                      <a:gd name="T5" fmla="*/ 583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583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583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Line 1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7" y="2261"/>
                    <a:ext cx="1" cy="58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675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76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Line 167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678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679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1680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813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681"/>
                  <p:cNvSpPr>
                    <a:spLocks noChangeArrowheads="1"/>
                  </p:cNvSpPr>
                  <p:nvPr/>
                </p:nvSpPr>
                <p:spPr bwMode="auto">
                  <a:xfrm>
                    <a:off x="1222" y="3735"/>
                    <a:ext cx="228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dirty="0">
                        <a:solidFill>
                          <a:srgbClr val="1F1A17"/>
                        </a:solidFill>
                        <a:latin typeface="Arial Narrow" pitchFamily="34" charset="0"/>
                      </a:rPr>
                      <a:t>THR</a:t>
                    </a:r>
                    <a:endParaRPr lang="de-DE" dirty="0"/>
                  </a:p>
                </p:txBody>
              </p:sp>
              <p:sp>
                <p:nvSpPr>
                  <p:cNvPr id="164" name="Line 1682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3620"/>
                    <a:ext cx="1" cy="19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Rectangle 1683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Rectangle 1684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1685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Line 1686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Line 1687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688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68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690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Rectangle 1691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Rectangl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1693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1694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Line 1695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696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69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698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Rectangle 1699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Rectangle 1700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Line 1701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Line 1702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1703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704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70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706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707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Line 1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709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710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1711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Line 1723"/>
                  <p:cNvSpPr>
                    <a:spLocks noChangeShapeType="1"/>
                  </p:cNvSpPr>
                  <p:nvPr/>
                </p:nvSpPr>
                <p:spPr bwMode="auto">
                  <a:xfrm>
                    <a:off x="539" y="3426"/>
                    <a:ext cx="58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24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725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Rectangle 172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79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Rectangle 172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1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Rectangle 172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32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Rectangle 172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4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Rectangle 17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6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Rectangle 173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8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Rectangle 173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9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Rectangle 173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1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Rectangle 173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34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Rectangle 173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5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Rectangle 173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6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Rectangle 173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8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Rectangle 173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0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Rectangle 173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16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Rectangle 174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3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Rectangle 174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53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Rectangle 174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7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Rectangle 174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8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Rectangle 17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03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Rectangle 174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1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Rectangle 174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4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Rectangle 174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5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Rectangle 174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72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Rectangle 174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8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Rectangle 175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0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75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22"/>
                    <a:ext cx="8" cy="12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Rectangle 1752"/>
                  <p:cNvSpPr>
                    <a:spLocks noChangeArrowheads="1"/>
                  </p:cNvSpPr>
                  <p:nvPr/>
                </p:nvSpPr>
                <p:spPr bwMode="auto">
                  <a:xfrm>
                    <a:off x="152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Rectangle 1753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Rectangle 1754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Rectangle 1755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Rectangle 1756"/>
                  <p:cNvSpPr>
                    <a:spLocks noChangeArrowheads="1"/>
                  </p:cNvSpPr>
                  <p:nvPr/>
                </p:nvSpPr>
                <p:spPr bwMode="auto">
                  <a:xfrm>
                    <a:off x="158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Rectangle 175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Rectangle 1758"/>
                  <p:cNvSpPr>
                    <a:spLocks noChangeArrowheads="1"/>
                  </p:cNvSpPr>
                  <p:nvPr/>
                </p:nvSpPr>
                <p:spPr bwMode="auto">
                  <a:xfrm>
                    <a:off x="162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Rectangle 1759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Rectangle 17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Rectangle 1761"/>
                  <p:cNvSpPr>
                    <a:spLocks noChangeArrowheads="1"/>
                  </p:cNvSpPr>
                  <p:nvPr/>
                </p:nvSpPr>
                <p:spPr bwMode="auto">
                  <a:xfrm>
                    <a:off x="167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Rectangle 1762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1763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Rectangle 1764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Rectangle 1765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Rectangle 1766"/>
                  <p:cNvSpPr>
                    <a:spLocks noChangeArrowheads="1"/>
                  </p:cNvSpPr>
                  <p:nvPr/>
                </p:nvSpPr>
                <p:spPr bwMode="auto">
                  <a:xfrm>
                    <a:off x="176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Rectangle 1767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Rectangle 1768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Rectangle 1769"/>
                  <p:cNvSpPr>
                    <a:spLocks noChangeArrowheads="1"/>
                  </p:cNvSpPr>
                  <p:nvPr/>
                </p:nvSpPr>
                <p:spPr bwMode="auto">
                  <a:xfrm>
                    <a:off x="1811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Rectangle 1770"/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Rectangle 1771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Rectangle 1772"/>
                  <p:cNvSpPr>
                    <a:spLocks noChangeArrowheads="1"/>
                  </p:cNvSpPr>
                  <p:nvPr/>
                </p:nvSpPr>
                <p:spPr bwMode="auto">
                  <a:xfrm>
                    <a:off x="186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Rectangle 1773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Rectangle 1774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Rectangle 1775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Rectangle 1776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Rectangle 1777"/>
                  <p:cNvSpPr>
                    <a:spLocks noChangeArrowheads="1"/>
                  </p:cNvSpPr>
                  <p:nvPr/>
                </p:nvSpPr>
                <p:spPr bwMode="auto">
                  <a:xfrm>
                    <a:off x="195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Rectangle 177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Rectangle 1779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Rectangle 178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Rectangle 1781"/>
                  <p:cNvSpPr>
                    <a:spLocks noChangeArrowheads="1"/>
                  </p:cNvSpPr>
                  <p:nvPr/>
                </p:nvSpPr>
                <p:spPr bwMode="auto">
                  <a:xfrm>
                    <a:off x="2017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Rectangle 1782"/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1783"/>
                  <p:cNvSpPr>
                    <a:spLocks noChangeArrowheads="1"/>
                  </p:cNvSpPr>
                  <p:nvPr/>
                </p:nvSpPr>
                <p:spPr bwMode="auto">
                  <a:xfrm>
                    <a:off x="205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1784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1785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Rectangle 1786"/>
                  <p:cNvSpPr>
                    <a:spLocks noChangeArrowheads="1"/>
                  </p:cNvSpPr>
                  <p:nvPr/>
                </p:nvSpPr>
                <p:spPr bwMode="auto">
                  <a:xfrm>
                    <a:off x="210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1787"/>
                  <p:cNvSpPr>
                    <a:spLocks noChangeArrowheads="1"/>
                  </p:cNvSpPr>
                  <p:nvPr/>
                </p:nvSpPr>
                <p:spPr bwMode="auto">
                  <a:xfrm>
                    <a:off x="212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Rectangle 1788"/>
                  <p:cNvSpPr>
                    <a:spLocks noChangeArrowheads="1"/>
                  </p:cNvSpPr>
                  <p:nvPr/>
                </p:nvSpPr>
                <p:spPr bwMode="auto">
                  <a:xfrm>
                    <a:off x="214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1789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Rectangle 1790"/>
                  <p:cNvSpPr>
                    <a:spLocks noChangeArrowheads="1"/>
                  </p:cNvSpPr>
                  <p:nvPr/>
                </p:nvSpPr>
                <p:spPr bwMode="auto">
                  <a:xfrm>
                    <a:off x="217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1791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Rectangle 1792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Rectangle 1793"/>
                  <p:cNvSpPr>
                    <a:spLocks noChangeArrowheads="1"/>
                  </p:cNvSpPr>
                  <p:nvPr/>
                </p:nvSpPr>
                <p:spPr bwMode="auto">
                  <a:xfrm>
                    <a:off x="222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Rectangle 179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Rectangle 179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Rectangle 1796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1797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Rectangle 1798"/>
                  <p:cNvSpPr>
                    <a:spLocks noChangeArrowheads="1"/>
                  </p:cNvSpPr>
                  <p:nvPr/>
                </p:nvSpPr>
                <p:spPr bwMode="auto">
                  <a:xfrm>
                    <a:off x="231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1799"/>
                  <p:cNvSpPr>
                    <a:spLocks noChangeArrowheads="1"/>
                  </p:cNvSpPr>
                  <p:nvPr/>
                </p:nvSpPr>
                <p:spPr bwMode="auto">
                  <a:xfrm>
                    <a:off x="233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Rectangle 1800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3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1801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5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Rectangle 1802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7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1803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8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Rectangle 1804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0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Rectangle 1805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24"/>
                    <a:ext cx="8" cy="4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Rectangle 180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Rectangle 1807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noFill/>
                  <a:ln w="12700">
                    <a:solidFill>
                      <a:srgbClr val="1F1A17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808"/>
                  <p:cNvSpPr>
                    <a:spLocks/>
                  </p:cNvSpPr>
                  <p:nvPr/>
                </p:nvSpPr>
                <p:spPr bwMode="auto">
                  <a:xfrm>
                    <a:off x="2631" y="3427"/>
                    <a:ext cx="342" cy="193"/>
                  </a:xfrm>
                  <a:custGeom>
                    <a:avLst/>
                    <a:gdLst>
                      <a:gd name="T0" fmla="*/ 342 w 342"/>
                      <a:gd name="T1" fmla="*/ 94 h 193"/>
                      <a:gd name="T2" fmla="*/ 197 w 342"/>
                      <a:gd name="T3" fmla="*/ 193 h 193"/>
                      <a:gd name="T4" fmla="*/ 0 w 342"/>
                      <a:gd name="T5" fmla="*/ 193 h 193"/>
                      <a:gd name="T6" fmla="*/ 0 w 342"/>
                      <a:gd name="T7" fmla="*/ 0 h 193"/>
                      <a:gd name="T8" fmla="*/ 197 w 342"/>
                      <a:gd name="T9" fmla="*/ 0 h 193"/>
                      <a:gd name="T10" fmla="*/ 342 w 342"/>
                      <a:gd name="T11" fmla="*/ 94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2" h="193">
                        <a:moveTo>
                          <a:pt x="342" y="94"/>
                        </a:moveTo>
                        <a:lnTo>
                          <a:pt x="197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342" y="94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 1810"/>
                <p:cNvSpPr>
                  <a:spLocks/>
                </p:cNvSpPr>
                <p:nvPr/>
              </p:nvSpPr>
              <p:spPr bwMode="auto">
                <a:xfrm>
                  <a:off x="2631" y="3427"/>
                  <a:ext cx="342" cy="193"/>
                </a:xfrm>
                <a:custGeom>
                  <a:avLst/>
                  <a:gdLst>
                    <a:gd name="T0" fmla="*/ 342 w 342"/>
                    <a:gd name="T1" fmla="*/ 94 h 193"/>
                    <a:gd name="T2" fmla="*/ 197 w 342"/>
                    <a:gd name="T3" fmla="*/ 193 h 193"/>
                    <a:gd name="T4" fmla="*/ 0 w 342"/>
                    <a:gd name="T5" fmla="*/ 193 h 193"/>
                    <a:gd name="T6" fmla="*/ 0 w 342"/>
                    <a:gd name="T7" fmla="*/ 0 h 193"/>
                    <a:gd name="T8" fmla="*/ 197 w 342"/>
                    <a:gd name="T9" fmla="*/ 0 h 193"/>
                    <a:gd name="T10" fmla="*/ 342 w 342"/>
                    <a:gd name="T11" fmla="*/ 9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2" h="193">
                      <a:moveTo>
                        <a:pt x="342" y="94"/>
                      </a:moveTo>
                      <a:lnTo>
                        <a:pt x="197" y="193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7" y="0"/>
                      </a:lnTo>
                      <a:lnTo>
                        <a:pt x="342" y="9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811"/>
                <p:cNvSpPr>
                  <a:spLocks noChangeShapeType="1"/>
                </p:cNvSpPr>
                <p:nvPr/>
              </p:nvSpPr>
              <p:spPr bwMode="auto">
                <a:xfrm>
                  <a:off x="2973" y="3521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631" y="3444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>
                      <a:solidFill>
                        <a:srgbClr val="1F1A17"/>
                      </a:solidFill>
                      <a:latin typeface="Arial Narrow" pitchFamily="34" charset="0"/>
                    </a:rPr>
                    <a:t>DAC</a:t>
                  </a:r>
                  <a:endParaRPr lang="de-DE" dirty="0"/>
                </a:p>
              </p:txBody>
            </p:sp>
            <p:sp>
              <p:nvSpPr>
                <p:cNvPr id="40" name="Line 1813"/>
                <p:cNvSpPr>
                  <a:spLocks noChangeShapeType="1"/>
                </p:cNvSpPr>
                <p:nvPr/>
              </p:nvSpPr>
              <p:spPr bwMode="auto">
                <a:xfrm flipH="1">
                  <a:off x="2536" y="3521"/>
                  <a:ext cx="95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Rectangle 1814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Rectangle 1815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Rectangle 1816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Rectangle 1817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818"/>
                <p:cNvSpPr>
                  <a:spLocks noChangeShapeType="1"/>
                </p:cNvSpPr>
                <p:nvPr/>
              </p:nvSpPr>
              <p:spPr bwMode="auto">
                <a:xfrm>
                  <a:off x="2437" y="2844"/>
                  <a:ext cx="634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819"/>
                <p:cNvSpPr>
                  <a:spLocks noChangeShapeType="1"/>
                </p:cNvSpPr>
                <p:nvPr/>
              </p:nvSpPr>
              <p:spPr bwMode="auto">
                <a:xfrm>
                  <a:off x="3994" y="3234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1820"/>
                <p:cNvSpPr>
                  <a:spLocks/>
                </p:cNvSpPr>
                <p:nvPr/>
              </p:nvSpPr>
              <p:spPr bwMode="auto">
                <a:xfrm>
                  <a:off x="4093" y="3135"/>
                  <a:ext cx="193" cy="50"/>
                </a:xfrm>
                <a:custGeom>
                  <a:avLst/>
                  <a:gdLst>
                    <a:gd name="T0" fmla="*/ 0 w 193"/>
                    <a:gd name="T1" fmla="*/ 0 h 50"/>
                    <a:gd name="T2" fmla="*/ 94 w 193"/>
                    <a:gd name="T3" fmla="*/ 50 h 50"/>
                    <a:gd name="T4" fmla="*/ 193 w 193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50">
                      <a:moveTo>
                        <a:pt x="0" y="0"/>
                      </a:moveTo>
                      <a:lnTo>
                        <a:pt x="94" y="50"/>
                      </a:lnTo>
                      <a:lnTo>
                        <a:pt x="193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1821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1822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823"/>
                <p:cNvSpPr>
                  <a:spLocks noChangeShapeType="1"/>
                </p:cNvSpPr>
                <p:nvPr/>
              </p:nvSpPr>
              <p:spPr bwMode="auto">
                <a:xfrm>
                  <a:off x="3994" y="313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1824"/>
                <p:cNvSpPr>
                  <a:spLocks/>
                </p:cNvSpPr>
                <p:nvPr/>
              </p:nvSpPr>
              <p:spPr bwMode="auto">
                <a:xfrm>
                  <a:off x="3895" y="2844"/>
                  <a:ext cx="99" cy="291"/>
                </a:xfrm>
                <a:custGeom>
                  <a:avLst/>
                  <a:gdLst>
                    <a:gd name="T0" fmla="*/ 99 w 99"/>
                    <a:gd name="T1" fmla="*/ 291 h 291"/>
                    <a:gd name="T2" fmla="*/ 99 w 99"/>
                    <a:gd name="T3" fmla="*/ 0 h 291"/>
                    <a:gd name="T4" fmla="*/ 0 w 99"/>
                    <a:gd name="T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91">
                      <a:moveTo>
                        <a:pt x="99" y="291"/>
                      </a:move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825"/>
                <p:cNvSpPr>
                  <a:spLocks/>
                </p:cNvSpPr>
                <p:nvPr/>
              </p:nvSpPr>
              <p:spPr bwMode="auto">
                <a:xfrm>
                  <a:off x="3895" y="3234"/>
                  <a:ext cx="99" cy="287"/>
                </a:xfrm>
                <a:custGeom>
                  <a:avLst/>
                  <a:gdLst>
                    <a:gd name="T0" fmla="*/ 99 w 99"/>
                    <a:gd name="T1" fmla="*/ 0 h 287"/>
                    <a:gd name="T2" fmla="*/ 99 w 99"/>
                    <a:gd name="T3" fmla="*/ 287 h 287"/>
                    <a:gd name="T4" fmla="*/ 0 w 99"/>
                    <a:gd name="T5" fmla="*/ 287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87">
                      <a:moveTo>
                        <a:pt x="99" y="0"/>
                      </a:moveTo>
                      <a:lnTo>
                        <a:pt x="99" y="287"/>
                      </a:lnTo>
                      <a:lnTo>
                        <a:pt x="0" y="287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826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0 h 394"/>
                    <a:gd name="T6" fmla="*/ 292 w 296"/>
                    <a:gd name="T7" fmla="*/ 193 h 394"/>
                    <a:gd name="T8" fmla="*/ 296 w 296"/>
                    <a:gd name="T9" fmla="*/ 197 h 394"/>
                    <a:gd name="T10" fmla="*/ 292 w 296"/>
                    <a:gd name="T11" fmla="*/ 201 h 394"/>
                    <a:gd name="T12" fmla="*/ 0 w 296"/>
                    <a:gd name="T13" fmla="*/ 394 h 394"/>
                    <a:gd name="T14" fmla="*/ 0 w 296"/>
                    <a:gd name="T15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1827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197 h 394"/>
                    <a:gd name="T6" fmla="*/ 0 w 296"/>
                    <a:gd name="T7" fmla="*/ 0 h 394"/>
                    <a:gd name="T8" fmla="*/ 0 w 296"/>
                    <a:gd name="T9" fmla="*/ 0 h 394"/>
                    <a:gd name="T10" fmla="*/ 292 w 296"/>
                    <a:gd name="T11" fmla="*/ 193 h 394"/>
                    <a:gd name="T12" fmla="*/ 296 w 296"/>
                    <a:gd name="T13" fmla="*/ 197 h 394"/>
                    <a:gd name="T14" fmla="*/ 292 w 296"/>
                    <a:gd name="T15" fmla="*/ 201 h 394"/>
                    <a:gd name="T16" fmla="*/ 0 w 296"/>
                    <a:gd name="T17" fmla="*/ 394 h 394"/>
                    <a:gd name="T18" fmla="*/ 0 w 296"/>
                    <a:gd name="T19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1828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1829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830"/>
                <p:cNvSpPr>
                  <a:spLocks noChangeShapeType="1"/>
                </p:cNvSpPr>
                <p:nvPr/>
              </p:nvSpPr>
              <p:spPr bwMode="auto">
                <a:xfrm flipH="1">
                  <a:off x="4286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31"/>
                <p:cNvSpPr>
                  <a:spLocks noChangeShapeType="1"/>
                </p:cNvSpPr>
                <p:nvPr/>
              </p:nvSpPr>
              <p:spPr bwMode="auto">
                <a:xfrm>
                  <a:off x="4723" y="3185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Rectangle 1832"/>
                <p:cNvSpPr>
                  <a:spLocks noChangeArrowheads="1"/>
                </p:cNvSpPr>
                <p:nvPr/>
              </p:nvSpPr>
              <p:spPr bwMode="auto">
                <a:xfrm>
                  <a:off x="436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Rectangle 1833"/>
                <p:cNvSpPr>
                  <a:spLocks noChangeArrowheads="1"/>
                </p:cNvSpPr>
                <p:nvPr/>
              </p:nvSpPr>
              <p:spPr bwMode="auto">
                <a:xfrm>
                  <a:off x="441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834"/>
                <p:cNvSpPr>
                  <a:spLocks noChangeShapeType="1"/>
                </p:cNvSpPr>
                <p:nvPr/>
              </p:nvSpPr>
              <p:spPr bwMode="auto">
                <a:xfrm>
                  <a:off x="4430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835"/>
                <p:cNvSpPr>
                  <a:spLocks noChangeShapeType="1"/>
                </p:cNvSpPr>
                <p:nvPr/>
              </p:nvSpPr>
              <p:spPr bwMode="auto">
                <a:xfrm>
                  <a:off x="4286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6"/>
                <p:cNvSpPr>
                  <a:spLocks noChangeShapeType="1"/>
                </p:cNvSpPr>
                <p:nvPr/>
              </p:nvSpPr>
              <p:spPr bwMode="auto">
                <a:xfrm>
                  <a:off x="4529" y="2602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837"/>
                <p:cNvSpPr>
                  <a:spLocks/>
                </p:cNvSpPr>
                <p:nvPr/>
              </p:nvSpPr>
              <p:spPr bwMode="auto">
                <a:xfrm>
                  <a:off x="4628" y="2553"/>
                  <a:ext cx="193" cy="49"/>
                </a:xfrm>
                <a:custGeom>
                  <a:avLst/>
                  <a:gdLst>
                    <a:gd name="T0" fmla="*/ 0 w 193"/>
                    <a:gd name="T1" fmla="*/ 0 h 49"/>
                    <a:gd name="T2" fmla="*/ 95 w 193"/>
                    <a:gd name="T3" fmla="*/ 49 h 49"/>
                    <a:gd name="T4" fmla="*/ 193 w 193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49">
                      <a:moveTo>
                        <a:pt x="0" y="0"/>
                      </a:moveTo>
                      <a:lnTo>
                        <a:pt x="95" y="49"/>
                      </a:lnTo>
                      <a:lnTo>
                        <a:pt x="193" y="49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1838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1839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840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1841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842"/>
                <p:cNvSpPr>
                  <a:spLocks/>
                </p:cNvSpPr>
                <p:nvPr/>
              </p:nvSpPr>
              <p:spPr bwMode="auto">
                <a:xfrm>
                  <a:off x="4286" y="2602"/>
                  <a:ext cx="243" cy="583"/>
                </a:xfrm>
                <a:custGeom>
                  <a:avLst/>
                  <a:gdLst>
                    <a:gd name="T0" fmla="*/ 243 w 243"/>
                    <a:gd name="T1" fmla="*/ 0 h 583"/>
                    <a:gd name="T2" fmla="*/ 0 w 243"/>
                    <a:gd name="T3" fmla="*/ 0 h 583"/>
                    <a:gd name="T4" fmla="*/ 0 w 243"/>
                    <a:gd name="T5" fmla="*/ 583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" h="583">
                      <a:moveTo>
                        <a:pt x="243" y="0"/>
                      </a:moveTo>
                      <a:lnTo>
                        <a:pt x="0" y="0"/>
                      </a:lnTo>
                      <a:lnTo>
                        <a:pt x="0" y="583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4821" y="2602"/>
                  <a:ext cx="1" cy="583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844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1845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46"/>
                <p:cNvSpPr>
                  <a:spLocks noChangeShapeType="1"/>
                </p:cNvSpPr>
                <p:nvPr/>
              </p:nvSpPr>
              <p:spPr bwMode="auto">
                <a:xfrm>
                  <a:off x="4529" y="2795"/>
                  <a:ext cx="292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Rectangle 1847"/>
                <p:cNvSpPr>
                  <a:spLocks noChangeArrowheads="1"/>
                </p:cNvSpPr>
                <p:nvPr/>
              </p:nvSpPr>
              <p:spPr bwMode="auto">
                <a:xfrm>
                  <a:off x="2194" y="3349"/>
                  <a:ext cx="231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SW</a:t>
                  </a:r>
                  <a:endParaRPr lang="de-DE"/>
                </a:p>
              </p:txBody>
            </p:sp>
            <p:sp>
              <p:nvSpPr>
                <p:cNvPr id="75" name="Rectangle 1848"/>
                <p:cNvSpPr>
                  <a:spLocks noChangeArrowheads="1"/>
                </p:cNvSpPr>
                <p:nvPr/>
              </p:nvSpPr>
              <p:spPr bwMode="auto">
                <a:xfrm>
                  <a:off x="2194" y="3505"/>
                  <a:ext cx="34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CTRL</a:t>
                  </a:r>
                  <a:endParaRPr lang="de-DE"/>
                </a:p>
              </p:txBody>
            </p:sp>
            <p:sp>
              <p:nvSpPr>
                <p:cNvPr id="76" name="Rectangle 1849"/>
                <p:cNvSpPr>
                  <a:spLocks noChangeArrowheads="1"/>
                </p:cNvSpPr>
                <p:nvPr/>
              </p:nvSpPr>
              <p:spPr bwMode="auto">
                <a:xfrm>
                  <a:off x="3117" y="2766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7" name="Rectangle 1850"/>
                <p:cNvSpPr>
                  <a:spLocks noChangeArrowheads="1"/>
                </p:cNvSpPr>
                <p:nvPr/>
              </p:nvSpPr>
              <p:spPr bwMode="auto">
                <a:xfrm>
                  <a:off x="3117" y="3444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8" name="Rectangle 1851"/>
                <p:cNvSpPr>
                  <a:spLocks noChangeArrowheads="1"/>
                </p:cNvSpPr>
                <p:nvPr/>
              </p:nvSpPr>
              <p:spPr bwMode="auto">
                <a:xfrm>
                  <a:off x="2145" y="2959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CDS</a:t>
                  </a:r>
                  <a:endParaRPr lang="de-DE"/>
                </a:p>
              </p:txBody>
            </p:sp>
            <p:sp>
              <p:nvSpPr>
                <p:cNvPr id="79" name="Rectangle 1852"/>
                <p:cNvSpPr>
                  <a:spLocks noChangeArrowheads="1"/>
                </p:cNvSpPr>
                <p:nvPr/>
              </p:nvSpPr>
              <p:spPr bwMode="auto">
                <a:xfrm>
                  <a:off x="4335" y="3394"/>
                  <a:ext cx="427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RO Amp</a:t>
                  </a:r>
                  <a:endParaRPr lang="de-DE"/>
                </a:p>
              </p:txBody>
            </p:sp>
            <p:sp>
              <p:nvSpPr>
                <p:cNvPr id="80" name="Freeform 1854"/>
                <p:cNvSpPr>
                  <a:spLocks/>
                </p:cNvSpPr>
                <p:nvPr/>
              </p:nvSpPr>
              <p:spPr bwMode="auto">
                <a:xfrm>
                  <a:off x="4802" y="2167"/>
                  <a:ext cx="1150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0 h 1646"/>
                    <a:gd name="T6" fmla="*/ 292 w 391"/>
                    <a:gd name="T7" fmla="*/ 0 h 1646"/>
                    <a:gd name="T8" fmla="*/ 292 w 391"/>
                    <a:gd name="T9" fmla="*/ 1502 h 1646"/>
                    <a:gd name="T10" fmla="*/ 391 w 391"/>
                    <a:gd name="T11" fmla="*/ 1502 h 1646"/>
                    <a:gd name="T12" fmla="*/ 391 w 391"/>
                    <a:gd name="T13" fmla="*/ 1502 h 1646"/>
                    <a:gd name="T14" fmla="*/ 391 w 391"/>
                    <a:gd name="T15" fmla="*/ 1502 h 1646"/>
                    <a:gd name="T16" fmla="*/ 193 w 391"/>
                    <a:gd name="T17" fmla="*/ 1646 h 1646"/>
                    <a:gd name="T18" fmla="*/ 193 w 391"/>
                    <a:gd name="T19" fmla="*/ 1646 h 1646"/>
                    <a:gd name="T20" fmla="*/ 193 w 391"/>
                    <a:gd name="T21" fmla="*/ 1646 h 1646"/>
                    <a:gd name="T22" fmla="*/ 0 w 391"/>
                    <a:gd name="T23" fmla="*/ 1502 h 1646"/>
                    <a:gd name="T24" fmla="*/ 0 w 391"/>
                    <a:gd name="T25" fmla="*/ 1502 h 1646"/>
                    <a:gd name="T26" fmla="*/ 0 w 391"/>
                    <a:gd name="T27" fmla="*/ 1502 h 1646"/>
                    <a:gd name="T28" fmla="*/ 99 w 391"/>
                    <a:gd name="T29" fmla="*/ 1502 h 1646"/>
                    <a:gd name="T30" fmla="*/ 99 w 391"/>
                    <a:gd name="T31" fmla="*/ 0 h 1646"/>
                    <a:gd name="T32" fmla="*/ 99 w 391"/>
                    <a:gd name="T33" fmla="*/ 0 h 1646"/>
                    <a:gd name="T34" fmla="*/ 99 w 391"/>
                    <a:gd name="T3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55"/>
                <p:cNvSpPr>
                  <a:spLocks noChangeShapeType="1"/>
                </p:cNvSpPr>
                <p:nvPr/>
              </p:nvSpPr>
              <p:spPr bwMode="auto">
                <a:xfrm>
                  <a:off x="4821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856"/>
                <p:cNvSpPr>
                  <a:spLocks/>
                </p:cNvSpPr>
                <p:nvPr/>
              </p:nvSpPr>
              <p:spPr bwMode="auto">
                <a:xfrm>
                  <a:off x="4920" y="3135"/>
                  <a:ext cx="194" cy="50"/>
                </a:xfrm>
                <a:custGeom>
                  <a:avLst/>
                  <a:gdLst>
                    <a:gd name="T0" fmla="*/ 0 w 194"/>
                    <a:gd name="T1" fmla="*/ 0 h 50"/>
                    <a:gd name="T2" fmla="*/ 95 w 194"/>
                    <a:gd name="T3" fmla="*/ 50 h 50"/>
                    <a:gd name="T4" fmla="*/ 194 w 194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" h="50">
                      <a:moveTo>
                        <a:pt x="0" y="0"/>
                      </a:moveTo>
                      <a:lnTo>
                        <a:pt x="95" y="50"/>
                      </a:lnTo>
                      <a:lnTo>
                        <a:pt x="194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857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858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Rectangle 1859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945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6" name="Rectangle 1860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861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7" name="Rectangle 1861"/>
                <p:cNvSpPr>
                  <a:spLocks noChangeArrowheads="1"/>
                </p:cNvSpPr>
                <p:nvPr/>
              </p:nvSpPr>
              <p:spPr bwMode="auto">
                <a:xfrm rot="16200000">
                  <a:off x="5182" y="2803"/>
                  <a:ext cx="8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 </a:t>
                  </a:r>
                  <a:endParaRPr lang="de-DE"/>
                </a:p>
              </p:txBody>
            </p:sp>
            <p:sp>
              <p:nvSpPr>
                <p:cNvPr id="88" name="Rectangle 1862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748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9" name="Rectangle 1863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680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0" name="Rectangle 1864"/>
                <p:cNvSpPr>
                  <a:spLocks noChangeArrowheads="1"/>
                </p:cNvSpPr>
                <p:nvPr/>
              </p:nvSpPr>
              <p:spPr bwMode="auto">
                <a:xfrm rot="16200000">
                  <a:off x="5222" y="261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</p:grpSp>
        </p:grpSp>
      </p:grpSp>
      <p:sp>
        <p:nvSpPr>
          <p:cNvPr id="280" name="Oval 1510"/>
          <p:cNvSpPr>
            <a:spLocks noChangeArrowheads="1"/>
          </p:cNvSpPr>
          <p:nvPr/>
        </p:nvSpPr>
        <p:spPr bwMode="auto">
          <a:xfrm>
            <a:off x="7452320" y="2605080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281" name="Oval 1511"/>
          <p:cNvSpPr>
            <a:spLocks noChangeArrowheads="1"/>
          </p:cNvSpPr>
          <p:nvPr/>
        </p:nvSpPr>
        <p:spPr bwMode="auto">
          <a:xfrm>
            <a:off x="7452320" y="3686167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grpSp>
        <p:nvGrpSpPr>
          <p:cNvPr id="282" name="Group 4"/>
          <p:cNvGrpSpPr/>
          <p:nvPr/>
        </p:nvGrpSpPr>
        <p:grpSpPr>
          <a:xfrm>
            <a:off x="6804248" y="1812917"/>
            <a:ext cx="900814" cy="3240088"/>
            <a:chOff x="7343346" y="1812917"/>
            <a:chExt cx="900814" cy="3240088"/>
          </a:xfrm>
        </p:grpSpPr>
        <p:sp>
          <p:nvSpPr>
            <p:cNvPr id="283" name="Line 1499"/>
            <p:cNvSpPr>
              <a:spLocks noChangeShapeType="1"/>
            </p:cNvSpPr>
            <p:nvPr/>
          </p:nvSpPr>
          <p:spPr bwMode="auto">
            <a:xfrm>
              <a:off x="7537021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Oval 1500"/>
            <p:cNvSpPr>
              <a:spLocks noChangeArrowheads="1"/>
            </p:cNvSpPr>
            <p:nvPr/>
          </p:nvSpPr>
          <p:spPr bwMode="auto">
            <a:xfrm>
              <a:off x="7486221" y="2101842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5" name="Oval 1501"/>
            <p:cNvSpPr>
              <a:spLocks noChangeArrowheads="1"/>
            </p:cNvSpPr>
            <p:nvPr/>
          </p:nvSpPr>
          <p:spPr bwMode="auto">
            <a:xfrm>
              <a:off x="7486221" y="3182930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6" name="Line 1516"/>
            <p:cNvSpPr>
              <a:spLocks noChangeShapeType="1"/>
            </p:cNvSpPr>
            <p:nvPr/>
          </p:nvSpPr>
          <p:spPr bwMode="auto">
            <a:xfrm>
              <a:off x="8028384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AutoShape 1518"/>
            <p:cNvSpPr>
              <a:spLocks noChangeArrowheads="1"/>
            </p:cNvSpPr>
            <p:nvPr/>
          </p:nvSpPr>
          <p:spPr bwMode="auto">
            <a:xfrm flipV="1">
              <a:off x="7343346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8" name="AutoShape 1519"/>
            <p:cNvSpPr>
              <a:spLocks noChangeArrowheads="1"/>
            </p:cNvSpPr>
            <p:nvPr/>
          </p:nvSpPr>
          <p:spPr bwMode="auto">
            <a:xfrm flipV="1">
              <a:off x="7812360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289" name="Textfeld 642"/>
          <p:cNvSpPr txBox="1"/>
          <p:nvPr/>
        </p:nvSpPr>
        <p:spPr>
          <a:xfrm>
            <a:off x="364518" y="4797152"/>
            <a:ext cx="2531122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Calibration circuitry</a:t>
            </a:r>
            <a:endParaRPr lang="en-US" dirty="0"/>
          </a:p>
        </p:txBody>
      </p:sp>
      <p:sp>
        <p:nvSpPr>
          <p:cNvPr id="290" name="Textfeld 643"/>
          <p:cNvSpPr txBox="1"/>
          <p:nvPr/>
        </p:nvSpPr>
        <p:spPr>
          <a:xfrm>
            <a:off x="361008" y="5263195"/>
            <a:ext cx="253463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Adaptive gain amplifier</a:t>
            </a:r>
            <a:endParaRPr lang="en-US" dirty="0"/>
          </a:p>
        </p:txBody>
      </p:sp>
      <p:sp>
        <p:nvSpPr>
          <p:cNvPr id="291" name="Textfeld 644"/>
          <p:cNvSpPr txBox="1"/>
          <p:nvPr/>
        </p:nvSpPr>
        <p:spPr>
          <a:xfrm>
            <a:off x="354684" y="5713420"/>
            <a:ext cx="254586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352 analog memory cells</a:t>
            </a:r>
            <a:endParaRPr lang="en-US" dirty="0"/>
          </a:p>
        </p:txBody>
      </p:sp>
      <p:sp>
        <p:nvSpPr>
          <p:cNvPr id="292" name="TextBox 6"/>
          <p:cNvSpPr txBox="1"/>
          <p:nvPr/>
        </p:nvSpPr>
        <p:spPr>
          <a:xfrm>
            <a:off x="7668344" y="1854984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3" name="TextBox 331"/>
          <p:cNvSpPr txBox="1"/>
          <p:nvPr/>
        </p:nvSpPr>
        <p:spPr>
          <a:xfrm>
            <a:off x="7668344" y="3511168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4" name="TextBox 8"/>
          <p:cNvSpPr txBox="1"/>
          <p:nvPr/>
        </p:nvSpPr>
        <p:spPr>
          <a:xfrm rot="-5400000">
            <a:off x="5880764" y="2879333"/>
            <a:ext cx="274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 </a:t>
            </a:r>
            <a:r>
              <a:rPr lang="en-US" sz="2400" dirty="0"/>
              <a:t>b</a:t>
            </a:r>
            <a:r>
              <a:rPr lang="en-US" sz="2400" dirty="0" smtClean="0"/>
              <a:t>us (per column)</a:t>
            </a:r>
            <a:endParaRPr lang="de-DE" dirty="0"/>
          </a:p>
        </p:txBody>
      </p:sp>
      <p:grpSp>
        <p:nvGrpSpPr>
          <p:cNvPr id="295" name="Group 271"/>
          <p:cNvGrpSpPr/>
          <p:nvPr/>
        </p:nvGrpSpPr>
        <p:grpSpPr>
          <a:xfrm>
            <a:off x="7164288" y="5447861"/>
            <a:ext cx="792162" cy="1221501"/>
            <a:chOff x="7579605" y="5447861"/>
            <a:chExt cx="792162" cy="1221501"/>
          </a:xfrm>
        </p:grpSpPr>
        <p:sp>
          <p:nvSpPr>
            <p:cNvPr id="296" name="Line 1585"/>
            <p:cNvSpPr>
              <a:spLocks noChangeShapeType="1"/>
            </p:cNvSpPr>
            <p:nvPr/>
          </p:nvSpPr>
          <p:spPr bwMode="auto">
            <a:xfrm rot="5400000">
              <a:off x="7887119" y="5536428"/>
              <a:ext cx="177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660"/>
            <p:cNvSpPr>
              <a:spLocks noChangeShapeType="1"/>
            </p:cNvSpPr>
            <p:nvPr/>
          </p:nvSpPr>
          <p:spPr bwMode="auto">
            <a:xfrm rot="5400000">
              <a:off x="7794421" y="6268381"/>
              <a:ext cx="80196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661"/>
            <p:cNvSpPr>
              <a:spLocks noChangeShapeType="1"/>
            </p:cNvSpPr>
            <p:nvPr/>
          </p:nvSpPr>
          <p:spPr bwMode="auto">
            <a:xfrm rot="5400000" flipV="1">
              <a:off x="7373833" y="6268050"/>
              <a:ext cx="801961" cy="6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AutoShape 1659"/>
            <p:cNvSpPr>
              <a:spLocks noChangeArrowheads="1"/>
            </p:cNvSpPr>
            <p:nvPr/>
          </p:nvSpPr>
          <p:spPr bwMode="auto">
            <a:xfrm rot="10800000">
              <a:off x="7579605" y="5610748"/>
              <a:ext cx="792162" cy="5746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300" name="Textfeld 653"/>
          <p:cNvSpPr txBox="1"/>
          <p:nvPr/>
        </p:nvSpPr>
        <p:spPr>
          <a:xfrm>
            <a:off x="6947123" y="980728"/>
            <a:ext cx="189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Pixel matrix</a:t>
            </a:r>
            <a:endParaRPr lang="en-US" sz="2800" dirty="0"/>
          </a:p>
        </p:txBody>
      </p:sp>
      <p:sp>
        <p:nvSpPr>
          <p:cNvPr id="301" name="Oval 300"/>
          <p:cNvSpPr/>
          <p:nvPr/>
        </p:nvSpPr>
        <p:spPr>
          <a:xfrm>
            <a:off x="714507" y="1484784"/>
            <a:ext cx="2896930" cy="33888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Oval 301"/>
          <p:cNvSpPr/>
          <p:nvPr/>
        </p:nvSpPr>
        <p:spPr>
          <a:xfrm>
            <a:off x="3562093" y="1714359"/>
            <a:ext cx="2306051" cy="29387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9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 smtClean="0"/>
              <a:t>At the P10 </a:t>
            </a:r>
            <a:r>
              <a:rPr lang="en-US" sz="3600" b="1" dirty="0" err="1"/>
              <a:t>b</a:t>
            </a:r>
            <a:r>
              <a:rPr lang="en-US" sz="3600" b="1" dirty="0" err="1" smtClean="0"/>
              <a:t>eamline</a:t>
            </a:r>
            <a:endParaRPr lang="en-US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85665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llipse 6"/>
          <p:cNvSpPr/>
          <p:nvPr/>
        </p:nvSpPr>
        <p:spPr>
          <a:xfrm>
            <a:off x="1475656" y="1988840"/>
            <a:ext cx="1152128" cy="86409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2339752" y="4437112"/>
            <a:ext cx="1944216" cy="1440160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2627784" y="1988840"/>
            <a:ext cx="3384376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156176" y="166567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direction (coming from sample)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2627784" y="2524254"/>
            <a:ext cx="15841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AGIPD system</a:t>
            </a:r>
            <a:endParaRPr lang="en-US" dirty="0"/>
          </a:p>
        </p:txBody>
      </p:sp>
      <p:sp>
        <p:nvSpPr>
          <p:cNvPr id="13" name="Textfeld 12"/>
          <p:cNvSpPr txBox="1"/>
          <p:nvPr/>
        </p:nvSpPr>
        <p:spPr>
          <a:xfrm>
            <a:off x="4283968" y="4725144"/>
            <a:ext cx="172819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Chip tester box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372201" y="2725025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took about 1 ½ hours to set up, after about 2 hours we saw the first image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>
          <a:xfrm>
            <a:off x="4080361" y="5805264"/>
            <a:ext cx="3515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in the picture: Sample, </a:t>
            </a:r>
            <a:r>
              <a:rPr lang="en-US" dirty="0" err="1" smtClean="0"/>
              <a:t>Alexanders</a:t>
            </a:r>
            <a:r>
              <a:rPr lang="en-US" dirty="0" smtClean="0"/>
              <a:t> PC, people,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/>
          <a:stretch>
            <a:fillRect/>
          </a:stretch>
        </p:blipFill>
        <p:spPr>
          <a:xfrm>
            <a:off x="395288" y="1125538"/>
            <a:ext cx="8264525" cy="5046662"/>
          </a:xfrm>
        </p:spPr>
      </p:pic>
      <p:sp>
        <p:nvSpPr>
          <p:cNvPr id="3" name="Textfeld 2"/>
          <p:cNvSpPr txBox="1"/>
          <p:nvPr/>
        </p:nvSpPr>
        <p:spPr>
          <a:xfrm>
            <a:off x="539750" y="6232525"/>
            <a:ext cx="27368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K. J. Gaffney and H. N. Chapman, </a:t>
            </a:r>
            <a:r>
              <a:rPr lang="en-US" sz="1200" i="1" dirty="0">
                <a:latin typeface="+mn-lt"/>
              </a:rPr>
              <a:t>Science 8 June 2007</a:t>
            </a:r>
            <a:endParaRPr lang="en-US" sz="1200" dirty="0">
              <a:latin typeface="+mn-lt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</a:defRPr>
            </a:lvl1pPr>
          </a:lstStyle>
          <a:p>
            <a:r>
              <a:rPr lang="de-DE" sz="3600" b="1" dirty="0" err="1" smtClean="0">
                <a:solidFill>
                  <a:schemeClr val="bg1"/>
                </a:solidFill>
              </a:rPr>
              <a:t>What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is</a:t>
            </a:r>
            <a:r>
              <a:rPr lang="de-DE" sz="3600" b="1" dirty="0" smtClean="0">
                <a:solidFill>
                  <a:schemeClr val="bg1"/>
                </a:solidFill>
              </a:rPr>
              <a:t> the Goal ?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9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768752" cy="923925"/>
          </a:xfrm>
        </p:spPr>
        <p:txBody>
          <a:bodyPr/>
          <a:lstStyle/>
          <a:p>
            <a:r>
              <a:rPr lang="en-US" sz="3600" b="1" dirty="0" smtClean="0"/>
              <a:t>Looking at the direct beam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124744"/>
            <a:ext cx="3024336" cy="3751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21" y="1340768"/>
            <a:ext cx="5039452" cy="3994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06" y="1284195"/>
            <a:ext cx="5039452" cy="3599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9372" y="5517232"/>
            <a:ext cx="40007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Gain switching experimentally proven</a:t>
            </a:r>
          </a:p>
          <a:p>
            <a:pPr marL="285750" indent="-285750">
              <a:buFont typeface="Wingdings"/>
              <a:buChar char="Ø"/>
            </a:pPr>
            <a:r>
              <a:rPr lang="en-US" dirty="0" smtClean="0"/>
              <a:t>10</a:t>
            </a:r>
            <a:r>
              <a:rPr lang="en-US" baseline="30000" dirty="0" smtClean="0"/>
              <a:t>4</a:t>
            </a:r>
            <a:r>
              <a:rPr lang="en-US" dirty="0" smtClean="0"/>
              <a:t> photons / pulse</a:t>
            </a:r>
          </a:p>
          <a:p>
            <a:pPr marL="285750" indent="-285750">
              <a:buFont typeface="Wingdings"/>
              <a:buChar char="Ø"/>
            </a:pPr>
            <a:r>
              <a:rPr lang="en-US" dirty="0" smtClean="0"/>
              <a:t>Single photon sensitivity</a:t>
            </a:r>
          </a:p>
          <a:p>
            <a:pPr marL="285750" indent="-285750">
              <a:buFont typeface="Wingdings"/>
              <a:buChar char="Ø"/>
            </a:pPr>
            <a:r>
              <a:rPr lang="en-US" dirty="0" smtClean="0"/>
              <a:t>4.5 MHz frame rate</a:t>
            </a:r>
            <a:endParaRPr lang="de-DE" dirty="0"/>
          </a:p>
        </p:txBody>
      </p:sp>
      <p:sp>
        <p:nvSpPr>
          <p:cNvPr id="11" name="Oval 10"/>
          <p:cNvSpPr/>
          <p:nvPr/>
        </p:nvSpPr>
        <p:spPr>
          <a:xfrm>
            <a:off x="2915816" y="3212976"/>
            <a:ext cx="504056" cy="57606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oup 12"/>
          <p:cNvGrpSpPr/>
          <p:nvPr/>
        </p:nvGrpSpPr>
        <p:grpSpPr>
          <a:xfrm>
            <a:off x="323528" y="1124744"/>
            <a:ext cx="3384376" cy="3096344"/>
            <a:chOff x="323528" y="1124744"/>
            <a:chExt cx="3384376" cy="309634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23528" y="2564904"/>
              <a:ext cx="3384376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943707" y="1124744"/>
              <a:ext cx="36005" cy="309634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27585" y="4922351"/>
            <a:ext cx="237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photons/second/pixel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470319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16" name="TextBox 15"/>
          <p:cNvSpPr txBox="1"/>
          <p:nvPr/>
        </p:nvSpPr>
        <p:spPr>
          <a:xfrm>
            <a:off x="1163241" y="468704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1582278" y="468414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18" name="TextBox 17"/>
          <p:cNvSpPr txBox="1"/>
          <p:nvPr/>
        </p:nvSpPr>
        <p:spPr>
          <a:xfrm>
            <a:off x="1998762" y="470076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19" name="TextBox 18"/>
          <p:cNvSpPr txBox="1"/>
          <p:nvPr/>
        </p:nvSpPr>
        <p:spPr>
          <a:xfrm>
            <a:off x="2406427" y="468460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2790850" y="468171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5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107504" y="71437"/>
            <a:ext cx="6768752" cy="923925"/>
          </a:xfrm>
        </p:spPr>
        <p:txBody>
          <a:bodyPr/>
          <a:lstStyle/>
          <a:p>
            <a:r>
              <a:rPr lang="en-US" sz="3600" b="1" dirty="0" smtClean="0"/>
              <a:t>Some XPCS measurements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3"/>
            <a:ext cx="2592288" cy="3215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40768"/>
            <a:ext cx="5039452" cy="359939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744" y="5229200"/>
            <a:ext cx="410445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Scientific quality data obtained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Complete system proven to 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Calibration proven to be adequate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96136" y="3032956"/>
            <a:ext cx="2232248" cy="1332148"/>
            <a:chOff x="5796136" y="3032956"/>
            <a:chExt cx="2232248" cy="133214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796136" y="3032956"/>
              <a:ext cx="0" cy="133214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413381" y="3923764"/>
              <a:ext cx="966931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</a:rPr>
                <a:t>Maxipix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5796136" y="3861048"/>
              <a:ext cx="2232248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4427984" y="2123564"/>
            <a:ext cx="3600400" cy="441340"/>
            <a:chOff x="4427984" y="2123564"/>
            <a:chExt cx="3600400" cy="441340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 flipH="1">
              <a:off x="4427984" y="2564904"/>
              <a:ext cx="36004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189245" y="2123564"/>
              <a:ext cx="902811" cy="36933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AGIPD</a:t>
              </a:r>
              <a:endParaRPr lang="de-DE" dirty="0">
                <a:solidFill>
                  <a:srgbClr val="00B05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4478109"/>
            <a:ext cx="2438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photons/second/pixel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16104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20" name="TextBox 19"/>
          <p:cNvSpPr txBox="1"/>
          <p:nvPr/>
        </p:nvSpPr>
        <p:spPr>
          <a:xfrm>
            <a:off x="746051" y="4144888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21" name="TextBox 20"/>
          <p:cNvSpPr txBox="1"/>
          <p:nvPr/>
        </p:nvSpPr>
        <p:spPr>
          <a:xfrm>
            <a:off x="1106091" y="4141991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22" name="TextBox 21"/>
          <p:cNvSpPr txBox="1"/>
          <p:nvPr/>
        </p:nvSpPr>
        <p:spPr>
          <a:xfrm>
            <a:off x="1467272" y="415860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23" name="TextBox 22"/>
          <p:cNvSpPr txBox="1"/>
          <p:nvPr/>
        </p:nvSpPr>
        <p:spPr>
          <a:xfrm>
            <a:off x="1807121" y="4142452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2157636" y="4139555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513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552" y="1484784"/>
            <a:ext cx="7920881" cy="439248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Sensors </a:t>
            </a:r>
            <a:r>
              <a:rPr lang="en-US" dirty="0" smtClean="0"/>
              <a:t>delivered; design validated</a:t>
            </a: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AGIPD 1.0 submitted 19</a:t>
            </a:r>
            <a:r>
              <a:rPr lang="en-US" baseline="30000" dirty="0"/>
              <a:t>th</a:t>
            </a:r>
            <a:r>
              <a:rPr lang="en-US" dirty="0"/>
              <a:t> April 2013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Interface boards designed and ordered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Single chip assemblies: summer 2013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First modules (8x2 chips): beginning 2014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1k x 1k system(s) beginning 2015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 smtClean="0"/>
              <a:t>Planning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1808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552" y="1484784"/>
            <a:ext cx="7920881" cy="439248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Smaller pixels with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Reduced dynamic range (no gain switching);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Reduced number of frames?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New Technologies including: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3D </a:t>
            </a:r>
            <a:r>
              <a:rPr lang="en-US" dirty="0" smtClean="0">
                <a:sym typeface="Wingdings" pitchFamily="2" charset="2"/>
              </a:rPr>
              <a:t>CMOS:  </a:t>
            </a:r>
            <a:r>
              <a:rPr lang="en-US" dirty="0">
                <a:sym typeface="Wingdings" pitchFamily="2" charset="2"/>
              </a:rPr>
              <a:t>second </a:t>
            </a:r>
            <a:r>
              <a:rPr lang="en-US" dirty="0" smtClean="0">
                <a:sym typeface="Wingdings" pitchFamily="2" charset="2"/>
              </a:rPr>
              <a:t>layer (more functionality)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 smtClean="0"/>
              <a:t>What could be next? AGIPD2?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 smtClean="0"/>
              <a:t>3D-CMOS</a:t>
            </a:r>
            <a:endParaRPr lang="en-US" b="1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347788"/>
            <a:ext cx="5076825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3922713" y="836613"/>
            <a:ext cx="5113337" cy="31686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 w="19080">
            <a:solidFill>
              <a:srgbClr val="FF0000"/>
            </a:solidFill>
            <a:custDash>
              <a:ds d="398113" sp="100000"/>
            </a:custDash>
            <a:miter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000625" y="1471613"/>
            <a:ext cx="309563" cy="268287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592263"/>
            <a:ext cx="463708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2195513"/>
            <a:ext cx="46370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traight Connector 15"/>
          <p:cNvSpPr/>
          <p:nvPr/>
        </p:nvSpPr>
        <p:spPr>
          <a:xfrm>
            <a:off x="5872163" y="2505075"/>
            <a:ext cx="1587" cy="66675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17" name="Freeform 16"/>
          <p:cNvSpPr/>
          <p:nvPr/>
        </p:nvSpPr>
        <p:spPr>
          <a:xfrm flipV="1">
            <a:off x="5000625" y="1470025"/>
            <a:ext cx="309563" cy="268288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99CCFF">
              <a:alpha val="50000"/>
            </a:srgbClr>
          </a:solidFill>
          <a:ln w="9360">
            <a:solidFill>
              <a:srgbClr val="000080"/>
            </a:solidFill>
            <a:custDash>
              <a:ds d="100000" sp="100000"/>
            </a:custDash>
            <a:miter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502525" y="2771775"/>
            <a:ext cx="153988" cy="425450"/>
          </a:xfrm>
          <a:custGeom>
            <a:avLst>
              <a:gd name="f0" fmla="val 140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19" name="Freeform 18"/>
          <p:cNvSpPr/>
          <p:nvPr/>
        </p:nvSpPr>
        <p:spPr>
          <a:xfrm flipV="1">
            <a:off x="7512050" y="1817688"/>
            <a:ext cx="152400" cy="1457325"/>
          </a:xfrm>
          <a:custGeom>
            <a:avLst>
              <a:gd name="f0" fmla="val 140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88"/>
              <a:gd name="f8" fmla="val 21600"/>
              <a:gd name="f9" fmla="val 44"/>
              <a:gd name="f10" fmla="val -2147483647"/>
              <a:gd name="f11" fmla="val 2147483647"/>
              <a:gd name="f12" fmla="val 10800"/>
              <a:gd name="f13" fmla="val 20"/>
              <a:gd name="f14" fmla="val 68"/>
              <a:gd name="f15" fmla="+- 0 0 0"/>
              <a:gd name="f16" fmla="*/ f4 1 88"/>
              <a:gd name="f17" fmla="*/ f5 1 21600"/>
              <a:gd name="f18" fmla="pin 0 f0 10800"/>
              <a:gd name="f19" fmla="*/ f15 f1 1"/>
              <a:gd name="f20" fmla="*/ f18 2 1"/>
              <a:gd name="f21" fmla="*/ f9 f16 1"/>
              <a:gd name="f22" fmla="*/ f18 f17 1"/>
              <a:gd name="f23" fmla="*/ 0 f16 1"/>
              <a:gd name="f24" fmla="*/ 88 f16 1"/>
              <a:gd name="f25" fmla="*/ 44 f16 1"/>
              <a:gd name="f26" fmla="*/ f19 1 f3"/>
              <a:gd name="f27" fmla="*/ 0 f17 1"/>
              <a:gd name="f28" fmla="*/ 10800 f17 1"/>
              <a:gd name="f29" fmla="*/ 21600 f17 1"/>
              <a:gd name="f30" fmla="*/ f20 1 4"/>
              <a:gd name="f31" fmla="*/ f20 1 2"/>
              <a:gd name="f32" fmla="+- f26 0 f2"/>
              <a:gd name="f33" fmla="*/ f30 6 1"/>
              <a:gd name="f34" fmla="+- 21600 0 f30"/>
              <a:gd name="f35" fmla="*/ f31 f17 1"/>
              <a:gd name="f36" fmla="*/ f33 1 11"/>
              <a:gd name="f37" fmla="*/ f34 f17 1"/>
              <a:gd name="f38" fmla="+- f30 0 f36"/>
              <a:gd name="f39" fmla="+- f34 f36 0"/>
              <a:gd name="f40" fmla="+- f30 f36 0"/>
            </a:gdLst>
            <a:ahLst>
              <a:ahXY gdRefY="f0" minY="f6" maxY="f12">
                <a:pos x="f21" y="f22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5" y="f35"/>
              </a:cxn>
              <a:cxn ang="f32">
                <a:pos x="f25" y="f27"/>
              </a:cxn>
              <a:cxn ang="f32">
                <a:pos x="f23" y="f28"/>
              </a:cxn>
              <a:cxn ang="f32">
                <a:pos x="f25" y="f29"/>
              </a:cxn>
              <a:cxn ang="f32">
                <a:pos x="f24" y="f28"/>
              </a:cxn>
            </a:cxnLst>
            <a:rect l="f23" t="f35" r="f24" b="f37"/>
            <a:pathLst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lnTo>
                  <a:pt x="f6" y="f34"/>
                </a:lnTo>
                <a:cubicBezTo>
                  <a:pt x="f6" y="f39"/>
                  <a:pt x="f13" y="f8"/>
                  <a:pt x="f9" y="f8"/>
                </a:cubicBezTo>
                <a:cubicBezTo>
                  <a:pt x="f14" y="f8"/>
                  <a:pt x="f7" y="f39"/>
                  <a:pt x="f7" y="f34"/>
                </a:cubicBezTo>
                <a:lnTo>
                  <a:pt x="f7" y="f30"/>
                </a:lnTo>
                <a:cubicBezTo>
                  <a:pt x="f7" y="f38"/>
                  <a:pt x="f14" y="f6"/>
                  <a:pt x="f9" y="f6"/>
                </a:cubicBezTo>
                <a:close/>
              </a:path>
              <a:path w="88" h="21600">
                <a:moveTo>
                  <a:pt x="f9" y="f6"/>
                </a:moveTo>
                <a:cubicBezTo>
                  <a:pt x="f13" y="f6"/>
                  <a:pt x="f6" y="f38"/>
                  <a:pt x="f6" y="f30"/>
                </a:cubicBezTo>
                <a:cubicBezTo>
                  <a:pt x="f6" y="f40"/>
                  <a:pt x="f13" y="f31"/>
                  <a:pt x="f9" y="f31"/>
                </a:cubicBezTo>
                <a:cubicBezTo>
                  <a:pt x="f14" y="f31"/>
                  <a:pt x="f7" y="f40"/>
                  <a:pt x="f7" y="f30"/>
                </a:cubicBezTo>
                <a:cubicBezTo>
                  <a:pt x="f7" y="f38"/>
                  <a:pt x="f14" y="f6"/>
                  <a:pt x="f9" y="f6"/>
                </a:cubicBez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502525" y="2781300"/>
            <a:ext cx="153988" cy="69850"/>
          </a:xfrm>
          <a:custGeom>
            <a:avLst>
              <a:gd name="f0" fmla="val 22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4567238" y="1692275"/>
            <a:ext cx="0" cy="194310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400000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5138738" y="1260475"/>
            <a:ext cx="1587" cy="217488"/>
          </a:xfrm>
          <a:prstGeom prst="line">
            <a:avLst/>
          </a:prstGeom>
          <a:noFill/>
          <a:ln w="18360">
            <a:solidFill>
              <a:srgbClr val="000000"/>
            </a:solidFill>
            <a:prstDash val="solid"/>
            <a:miter/>
            <a:tailEnd type="arrow"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956050" y="755650"/>
            <a:ext cx="2124075" cy="6048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latin typeface="Comic Sans MS" pitchFamily="66"/>
                <a:ea typeface="DejaVu LGC Sans" pitchFamily="2"/>
                <a:cs typeface="Tahoma" pitchFamily="2"/>
              </a:rPr>
              <a:t>1) bump-bond to the detector (TSV)</a:t>
            </a:r>
          </a:p>
        </p:txBody>
      </p:sp>
      <p:sp>
        <p:nvSpPr>
          <p:cNvPr id="24" name="Straight Connector 23"/>
          <p:cNvSpPr/>
          <p:nvPr/>
        </p:nvSpPr>
        <p:spPr>
          <a:xfrm>
            <a:off x="5143500" y="1809750"/>
            <a:ext cx="1235075" cy="0"/>
          </a:xfrm>
          <a:prstGeom prst="line">
            <a:avLst/>
          </a:prstGeom>
          <a:noFill/>
          <a:ln w="18360">
            <a:solidFill>
              <a:srgbClr val="008000"/>
            </a:solidFill>
            <a:prstDash val="solid"/>
            <a:miter/>
            <a:tailEnd type="arrow"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 flipV="1">
            <a:off x="5143500" y="1692275"/>
            <a:ext cx="1588" cy="142875"/>
          </a:xfrm>
          <a:prstGeom prst="line">
            <a:avLst/>
          </a:prstGeom>
          <a:noFill/>
          <a:ln w="18360">
            <a:solidFill>
              <a:srgbClr val="008000"/>
            </a:solidFill>
            <a:prstDash val="solid"/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6367463" y="1809750"/>
            <a:ext cx="1235075" cy="0"/>
          </a:xfrm>
          <a:prstGeom prst="line">
            <a:avLst/>
          </a:prstGeom>
          <a:noFill/>
          <a:ln w="18360">
            <a:solidFill>
              <a:srgbClr val="000080"/>
            </a:solidFill>
            <a:prstDash val="solid"/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630863" y="1187450"/>
            <a:ext cx="2182812" cy="5778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008000"/>
                </a:solidFill>
                <a:latin typeface="Comic Sans MS" pitchFamily="66"/>
                <a:ea typeface="DejaVu LGC Sans" pitchFamily="2"/>
                <a:cs typeface="Tahoma" pitchFamily="2"/>
              </a:rPr>
              <a:t>2) amplification &amp; double sampling</a:t>
            </a:r>
          </a:p>
        </p:txBody>
      </p:sp>
      <p:sp>
        <p:nvSpPr>
          <p:cNvPr id="28" name="Straight Connector 27"/>
          <p:cNvSpPr/>
          <p:nvPr/>
        </p:nvSpPr>
        <p:spPr>
          <a:xfrm flipH="1">
            <a:off x="7159625" y="1824038"/>
            <a:ext cx="317500" cy="133350"/>
          </a:xfrm>
          <a:prstGeom prst="line">
            <a:avLst/>
          </a:prstGeom>
          <a:noFill/>
          <a:ln w="18360">
            <a:solidFill>
              <a:srgbClr val="000080"/>
            </a:solidFill>
            <a:custDash>
              <a:ds d="100000" sp="100000"/>
            </a:custDash>
            <a:miter/>
            <a:tailEnd type="arrow"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 flipV="1">
            <a:off x="7519988" y="1876425"/>
            <a:ext cx="1587" cy="1254125"/>
          </a:xfrm>
          <a:prstGeom prst="line">
            <a:avLst/>
          </a:prstGeom>
          <a:noFill/>
          <a:ln w="18360">
            <a:solidFill>
              <a:srgbClr val="000080"/>
            </a:solidFill>
            <a:custDash>
              <a:ds d="100000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H="1" flipV="1">
            <a:off x="7159625" y="2959100"/>
            <a:ext cx="317500" cy="206375"/>
          </a:xfrm>
          <a:prstGeom prst="line">
            <a:avLst/>
          </a:prstGeom>
          <a:noFill/>
          <a:ln w="18360">
            <a:solidFill>
              <a:srgbClr val="000080"/>
            </a:solidFill>
            <a:custDash>
              <a:ds d="100000" sp="100000"/>
            </a:custDash>
            <a:miter/>
            <a:tailEnd type="arrow"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640263" y="2473325"/>
            <a:ext cx="2293937" cy="12430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80"/>
                </a:solidFill>
                <a:latin typeface="Comic Sans MS" pitchFamily="66"/>
                <a:ea typeface="DejaVu LGC Sans" pitchFamily="2"/>
                <a:cs typeface="Tahoma" pitchFamily="2"/>
              </a:rPr>
              <a:t>3) store the analog signal in a memory cell in 1st/2nd layer</a:t>
            </a:r>
            <a:br>
              <a:rPr lang="en-US" sz="1600" dirty="0">
                <a:solidFill>
                  <a:srgbClr val="000080"/>
                </a:solidFill>
                <a:latin typeface="Comic Sans MS" pitchFamily="66"/>
                <a:ea typeface="DejaVu LGC Sans" pitchFamily="2"/>
                <a:cs typeface="Tahoma" pitchFamily="2"/>
              </a:rPr>
            </a:br>
            <a:r>
              <a:rPr lang="en-US" sz="1600" dirty="0">
                <a:solidFill>
                  <a:srgbClr val="000080"/>
                </a:solidFill>
                <a:latin typeface="Comic Sans MS" pitchFamily="66"/>
                <a:ea typeface="DejaVu LGC Sans" pitchFamily="2"/>
                <a:cs typeface="Tahoma" pitchFamily="2"/>
              </a:rPr>
              <a:t>(544 memory depth)</a:t>
            </a:r>
          </a:p>
        </p:txBody>
      </p:sp>
      <p:sp>
        <p:nvSpPr>
          <p:cNvPr id="32" name="Straight Connector 31"/>
          <p:cNvSpPr/>
          <p:nvPr/>
        </p:nvSpPr>
        <p:spPr>
          <a:xfrm>
            <a:off x="7250113" y="2965450"/>
            <a:ext cx="309562" cy="201613"/>
          </a:xfrm>
          <a:prstGeom prst="line">
            <a:avLst/>
          </a:prstGeom>
          <a:noFill/>
          <a:ln w="18360">
            <a:solidFill>
              <a:srgbClr val="800000"/>
            </a:solidFill>
            <a:custDash>
              <a:ds d="100000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 flipH="1">
            <a:off x="7593013" y="1846263"/>
            <a:ext cx="11112" cy="1214437"/>
          </a:xfrm>
          <a:prstGeom prst="line">
            <a:avLst/>
          </a:prstGeom>
          <a:noFill/>
          <a:ln w="18360">
            <a:solidFill>
              <a:srgbClr val="800000"/>
            </a:solidFill>
            <a:custDash>
              <a:ds d="100000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 flipV="1">
            <a:off x="7250113" y="1838325"/>
            <a:ext cx="309562" cy="138113"/>
          </a:xfrm>
          <a:prstGeom prst="line">
            <a:avLst/>
          </a:prstGeom>
          <a:noFill/>
          <a:ln w="18360">
            <a:solidFill>
              <a:srgbClr val="800000"/>
            </a:solidFill>
            <a:custDash>
              <a:ds d="100000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7519988" y="1835150"/>
            <a:ext cx="1235075" cy="0"/>
          </a:xfrm>
          <a:prstGeom prst="line">
            <a:avLst/>
          </a:prstGeom>
          <a:noFill/>
          <a:ln w="18360">
            <a:solidFill>
              <a:srgbClr val="800000"/>
            </a:solidFill>
            <a:prstDash val="solid"/>
            <a:miter/>
            <a:tailEnd type="arrow"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7956550" y="1054100"/>
            <a:ext cx="1079500" cy="6381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5000" rIns="90000" bIns="450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rgbClr val="800000"/>
                </a:solidFill>
                <a:latin typeface="Comic Sans MS" pitchFamily="66"/>
                <a:ea typeface="DejaVu LGC Sans" pitchFamily="2"/>
                <a:cs typeface="Tahoma" pitchFamily="2"/>
              </a:rPr>
              <a:t>4) signal readout</a:t>
            </a:r>
          </a:p>
        </p:txBody>
      </p:sp>
      <p:sp>
        <p:nvSpPr>
          <p:cNvPr id="37" name="Straight Connector 36"/>
          <p:cNvSpPr/>
          <p:nvPr/>
        </p:nvSpPr>
        <p:spPr>
          <a:xfrm>
            <a:off x="8672513" y="1692275"/>
            <a:ext cx="0" cy="1943100"/>
          </a:xfrm>
          <a:prstGeom prst="line">
            <a:avLst/>
          </a:prstGeom>
          <a:noFill/>
          <a:ln w="9360">
            <a:solidFill>
              <a:srgbClr val="000000"/>
            </a:solidFill>
            <a:custDash>
              <a:ds d="400000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38" name="Straight Connector 37"/>
          <p:cNvSpPr/>
          <p:nvPr/>
        </p:nvSpPr>
        <p:spPr>
          <a:xfrm flipH="1">
            <a:off x="2482850" y="4006850"/>
            <a:ext cx="1420813" cy="215900"/>
          </a:xfrm>
          <a:prstGeom prst="line">
            <a:avLst/>
          </a:prstGeom>
          <a:noFill/>
          <a:ln w="19080">
            <a:solidFill>
              <a:srgbClr val="FF0000"/>
            </a:solidFill>
            <a:custDash>
              <a:ds d="398113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39" name="Straight Connector 38"/>
          <p:cNvSpPr/>
          <p:nvPr/>
        </p:nvSpPr>
        <p:spPr>
          <a:xfrm flipH="1">
            <a:off x="2482850" y="831850"/>
            <a:ext cx="1439863" cy="3173413"/>
          </a:xfrm>
          <a:prstGeom prst="line">
            <a:avLst/>
          </a:prstGeom>
          <a:noFill/>
          <a:ln w="19080">
            <a:solidFill>
              <a:srgbClr val="FF0000"/>
            </a:solidFill>
            <a:custDash>
              <a:ds d="398113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2266950" y="3978275"/>
            <a:ext cx="215900" cy="2444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FF0000"/>
            </a:solidFill>
            <a:custDash>
              <a:ds d="398113" sp="100000"/>
            </a:custDash>
            <a:miter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5864225" y="4437063"/>
            <a:ext cx="3094038" cy="15113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499"/>
              </a:spcAft>
              <a:defRPr/>
            </a:pPr>
            <a:r>
              <a:rPr lang="de-DE" sz="1600" dirty="0">
                <a:latin typeface="Comic Sans MS" pitchFamily="66"/>
                <a:ea typeface="DejaVu LGC Sans" pitchFamily="2"/>
                <a:cs typeface="Tahoma" pitchFamily="2"/>
              </a:rPr>
              <a:t>5x5 mm2 double-tier </a:t>
            </a:r>
            <a:r>
              <a:rPr lang="de-DE" sz="1600" dirty="0" err="1">
                <a:latin typeface="Comic Sans MS" pitchFamily="66"/>
                <a:ea typeface="DejaVu LGC Sans" pitchFamily="2"/>
                <a:cs typeface="Tahoma" pitchFamily="2"/>
              </a:rPr>
              <a:t>dice</a:t>
            </a:r>
            <a:endParaRPr lang="de-DE" sz="1600" dirty="0">
              <a:latin typeface="Comic Sans MS" pitchFamily="66"/>
              <a:ea typeface="DejaVu LGC Sans" pitchFamily="2"/>
              <a:cs typeface="Tahoma" pitchFamily="2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499"/>
              </a:spcAft>
              <a:defRPr/>
            </a:pPr>
            <a:r>
              <a:rPr lang="de-DE" sz="1600" dirty="0">
                <a:latin typeface="Comic Sans MS" pitchFamily="66"/>
                <a:ea typeface="DejaVu LGC Sans" pitchFamily="2"/>
                <a:cs typeface="Tahoma" pitchFamily="2"/>
              </a:rPr>
              <a:t> MPW, via CMP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499"/>
              </a:spcAft>
              <a:defRPr/>
            </a:pPr>
            <a:r>
              <a:rPr lang="de-DE" sz="1600" dirty="0" err="1">
                <a:latin typeface="Comic Sans MS" pitchFamily="66"/>
                <a:ea typeface="DejaVu LGC Sans" pitchFamily="2"/>
                <a:cs typeface="Tahoma" pitchFamily="2"/>
              </a:rPr>
              <a:t>submitted</a:t>
            </a:r>
            <a:r>
              <a:rPr lang="de-DE" sz="1600" dirty="0">
                <a:latin typeface="Comic Sans MS" pitchFamily="66"/>
                <a:ea typeface="DejaVu LGC Sans" pitchFamily="2"/>
                <a:cs typeface="Tahoma" pitchFamily="2"/>
              </a:rPr>
              <a:t> 2011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499"/>
              </a:spcAft>
              <a:defRPr/>
            </a:pPr>
            <a:r>
              <a:rPr lang="de-DE" sz="1600" dirty="0" err="1">
                <a:latin typeface="Comic Sans MS" pitchFamily="66"/>
                <a:ea typeface="DejaVu LGC Sans" pitchFamily="2"/>
                <a:cs typeface="Tahoma" pitchFamily="2"/>
              </a:rPr>
              <a:t>to</a:t>
            </a:r>
            <a:r>
              <a:rPr lang="de-DE" sz="1600" dirty="0">
                <a:latin typeface="Comic Sans MS" pitchFamily="66"/>
                <a:ea typeface="DejaVu LGC Sans" pitchFamily="2"/>
                <a:cs typeface="Tahoma" pitchFamily="2"/>
              </a:rPr>
              <a:t> </a:t>
            </a:r>
            <a:r>
              <a:rPr lang="de-DE" sz="1600" dirty="0" err="1">
                <a:latin typeface="Comic Sans MS" pitchFamily="66"/>
                <a:ea typeface="DejaVu LGC Sans" pitchFamily="2"/>
                <a:cs typeface="Tahoma" pitchFamily="2"/>
              </a:rPr>
              <a:t>be</a:t>
            </a:r>
            <a:r>
              <a:rPr lang="de-DE" sz="1600" dirty="0">
                <a:latin typeface="Comic Sans MS" pitchFamily="66"/>
                <a:ea typeface="DejaVu LGC Sans" pitchFamily="2"/>
                <a:cs typeface="Tahoma" pitchFamily="2"/>
              </a:rPr>
              <a:t> </a:t>
            </a:r>
            <a:r>
              <a:rPr lang="de-DE" sz="1600" dirty="0" err="1">
                <a:latin typeface="Comic Sans MS" pitchFamily="66"/>
                <a:ea typeface="DejaVu LGC Sans" pitchFamily="2"/>
                <a:cs typeface="Tahoma" pitchFamily="2"/>
              </a:rPr>
              <a:t>delivered</a:t>
            </a:r>
            <a:r>
              <a:rPr lang="de-DE" sz="1600" dirty="0">
                <a:latin typeface="Comic Sans MS" pitchFamily="66"/>
                <a:ea typeface="DejaVu LGC Sans" pitchFamily="2"/>
                <a:cs typeface="Tahoma" pitchFamily="2"/>
              </a:rPr>
              <a:t> </a:t>
            </a:r>
            <a:r>
              <a:rPr lang="de-DE" sz="1600" dirty="0" smtClean="0">
                <a:latin typeface="Comic Sans MS" pitchFamily="66"/>
                <a:ea typeface="DejaVu LGC Sans" pitchFamily="2"/>
                <a:cs typeface="Tahoma" pitchFamily="2"/>
              </a:rPr>
              <a:t>„</a:t>
            </a:r>
            <a:r>
              <a:rPr lang="de-DE" sz="1600" dirty="0" err="1" smtClean="0">
                <a:latin typeface="Comic Sans MS" pitchFamily="66"/>
                <a:ea typeface="DejaVu LGC Sans" pitchFamily="2"/>
                <a:cs typeface="Tahoma" pitchFamily="2"/>
              </a:rPr>
              <a:t>early</a:t>
            </a:r>
            <a:r>
              <a:rPr lang="de-DE" sz="1600" dirty="0" smtClean="0">
                <a:latin typeface="Comic Sans MS" pitchFamily="66"/>
                <a:ea typeface="DejaVu LGC Sans" pitchFamily="2"/>
                <a:cs typeface="Tahoma" pitchFamily="2"/>
              </a:rPr>
              <a:t>“ </a:t>
            </a:r>
            <a:r>
              <a:rPr lang="de-DE" sz="1600" dirty="0">
                <a:latin typeface="Comic Sans MS" pitchFamily="66"/>
                <a:ea typeface="DejaVu LGC Sans" pitchFamily="2"/>
                <a:cs typeface="Tahoma" pitchFamily="2"/>
              </a:rPr>
              <a:t>2013</a:t>
            </a:r>
          </a:p>
        </p:txBody>
      </p:sp>
      <p:pic>
        <p:nvPicPr>
          <p:cNvPr id="42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570413"/>
            <a:ext cx="1427163" cy="1109662"/>
          </a:xfrm>
          <a:prstGeom prst="rect">
            <a:avLst/>
          </a:prstGeom>
          <a:noFill/>
          <a:ln w="1908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Freeform 42"/>
          <p:cNvSpPr/>
          <p:nvPr/>
        </p:nvSpPr>
        <p:spPr>
          <a:xfrm>
            <a:off x="1042988" y="5805488"/>
            <a:ext cx="215900" cy="1730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19080">
            <a:solidFill>
              <a:srgbClr val="FF0000"/>
            </a:solidFill>
            <a:custDash>
              <a:ds d="398113" sp="100000"/>
            </a:custDash>
            <a:miter/>
          </a:ln>
        </p:spPr>
        <p:txBody>
          <a:bodyPr wrap="none" lIns="90000" tIns="46800" rIns="90000" bIns="468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44" name="Straight Connector 43"/>
          <p:cNvSpPr/>
          <p:nvPr/>
        </p:nvSpPr>
        <p:spPr>
          <a:xfrm flipH="1">
            <a:off x="1258888" y="5686425"/>
            <a:ext cx="1028700" cy="263525"/>
          </a:xfrm>
          <a:prstGeom prst="line">
            <a:avLst/>
          </a:prstGeom>
          <a:noFill/>
          <a:ln w="19080">
            <a:solidFill>
              <a:srgbClr val="FF0000"/>
            </a:solidFill>
            <a:custDash>
              <a:ds d="398113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45" name="Straight Connector 44"/>
          <p:cNvSpPr/>
          <p:nvPr/>
        </p:nvSpPr>
        <p:spPr>
          <a:xfrm flipH="1">
            <a:off x="1258888" y="4548188"/>
            <a:ext cx="1009650" cy="1257300"/>
          </a:xfrm>
          <a:prstGeom prst="line">
            <a:avLst/>
          </a:prstGeom>
          <a:noFill/>
          <a:ln w="19080">
            <a:solidFill>
              <a:srgbClr val="FF0000"/>
            </a:solidFill>
            <a:custDash>
              <a:ds d="398113" sp="100000"/>
            </a:custDash>
            <a:miter/>
          </a:ln>
        </p:spPr>
        <p:txBody>
          <a:bodyPr lIns="90000" tIns="46800" rIns="90000" bIns="46800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Times New Roman" pitchFamily="18"/>
              <a:ea typeface="DejaVu LGC Sans" pitchFamily="2"/>
              <a:cs typeface="Tahoma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2592388" y="4786313"/>
            <a:ext cx="1331912" cy="6032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499"/>
              </a:spcAft>
              <a:defRPr/>
            </a:pPr>
            <a:r>
              <a:rPr lang="de-DE" sz="1600">
                <a:solidFill>
                  <a:srgbClr val="FFFFFF"/>
                </a:solidFill>
                <a:latin typeface="Comic Sans MS" pitchFamily="66"/>
                <a:ea typeface="DejaVu LGC Sans" pitchFamily="2"/>
                <a:cs typeface="Tahoma" pitchFamily="2"/>
              </a:rPr>
              <a:t>Standard Cells</a:t>
            </a:r>
          </a:p>
        </p:txBody>
      </p:sp>
      <p:sp>
        <p:nvSpPr>
          <p:cNvPr id="47" name="Straight Connector 38"/>
          <p:cNvSpPr>
            <a:spLocks noChangeShapeType="1"/>
          </p:cNvSpPr>
          <p:nvPr/>
        </p:nvSpPr>
        <p:spPr bwMode="auto">
          <a:xfrm flipH="1" flipV="1">
            <a:off x="5108575" y="4884738"/>
            <a:ext cx="727075" cy="7937"/>
          </a:xfrm>
          <a:prstGeom prst="line">
            <a:avLst/>
          </a:prstGeom>
          <a:noFill/>
          <a:ln w="5472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17360" tIns="72360" rIns="117360" bIns="72360" anchor="ctr" anchorCtr="1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6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552" y="1484784"/>
            <a:ext cx="7920881" cy="439248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Smaller pixels with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Reduced dynamic range (no gain switching);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Reduced number of frames?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New Technologies including: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>
                <a:sym typeface="Wingdings" pitchFamily="2" charset="2"/>
              </a:rPr>
              <a:t>3D </a:t>
            </a:r>
            <a:r>
              <a:rPr lang="en-US" dirty="0" smtClean="0">
                <a:sym typeface="Wingdings" pitchFamily="2" charset="2"/>
              </a:rPr>
              <a:t>CMOS:  </a:t>
            </a:r>
            <a:r>
              <a:rPr lang="en-US" dirty="0">
                <a:sym typeface="Wingdings" pitchFamily="2" charset="2"/>
              </a:rPr>
              <a:t>second </a:t>
            </a:r>
            <a:r>
              <a:rPr lang="en-US" dirty="0" smtClean="0">
                <a:sym typeface="Wingdings" pitchFamily="2" charset="2"/>
              </a:rPr>
              <a:t>layer (more functionality)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65 nm CMOS technology </a:t>
            </a:r>
            <a:r>
              <a:rPr lang="en-US" dirty="0" smtClean="0">
                <a:sym typeface="Wingdings" pitchFamily="2" charset="2"/>
              </a:rPr>
              <a:t>(more functionality) 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3D CMOS + 65 nm CMOS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 smtClean="0"/>
              <a:t>What could be next? AGIPD2?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4588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8219256" cy="4853136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DESY</a:t>
            </a:r>
            <a:r>
              <a:rPr lang="en-US" dirty="0"/>
              <a:t>		</a:t>
            </a:r>
            <a:r>
              <a:rPr lang="en-US" b="1" u="sng" dirty="0" smtClean="0"/>
              <a:t>PSI</a:t>
            </a:r>
            <a:r>
              <a:rPr lang="en-US" b="1" dirty="0" smtClean="0"/>
              <a:t>		</a:t>
            </a:r>
            <a:r>
              <a:rPr lang="en-US" b="1" u="sng" dirty="0" err="1" smtClean="0"/>
              <a:t>Uni</a:t>
            </a:r>
            <a:r>
              <a:rPr lang="en-US" b="1" u="sng" dirty="0" smtClean="0"/>
              <a:t>-HH</a:t>
            </a:r>
            <a:r>
              <a:rPr lang="en-US" b="1" dirty="0" smtClean="0"/>
              <a:t>	</a:t>
            </a:r>
            <a:r>
              <a:rPr lang="en-US" b="1" u="sng" dirty="0" err="1" smtClean="0"/>
              <a:t>Uni</a:t>
            </a:r>
            <a:r>
              <a:rPr lang="en-US" b="1" u="sng" dirty="0" smtClean="0"/>
              <a:t>-Bonn</a:t>
            </a:r>
          </a:p>
          <a:p>
            <a:pPr marL="0" indent="0">
              <a:buNone/>
            </a:pPr>
            <a:r>
              <a:rPr lang="en-US" sz="1400" dirty="0"/>
              <a:t>Julian </a:t>
            </a:r>
            <a:r>
              <a:rPr lang="en-US" sz="1400" dirty="0" smtClean="0"/>
              <a:t>Becker	Roberto Dinapoli	Eckhard Fretwurst	Markus </a:t>
            </a:r>
            <a:r>
              <a:rPr lang="en-US" sz="1400" dirty="0" err="1"/>
              <a:t>Gronewald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Laura </a:t>
            </a:r>
            <a:r>
              <a:rPr lang="en-US" sz="1400" dirty="0" smtClean="0"/>
              <a:t>Bianco	</a:t>
            </a:r>
            <a:r>
              <a:rPr lang="en-US" sz="1400" dirty="0" err="1" smtClean="0"/>
              <a:t>Doninic</a:t>
            </a:r>
            <a:r>
              <a:rPr lang="en-US" sz="1400" dirty="0" smtClean="0"/>
              <a:t> </a:t>
            </a:r>
            <a:r>
              <a:rPr lang="en-US" sz="1400" dirty="0" err="1" smtClean="0"/>
              <a:t>Greiffenberg</a:t>
            </a:r>
            <a:r>
              <a:rPr lang="en-US" sz="1400" dirty="0" smtClean="0"/>
              <a:t>	Robert Klanner	Hans </a:t>
            </a:r>
            <a:r>
              <a:rPr lang="en-US" sz="1400" dirty="0"/>
              <a:t>Krueger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Peter </a:t>
            </a:r>
            <a:r>
              <a:rPr lang="en-US" sz="1400" dirty="0" smtClean="0"/>
              <a:t>Goettlicher	Beat Henrich	Joern </a:t>
            </a:r>
            <a:r>
              <a:rPr lang="en-US" sz="1400" dirty="0"/>
              <a:t>Schwandt</a:t>
            </a:r>
          </a:p>
          <a:p>
            <a:pPr marL="0" indent="0">
              <a:buNone/>
            </a:pPr>
            <a:r>
              <a:rPr lang="en-US" sz="1400" dirty="0" smtClean="0"/>
              <a:t>Heinz Graafsma	Aldo </a:t>
            </a:r>
            <a:r>
              <a:rPr lang="en-US" sz="1400" dirty="0" err="1" smtClean="0"/>
              <a:t>Mozzanica</a:t>
            </a:r>
            <a:r>
              <a:rPr lang="en-US" sz="1400" dirty="0" smtClean="0"/>
              <a:t>	</a:t>
            </a:r>
            <a:r>
              <a:rPr lang="en-US" sz="1400" dirty="0"/>
              <a:t>Jiaguo Zhang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Helmut </a:t>
            </a:r>
            <a:r>
              <a:rPr lang="en-US" sz="1400" dirty="0" smtClean="0"/>
              <a:t>Hirsemann	Xintian Shi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Stefanie </a:t>
            </a:r>
            <a:r>
              <a:rPr lang="en-US" sz="1400" dirty="0" smtClean="0"/>
              <a:t>Jack	Bernd </a:t>
            </a:r>
            <a:r>
              <a:rPr lang="en-US" sz="1400" dirty="0"/>
              <a:t>Schmitt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Alexandre</a:t>
            </a:r>
            <a:r>
              <a:rPr lang="en-US" sz="1400" dirty="0" smtClean="0"/>
              <a:t> Klyuev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Sabine </a:t>
            </a:r>
            <a:r>
              <a:rPr lang="en-US" sz="1400" dirty="0" smtClean="0"/>
              <a:t>Lange</a:t>
            </a:r>
          </a:p>
          <a:p>
            <a:pPr marL="0" indent="0">
              <a:buNone/>
            </a:pPr>
            <a:r>
              <a:rPr lang="en-US" sz="1400" dirty="0"/>
              <a:t>Alessandro </a:t>
            </a:r>
            <a:r>
              <a:rPr lang="en-US" sz="1400" dirty="0" smtClean="0"/>
              <a:t>Marras			</a:t>
            </a:r>
          </a:p>
          <a:p>
            <a:pPr marL="0" indent="0">
              <a:buNone/>
            </a:pPr>
            <a:r>
              <a:rPr lang="en-US" sz="1400" dirty="0" smtClean="0"/>
              <a:t>Bjoern Nilsson			</a:t>
            </a:r>
          </a:p>
          <a:p>
            <a:pPr marL="0" indent="0">
              <a:buNone/>
            </a:pPr>
            <a:r>
              <a:rPr lang="en-US" sz="1400" dirty="0" err="1" smtClean="0"/>
              <a:t>Seungyu</a:t>
            </a:r>
            <a:r>
              <a:rPr lang="en-US" sz="1400" dirty="0" smtClean="0"/>
              <a:t> Rah</a:t>
            </a:r>
          </a:p>
          <a:p>
            <a:pPr marL="0" indent="0">
              <a:buNone/>
            </a:pPr>
            <a:r>
              <a:rPr lang="en-US" sz="1400" dirty="0" smtClean="0"/>
              <a:t>Igor </a:t>
            </a:r>
            <a:r>
              <a:rPr lang="en-US" sz="1400" dirty="0" err="1" smtClean="0"/>
              <a:t>Shevyakov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 smtClean="0"/>
              <a:t>Segrej</a:t>
            </a:r>
            <a:r>
              <a:rPr lang="en-US" sz="1400" dirty="0" smtClean="0"/>
              <a:t> Smoljanin</a:t>
            </a:r>
          </a:p>
          <a:p>
            <a:pPr marL="0" indent="0">
              <a:buNone/>
            </a:pPr>
            <a:r>
              <a:rPr lang="en-US" sz="1400" dirty="0" smtClean="0"/>
              <a:t>Ulrich Trunk</a:t>
            </a:r>
          </a:p>
          <a:p>
            <a:pPr marL="0" indent="0">
              <a:buNone/>
            </a:pPr>
            <a:r>
              <a:rPr lang="en-US" sz="1400" dirty="0" smtClean="0"/>
              <a:t>Manfred Zimmer</a:t>
            </a:r>
            <a:endParaRPr lang="en-US" sz="14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</a:defRPr>
            </a:lvl1pPr>
          </a:lstStyle>
          <a:p>
            <a:r>
              <a:rPr lang="de-DE" sz="3600" b="1" dirty="0" smtClean="0">
                <a:solidFill>
                  <a:schemeClr val="bg1"/>
                </a:solidFill>
              </a:rPr>
              <a:t>Who </a:t>
            </a:r>
            <a:r>
              <a:rPr lang="de-DE" sz="3600" b="1" dirty="0" err="1" smtClean="0">
                <a:solidFill>
                  <a:schemeClr val="bg1"/>
                </a:solidFill>
              </a:rPr>
              <a:t>are</a:t>
            </a:r>
            <a:r>
              <a:rPr lang="de-DE" sz="3600" b="1" dirty="0" smtClean="0">
                <a:solidFill>
                  <a:schemeClr val="bg1"/>
                </a:solidFill>
              </a:rPr>
              <a:t> the People ?</a:t>
            </a:r>
            <a:endParaRPr lang="de-DE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67944" y="4437112"/>
            <a:ext cx="18838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E-XFEL</a:t>
            </a:r>
            <a:endParaRPr lang="en-US" sz="1400" dirty="0" smtClean="0"/>
          </a:p>
          <a:p>
            <a:r>
              <a:rPr lang="en-US" sz="1400" dirty="0" smtClean="0"/>
              <a:t>Jolanta Sztuk-Dambietz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4914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XFEL Detector requirements</a:t>
            </a:r>
          </a:p>
        </p:txBody>
      </p:sp>
      <p:pic>
        <p:nvPicPr>
          <p:cNvPr id="7171" name="Picture 10" descr="requiremen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196752"/>
            <a:ext cx="8259763" cy="5046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Line 12"/>
          <p:cNvSpPr>
            <a:spLocks noChangeShapeType="1"/>
          </p:cNvSpPr>
          <p:nvPr/>
        </p:nvSpPr>
        <p:spPr bwMode="auto">
          <a:xfrm>
            <a:off x="6788150" y="5276850"/>
            <a:ext cx="596900" cy="123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3" name="Line 13"/>
          <p:cNvSpPr>
            <a:spLocks noChangeShapeType="1"/>
          </p:cNvSpPr>
          <p:nvPr/>
        </p:nvSpPr>
        <p:spPr bwMode="auto">
          <a:xfrm flipV="1">
            <a:off x="6788150" y="5267325"/>
            <a:ext cx="544513" cy="161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4" name="Rectangle 15"/>
          <p:cNvSpPr>
            <a:spLocks noChangeArrowheads="1"/>
          </p:cNvSpPr>
          <p:nvPr/>
        </p:nvSpPr>
        <p:spPr bwMode="auto">
          <a:xfrm>
            <a:off x="6788150" y="5229225"/>
            <a:ext cx="914400" cy="304800"/>
          </a:xfrm>
          <a:prstGeom prst="rect">
            <a:avLst/>
          </a:prstGeom>
          <a:solidFill>
            <a:srgbClr val="C4C7BF"/>
          </a:solidFill>
          <a:ln w="9525">
            <a:solidFill>
              <a:srgbClr val="C4C7B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54" name="Text Box 14"/>
          <p:cNvSpPr txBox="1">
            <a:spLocks noChangeArrowheads="1"/>
          </p:cNvSpPr>
          <p:nvPr/>
        </p:nvSpPr>
        <p:spPr bwMode="auto">
          <a:xfrm>
            <a:off x="6731000" y="4900613"/>
            <a:ext cx="1073150" cy="3667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b="1" dirty="0">
                <a:solidFill>
                  <a:srgbClr val="0F406D"/>
                </a:solidFill>
                <a:latin typeface="Arial" pitchFamily="34" charset="0"/>
              </a:rPr>
              <a:t>4.5 MHz</a:t>
            </a:r>
            <a:endParaRPr lang="en-GB" b="1" dirty="0">
              <a:solidFill>
                <a:srgbClr val="0F406D"/>
              </a:solidFill>
              <a:latin typeface="Arial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7504" y="71437"/>
            <a:ext cx="6265863" cy="923925"/>
          </a:xfrm>
          <a:prstGeom prst="rect">
            <a:avLst/>
          </a:prstGeom>
        </p:spPr>
        <p:txBody>
          <a:bodyPr/>
          <a:lstStyle>
            <a:lvl1pPr marL="342720" marR="0" indent="-34272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Calibri" pitchFamily="34"/>
              </a:defRPr>
            </a:lvl1pPr>
          </a:lstStyle>
          <a:p>
            <a:r>
              <a:rPr lang="de-DE" sz="3600" b="1" dirty="0" err="1" smtClean="0">
                <a:solidFill>
                  <a:schemeClr val="bg1"/>
                </a:solidFill>
              </a:rPr>
              <a:t>What</a:t>
            </a:r>
            <a:r>
              <a:rPr lang="de-DE" sz="3600" b="1" dirty="0" smtClean="0">
                <a:solidFill>
                  <a:schemeClr val="bg1"/>
                </a:solidFill>
              </a:rPr>
              <a:t> </a:t>
            </a:r>
            <a:r>
              <a:rPr lang="de-DE" sz="3600" b="1" dirty="0" err="1" smtClean="0">
                <a:solidFill>
                  <a:schemeClr val="bg1"/>
                </a:solidFill>
              </a:rPr>
              <a:t>are</a:t>
            </a:r>
            <a:r>
              <a:rPr lang="de-DE" sz="3600" b="1" dirty="0" smtClean="0">
                <a:solidFill>
                  <a:schemeClr val="bg1"/>
                </a:solidFill>
              </a:rPr>
              <a:t> the </a:t>
            </a:r>
            <a:r>
              <a:rPr lang="de-DE" sz="3600" b="1" dirty="0" err="1" smtClean="0">
                <a:solidFill>
                  <a:schemeClr val="bg1"/>
                </a:solidFill>
              </a:rPr>
              <a:t>Challenges</a:t>
            </a:r>
            <a:r>
              <a:rPr lang="de-DE" sz="3600" b="1" dirty="0" smtClean="0">
                <a:solidFill>
                  <a:schemeClr val="bg1"/>
                </a:solidFill>
              </a:rPr>
              <a:t> ?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218" y="2348880"/>
            <a:ext cx="9144000" cy="4500413"/>
            <a:chOff x="4218" y="2348880"/>
            <a:chExt cx="9144000" cy="4500413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" y="2348880"/>
              <a:ext cx="9144000" cy="45004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827037">
              <a:off x="3144828" y="3731884"/>
              <a:ext cx="3830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 silicon sensor: 128 X 512 PIXELS</a:t>
              </a:r>
            </a:p>
            <a:p>
              <a:r>
                <a:rPr lang="en-US" dirty="0" smtClean="0"/>
                <a:t>readout by 8 x 2 chips; ~ 26 X 105 mm</a:t>
              </a:r>
              <a:r>
                <a:rPr lang="en-US" baseline="30000" dirty="0" smtClean="0"/>
                <a:t>2</a:t>
              </a:r>
              <a:endParaRPr lang="de-DE" baseline="30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5589240"/>
              <a:ext cx="45138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Chip carrier board to talk to and readout chips</a:t>
              </a:r>
              <a:endParaRPr lang="de-DE" dirty="0"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Hybrid Pixel Array Detectors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1412776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err="1" smtClean="0"/>
              <a:t>Pixellated</a:t>
            </a:r>
            <a:r>
              <a:rPr lang="en-US" b="1" u="sng" dirty="0" smtClean="0"/>
              <a:t> Silicon Sensor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absorbs photons and produces electrical signal</a:t>
            </a:r>
          </a:p>
          <a:p>
            <a:r>
              <a:rPr lang="en-US" b="1" u="sng" dirty="0" err="1" smtClean="0"/>
              <a:t>Pixellated</a:t>
            </a:r>
            <a:r>
              <a:rPr lang="en-US" b="1" u="sng" dirty="0" smtClean="0"/>
              <a:t> readout chip (ASIC)</a:t>
            </a:r>
            <a:r>
              <a:rPr lang="en-US" dirty="0" smtClean="0"/>
              <a:t>:</a:t>
            </a:r>
          </a:p>
          <a:p>
            <a:r>
              <a:rPr lang="en-US" dirty="0" smtClean="0"/>
              <a:t>Processes signal produced in sensor</a:t>
            </a:r>
            <a:r>
              <a:rPr lang="en-US" dirty="0"/>
              <a:t> </a:t>
            </a:r>
            <a:r>
              <a:rPr lang="en-US" dirty="0" smtClean="0"/>
              <a:t>and sends data out</a:t>
            </a:r>
          </a:p>
        </p:txBody>
      </p:sp>
      <p:pic>
        <p:nvPicPr>
          <p:cNvPr id="8" name="Picture 4" descr="flipch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6432"/>
            <a:ext cx="3960440" cy="264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5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11560" y="1412776"/>
            <a:ext cx="7848873" cy="446449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B050"/>
                </a:solidFill>
              </a:rPr>
              <a:t>No bulk damage expected for 12 </a:t>
            </a:r>
            <a:r>
              <a:rPr lang="en-US" sz="2800" dirty="0" err="1" smtClean="0">
                <a:solidFill>
                  <a:srgbClr val="00B050"/>
                </a:solidFill>
              </a:rPr>
              <a:t>keV</a:t>
            </a:r>
            <a:r>
              <a:rPr lang="en-US" sz="2800" dirty="0" smtClean="0">
                <a:solidFill>
                  <a:srgbClr val="00B050"/>
                </a:solidFill>
              </a:rPr>
              <a:t> (&lt;300 </a:t>
            </a:r>
            <a:r>
              <a:rPr lang="en-US" sz="2800" dirty="0" err="1" smtClean="0">
                <a:solidFill>
                  <a:srgbClr val="00B050"/>
                </a:solidFill>
              </a:rPr>
              <a:t>keV</a:t>
            </a:r>
            <a:r>
              <a:rPr lang="en-US" sz="2800" dirty="0" smtClean="0">
                <a:solidFill>
                  <a:srgbClr val="00B050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Surface and interface damage:</a:t>
            </a:r>
          </a:p>
          <a:p>
            <a:pPr marL="400050" lvl="1" indent="0">
              <a:buNone/>
            </a:pPr>
            <a:endParaRPr lang="en-US" sz="2400" dirty="0" smtClean="0">
              <a:sym typeface="Wingdings" pitchFamily="2" charset="2"/>
            </a:endParaRPr>
          </a:p>
          <a:p>
            <a:pPr marL="400050" lvl="1" indent="0">
              <a:buNone/>
            </a:pPr>
            <a:r>
              <a:rPr lang="en-US" sz="2400" dirty="0" smtClean="0">
                <a:sym typeface="Wingdings" pitchFamily="2" charset="2"/>
              </a:rPr>
              <a:t></a:t>
            </a:r>
          </a:p>
          <a:p>
            <a:pPr lvl="1" indent="-342900"/>
            <a:endParaRPr lang="en-US" sz="2400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Higher leakage current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Radiation hardness sensor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546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Radiation </a:t>
            </a:r>
            <a:r>
              <a:rPr lang="en-US" dirty="0"/>
              <a:t>hardness</a:t>
            </a:r>
            <a:r>
              <a:rPr lang="en-US" dirty="0" smtClean="0"/>
              <a:t> sensor</a:t>
            </a:r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1835696" y="5733256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8" y="1073220"/>
            <a:ext cx="7424943" cy="55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611560" y="1412776"/>
            <a:ext cx="7848873" cy="4464496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No bulk damage expected for 12 </a:t>
            </a:r>
            <a:r>
              <a:rPr lang="en-US" sz="2400" dirty="0" err="1" smtClean="0">
                <a:solidFill>
                  <a:srgbClr val="00B050"/>
                </a:solidFill>
              </a:rPr>
              <a:t>keV</a:t>
            </a:r>
            <a:r>
              <a:rPr lang="en-US" sz="2400" dirty="0" smtClean="0">
                <a:solidFill>
                  <a:srgbClr val="00B050"/>
                </a:solidFill>
              </a:rPr>
              <a:t> (&lt;300 </a:t>
            </a:r>
            <a:r>
              <a:rPr lang="en-US" sz="2400" dirty="0" err="1" smtClean="0">
                <a:solidFill>
                  <a:srgbClr val="00B050"/>
                </a:solidFill>
              </a:rPr>
              <a:t>keV</a:t>
            </a:r>
            <a:r>
              <a:rPr lang="en-US" sz="2400" dirty="0" smtClean="0">
                <a:solidFill>
                  <a:srgbClr val="00B050"/>
                </a:solidFill>
              </a:rPr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Surface and interface damage: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2000" dirty="0" smtClean="0">
                <a:sym typeface="Wingdings" pitchFamily="2" charset="2"/>
              </a:rPr>
              <a:t>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Higher leakage current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Higher depletion voltage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Lower breakdown voltage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Charge losses at interface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Increased inter-pixel </a:t>
            </a:r>
          </a:p>
          <a:p>
            <a:pPr marL="0" indent="0" defTabSz="355600"/>
            <a:r>
              <a:rPr lang="en-US" sz="2400" dirty="0" smtClean="0">
                <a:solidFill>
                  <a:srgbClr val="FF0000"/>
                </a:solidFill>
              </a:rPr>
              <a:t>	capacitance</a:t>
            </a:r>
          </a:p>
          <a:p>
            <a:endParaRPr lang="de-DE" sz="28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Radiation </a:t>
            </a:r>
            <a:r>
              <a:rPr lang="en-US" dirty="0"/>
              <a:t>hardness</a:t>
            </a:r>
            <a:r>
              <a:rPr lang="en-US" dirty="0" smtClean="0"/>
              <a:t> sensor</a:t>
            </a:r>
            <a:endParaRPr lang="de-DE" dirty="0"/>
          </a:p>
        </p:txBody>
      </p:sp>
      <p:grpSp>
        <p:nvGrpSpPr>
          <p:cNvPr id="6" name="Group 5"/>
          <p:cNvGrpSpPr/>
          <p:nvPr/>
        </p:nvGrpSpPr>
        <p:grpSpPr>
          <a:xfrm>
            <a:off x="4427984" y="3212976"/>
            <a:ext cx="4195001" cy="2418684"/>
            <a:chOff x="4427984" y="3140968"/>
            <a:chExt cx="4195001" cy="2418684"/>
          </a:xfrm>
        </p:grpSpPr>
        <p:sp>
          <p:nvSpPr>
            <p:cNvPr id="4" name="TextBox 3"/>
            <p:cNvSpPr txBox="1"/>
            <p:nvPr/>
          </p:nvSpPr>
          <p:spPr>
            <a:xfrm>
              <a:off x="4860032" y="3815705"/>
              <a:ext cx="376295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00B050"/>
                  </a:solidFill>
                  <a:sym typeface="Wingdings" pitchFamily="2" charset="2"/>
                </a:rPr>
                <a:t>Special high voltage design: </a:t>
              </a:r>
              <a:endParaRPr lang="en-US" sz="2400" b="1" dirty="0" smtClean="0">
                <a:solidFill>
                  <a:srgbClr val="00B050"/>
                </a:solidFill>
                <a:sym typeface="Wingdings" pitchFamily="2" charset="2"/>
              </a:endParaRPr>
            </a:p>
            <a:p>
              <a:r>
                <a:rPr lang="en-US" sz="2400" b="1" dirty="0" smtClean="0">
                  <a:solidFill>
                    <a:srgbClr val="00B050"/>
                  </a:solidFill>
                  <a:sym typeface="Wingdings" pitchFamily="2" charset="2"/>
                </a:rPr>
                <a:t>withstands </a:t>
              </a:r>
              <a:r>
                <a:rPr lang="en-US" sz="2400" b="1" dirty="0">
                  <a:solidFill>
                    <a:srgbClr val="00B050"/>
                  </a:solidFill>
                  <a:sym typeface="Wingdings" pitchFamily="2" charset="2"/>
                </a:rPr>
                <a:t>10</a:t>
              </a:r>
              <a:r>
                <a:rPr lang="en-US" sz="2400" b="1" baseline="30000" dirty="0">
                  <a:solidFill>
                    <a:srgbClr val="00B050"/>
                  </a:solidFill>
                  <a:sym typeface="Wingdings" pitchFamily="2" charset="2"/>
                </a:rPr>
                <a:t>16</a:t>
              </a:r>
              <a:r>
                <a:rPr lang="en-US" sz="2400" b="1" dirty="0">
                  <a:solidFill>
                    <a:srgbClr val="00B050"/>
                  </a:solidFill>
                  <a:sym typeface="Wingdings" pitchFamily="2" charset="2"/>
                </a:rPr>
                <a:t> photons </a:t>
              </a:r>
              <a:endParaRPr lang="en-US" sz="2400" b="1" dirty="0" smtClean="0">
                <a:solidFill>
                  <a:srgbClr val="00B050"/>
                </a:solidFill>
                <a:sym typeface="Wingdings" pitchFamily="2" charset="2"/>
              </a:endParaRPr>
            </a:p>
            <a:p>
              <a:r>
                <a:rPr lang="en-US" sz="2400" b="1" dirty="0" smtClean="0">
                  <a:solidFill>
                    <a:srgbClr val="00B050"/>
                  </a:solidFill>
                  <a:sym typeface="Wingdings" pitchFamily="2" charset="2"/>
                </a:rPr>
                <a:t>(= </a:t>
              </a:r>
              <a:r>
                <a:rPr lang="en-US" sz="2400" b="1" dirty="0">
                  <a:solidFill>
                    <a:srgbClr val="00B050"/>
                  </a:solidFill>
                  <a:sym typeface="Wingdings" pitchFamily="2" charset="2"/>
                </a:rPr>
                <a:t>1 </a:t>
              </a:r>
              <a:r>
                <a:rPr lang="en-US" sz="2400" b="1" dirty="0" err="1">
                  <a:solidFill>
                    <a:srgbClr val="00B050"/>
                  </a:solidFill>
                  <a:sym typeface="Wingdings" pitchFamily="2" charset="2"/>
                </a:rPr>
                <a:t>GGy</a:t>
              </a:r>
              <a:r>
                <a:rPr lang="en-US" sz="2400" b="1" dirty="0">
                  <a:solidFill>
                    <a:srgbClr val="00B050"/>
                  </a:solidFill>
                  <a:sym typeface="Wingdings" pitchFamily="2" charset="2"/>
                </a:rPr>
                <a:t> </a:t>
              </a:r>
              <a:r>
                <a:rPr lang="en-US" sz="2400" b="1" dirty="0" smtClean="0">
                  <a:solidFill>
                    <a:srgbClr val="00B050"/>
                  </a:solidFill>
                  <a:sym typeface="Wingdings" pitchFamily="2" charset="2"/>
                </a:rPr>
                <a:t>)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4427984" y="3140968"/>
              <a:ext cx="432048" cy="2418684"/>
            </a:xfrm>
            <a:prstGeom prst="rightBrac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959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dirty="0" smtClean="0"/>
              <a:t>Sensors delivered and validated</a:t>
            </a:r>
            <a:endParaRPr lang="de-D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1624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1412776"/>
            <a:ext cx="5279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20 wafers; 40 sensors from SINTEF</a:t>
            </a:r>
            <a:endParaRPr lang="de-DE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59240" y="3284983"/>
            <a:ext cx="2720671" cy="6480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1059241" y="4005064"/>
            <a:ext cx="2720671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5148064" y="2276872"/>
            <a:ext cx="30963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Quality control tests: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Flatness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Leakage current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Break-down voltage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Inter-pixel capacitance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Radiation hardness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Wingdings"/>
              <a:buChar char="è"/>
            </a:pPr>
            <a:r>
              <a:rPr lang="en-US" sz="2000" b="1" dirty="0" smtClean="0">
                <a:solidFill>
                  <a:srgbClr val="0033CC"/>
                </a:solidFill>
                <a:sym typeface="Wingdings" pitchFamily="2" charset="2"/>
              </a:rPr>
              <a:t>All tests passed!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41309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 smtClean="0"/>
              <a:t>The AGIPD RO-Principle</a:t>
            </a:r>
            <a:endParaRPr lang="de-DE" sz="3600" b="1" dirty="0"/>
          </a:p>
        </p:txBody>
      </p:sp>
      <p:sp>
        <p:nvSpPr>
          <p:cNvPr id="5" name="Rechteck 331"/>
          <p:cNvSpPr/>
          <p:nvPr/>
        </p:nvSpPr>
        <p:spPr>
          <a:xfrm>
            <a:off x="827584" y="1513944"/>
            <a:ext cx="8136904" cy="31405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332"/>
          <p:cNvCxnSpPr/>
          <p:nvPr/>
        </p:nvCxnSpPr>
        <p:spPr bwMode="auto">
          <a:xfrm>
            <a:off x="6697707" y="1519386"/>
            <a:ext cx="0" cy="3135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Rechteck 333"/>
          <p:cNvSpPr/>
          <p:nvPr/>
        </p:nvSpPr>
        <p:spPr>
          <a:xfrm>
            <a:off x="2143351" y="1519386"/>
            <a:ext cx="1636561" cy="1613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334"/>
          <p:cNvSpPr/>
          <p:nvPr/>
        </p:nvSpPr>
        <p:spPr>
          <a:xfrm>
            <a:off x="251520" y="1513945"/>
            <a:ext cx="576064" cy="31405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335"/>
          <p:cNvSpPr/>
          <p:nvPr/>
        </p:nvSpPr>
        <p:spPr>
          <a:xfrm>
            <a:off x="5589003" y="4654540"/>
            <a:ext cx="3375484" cy="17176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336"/>
          <p:cNvSpPr txBox="1"/>
          <p:nvPr/>
        </p:nvSpPr>
        <p:spPr>
          <a:xfrm>
            <a:off x="39451" y="980728"/>
            <a:ext cx="146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Sensor</a:t>
            </a:r>
            <a:endParaRPr lang="en-US" sz="2800" dirty="0"/>
          </a:p>
        </p:txBody>
      </p:sp>
      <p:sp>
        <p:nvSpPr>
          <p:cNvPr id="11" name="Textfeld 341"/>
          <p:cNvSpPr txBox="1"/>
          <p:nvPr/>
        </p:nvSpPr>
        <p:spPr>
          <a:xfrm>
            <a:off x="2493832" y="966186"/>
            <a:ext cx="316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Electronics per pixel</a:t>
            </a:r>
            <a:endParaRPr lang="en-US" sz="2800" dirty="0"/>
          </a:p>
        </p:txBody>
      </p:sp>
      <p:sp>
        <p:nvSpPr>
          <p:cNvPr id="12" name="Textfeld 344"/>
          <p:cNvSpPr txBox="1"/>
          <p:nvPr/>
        </p:nvSpPr>
        <p:spPr>
          <a:xfrm>
            <a:off x="3851920" y="5059374"/>
            <a:ext cx="172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ASIC periphery</a:t>
            </a:r>
            <a:endParaRPr lang="en-US" sz="2800" dirty="0"/>
          </a:p>
        </p:txBody>
      </p:sp>
      <p:sp>
        <p:nvSpPr>
          <p:cNvPr id="13" name="Text Box 1657"/>
          <p:cNvSpPr txBox="1">
            <a:spLocks noChangeArrowheads="1"/>
          </p:cNvSpPr>
          <p:nvPr/>
        </p:nvSpPr>
        <p:spPr bwMode="auto">
          <a:xfrm>
            <a:off x="5652120" y="5036983"/>
            <a:ext cx="11525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it-IT" sz="2400" dirty="0">
                <a:latin typeface="Calibri" pitchFamily="34" charset="0"/>
                <a:cs typeface="Calibri" pitchFamily="34" charset="0"/>
              </a:rPr>
              <a:t>Chip output  driver</a:t>
            </a:r>
          </a:p>
        </p:txBody>
      </p:sp>
      <p:sp>
        <p:nvSpPr>
          <p:cNvPr id="14" name="Rechteck 367"/>
          <p:cNvSpPr/>
          <p:nvPr/>
        </p:nvSpPr>
        <p:spPr>
          <a:xfrm>
            <a:off x="3918809" y="2354257"/>
            <a:ext cx="1502472" cy="17756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368"/>
          <p:cNvSpPr/>
          <p:nvPr/>
        </p:nvSpPr>
        <p:spPr>
          <a:xfrm>
            <a:off x="5657776" y="2133591"/>
            <a:ext cx="924220" cy="18280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83"/>
          <p:cNvSpPr>
            <a:spLocks noChangeArrowheads="1"/>
          </p:cNvSpPr>
          <p:nvPr/>
        </p:nvSpPr>
        <p:spPr bwMode="auto">
          <a:xfrm>
            <a:off x="6581996" y="5044978"/>
            <a:ext cx="2018619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400" dirty="0" err="1">
                <a:solidFill>
                  <a:schemeClr val="bg1"/>
                </a:solidFill>
                <a:latin typeface="+mn-lt"/>
              </a:rPr>
              <a:t>Mux</a:t>
            </a:r>
            <a:endParaRPr lang="it-IT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7" name="Gruppieren 370"/>
          <p:cNvGrpSpPr/>
          <p:nvPr/>
        </p:nvGrpSpPr>
        <p:grpSpPr>
          <a:xfrm>
            <a:off x="1128763" y="1513945"/>
            <a:ext cx="2243373" cy="3061742"/>
            <a:chOff x="1128763" y="1513945"/>
            <a:chExt cx="2243373" cy="3061742"/>
          </a:xfrm>
        </p:grpSpPr>
        <p:grpSp>
          <p:nvGrpSpPr>
            <p:cNvPr id="18" name="Gruppieren 371"/>
            <p:cNvGrpSpPr/>
            <p:nvPr/>
          </p:nvGrpSpPr>
          <p:grpSpPr>
            <a:xfrm>
              <a:off x="1128763" y="1513945"/>
              <a:ext cx="2243373" cy="3061742"/>
              <a:chOff x="1128763" y="1513945"/>
              <a:chExt cx="2243373" cy="3061742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20" name="Rechteck 373"/>
              <p:cNvSpPr/>
              <p:nvPr/>
            </p:nvSpPr>
            <p:spPr>
              <a:xfrm>
                <a:off x="1128763" y="1513945"/>
                <a:ext cx="947220" cy="3061742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hteck 374"/>
              <p:cNvSpPr/>
              <p:nvPr/>
            </p:nvSpPr>
            <p:spPr>
              <a:xfrm>
                <a:off x="2075983" y="3205898"/>
                <a:ext cx="1296153" cy="136978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Gerade Verbindung 372"/>
            <p:cNvCxnSpPr/>
            <p:nvPr/>
          </p:nvCxnSpPr>
          <p:spPr>
            <a:xfrm flipV="1">
              <a:off x="2075983" y="3223410"/>
              <a:ext cx="0" cy="1352277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2" name="Rechteck 375"/>
          <p:cNvSpPr/>
          <p:nvPr/>
        </p:nvSpPr>
        <p:spPr>
          <a:xfrm>
            <a:off x="913163" y="3639335"/>
            <a:ext cx="274462" cy="936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uppieren 376"/>
          <p:cNvGrpSpPr/>
          <p:nvPr/>
        </p:nvGrpSpPr>
        <p:grpSpPr>
          <a:xfrm>
            <a:off x="251520" y="1640673"/>
            <a:ext cx="7848387" cy="2935288"/>
            <a:chOff x="251520" y="1640673"/>
            <a:chExt cx="7848387" cy="2935288"/>
          </a:xfrm>
        </p:grpSpPr>
        <p:cxnSp>
          <p:nvCxnSpPr>
            <p:cNvPr id="24" name="Gerade Verbindung 377"/>
            <p:cNvCxnSpPr>
              <a:stCxn id="195" idx="0"/>
            </p:cNvCxnSpPr>
            <p:nvPr/>
          </p:nvCxnSpPr>
          <p:spPr>
            <a:xfrm flipV="1">
              <a:off x="502632" y="2797166"/>
              <a:ext cx="0" cy="8040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Gleichschenkliges Dreieck 378"/>
            <p:cNvSpPr/>
            <p:nvPr/>
          </p:nvSpPr>
          <p:spPr>
            <a:xfrm>
              <a:off x="408600" y="3090858"/>
              <a:ext cx="186805" cy="180182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Gerade Verbindung 379"/>
            <p:cNvCxnSpPr/>
            <p:nvPr/>
          </p:nvCxnSpPr>
          <p:spPr>
            <a:xfrm flipH="1">
              <a:off x="364518" y="3074185"/>
              <a:ext cx="274968" cy="0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feld 380"/>
            <p:cNvSpPr txBox="1"/>
            <p:nvPr/>
          </p:nvSpPr>
          <p:spPr>
            <a:xfrm>
              <a:off x="251520" y="2492896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HV</a:t>
              </a:r>
              <a:endParaRPr lang="en-US" dirty="0"/>
            </a:p>
          </p:txBody>
        </p:sp>
        <p:grpSp>
          <p:nvGrpSpPr>
            <p:cNvPr id="28" name="Gruppieren 381"/>
            <p:cNvGrpSpPr/>
            <p:nvPr/>
          </p:nvGrpSpPr>
          <p:grpSpPr>
            <a:xfrm>
              <a:off x="467544" y="1640673"/>
              <a:ext cx="7632363" cy="2935288"/>
              <a:chOff x="467544" y="1640673"/>
              <a:chExt cx="7632363" cy="2935288"/>
            </a:xfrm>
          </p:grpSpPr>
          <p:sp>
            <p:nvSpPr>
              <p:cNvPr id="29" name="Freeform 628"/>
              <p:cNvSpPr>
                <a:spLocks noChangeArrowheads="1"/>
              </p:cNvSpPr>
              <p:nvPr/>
            </p:nvSpPr>
            <p:spPr bwMode="auto">
              <a:xfrm>
                <a:off x="971600" y="3875872"/>
                <a:ext cx="157163" cy="155575"/>
              </a:xfrm>
              <a:custGeom>
                <a:avLst/>
                <a:gdLst>
                  <a:gd name="T0" fmla="*/ 49 w 99"/>
                  <a:gd name="T1" fmla="*/ 0 h 98"/>
                  <a:gd name="T2" fmla="*/ 70 w 99"/>
                  <a:gd name="T3" fmla="*/ 4 h 98"/>
                  <a:gd name="T4" fmla="*/ 86 w 99"/>
                  <a:gd name="T5" fmla="*/ 16 h 98"/>
                  <a:gd name="T6" fmla="*/ 95 w 99"/>
                  <a:gd name="T7" fmla="*/ 32 h 98"/>
                  <a:gd name="T8" fmla="*/ 99 w 99"/>
                  <a:gd name="T9" fmla="*/ 49 h 98"/>
                  <a:gd name="T10" fmla="*/ 95 w 99"/>
                  <a:gd name="T11" fmla="*/ 69 h 98"/>
                  <a:gd name="T12" fmla="*/ 86 w 99"/>
                  <a:gd name="T13" fmla="*/ 82 h 98"/>
                  <a:gd name="T14" fmla="*/ 70 w 99"/>
                  <a:gd name="T15" fmla="*/ 94 h 98"/>
                  <a:gd name="T16" fmla="*/ 49 w 99"/>
                  <a:gd name="T17" fmla="*/ 98 h 98"/>
                  <a:gd name="T18" fmla="*/ 33 w 99"/>
                  <a:gd name="T19" fmla="*/ 94 h 98"/>
                  <a:gd name="T20" fmla="*/ 16 w 99"/>
                  <a:gd name="T21" fmla="*/ 82 h 98"/>
                  <a:gd name="T22" fmla="*/ 4 w 99"/>
                  <a:gd name="T23" fmla="*/ 69 h 98"/>
                  <a:gd name="T24" fmla="*/ 0 w 99"/>
                  <a:gd name="T25" fmla="*/ 49 h 98"/>
                  <a:gd name="T26" fmla="*/ 4 w 99"/>
                  <a:gd name="T27" fmla="*/ 32 h 98"/>
                  <a:gd name="T28" fmla="*/ 16 w 99"/>
                  <a:gd name="T29" fmla="*/ 16 h 98"/>
                  <a:gd name="T30" fmla="*/ 33 w 99"/>
                  <a:gd name="T31" fmla="*/ 4 h 98"/>
                  <a:gd name="T32" fmla="*/ 49 w 99"/>
                  <a:gd name="T33" fmla="*/ 0 h 9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8">
                    <a:moveTo>
                      <a:pt x="49" y="0"/>
                    </a:moveTo>
                    <a:lnTo>
                      <a:pt x="70" y="4"/>
                    </a:lnTo>
                    <a:lnTo>
                      <a:pt x="86" y="16"/>
                    </a:lnTo>
                    <a:lnTo>
                      <a:pt x="95" y="32"/>
                    </a:lnTo>
                    <a:lnTo>
                      <a:pt x="99" y="49"/>
                    </a:lnTo>
                    <a:lnTo>
                      <a:pt x="95" y="69"/>
                    </a:lnTo>
                    <a:lnTo>
                      <a:pt x="86" y="82"/>
                    </a:lnTo>
                    <a:lnTo>
                      <a:pt x="70" y="94"/>
                    </a:lnTo>
                    <a:lnTo>
                      <a:pt x="49" y="98"/>
                    </a:lnTo>
                    <a:lnTo>
                      <a:pt x="33" y="94"/>
                    </a:lnTo>
                    <a:lnTo>
                      <a:pt x="16" y="82"/>
                    </a:lnTo>
                    <a:lnTo>
                      <a:pt x="4" y="69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6" y="16"/>
                    </a:lnTo>
                    <a:lnTo>
                      <a:pt x="33" y="4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DC6D"/>
              </a:solidFill>
              <a:ln>
                <a:headEnd/>
                <a:tailEnd/>
              </a:ln>
              <a:effectLst/>
              <a:ex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629"/>
              <p:cNvSpPr>
                <a:spLocks noChangeArrowheads="1"/>
              </p:cNvSpPr>
              <p:nvPr/>
            </p:nvSpPr>
            <p:spPr bwMode="auto">
              <a:xfrm>
                <a:off x="971600" y="3796497"/>
                <a:ext cx="157163" cy="157163"/>
              </a:xfrm>
              <a:custGeom>
                <a:avLst/>
                <a:gdLst>
                  <a:gd name="T0" fmla="*/ 49 w 99"/>
                  <a:gd name="T1" fmla="*/ 0 h 99"/>
                  <a:gd name="T2" fmla="*/ 70 w 99"/>
                  <a:gd name="T3" fmla="*/ 4 h 99"/>
                  <a:gd name="T4" fmla="*/ 86 w 99"/>
                  <a:gd name="T5" fmla="*/ 17 h 99"/>
                  <a:gd name="T6" fmla="*/ 95 w 99"/>
                  <a:gd name="T7" fmla="*/ 33 h 99"/>
                  <a:gd name="T8" fmla="*/ 99 w 99"/>
                  <a:gd name="T9" fmla="*/ 50 h 99"/>
                  <a:gd name="T10" fmla="*/ 95 w 99"/>
                  <a:gd name="T11" fmla="*/ 70 h 99"/>
                  <a:gd name="T12" fmla="*/ 86 w 99"/>
                  <a:gd name="T13" fmla="*/ 87 h 99"/>
                  <a:gd name="T14" fmla="*/ 70 w 99"/>
                  <a:gd name="T15" fmla="*/ 95 h 99"/>
                  <a:gd name="T16" fmla="*/ 49 w 99"/>
                  <a:gd name="T17" fmla="*/ 99 h 99"/>
                  <a:gd name="T18" fmla="*/ 33 w 99"/>
                  <a:gd name="T19" fmla="*/ 95 h 99"/>
                  <a:gd name="T20" fmla="*/ 16 w 99"/>
                  <a:gd name="T21" fmla="*/ 87 h 99"/>
                  <a:gd name="T22" fmla="*/ 4 w 99"/>
                  <a:gd name="T23" fmla="*/ 70 h 99"/>
                  <a:gd name="T24" fmla="*/ 0 w 99"/>
                  <a:gd name="T25" fmla="*/ 50 h 99"/>
                  <a:gd name="T26" fmla="*/ 4 w 99"/>
                  <a:gd name="T27" fmla="*/ 33 h 99"/>
                  <a:gd name="T28" fmla="*/ 16 w 99"/>
                  <a:gd name="T29" fmla="*/ 17 h 99"/>
                  <a:gd name="T30" fmla="*/ 33 w 99"/>
                  <a:gd name="T31" fmla="*/ 4 h 99"/>
                  <a:gd name="T32" fmla="*/ 49 w 99"/>
                  <a:gd name="T33" fmla="*/ 0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99" h="99">
                    <a:moveTo>
                      <a:pt x="49" y="0"/>
                    </a:moveTo>
                    <a:lnTo>
                      <a:pt x="70" y="4"/>
                    </a:lnTo>
                    <a:lnTo>
                      <a:pt x="86" y="17"/>
                    </a:lnTo>
                    <a:lnTo>
                      <a:pt x="95" y="33"/>
                    </a:lnTo>
                    <a:lnTo>
                      <a:pt x="99" y="50"/>
                    </a:lnTo>
                    <a:lnTo>
                      <a:pt x="95" y="70"/>
                    </a:lnTo>
                    <a:lnTo>
                      <a:pt x="86" y="87"/>
                    </a:lnTo>
                    <a:lnTo>
                      <a:pt x="70" y="95"/>
                    </a:lnTo>
                    <a:lnTo>
                      <a:pt x="49" y="99"/>
                    </a:lnTo>
                    <a:lnTo>
                      <a:pt x="33" y="95"/>
                    </a:lnTo>
                    <a:lnTo>
                      <a:pt x="16" y="87"/>
                    </a:lnTo>
                    <a:lnTo>
                      <a:pt x="4" y="70"/>
                    </a:lnTo>
                    <a:lnTo>
                      <a:pt x="0" y="50"/>
                    </a:lnTo>
                    <a:lnTo>
                      <a:pt x="4" y="33"/>
                    </a:lnTo>
                    <a:lnTo>
                      <a:pt x="16" y="17"/>
                    </a:lnTo>
                    <a:lnTo>
                      <a:pt x="33" y="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631"/>
              <p:cNvSpPr>
                <a:spLocks noChangeShapeType="1"/>
              </p:cNvSpPr>
              <p:nvPr/>
            </p:nvSpPr>
            <p:spPr bwMode="auto">
              <a:xfrm>
                <a:off x="1049388" y="3647272"/>
                <a:ext cx="1588" cy="149225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632"/>
              <p:cNvSpPr>
                <a:spLocks noChangeShapeType="1"/>
              </p:cNvSpPr>
              <p:nvPr/>
            </p:nvSpPr>
            <p:spPr bwMode="auto">
              <a:xfrm>
                <a:off x="1049388" y="4031447"/>
                <a:ext cx="0" cy="306387"/>
              </a:xfrm>
              <a:prstGeom prst="line">
                <a:avLst/>
              </a:prstGeom>
              <a:noFill/>
              <a:ln w="12600">
                <a:solidFill>
                  <a:srgbClr val="1F1A17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33"/>
              <p:cNvSpPr>
                <a:spLocks noChangeArrowheads="1"/>
              </p:cNvSpPr>
              <p:nvPr/>
            </p:nvSpPr>
            <p:spPr bwMode="auto">
              <a:xfrm>
                <a:off x="971600" y="4337834"/>
                <a:ext cx="157163" cy="77788"/>
              </a:xfrm>
              <a:custGeom>
                <a:avLst/>
                <a:gdLst>
                  <a:gd name="T0" fmla="*/ 99 w 99"/>
                  <a:gd name="T1" fmla="*/ 0 h 49"/>
                  <a:gd name="T2" fmla="*/ 0 w 99"/>
                  <a:gd name="T3" fmla="*/ 0 h 49"/>
                  <a:gd name="T4" fmla="*/ 49 w 99"/>
                  <a:gd name="T5" fmla="*/ 49 h 49"/>
                  <a:gd name="T6" fmla="*/ 99 w 99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9" h="49">
                    <a:moveTo>
                      <a:pt x="99" y="0"/>
                    </a:moveTo>
                    <a:lnTo>
                      <a:pt x="0" y="0"/>
                    </a:lnTo>
                    <a:lnTo>
                      <a:pt x="49" y="4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FDC6D"/>
              </a:solidFill>
              <a:ln/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1865"/>
              <p:cNvGrpSpPr>
                <a:grpSpLocks/>
              </p:cNvGrpSpPr>
              <p:nvPr/>
            </p:nvGrpSpPr>
            <p:grpSpPr bwMode="auto">
              <a:xfrm>
                <a:off x="467544" y="1640673"/>
                <a:ext cx="7632363" cy="2935288"/>
                <a:chOff x="514" y="2167"/>
                <a:chExt cx="5438" cy="1849"/>
              </a:xfrm>
            </p:grpSpPr>
            <p:sp>
              <p:nvSpPr>
                <p:cNvPr id="35" name="Freeform 1853"/>
                <p:cNvSpPr>
                  <a:spLocks/>
                </p:cNvSpPr>
                <p:nvPr/>
              </p:nvSpPr>
              <p:spPr bwMode="auto">
                <a:xfrm>
                  <a:off x="4788" y="2167"/>
                  <a:ext cx="1164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1502 h 1646"/>
                    <a:gd name="T6" fmla="*/ 391 w 391"/>
                    <a:gd name="T7" fmla="*/ 1502 h 1646"/>
                    <a:gd name="T8" fmla="*/ 193 w 391"/>
                    <a:gd name="T9" fmla="*/ 1646 h 1646"/>
                    <a:gd name="T10" fmla="*/ 0 w 391"/>
                    <a:gd name="T11" fmla="*/ 1502 h 1646"/>
                    <a:gd name="T12" fmla="*/ 99 w 391"/>
                    <a:gd name="T13" fmla="*/ 1502 h 1646"/>
                    <a:gd name="T14" fmla="*/ 99 w 391"/>
                    <a:gd name="T1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6" name="Group 1809"/>
                <p:cNvGrpSpPr>
                  <a:grpSpLocks/>
                </p:cNvGrpSpPr>
                <p:nvPr/>
              </p:nvGrpSpPr>
              <p:grpSpPr bwMode="auto">
                <a:xfrm>
                  <a:off x="514" y="2212"/>
                  <a:ext cx="2459" cy="1699"/>
                  <a:chOff x="514" y="2212"/>
                  <a:chExt cx="2459" cy="1699"/>
                </a:xfrm>
              </p:grpSpPr>
              <p:sp>
                <p:nvSpPr>
                  <p:cNvPr id="91" name="Freeform 1609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0 h 390"/>
                      <a:gd name="T6" fmla="*/ 293 w 297"/>
                      <a:gd name="T7" fmla="*/ 189 h 390"/>
                      <a:gd name="T8" fmla="*/ 297 w 297"/>
                      <a:gd name="T9" fmla="*/ 193 h 390"/>
                      <a:gd name="T10" fmla="*/ 293 w 297"/>
                      <a:gd name="T11" fmla="*/ 197 h 390"/>
                      <a:gd name="T12" fmla="*/ 0 w 297"/>
                      <a:gd name="T13" fmla="*/ 390 h 390"/>
                      <a:gd name="T14" fmla="*/ 0 w 297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" name="Freeform 1610"/>
                  <p:cNvSpPr>
                    <a:spLocks/>
                  </p:cNvSpPr>
                  <p:nvPr/>
                </p:nvSpPr>
                <p:spPr bwMode="auto">
                  <a:xfrm>
                    <a:off x="1222" y="3234"/>
                    <a:ext cx="297" cy="390"/>
                  </a:xfrm>
                  <a:custGeom>
                    <a:avLst/>
                    <a:gdLst>
                      <a:gd name="T0" fmla="*/ 0 w 297"/>
                      <a:gd name="T1" fmla="*/ 386 h 390"/>
                      <a:gd name="T2" fmla="*/ 0 w 297"/>
                      <a:gd name="T3" fmla="*/ 193 h 390"/>
                      <a:gd name="T4" fmla="*/ 0 w 297"/>
                      <a:gd name="T5" fmla="*/ 193 h 390"/>
                      <a:gd name="T6" fmla="*/ 0 w 297"/>
                      <a:gd name="T7" fmla="*/ 0 h 390"/>
                      <a:gd name="T8" fmla="*/ 0 w 297"/>
                      <a:gd name="T9" fmla="*/ 0 h 390"/>
                      <a:gd name="T10" fmla="*/ 293 w 297"/>
                      <a:gd name="T11" fmla="*/ 189 h 390"/>
                      <a:gd name="T12" fmla="*/ 297 w 297"/>
                      <a:gd name="T13" fmla="*/ 193 h 390"/>
                      <a:gd name="T14" fmla="*/ 293 w 297"/>
                      <a:gd name="T15" fmla="*/ 197 h 390"/>
                      <a:gd name="T16" fmla="*/ 0 w 297"/>
                      <a:gd name="T17" fmla="*/ 390 h 390"/>
                      <a:gd name="T18" fmla="*/ 0 w 297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7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3" y="189"/>
                        </a:lnTo>
                        <a:lnTo>
                          <a:pt x="297" y="193"/>
                        </a:lnTo>
                        <a:lnTo>
                          <a:pt x="293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3" name="Freeform 1611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" name="Freeform 1612"/>
                  <p:cNvSpPr>
                    <a:spLocks/>
                  </p:cNvSpPr>
                  <p:nvPr/>
                </p:nvSpPr>
                <p:spPr bwMode="auto">
                  <a:xfrm>
                    <a:off x="1515" y="3402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0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5 h 50"/>
                      <a:gd name="T16" fmla="*/ 20 w 45"/>
                      <a:gd name="T17" fmla="*/ 50 h 50"/>
                      <a:gd name="T18" fmla="*/ 12 w 45"/>
                      <a:gd name="T19" fmla="*/ 45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0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0" y="50"/>
                        </a:lnTo>
                        <a:lnTo>
                          <a:pt x="12" y="45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0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5" name="Line 16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24" y="3427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6" name="Line 1614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7" name="Freeform 1615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0 h 395"/>
                      <a:gd name="T6" fmla="*/ 292 w 296"/>
                      <a:gd name="T7" fmla="*/ 193 h 395"/>
                      <a:gd name="T8" fmla="*/ 296 w 296"/>
                      <a:gd name="T9" fmla="*/ 193 h 395"/>
                      <a:gd name="T10" fmla="*/ 292 w 296"/>
                      <a:gd name="T11" fmla="*/ 197 h 395"/>
                      <a:gd name="T12" fmla="*/ 0 w 296"/>
                      <a:gd name="T13" fmla="*/ 395 h 395"/>
                      <a:gd name="T14" fmla="*/ 0 w 296"/>
                      <a:gd name="T15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616"/>
                  <p:cNvSpPr>
                    <a:spLocks/>
                  </p:cNvSpPr>
                  <p:nvPr/>
                </p:nvSpPr>
                <p:spPr bwMode="auto">
                  <a:xfrm>
                    <a:off x="1758" y="3328"/>
                    <a:ext cx="296" cy="395"/>
                  </a:xfrm>
                  <a:custGeom>
                    <a:avLst/>
                    <a:gdLst>
                      <a:gd name="T0" fmla="*/ 0 w 296"/>
                      <a:gd name="T1" fmla="*/ 390 h 395"/>
                      <a:gd name="T2" fmla="*/ 0 w 296"/>
                      <a:gd name="T3" fmla="*/ 193 h 395"/>
                      <a:gd name="T4" fmla="*/ 0 w 296"/>
                      <a:gd name="T5" fmla="*/ 193 h 395"/>
                      <a:gd name="T6" fmla="*/ 0 w 296"/>
                      <a:gd name="T7" fmla="*/ 0 h 395"/>
                      <a:gd name="T8" fmla="*/ 0 w 296"/>
                      <a:gd name="T9" fmla="*/ 0 h 395"/>
                      <a:gd name="T10" fmla="*/ 292 w 296"/>
                      <a:gd name="T11" fmla="*/ 193 h 395"/>
                      <a:gd name="T12" fmla="*/ 296 w 296"/>
                      <a:gd name="T13" fmla="*/ 193 h 395"/>
                      <a:gd name="T14" fmla="*/ 292 w 296"/>
                      <a:gd name="T15" fmla="*/ 197 h 395"/>
                      <a:gd name="T16" fmla="*/ 0 w 296"/>
                      <a:gd name="T17" fmla="*/ 395 h 395"/>
                      <a:gd name="T18" fmla="*/ 0 w 296"/>
                      <a:gd name="T19" fmla="*/ 39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5">
                        <a:moveTo>
                          <a:pt x="0" y="390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93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5"/>
                        </a:lnTo>
                        <a:lnTo>
                          <a:pt x="0" y="390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16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620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1618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3521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16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427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Rectangle 1620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365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+</a:t>
                    </a:r>
                    <a:endParaRPr lang="de-DE"/>
                  </a:p>
                </p:txBody>
              </p:sp>
              <p:sp>
                <p:nvSpPr>
                  <p:cNvPr id="103" name="Rectangle 1621"/>
                  <p:cNvSpPr>
                    <a:spLocks noChangeArrowheads="1"/>
                  </p:cNvSpPr>
                  <p:nvPr/>
                </p:nvSpPr>
                <p:spPr bwMode="auto">
                  <a:xfrm>
                    <a:off x="1758" y="3517"/>
                    <a:ext cx="165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b="1">
                        <a:solidFill>
                          <a:srgbClr val="1F1A17"/>
                        </a:solidFill>
                        <a:latin typeface="Courier New" pitchFamily="49" charset="0"/>
                      </a:rPr>
                      <a:t>-</a:t>
                    </a:r>
                    <a:endParaRPr lang="de-DE"/>
                  </a:p>
                </p:txBody>
              </p:sp>
              <p:sp>
                <p:nvSpPr>
                  <p:cNvPr id="104" name="Rectangle 1622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Rectangle 1623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1624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Line 1625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Line 162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Freeform 1627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0" name="Freeform 1628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62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Rectangle 1630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Rectangle 1631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Line 1632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Line 1633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Line 1634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Freeform 1635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Freeform 1636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Freeform 163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638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639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2" name="Line 1640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Line 1641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642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Freeform 1643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644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64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Rectangle 1646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Rectangle 1647"/>
                  <p:cNvSpPr>
                    <a:spLocks noChangeArrowheads="1"/>
                  </p:cNvSpPr>
                  <p:nvPr/>
                </p:nvSpPr>
                <p:spPr bwMode="auto">
                  <a:xfrm>
                    <a:off x="1787" y="2745"/>
                    <a:ext cx="37" cy="19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Line 1648"/>
                  <p:cNvSpPr>
                    <a:spLocks noChangeShapeType="1"/>
                  </p:cNvSpPr>
                  <p:nvPr/>
                </p:nvSpPr>
                <p:spPr bwMode="auto">
                  <a:xfrm>
                    <a:off x="1803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Line 1649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650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651"/>
                  <p:cNvSpPr>
                    <a:spLocks/>
                  </p:cNvSpPr>
                  <p:nvPr/>
                </p:nvSpPr>
                <p:spPr bwMode="auto">
                  <a:xfrm>
                    <a:off x="1099" y="3402"/>
                    <a:ext cx="49" cy="50"/>
                  </a:xfrm>
                  <a:custGeom>
                    <a:avLst/>
                    <a:gdLst>
                      <a:gd name="T0" fmla="*/ 25 w 49"/>
                      <a:gd name="T1" fmla="*/ 0 h 50"/>
                      <a:gd name="T2" fmla="*/ 33 w 49"/>
                      <a:gd name="T3" fmla="*/ 0 h 50"/>
                      <a:gd name="T4" fmla="*/ 41 w 49"/>
                      <a:gd name="T5" fmla="*/ 9 h 50"/>
                      <a:gd name="T6" fmla="*/ 49 w 49"/>
                      <a:gd name="T7" fmla="*/ 17 h 50"/>
                      <a:gd name="T8" fmla="*/ 49 w 49"/>
                      <a:gd name="T9" fmla="*/ 25 h 50"/>
                      <a:gd name="T10" fmla="*/ 49 w 49"/>
                      <a:gd name="T11" fmla="*/ 33 h 50"/>
                      <a:gd name="T12" fmla="*/ 41 w 49"/>
                      <a:gd name="T13" fmla="*/ 41 h 50"/>
                      <a:gd name="T14" fmla="*/ 33 w 49"/>
                      <a:gd name="T15" fmla="*/ 45 h 50"/>
                      <a:gd name="T16" fmla="*/ 25 w 49"/>
                      <a:gd name="T17" fmla="*/ 50 h 50"/>
                      <a:gd name="T18" fmla="*/ 16 w 49"/>
                      <a:gd name="T19" fmla="*/ 45 h 50"/>
                      <a:gd name="T20" fmla="*/ 8 w 49"/>
                      <a:gd name="T21" fmla="*/ 41 h 50"/>
                      <a:gd name="T22" fmla="*/ 4 w 49"/>
                      <a:gd name="T23" fmla="*/ 33 h 50"/>
                      <a:gd name="T24" fmla="*/ 0 w 49"/>
                      <a:gd name="T25" fmla="*/ 25 h 50"/>
                      <a:gd name="T26" fmla="*/ 4 w 49"/>
                      <a:gd name="T27" fmla="*/ 17 h 50"/>
                      <a:gd name="T28" fmla="*/ 8 w 49"/>
                      <a:gd name="T29" fmla="*/ 9 h 50"/>
                      <a:gd name="T30" fmla="*/ 16 w 49"/>
                      <a:gd name="T31" fmla="*/ 0 h 50"/>
                      <a:gd name="T32" fmla="*/ 25 w 49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9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9" y="17"/>
                        </a:lnTo>
                        <a:lnTo>
                          <a:pt x="49" y="25"/>
                        </a:lnTo>
                        <a:lnTo>
                          <a:pt x="49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6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6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4" name="Freeform 1652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Line 16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654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655"/>
                  <p:cNvSpPr>
                    <a:spLocks/>
                  </p:cNvSpPr>
                  <p:nvPr/>
                </p:nvSpPr>
                <p:spPr bwMode="auto">
                  <a:xfrm>
                    <a:off x="1634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Line 1656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657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0 h 390"/>
                      <a:gd name="T6" fmla="*/ 292 w 296"/>
                      <a:gd name="T7" fmla="*/ 189 h 390"/>
                      <a:gd name="T8" fmla="*/ 296 w 296"/>
                      <a:gd name="T9" fmla="*/ 193 h 390"/>
                      <a:gd name="T10" fmla="*/ 292 w 296"/>
                      <a:gd name="T11" fmla="*/ 197 h 390"/>
                      <a:gd name="T12" fmla="*/ 0 w 296"/>
                      <a:gd name="T13" fmla="*/ 390 h 390"/>
                      <a:gd name="T14" fmla="*/ 0 w 296"/>
                      <a:gd name="T15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658"/>
                  <p:cNvSpPr>
                    <a:spLocks/>
                  </p:cNvSpPr>
                  <p:nvPr/>
                </p:nvSpPr>
                <p:spPr bwMode="auto">
                  <a:xfrm>
                    <a:off x="2001" y="2651"/>
                    <a:ext cx="296" cy="390"/>
                  </a:xfrm>
                  <a:custGeom>
                    <a:avLst/>
                    <a:gdLst>
                      <a:gd name="T0" fmla="*/ 0 w 296"/>
                      <a:gd name="T1" fmla="*/ 386 h 390"/>
                      <a:gd name="T2" fmla="*/ 0 w 296"/>
                      <a:gd name="T3" fmla="*/ 193 h 390"/>
                      <a:gd name="T4" fmla="*/ 0 w 296"/>
                      <a:gd name="T5" fmla="*/ 193 h 390"/>
                      <a:gd name="T6" fmla="*/ 0 w 296"/>
                      <a:gd name="T7" fmla="*/ 0 h 390"/>
                      <a:gd name="T8" fmla="*/ 0 w 296"/>
                      <a:gd name="T9" fmla="*/ 0 h 390"/>
                      <a:gd name="T10" fmla="*/ 292 w 296"/>
                      <a:gd name="T11" fmla="*/ 189 h 390"/>
                      <a:gd name="T12" fmla="*/ 296 w 296"/>
                      <a:gd name="T13" fmla="*/ 193 h 390"/>
                      <a:gd name="T14" fmla="*/ 292 w 296"/>
                      <a:gd name="T15" fmla="*/ 197 h 390"/>
                      <a:gd name="T16" fmla="*/ 0 w 296"/>
                      <a:gd name="T17" fmla="*/ 390 h 390"/>
                      <a:gd name="T18" fmla="*/ 0 w 296"/>
                      <a:gd name="T19" fmla="*/ 386 h 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96" h="390">
                        <a:moveTo>
                          <a:pt x="0" y="386"/>
                        </a:moveTo>
                        <a:lnTo>
                          <a:pt x="0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292" y="189"/>
                        </a:lnTo>
                        <a:lnTo>
                          <a:pt x="296" y="193"/>
                        </a:lnTo>
                        <a:lnTo>
                          <a:pt x="292" y="197"/>
                        </a:lnTo>
                        <a:lnTo>
                          <a:pt x="0" y="390"/>
                        </a:lnTo>
                        <a:lnTo>
                          <a:pt x="0" y="386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659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660"/>
                  <p:cNvSpPr>
                    <a:spLocks/>
                  </p:cNvSpPr>
                  <p:nvPr/>
                </p:nvSpPr>
                <p:spPr bwMode="auto">
                  <a:xfrm>
                    <a:off x="2293" y="2819"/>
                    <a:ext cx="45" cy="50"/>
                  </a:xfrm>
                  <a:custGeom>
                    <a:avLst/>
                    <a:gdLst>
                      <a:gd name="T0" fmla="*/ 25 w 45"/>
                      <a:gd name="T1" fmla="*/ 0 h 50"/>
                      <a:gd name="T2" fmla="*/ 33 w 45"/>
                      <a:gd name="T3" fmla="*/ 4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46 h 50"/>
                      <a:gd name="T16" fmla="*/ 25 w 45"/>
                      <a:gd name="T17" fmla="*/ 50 h 50"/>
                      <a:gd name="T18" fmla="*/ 12 w 45"/>
                      <a:gd name="T19" fmla="*/ 46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4 h 50"/>
                      <a:gd name="T32" fmla="*/ 25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2" y="46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3" name="Line 16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02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4" name="Line 1662"/>
                  <p:cNvSpPr>
                    <a:spLocks noChangeShapeType="1"/>
                  </p:cNvSpPr>
                  <p:nvPr/>
                </p:nvSpPr>
                <p:spPr bwMode="auto">
                  <a:xfrm>
                    <a:off x="2338" y="284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5" name="Rectangle 1663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Rectangle 1664"/>
                  <p:cNvSpPr>
                    <a:spLocks noChangeArrowheads="1"/>
                  </p:cNvSpPr>
                  <p:nvPr/>
                </p:nvSpPr>
                <p:spPr bwMode="auto">
                  <a:xfrm>
                    <a:off x="2030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7" name="Line 1665"/>
                  <p:cNvSpPr>
                    <a:spLocks noChangeShapeType="1"/>
                  </p:cNvSpPr>
                  <p:nvPr/>
                </p:nvSpPr>
                <p:spPr bwMode="auto">
                  <a:xfrm>
                    <a:off x="2050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8" name="Line 1666"/>
                  <p:cNvSpPr>
                    <a:spLocks noChangeShapeType="1"/>
                  </p:cNvSpPr>
                  <p:nvPr/>
                </p:nvSpPr>
                <p:spPr bwMode="auto">
                  <a:xfrm>
                    <a:off x="1902" y="2454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9" name="Line 166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261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1668"/>
                  <p:cNvSpPr>
                    <a:spLocks/>
                  </p:cNvSpPr>
                  <p:nvPr/>
                </p:nvSpPr>
                <p:spPr bwMode="auto">
                  <a:xfrm>
                    <a:off x="2244" y="2212"/>
                    <a:ext cx="193" cy="49"/>
                  </a:xfrm>
                  <a:custGeom>
                    <a:avLst/>
                    <a:gdLst>
                      <a:gd name="T0" fmla="*/ 0 w 193"/>
                      <a:gd name="T1" fmla="*/ 0 h 49"/>
                      <a:gd name="T2" fmla="*/ 94 w 193"/>
                      <a:gd name="T3" fmla="*/ 49 h 49"/>
                      <a:gd name="T4" fmla="*/ 193 w 193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3" h="49">
                        <a:moveTo>
                          <a:pt x="0" y="0"/>
                        </a:moveTo>
                        <a:lnTo>
                          <a:pt x="94" y="49"/>
                        </a:lnTo>
                        <a:lnTo>
                          <a:pt x="193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1669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1670"/>
                  <p:cNvSpPr>
                    <a:spLocks/>
                  </p:cNvSpPr>
                  <p:nvPr/>
                </p:nvSpPr>
                <p:spPr bwMode="auto">
                  <a:xfrm>
                    <a:off x="2318" y="2236"/>
                    <a:ext cx="45" cy="50"/>
                  </a:xfrm>
                  <a:custGeom>
                    <a:avLst/>
                    <a:gdLst>
                      <a:gd name="T0" fmla="*/ 20 w 45"/>
                      <a:gd name="T1" fmla="*/ 0 h 50"/>
                      <a:gd name="T2" fmla="*/ 33 w 45"/>
                      <a:gd name="T3" fmla="*/ 5 h 50"/>
                      <a:gd name="T4" fmla="*/ 41 w 45"/>
                      <a:gd name="T5" fmla="*/ 9 h 50"/>
                      <a:gd name="T6" fmla="*/ 45 w 45"/>
                      <a:gd name="T7" fmla="*/ 17 h 50"/>
                      <a:gd name="T8" fmla="*/ 45 w 45"/>
                      <a:gd name="T9" fmla="*/ 25 h 50"/>
                      <a:gd name="T10" fmla="*/ 45 w 45"/>
                      <a:gd name="T11" fmla="*/ 33 h 50"/>
                      <a:gd name="T12" fmla="*/ 41 w 45"/>
                      <a:gd name="T13" fmla="*/ 41 h 50"/>
                      <a:gd name="T14" fmla="*/ 33 w 45"/>
                      <a:gd name="T15" fmla="*/ 50 h 50"/>
                      <a:gd name="T16" fmla="*/ 20 w 45"/>
                      <a:gd name="T17" fmla="*/ 50 h 50"/>
                      <a:gd name="T18" fmla="*/ 12 w 45"/>
                      <a:gd name="T19" fmla="*/ 50 h 50"/>
                      <a:gd name="T20" fmla="*/ 4 w 45"/>
                      <a:gd name="T21" fmla="*/ 41 h 50"/>
                      <a:gd name="T22" fmla="*/ 0 w 45"/>
                      <a:gd name="T23" fmla="*/ 33 h 50"/>
                      <a:gd name="T24" fmla="*/ 0 w 45"/>
                      <a:gd name="T25" fmla="*/ 25 h 50"/>
                      <a:gd name="T26" fmla="*/ 0 w 45"/>
                      <a:gd name="T27" fmla="*/ 17 h 50"/>
                      <a:gd name="T28" fmla="*/ 4 w 45"/>
                      <a:gd name="T29" fmla="*/ 9 h 50"/>
                      <a:gd name="T30" fmla="*/ 12 w 45"/>
                      <a:gd name="T31" fmla="*/ 5 h 50"/>
                      <a:gd name="T32" fmla="*/ 20 w 45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50">
                        <a:moveTo>
                          <a:pt x="20" y="0"/>
                        </a:moveTo>
                        <a:lnTo>
                          <a:pt x="33" y="5"/>
                        </a:lnTo>
                        <a:lnTo>
                          <a:pt x="41" y="9"/>
                        </a:lnTo>
                        <a:lnTo>
                          <a:pt x="45" y="17"/>
                        </a:lnTo>
                        <a:lnTo>
                          <a:pt x="45" y="25"/>
                        </a:lnTo>
                        <a:lnTo>
                          <a:pt x="45" y="33"/>
                        </a:lnTo>
                        <a:lnTo>
                          <a:pt x="41" y="41"/>
                        </a:lnTo>
                        <a:lnTo>
                          <a:pt x="33" y="50"/>
                        </a:lnTo>
                        <a:lnTo>
                          <a:pt x="20" y="50"/>
                        </a:lnTo>
                        <a:lnTo>
                          <a:pt x="12" y="50"/>
                        </a:lnTo>
                        <a:lnTo>
                          <a:pt x="4" y="41"/>
                        </a:lnTo>
                        <a:lnTo>
                          <a:pt x="0" y="33"/>
                        </a:lnTo>
                        <a:lnTo>
                          <a:pt x="0" y="25"/>
                        </a:lnTo>
                        <a:lnTo>
                          <a:pt x="0" y="17"/>
                        </a:lnTo>
                        <a:lnTo>
                          <a:pt x="4" y="9"/>
                        </a:lnTo>
                        <a:lnTo>
                          <a:pt x="12" y="5"/>
                        </a:lnTo>
                        <a:lnTo>
                          <a:pt x="20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1671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1672"/>
                  <p:cNvSpPr>
                    <a:spLocks/>
                  </p:cNvSpPr>
                  <p:nvPr/>
                </p:nvSpPr>
                <p:spPr bwMode="auto">
                  <a:xfrm>
                    <a:off x="1877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1673"/>
                  <p:cNvSpPr>
                    <a:spLocks/>
                  </p:cNvSpPr>
                  <p:nvPr/>
                </p:nvSpPr>
                <p:spPr bwMode="auto">
                  <a:xfrm>
                    <a:off x="1902" y="2261"/>
                    <a:ext cx="243" cy="583"/>
                  </a:xfrm>
                  <a:custGeom>
                    <a:avLst/>
                    <a:gdLst>
                      <a:gd name="T0" fmla="*/ 243 w 243"/>
                      <a:gd name="T1" fmla="*/ 0 h 583"/>
                      <a:gd name="T2" fmla="*/ 0 w 243"/>
                      <a:gd name="T3" fmla="*/ 0 h 583"/>
                      <a:gd name="T4" fmla="*/ 0 w 243"/>
                      <a:gd name="T5" fmla="*/ 583 h 5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583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583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Line 16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37" y="2261"/>
                    <a:ext cx="1" cy="58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675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76"/>
                  <p:cNvSpPr>
                    <a:spLocks/>
                  </p:cNvSpPr>
                  <p:nvPr/>
                </p:nvSpPr>
                <p:spPr bwMode="auto">
                  <a:xfrm>
                    <a:off x="2412" y="2819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4 h 50"/>
                      <a:gd name="T4" fmla="*/ 42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2 w 50"/>
                      <a:gd name="T13" fmla="*/ 41 h 50"/>
                      <a:gd name="T14" fmla="*/ 33 w 50"/>
                      <a:gd name="T15" fmla="*/ 46 h 50"/>
                      <a:gd name="T16" fmla="*/ 25 w 50"/>
                      <a:gd name="T17" fmla="*/ 50 h 50"/>
                      <a:gd name="T18" fmla="*/ 17 w 50"/>
                      <a:gd name="T19" fmla="*/ 46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4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4"/>
                        </a:lnTo>
                        <a:lnTo>
                          <a:pt x="42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2" y="41"/>
                        </a:lnTo>
                        <a:lnTo>
                          <a:pt x="33" y="46"/>
                        </a:lnTo>
                        <a:lnTo>
                          <a:pt x="25" y="50"/>
                        </a:lnTo>
                        <a:lnTo>
                          <a:pt x="17" y="46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Line 1677"/>
                  <p:cNvSpPr>
                    <a:spLocks noChangeShapeType="1"/>
                  </p:cNvSpPr>
                  <p:nvPr/>
                </p:nvSpPr>
                <p:spPr bwMode="auto">
                  <a:xfrm>
                    <a:off x="2145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678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679"/>
                  <p:cNvSpPr>
                    <a:spLocks/>
                  </p:cNvSpPr>
                  <p:nvPr/>
                </p:nvSpPr>
                <p:spPr bwMode="auto">
                  <a:xfrm>
                    <a:off x="1222" y="3718"/>
                    <a:ext cx="338" cy="193"/>
                  </a:xfrm>
                  <a:custGeom>
                    <a:avLst/>
                    <a:gdLst>
                      <a:gd name="T0" fmla="*/ 338 w 338"/>
                      <a:gd name="T1" fmla="*/ 95 h 193"/>
                      <a:gd name="T2" fmla="*/ 194 w 338"/>
                      <a:gd name="T3" fmla="*/ 193 h 193"/>
                      <a:gd name="T4" fmla="*/ 0 w 338"/>
                      <a:gd name="T5" fmla="*/ 193 h 193"/>
                      <a:gd name="T6" fmla="*/ 0 w 338"/>
                      <a:gd name="T7" fmla="*/ 0 h 193"/>
                      <a:gd name="T8" fmla="*/ 194 w 338"/>
                      <a:gd name="T9" fmla="*/ 0 h 193"/>
                      <a:gd name="T10" fmla="*/ 338 w 338"/>
                      <a:gd name="T11" fmla="*/ 95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38" h="193">
                        <a:moveTo>
                          <a:pt x="338" y="95"/>
                        </a:moveTo>
                        <a:lnTo>
                          <a:pt x="194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4" y="0"/>
                        </a:lnTo>
                        <a:lnTo>
                          <a:pt x="338" y="95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Line 1680"/>
                  <p:cNvSpPr>
                    <a:spLocks noChangeShapeType="1"/>
                  </p:cNvSpPr>
                  <p:nvPr/>
                </p:nvSpPr>
                <p:spPr bwMode="auto">
                  <a:xfrm>
                    <a:off x="1560" y="3813"/>
                    <a:ext cx="99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681"/>
                  <p:cNvSpPr>
                    <a:spLocks noChangeArrowheads="1"/>
                  </p:cNvSpPr>
                  <p:nvPr/>
                </p:nvSpPr>
                <p:spPr bwMode="auto">
                  <a:xfrm>
                    <a:off x="1222" y="3735"/>
                    <a:ext cx="228" cy="16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de-DE" sz="1700" dirty="0">
                        <a:solidFill>
                          <a:srgbClr val="1F1A17"/>
                        </a:solidFill>
                        <a:latin typeface="Arial Narrow" pitchFamily="34" charset="0"/>
                      </a:rPr>
                      <a:t>THR</a:t>
                    </a:r>
                    <a:endParaRPr lang="de-DE" dirty="0"/>
                  </a:p>
                </p:txBody>
              </p:sp>
              <p:sp>
                <p:nvSpPr>
                  <p:cNvPr id="164" name="Line 1682"/>
                  <p:cNvSpPr>
                    <a:spLocks noChangeShapeType="1"/>
                  </p:cNvSpPr>
                  <p:nvPr/>
                </p:nvSpPr>
                <p:spPr bwMode="auto">
                  <a:xfrm>
                    <a:off x="1659" y="3620"/>
                    <a:ext cx="1" cy="193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Rectangle 1683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938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Rectangle 1684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938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7" name="Line 1685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3033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8" name="Line 1686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9" name="Line 1687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3033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1688"/>
                  <p:cNvSpPr>
                    <a:spLocks/>
                  </p:cNvSpPr>
                  <p:nvPr/>
                </p:nvSpPr>
                <p:spPr bwMode="auto">
                  <a:xfrm>
                    <a:off x="1465" y="2988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1689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1690"/>
                  <p:cNvSpPr>
                    <a:spLocks/>
                  </p:cNvSpPr>
                  <p:nvPr/>
                </p:nvSpPr>
                <p:spPr bwMode="auto">
                  <a:xfrm>
                    <a:off x="1535" y="3012"/>
                    <a:ext cx="50" cy="45"/>
                  </a:xfrm>
                  <a:custGeom>
                    <a:avLst/>
                    <a:gdLst>
                      <a:gd name="T0" fmla="*/ 25 w 50"/>
                      <a:gd name="T1" fmla="*/ 0 h 45"/>
                      <a:gd name="T2" fmla="*/ 37 w 50"/>
                      <a:gd name="T3" fmla="*/ 0 h 45"/>
                      <a:gd name="T4" fmla="*/ 46 w 50"/>
                      <a:gd name="T5" fmla="*/ 4 h 45"/>
                      <a:gd name="T6" fmla="*/ 50 w 50"/>
                      <a:gd name="T7" fmla="*/ 13 h 45"/>
                      <a:gd name="T8" fmla="*/ 50 w 50"/>
                      <a:gd name="T9" fmla="*/ 21 h 45"/>
                      <a:gd name="T10" fmla="*/ 50 w 50"/>
                      <a:gd name="T11" fmla="*/ 33 h 45"/>
                      <a:gd name="T12" fmla="*/ 46 w 50"/>
                      <a:gd name="T13" fmla="*/ 41 h 45"/>
                      <a:gd name="T14" fmla="*/ 37 w 50"/>
                      <a:gd name="T15" fmla="*/ 45 h 45"/>
                      <a:gd name="T16" fmla="*/ 25 w 50"/>
                      <a:gd name="T17" fmla="*/ 45 h 45"/>
                      <a:gd name="T18" fmla="*/ 17 w 50"/>
                      <a:gd name="T19" fmla="*/ 45 h 45"/>
                      <a:gd name="T20" fmla="*/ 9 w 50"/>
                      <a:gd name="T21" fmla="*/ 41 h 45"/>
                      <a:gd name="T22" fmla="*/ 5 w 50"/>
                      <a:gd name="T23" fmla="*/ 33 h 45"/>
                      <a:gd name="T24" fmla="*/ 0 w 50"/>
                      <a:gd name="T25" fmla="*/ 21 h 45"/>
                      <a:gd name="T26" fmla="*/ 5 w 50"/>
                      <a:gd name="T27" fmla="*/ 13 h 45"/>
                      <a:gd name="T28" fmla="*/ 9 w 50"/>
                      <a:gd name="T29" fmla="*/ 4 h 45"/>
                      <a:gd name="T30" fmla="*/ 17 w 50"/>
                      <a:gd name="T31" fmla="*/ 0 h 45"/>
                      <a:gd name="T32" fmla="*/ 25 w 50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5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6" y="4"/>
                        </a:lnTo>
                        <a:lnTo>
                          <a:pt x="50" y="13"/>
                        </a:lnTo>
                        <a:lnTo>
                          <a:pt x="50" y="21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45"/>
                        </a:lnTo>
                        <a:lnTo>
                          <a:pt x="25" y="45"/>
                        </a:lnTo>
                        <a:lnTo>
                          <a:pt x="17" y="45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1"/>
                        </a:lnTo>
                        <a:lnTo>
                          <a:pt x="5" y="13"/>
                        </a:lnTo>
                        <a:lnTo>
                          <a:pt x="9" y="4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3" name="Rectangle 1691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651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" name="Rectangle 1692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651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5" name="Line 1693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745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6" name="Line 1694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" name="Line 1695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745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1696"/>
                  <p:cNvSpPr>
                    <a:spLocks/>
                  </p:cNvSpPr>
                  <p:nvPr/>
                </p:nvSpPr>
                <p:spPr bwMode="auto">
                  <a:xfrm>
                    <a:off x="1465" y="2700"/>
                    <a:ext cx="194" cy="45"/>
                  </a:xfrm>
                  <a:custGeom>
                    <a:avLst/>
                    <a:gdLst>
                      <a:gd name="T0" fmla="*/ 0 w 194"/>
                      <a:gd name="T1" fmla="*/ 0 h 45"/>
                      <a:gd name="T2" fmla="*/ 95 w 194"/>
                      <a:gd name="T3" fmla="*/ 45 h 45"/>
                      <a:gd name="T4" fmla="*/ 194 w 194"/>
                      <a:gd name="T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5">
                        <a:moveTo>
                          <a:pt x="0" y="0"/>
                        </a:moveTo>
                        <a:lnTo>
                          <a:pt x="95" y="45"/>
                        </a:lnTo>
                        <a:lnTo>
                          <a:pt x="194" y="45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1697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" name="Freeform 1698"/>
                  <p:cNvSpPr>
                    <a:spLocks/>
                  </p:cNvSpPr>
                  <p:nvPr/>
                </p:nvSpPr>
                <p:spPr bwMode="auto">
                  <a:xfrm>
                    <a:off x="1535" y="2721"/>
                    <a:ext cx="50" cy="49"/>
                  </a:xfrm>
                  <a:custGeom>
                    <a:avLst/>
                    <a:gdLst>
                      <a:gd name="T0" fmla="*/ 25 w 50"/>
                      <a:gd name="T1" fmla="*/ 0 h 49"/>
                      <a:gd name="T2" fmla="*/ 37 w 50"/>
                      <a:gd name="T3" fmla="*/ 4 h 49"/>
                      <a:gd name="T4" fmla="*/ 46 w 50"/>
                      <a:gd name="T5" fmla="*/ 8 h 49"/>
                      <a:gd name="T6" fmla="*/ 50 w 50"/>
                      <a:gd name="T7" fmla="*/ 16 h 49"/>
                      <a:gd name="T8" fmla="*/ 50 w 50"/>
                      <a:gd name="T9" fmla="*/ 24 h 49"/>
                      <a:gd name="T10" fmla="*/ 50 w 50"/>
                      <a:gd name="T11" fmla="*/ 37 h 49"/>
                      <a:gd name="T12" fmla="*/ 46 w 50"/>
                      <a:gd name="T13" fmla="*/ 45 h 49"/>
                      <a:gd name="T14" fmla="*/ 37 w 50"/>
                      <a:gd name="T15" fmla="*/ 49 h 49"/>
                      <a:gd name="T16" fmla="*/ 25 w 50"/>
                      <a:gd name="T17" fmla="*/ 49 h 49"/>
                      <a:gd name="T18" fmla="*/ 17 w 50"/>
                      <a:gd name="T19" fmla="*/ 49 h 49"/>
                      <a:gd name="T20" fmla="*/ 9 w 50"/>
                      <a:gd name="T21" fmla="*/ 45 h 49"/>
                      <a:gd name="T22" fmla="*/ 5 w 50"/>
                      <a:gd name="T23" fmla="*/ 37 h 49"/>
                      <a:gd name="T24" fmla="*/ 0 w 50"/>
                      <a:gd name="T25" fmla="*/ 24 h 49"/>
                      <a:gd name="T26" fmla="*/ 5 w 50"/>
                      <a:gd name="T27" fmla="*/ 16 h 49"/>
                      <a:gd name="T28" fmla="*/ 9 w 50"/>
                      <a:gd name="T29" fmla="*/ 8 h 49"/>
                      <a:gd name="T30" fmla="*/ 17 w 50"/>
                      <a:gd name="T31" fmla="*/ 4 h 49"/>
                      <a:gd name="T32" fmla="*/ 25 w 50"/>
                      <a:gd name="T33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49">
                        <a:moveTo>
                          <a:pt x="25" y="0"/>
                        </a:moveTo>
                        <a:lnTo>
                          <a:pt x="37" y="4"/>
                        </a:lnTo>
                        <a:lnTo>
                          <a:pt x="46" y="8"/>
                        </a:lnTo>
                        <a:lnTo>
                          <a:pt x="50" y="16"/>
                        </a:lnTo>
                        <a:lnTo>
                          <a:pt x="50" y="24"/>
                        </a:lnTo>
                        <a:lnTo>
                          <a:pt x="50" y="37"/>
                        </a:lnTo>
                        <a:lnTo>
                          <a:pt x="46" y="45"/>
                        </a:lnTo>
                        <a:lnTo>
                          <a:pt x="37" y="49"/>
                        </a:lnTo>
                        <a:lnTo>
                          <a:pt x="25" y="49"/>
                        </a:lnTo>
                        <a:lnTo>
                          <a:pt x="17" y="49"/>
                        </a:lnTo>
                        <a:lnTo>
                          <a:pt x="9" y="45"/>
                        </a:lnTo>
                        <a:lnTo>
                          <a:pt x="5" y="37"/>
                        </a:lnTo>
                        <a:lnTo>
                          <a:pt x="0" y="24"/>
                        </a:lnTo>
                        <a:lnTo>
                          <a:pt x="5" y="16"/>
                        </a:lnTo>
                        <a:lnTo>
                          <a:pt x="9" y="8"/>
                        </a:lnTo>
                        <a:lnTo>
                          <a:pt x="17" y="4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1" name="Rectangle 1699"/>
                  <p:cNvSpPr>
                    <a:spLocks noChangeArrowheads="1"/>
                  </p:cNvSpPr>
                  <p:nvPr/>
                </p:nvSpPr>
                <p:spPr bwMode="auto">
                  <a:xfrm>
                    <a:off x="1206" y="2360"/>
                    <a:ext cx="33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2" name="Rectangle 1700"/>
                  <p:cNvSpPr>
                    <a:spLocks noChangeArrowheads="1"/>
                  </p:cNvSpPr>
                  <p:nvPr/>
                </p:nvSpPr>
                <p:spPr bwMode="auto">
                  <a:xfrm>
                    <a:off x="1251" y="2360"/>
                    <a:ext cx="37" cy="193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3" name="Line 1701"/>
                  <p:cNvSpPr>
                    <a:spLocks noChangeShapeType="1"/>
                  </p:cNvSpPr>
                  <p:nvPr/>
                </p:nvSpPr>
                <p:spPr bwMode="auto">
                  <a:xfrm>
                    <a:off x="1272" y="2454"/>
                    <a:ext cx="9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" name="Line 1702"/>
                  <p:cNvSpPr>
                    <a:spLocks noChangeShapeType="1"/>
                  </p:cNvSpPr>
                  <p:nvPr/>
                </p:nvSpPr>
                <p:spPr bwMode="auto">
                  <a:xfrm>
                    <a:off x="1124" y="2454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5" name="Line 1703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261"/>
                    <a:ext cx="9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6" name="Freeform 1704"/>
                  <p:cNvSpPr>
                    <a:spLocks/>
                  </p:cNvSpPr>
                  <p:nvPr/>
                </p:nvSpPr>
                <p:spPr bwMode="auto">
                  <a:xfrm>
                    <a:off x="1465" y="2212"/>
                    <a:ext cx="194" cy="49"/>
                  </a:xfrm>
                  <a:custGeom>
                    <a:avLst/>
                    <a:gdLst>
                      <a:gd name="T0" fmla="*/ 0 w 194"/>
                      <a:gd name="T1" fmla="*/ 0 h 49"/>
                      <a:gd name="T2" fmla="*/ 95 w 194"/>
                      <a:gd name="T3" fmla="*/ 49 h 49"/>
                      <a:gd name="T4" fmla="*/ 194 w 194"/>
                      <a:gd name="T5" fmla="*/ 49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4" h="49">
                        <a:moveTo>
                          <a:pt x="0" y="0"/>
                        </a:moveTo>
                        <a:lnTo>
                          <a:pt x="95" y="49"/>
                        </a:lnTo>
                        <a:lnTo>
                          <a:pt x="194" y="49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Freeform 1705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 1706"/>
                  <p:cNvSpPr>
                    <a:spLocks/>
                  </p:cNvSpPr>
                  <p:nvPr/>
                </p:nvSpPr>
                <p:spPr bwMode="auto">
                  <a:xfrm>
                    <a:off x="1535" y="2236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5 h 50"/>
                      <a:gd name="T4" fmla="*/ 46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6 w 50"/>
                      <a:gd name="T13" fmla="*/ 41 h 50"/>
                      <a:gd name="T14" fmla="*/ 37 w 50"/>
                      <a:gd name="T15" fmla="*/ 50 h 50"/>
                      <a:gd name="T16" fmla="*/ 25 w 50"/>
                      <a:gd name="T17" fmla="*/ 50 h 50"/>
                      <a:gd name="T18" fmla="*/ 17 w 50"/>
                      <a:gd name="T19" fmla="*/ 50 h 50"/>
                      <a:gd name="T20" fmla="*/ 9 w 50"/>
                      <a:gd name="T21" fmla="*/ 41 h 50"/>
                      <a:gd name="T22" fmla="*/ 5 w 50"/>
                      <a:gd name="T23" fmla="*/ 33 h 50"/>
                      <a:gd name="T24" fmla="*/ 0 w 50"/>
                      <a:gd name="T25" fmla="*/ 25 h 50"/>
                      <a:gd name="T26" fmla="*/ 5 w 50"/>
                      <a:gd name="T27" fmla="*/ 17 h 50"/>
                      <a:gd name="T28" fmla="*/ 9 w 50"/>
                      <a:gd name="T29" fmla="*/ 9 h 50"/>
                      <a:gd name="T30" fmla="*/ 17 w 50"/>
                      <a:gd name="T31" fmla="*/ 5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5"/>
                        </a:lnTo>
                        <a:lnTo>
                          <a:pt x="46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6" y="41"/>
                        </a:lnTo>
                        <a:lnTo>
                          <a:pt x="37" y="50"/>
                        </a:lnTo>
                        <a:lnTo>
                          <a:pt x="25" y="50"/>
                        </a:lnTo>
                        <a:lnTo>
                          <a:pt x="17" y="50"/>
                        </a:lnTo>
                        <a:lnTo>
                          <a:pt x="9" y="41"/>
                        </a:lnTo>
                        <a:lnTo>
                          <a:pt x="5" y="33"/>
                        </a:lnTo>
                        <a:lnTo>
                          <a:pt x="0" y="25"/>
                        </a:lnTo>
                        <a:lnTo>
                          <a:pt x="5" y="17"/>
                        </a:lnTo>
                        <a:lnTo>
                          <a:pt x="9" y="9"/>
                        </a:lnTo>
                        <a:lnTo>
                          <a:pt x="17" y="5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9" name="Freeform 1707"/>
                  <p:cNvSpPr>
                    <a:spLocks/>
                  </p:cNvSpPr>
                  <p:nvPr/>
                </p:nvSpPr>
                <p:spPr bwMode="auto">
                  <a:xfrm>
                    <a:off x="1124" y="2261"/>
                    <a:ext cx="243" cy="1166"/>
                  </a:xfrm>
                  <a:custGeom>
                    <a:avLst/>
                    <a:gdLst>
                      <a:gd name="T0" fmla="*/ 243 w 243"/>
                      <a:gd name="T1" fmla="*/ 0 h 1166"/>
                      <a:gd name="T2" fmla="*/ 0 w 243"/>
                      <a:gd name="T3" fmla="*/ 0 h 1166"/>
                      <a:gd name="T4" fmla="*/ 0 w 243"/>
                      <a:gd name="T5" fmla="*/ 1166 h 11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43" h="1166">
                        <a:moveTo>
                          <a:pt x="243" y="0"/>
                        </a:moveTo>
                        <a:lnTo>
                          <a:pt x="0" y="0"/>
                        </a:lnTo>
                        <a:lnTo>
                          <a:pt x="0" y="1166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0" name="Line 17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59" y="2261"/>
                    <a:ext cx="1" cy="1166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1" name="Freeform 1709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710"/>
                  <p:cNvSpPr>
                    <a:spLocks/>
                  </p:cNvSpPr>
                  <p:nvPr/>
                </p:nvSpPr>
                <p:spPr bwMode="auto">
                  <a:xfrm>
                    <a:off x="163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3 w 50"/>
                      <a:gd name="T3" fmla="*/ 0 h 50"/>
                      <a:gd name="T4" fmla="*/ 41 w 50"/>
                      <a:gd name="T5" fmla="*/ 9 h 50"/>
                      <a:gd name="T6" fmla="*/ 46 w 50"/>
                      <a:gd name="T7" fmla="*/ 17 h 50"/>
                      <a:gd name="T8" fmla="*/ 50 w 50"/>
                      <a:gd name="T9" fmla="*/ 25 h 50"/>
                      <a:gd name="T10" fmla="*/ 46 w 50"/>
                      <a:gd name="T11" fmla="*/ 33 h 50"/>
                      <a:gd name="T12" fmla="*/ 41 w 50"/>
                      <a:gd name="T13" fmla="*/ 41 h 50"/>
                      <a:gd name="T14" fmla="*/ 33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3" y="0"/>
                        </a:lnTo>
                        <a:lnTo>
                          <a:pt x="41" y="9"/>
                        </a:lnTo>
                        <a:lnTo>
                          <a:pt x="46" y="17"/>
                        </a:lnTo>
                        <a:lnTo>
                          <a:pt x="50" y="25"/>
                        </a:lnTo>
                        <a:lnTo>
                          <a:pt x="46" y="33"/>
                        </a:lnTo>
                        <a:lnTo>
                          <a:pt x="41" y="41"/>
                        </a:lnTo>
                        <a:lnTo>
                          <a:pt x="33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3" name="Line 1711"/>
                  <p:cNvSpPr>
                    <a:spLocks noChangeShapeType="1"/>
                  </p:cNvSpPr>
                  <p:nvPr/>
                </p:nvSpPr>
                <p:spPr bwMode="auto">
                  <a:xfrm>
                    <a:off x="1367" y="2454"/>
                    <a:ext cx="292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4" name="Line 1723"/>
                  <p:cNvSpPr>
                    <a:spLocks noChangeShapeType="1"/>
                  </p:cNvSpPr>
                  <p:nvPr/>
                </p:nvSpPr>
                <p:spPr bwMode="auto">
                  <a:xfrm>
                    <a:off x="539" y="3426"/>
                    <a:ext cx="585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1F1A17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24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725"/>
                  <p:cNvSpPr>
                    <a:spLocks/>
                  </p:cNvSpPr>
                  <p:nvPr/>
                </p:nvSpPr>
                <p:spPr bwMode="auto">
                  <a:xfrm>
                    <a:off x="514" y="3402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37 w 50"/>
                      <a:gd name="T3" fmla="*/ 0 h 50"/>
                      <a:gd name="T4" fmla="*/ 41 w 50"/>
                      <a:gd name="T5" fmla="*/ 9 h 50"/>
                      <a:gd name="T6" fmla="*/ 50 w 50"/>
                      <a:gd name="T7" fmla="*/ 17 h 50"/>
                      <a:gd name="T8" fmla="*/ 50 w 50"/>
                      <a:gd name="T9" fmla="*/ 25 h 50"/>
                      <a:gd name="T10" fmla="*/ 50 w 50"/>
                      <a:gd name="T11" fmla="*/ 33 h 50"/>
                      <a:gd name="T12" fmla="*/ 41 w 50"/>
                      <a:gd name="T13" fmla="*/ 41 h 50"/>
                      <a:gd name="T14" fmla="*/ 37 w 50"/>
                      <a:gd name="T15" fmla="*/ 45 h 50"/>
                      <a:gd name="T16" fmla="*/ 25 w 50"/>
                      <a:gd name="T17" fmla="*/ 50 h 50"/>
                      <a:gd name="T18" fmla="*/ 17 w 50"/>
                      <a:gd name="T19" fmla="*/ 45 h 50"/>
                      <a:gd name="T20" fmla="*/ 8 w 50"/>
                      <a:gd name="T21" fmla="*/ 41 h 50"/>
                      <a:gd name="T22" fmla="*/ 4 w 50"/>
                      <a:gd name="T23" fmla="*/ 33 h 50"/>
                      <a:gd name="T24" fmla="*/ 0 w 50"/>
                      <a:gd name="T25" fmla="*/ 25 h 50"/>
                      <a:gd name="T26" fmla="*/ 4 w 50"/>
                      <a:gd name="T27" fmla="*/ 17 h 50"/>
                      <a:gd name="T28" fmla="*/ 8 w 50"/>
                      <a:gd name="T29" fmla="*/ 9 h 50"/>
                      <a:gd name="T30" fmla="*/ 17 w 50"/>
                      <a:gd name="T31" fmla="*/ 0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37" y="0"/>
                        </a:lnTo>
                        <a:lnTo>
                          <a:pt x="41" y="9"/>
                        </a:lnTo>
                        <a:lnTo>
                          <a:pt x="50" y="17"/>
                        </a:lnTo>
                        <a:lnTo>
                          <a:pt x="50" y="25"/>
                        </a:lnTo>
                        <a:lnTo>
                          <a:pt x="50" y="33"/>
                        </a:lnTo>
                        <a:lnTo>
                          <a:pt x="41" y="41"/>
                        </a:lnTo>
                        <a:lnTo>
                          <a:pt x="37" y="45"/>
                        </a:lnTo>
                        <a:lnTo>
                          <a:pt x="25" y="50"/>
                        </a:lnTo>
                        <a:lnTo>
                          <a:pt x="17" y="45"/>
                        </a:lnTo>
                        <a:lnTo>
                          <a:pt x="8" y="41"/>
                        </a:lnTo>
                        <a:lnTo>
                          <a:pt x="4" y="33"/>
                        </a:lnTo>
                        <a:lnTo>
                          <a:pt x="0" y="25"/>
                        </a:lnTo>
                        <a:lnTo>
                          <a:pt x="4" y="17"/>
                        </a:lnTo>
                        <a:lnTo>
                          <a:pt x="8" y="9"/>
                        </a:lnTo>
                        <a:lnTo>
                          <a:pt x="17" y="0"/>
                        </a:lnTo>
                        <a:lnTo>
                          <a:pt x="25" y="0"/>
                        </a:lnTo>
                      </a:path>
                    </a:pathLst>
                  </a:custGeom>
                  <a:noFill/>
                  <a:ln w="12700">
                    <a:solidFill>
                      <a:srgbClr val="1F1A17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7" name="Rectangle 172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79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8" name="Rectangle 172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1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9" name="Rectangle 172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32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0" name="Rectangle 172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4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1" name="Rectangle 173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6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Rectangle 173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8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3" name="Rectangle 173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89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Rectangle 173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1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" name="Rectangle 173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34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6" name="Rectangle 173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5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" name="Rectangle 173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6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8" name="Rectangle 173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2984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9" name="Rectangle 173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0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" name="Rectangle 173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16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1" name="Rectangle 174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37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" name="Rectangle 174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53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3" name="Rectangle 1742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7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4" name="Rectangle 1743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08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" name="Rectangle 1744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03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" name="Rectangle 1745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1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7" name="Rectangle 1746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4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8" name="Rectangle 1747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56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9" name="Rectangle 1748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72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0" name="Rectangle 1749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189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1" name="Rectangle 1750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0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751"/>
                  <p:cNvSpPr>
                    <a:spLocks noChangeArrowheads="1"/>
                  </p:cNvSpPr>
                  <p:nvPr/>
                </p:nvSpPr>
                <p:spPr bwMode="auto">
                  <a:xfrm>
                    <a:off x="1511" y="3222"/>
                    <a:ext cx="8" cy="12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Rectangle 1752"/>
                  <p:cNvSpPr>
                    <a:spLocks noChangeArrowheads="1"/>
                  </p:cNvSpPr>
                  <p:nvPr/>
                </p:nvSpPr>
                <p:spPr bwMode="auto">
                  <a:xfrm>
                    <a:off x="152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4" name="Rectangle 1753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5" name="Rectangle 1754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Rectangle 1755"/>
                  <p:cNvSpPr>
                    <a:spLocks noChangeArrowheads="1"/>
                  </p:cNvSpPr>
                  <p:nvPr/>
                </p:nvSpPr>
                <p:spPr bwMode="auto">
                  <a:xfrm>
                    <a:off x="157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7" name="Rectangle 1756"/>
                  <p:cNvSpPr>
                    <a:spLocks noChangeArrowheads="1"/>
                  </p:cNvSpPr>
                  <p:nvPr/>
                </p:nvSpPr>
                <p:spPr bwMode="auto">
                  <a:xfrm>
                    <a:off x="158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8" name="Rectangle 1757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9" name="Rectangle 1758"/>
                  <p:cNvSpPr>
                    <a:spLocks noChangeArrowheads="1"/>
                  </p:cNvSpPr>
                  <p:nvPr/>
                </p:nvSpPr>
                <p:spPr bwMode="auto">
                  <a:xfrm>
                    <a:off x="1626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0" name="Rectangle 1759"/>
                  <p:cNvSpPr>
                    <a:spLocks noChangeArrowheads="1"/>
                  </p:cNvSpPr>
                  <p:nvPr/>
                </p:nvSpPr>
                <p:spPr bwMode="auto">
                  <a:xfrm>
                    <a:off x="1642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1" name="Rectangle 1760"/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2" name="Rectangle 1761"/>
                  <p:cNvSpPr>
                    <a:spLocks noChangeArrowheads="1"/>
                  </p:cNvSpPr>
                  <p:nvPr/>
                </p:nvSpPr>
                <p:spPr bwMode="auto">
                  <a:xfrm>
                    <a:off x="167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3" name="Rectangle 1762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4" name="Rectangle 1763"/>
                  <p:cNvSpPr>
                    <a:spLocks noChangeArrowheads="1"/>
                  </p:cNvSpPr>
                  <p:nvPr/>
                </p:nvSpPr>
                <p:spPr bwMode="auto">
                  <a:xfrm>
                    <a:off x="1708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5" name="Rectangle 1764"/>
                  <p:cNvSpPr>
                    <a:spLocks noChangeArrowheads="1"/>
                  </p:cNvSpPr>
                  <p:nvPr/>
                </p:nvSpPr>
                <p:spPr bwMode="auto">
                  <a:xfrm>
                    <a:off x="1729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6" name="Rectangle 1765"/>
                  <p:cNvSpPr>
                    <a:spLocks noChangeArrowheads="1"/>
                  </p:cNvSpPr>
                  <p:nvPr/>
                </p:nvSpPr>
                <p:spPr bwMode="auto">
                  <a:xfrm>
                    <a:off x="1745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7" name="Rectangle 1766"/>
                  <p:cNvSpPr>
                    <a:spLocks noChangeArrowheads="1"/>
                  </p:cNvSpPr>
                  <p:nvPr/>
                </p:nvSpPr>
                <p:spPr bwMode="auto">
                  <a:xfrm>
                    <a:off x="176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8" name="Rectangle 1767"/>
                  <p:cNvSpPr>
                    <a:spLocks noChangeArrowheads="1"/>
                  </p:cNvSpPr>
                  <p:nvPr/>
                </p:nvSpPr>
                <p:spPr bwMode="auto">
                  <a:xfrm>
                    <a:off x="177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9" name="Rectangle 1768"/>
                  <p:cNvSpPr>
                    <a:spLocks noChangeArrowheads="1"/>
                  </p:cNvSpPr>
                  <p:nvPr/>
                </p:nvSpPr>
                <p:spPr bwMode="auto">
                  <a:xfrm>
                    <a:off x="179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0" name="Rectangle 1769"/>
                  <p:cNvSpPr>
                    <a:spLocks noChangeArrowheads="1"/>
                  </p:cNvSpPr>
                  <p:nvPr/>
                </p:nvSpPr>
                <p:spPr bwMode="auto">
                  <a:xfrm>
                    <a:off x="1811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Rectangle 1770"/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2" name="Rectangle 1771"/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Rectangle 1772"/>
                  <p:cNvSpPr>
                    <a:spLocks noChangeArrowheads="1"/>
                  </p:cNvSpPr>
                  <p:nvPr/>
                </p:nvSpPr>
                <p:spPr bwMode="auto">
                  <a:xfrm>
                    <a:off x="186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4" name="Rectangle 1773"/>
                  <p:cNvSpPr>
                    <a:spLocks noChangeArrowheads="1"/>
                  </p:cNvSpPr>
                  <p:nvPr/>
                </p:nvSpPr>
                <p:spPr bwMode="auto">
                  <a:xfrm>
                    <a:off x="188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5" name="Rectangle 1774"/>
                  <p:cNvSpPr>
                    <a:spLocks noChangeArrowheads="1"/>
                  </p:cNvSpPr>
                  <p:nvPr/>
                </p:nvSpPr>
                <p:spPr bwMode="auto">
                  <a:xfrm>
                    <a:off x="189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6" name="Rectangle 1775"/>
                  <p:cNvSpPr>
                    <a:spLocks noChangeArrowheads="1"/>
                  </p:cNvSpPr>
                  <p:nvPr/>
                </p:nvSpPr>
                <p:spPr bwMode="auto">
                  <a:xfrm>
                    <a:off x="1914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" name="Rectangle 1776"/>
                  <p:cNvSpPr>
                    <a:spLocks noChangeArrowheads="1"/>
                  </p:cNvSpPr>
                  <p:nvPr/>
                </p:nvSpPr>
                <p:spPr bwMode="auto">
                  <a:xfrm>
                    <a:off x="1935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8" name="Rectangle 1777"/>
                  <p:cNvSpPr>
                    <a:spLocks noChangeArrowheads="1"/>
                  </p:cNvSpPr>
                  <p:nvPr/>
                </p:nvSpPr>
                <p:spPr bwMode="auto">
                  <a:xfrm>
                    <a:off x="1951" y="3230"/>
                    <a:ext cx="9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9" name="Rectangle 177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0" name="Rectangle 1779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1" name="Rectangle 1780"/>
                  <p:cNvSpPr>
                    <a:spLocks noChangeArrowheads="1"/>
                  </p:cNvSpPr>
                  <p:nvPr/>
                </p:nvSpPr>
                <p:spPr bwMode="auto">
                  <a:xfrm>
                    <a:off x="200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2" name="Rectangle 1781"/>
                  <p:cNvSpPr>
                    <a:spLocks noChangeArrowheads="1"/>
                  </p:cNvSpPr>
                  <p:nvPr/>
                </p:nvSpPr>
                <p:spPr bwMode="auto">
                  <a:xfrm>
                    <a:off x="2017" y="3230"/>
                    <a:ext cx="13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3" name="Rectangle 1782"/>
                  <p:cNvSpPr>
                    <a:spLocks noChangeArrowheads="1"/>
                  </p:cNvSpPr>
                  <p:nvPr/>
                </p:nvSpPr>
                <p:spPr bwMode="auto">
                  <a:xfrm>
                    <a:off x="2038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4" name="Rectangle 1783"/>
                  <p:cNvSpPr>
                    <a:spLocks noChangeArrowheads="1"/>
                  </p:cNvSpPr>
                  <p:nvPr/>
                </p:nvSpPr>
                <p:spPr bwMode="auto">
                  <a:xfrm>
                    <a:off x="205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5" name="Rectangle 1784"/>
                  <p:cNvSpPr>
                    <a:spLocks noChangeArrowheads="1"/>
                  </p:cNvSpPr>
                  <p:nvPr/>
                </p:nvSpPr>
                <p:spPr bwMode="auto">
                  <a:xfrm>
                    <a:off x="207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" name="Rectangle 1785"/>
                  <p:cNvSpPr>
                    <a:spLocks noChangeArrowheads="1"/>
                  </p:cNvSpPr>
                  <p:nvPr/>
                </p:nvSpPr>
                <p:spPr bwMode="auto">
                  <a:xfrm>
                    <a:off x="208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7" name="Rectangle 1786"/>
                  <p:cNvSpPr>
                    <a:spLocks noChangeArrowheads="1"/>
                  </p:cNvSpPr>
                  <p:nvPr/>
                </p:nvSpPr>
                <p:spPr bwMode="auto">
                  <a:xfrm>
                    <a:off x="210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" name="Rectangle 1787"/>
                  <p:cNvSpPr>
                    <a:spLocks noChangeArrowheads="1"/>
                  </p:cNvSpPr>
                  <p:nvPr/>
                </p:nvSpPr>
                <p:spPr bwMode="auto">
                  <a:xfrm>
                    <a:off x="212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9" name="Rectangle 1788"/>
                  <p:cNvSpPr>
                    <a:spLocks noChangeArrowheads="1"/>
                  </p:cNvSpPr>
                  <p:nvPr/>
                </p:nvSpPr>
                <p:spPr bwMode="auto">
                  <a:xfrm>
                    <a:off x="2141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" name="Rectangle 1789"/>
                  <p:cNvSpPr>
                    <a:spLocks noChangeArrowheads="1"/>
                  </p:cNvSpPr>
                  <p:nvPr/>
                </p:nvSpPr>
                <p:spPr bwMode="auto">
                  <a:xfrm>
                    <a:off x="215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" name="Rectangle 1790"/>
                  <p:cNvSpPr>
                    <a:spLocks noChangeArrowheads="1"/>
                  </p:cNvSpPr>
                  <p:nvPr/>
                </p:nvSpPr>
                <p:spPr bwMode="auto">
                  <a:xfrm>
                    <a:off x="217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2" name="Rectangle 1791"/>
                  <p:cNvSpPr>
                    <a:spLocks noChangeArrowheads="1"/>
                  </p:cNvSpPr>
                  <p:nvPr/>
                </p:nvSpPr>
                <p:spPr bwMode="auto">
                  <a:xfrm>
                    <a:off x="219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3" name="Rectangle 1792"/>
                  <p:cNvSpPr>
                    <a:spLocks noChangeArrowheads="1"/>
                  </p:cNvSpPr>
                  <p:nvPr/>
                </p:nvSpPr>
                <p:spPr bwMode="auto">
                  <a:xfrm>
                    <a:off x="220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4" name="Rectangle 1793"/>
                  <p:cNvSpPr>
                    <a:spLocks noChangeArrowheads="1"/>
                  </p:cNvSpPr>
                  <p:nvPr/>
                </p:nvSpPr>
                <p:spPr bwMode="auto">
                  <a:xfrm>
                    <a:off x="222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5" name="Rectangle 1794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6" name="Rectangle 1795"/>
                  <p:cNvSpPr>
                    <a:spLocks noChangeArrowheads="1"/>
                  </p:cNvSpPr>
                  <p:nvPr/>
                </p:nvSpPr>
                <p:spPr bwMode="auto">
                  <a:xfrm>
                    <a:off x="226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7" name="Rectangle 1796"/>
                  <p:cNvSpPr>
                    <a:spLocks noChangeArrowheads="1"/>
                  </p:cNvSpPr>
                  <p:nvPr/>
                </p:nvSpPr>
                <p:spPr bwMode="auto">
                  <a:xfrm>
                    <a:off x="2277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8" name="Rectangle 1797"/>
                  <p:cNvSpPr>
                    <a:spLocks noChangeArrowheads="1"/>
                  </p:cNvSpPr>
                  <p:nvPr/>
                </p:nvSpPr>
                <p:spPr bwMode="auto">
                  <a:xfrm>
                    <a:off x="2293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9" name="Rectangle 1798"/>
                  <p:cNvSpPr>
                    <a:spLocks noChangeArrowheads="1"/>
                  </p:cNvSpPr>
                  <p:nvPr/>
                </p:nvSpPr>
                <p:spPr bwMode="auto">
                  <a:xfrm>
                    <a:off x="231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0" name="Rectangle 1799"/>
                  <p:cNvSpPr>
                    <a:spLocks noChangeArrowheads="1"/>
                  </p:cNvSpPr>
                  <p:nvPr/>
                </p:nvSpPr>
                <p:spPr bwMode="auto">
                  <a:xfrm>
                    <a:off x="2330" y="3230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1" name="Rectangle 1800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3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2" name="Rectangle 1801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55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3" name="Rectangle 1802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71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4" name="Rectangle 1803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287"/>
                    <a:ext cx="8" cy="9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5" name="Rectangle 1804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08"/>
                    <a:ext cx="8" cy="8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6" name="Rectangle 1805"/>
                  <p:cNvSpPr>
                    <a:spLocks noChangeArrowheads="1"/>
                  </p:cNvSpPr>
                  <p:nvPr/>
                </p:nvSpPr>
                <p:spPr bwMode="auto">
                  <a:xfrm>
                    <a:off x="2334" y="3324"/>
                    <a:ext cx="8" cy="4"/>
                  </a:xfrm>
                  <a:prstGeom prst="rect">
                    <a:avLst/>
                  </a:prstGeom>
                  <a:solidFill>
                    <a:srgbClr val="1F1A1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7" name="Rectangle 1806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8" name="Rectangle 1807"/>
                  <p:cNvSpPr>
                    <a:spLocks noChangeArrowheads="1"/>
                  </p:cNvSpPr>
                  <p:nvPr/>
                </p:nvSpPr>
                <p:spPr bwMode="auto">
                  <a:xfrm>
                    <a:off x="2145" y="3328"/>
                    <a:ext cx="391" cy="390"/>
                  </a:xfrm>
                  <a:prstGeom prst="rect">
                    <a:avLst/>
                  </a:prstGeom>
                  <a:noFill/>
                  <a:ln w="12700">
                    <a:solidFill>
                      <a:srgbClr val="1F1A17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1808"/>
                  <p:cNvSpPr>
                    <a:spLocks/>
                  </p:cNvSpPr>
                  <p:nvPr/>
                </p:nvSpPr>
                <p:spPr bwMode="auto">
                  <a:xfrm>
                    <a:off x="2631" y="3427"/>
                    <a:ext cx="342" cy="193"/>
                  </a:xfrm>
                  <a:custGeom>
                    <a:avLst/>
                    <a:gdLst>
                      <a:gd name="T0" fmla="*/ 342 w 342"/>
                      <a:gd name="T1" fmla="*/ 94 h 193"/>
                      <a:gd name="T2" fmla="*/ 197 w 342"/>
                      <a:gd name="T3" fmla="*/ 193 h 193"/>
                      <a:gd name="T4" fmla="*/ 0 w 342"/>
                      <a:gd name="T5" fmla="*/ 193 h 193"/>
                      <a:gd name="T6" fmla="*/ 0 w 342"/>
                      <a:gd name="T7" fmla="*/ 0 h 193"/>
                      <a:gd name="T8" fmla="*/ 197 w 342"/>
                      <a:gd name="T9" fmla="*/ 0 h 193"/>
                      <a:gd name="T10" fmla="*/ 342 w 342"/>
                      <a:gd name="T11" fmla="*/ 94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2" h="193">
                        <a:moveTo>
                          <a:pt x="342" y="94"/>
                        </a:moveTo>
                        <a:lnTo>
                          <a:pt x="197" y="193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lnTo>
                          <a:pt x="197" y="0"/>
                        </a:lnTo>
                        <a:lnTo>
                          <a:pt x="342" y="94"/>
                        </a:lnTo>
                        <a:close/>
                      </a:path>
                    </a:pathLst>
                  </a:custGeom>
                  <a:solidFill>
                    <a:srgbClr val="FFF97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" name="Freeform 1810"/>
                <p:cNvSpPr>
                  <a:spLocks/>
                </p:cNvSpPr>
                <p:nvPr/>
              </p:nvSpPr>
              <p:spPr bwMode="auto">
                <a:xfrm>
                  <a:off x="2631" y="3427"/>
                  <a:ext cx="342" cy="193"/>
                </a:xfrm>
                <a:custGeom>
                  <a:avLst/>
                  <a:gdLst>
                    <a:gd name="T0" fmla="*/ 342 w 342"/>
                    <a:gd name="T1" fmla="*/ 94 h 193"/>
                    <a:gd name="T2" fmla="*/ 197 w 342"/>
                    <a:gd name="T3" fmla="*/ 193 h 193"/>
                    <a:gd name="T4" fmla="*/ 0 w 342"/>
                    <a:gd name="T5" fmla="*/ 193 h 193"/>
                    <a:gd name="T6" fmla="*/ 0 w 342"/>
                    <a:gd name="T7" fmla="*/ 0 h 193"/>
                    <a:gd name="T8" fmla="*/ 197 w 342"/>
                    <a:gd name="T9" fmla="*/ 0 h 193"/>
                    <a:gd name="T10" fmla="*/ 342 w 342"/>
                    <a:gd name="T11" fmla="*/ 94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2" h="193">
                      <a:moveTo>
                        <a:pt x="342" y="94"/>
                      </a:moveTo>
                      <a:lnTo>
                        <a:pt x="197" y="193"/>
                      </a:lnTo>
                      <a:lnTo>
                        <a:pt x="0" y="193"/>
                      </a:lnTo>
                      <a:lnTo>
                        <a:pt x="0" y="0"/>
                      </a:lnTo>
                      <a:lnTo>
                        <a:pt x="197" y="0"/>
                      </a:lnTo>
                      <a:lnTo>
                        <a:pt x="342" y="94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1811"/>
                <p:cNvSpPr>
                  <a:spLocks noChangeShapeType="1"/>
                </p:cNvSpPr>
                <p:nvPr/>
              </p:nvSpPr>
              <p:spPr bwMode="auto">
                <a:xfrm>
                  <a:off x="2973" y="3521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Rectangle 1812"/>
                <p:cNvSpPr>
                  <a:spLocks noChangeArrowheads="1"/>
                </p:cNvSpPr>
                <p:nvPr/>
              </p:nvSpPr>
              <p:spPr bwMode="auto">
                <a:xfrm>
                  <a:off x="2631" y="3444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>
                      <a:solidFill>
                        <a:srgbClr val="1F1A17"/>
                      </a:solidFill>
                      <a:latin typeface="Arial Narrow" pitchFamily="34" charset="0"/>
                    </a:rPr>
                    <a:t>DAC</a:t>
                  </a:r>
                  <a:endParaRPr lang="de-DE" dirty="0"/>
                </a:p>
              </p:txBody>
            </p:sp>
            <p:sp>
              <p:nvSpPr>
                <p:cNvPr id="40" name="Line 1813"/>
                <p:cNvSpPr>
                  <a:spLocks noChangeShapeType="1"/>
                </p:cNvSpPr>
                <p:nvPr/>
              </p:nvSpPr>
              <p:spPr bwMode="auto">
                <a:xfrm flipH="1">
                  <a:off x="2536" y="3521"/>
                  <a:ext cx="95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Rectangle 1814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Rectangle 1815"/>
                <p:cNvSpPr>
                  <a:spLocks noChangeArrowheads="1"/>
                </p:cNvSpPr>
                <p:nvPr/>
              </p:nvSpPr>
              <p:spPr bwMode="auto">
                <a:xfrm>
                  <a:off x="3071" y="3427"/>
                  <a:ext cx="824" cy="193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Rectangle 1816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Rectangle 1817"/>
                <p:cNvSpPr>
                  <a:spLocks noChangeArrowheads="1"/>
                </p:cNvSpPr>
                <p:nvPr/>
              </p:nvSpPr>
              <p:spPr bwMode="auto">
                <a:xfrm>
                  <a:off x="3071" y="2745"/>
                  <a:ext cx="824" cy="198"/>
                </a:xfrm>
                <a:prstGeom prst="rect">
                  <a:avLst/>
                </a:prstGeom>
                <a:noFill/>
                <a:ln w="12700">
                  <a:solidFill>
                    <a:srgbClr val="1F1A17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818"/>
                <p:cNvSpPr>
                  <a:spLocks noChangeShapeType="1"/>
                </p:cNvSpPr>
                <p:nvPr/>
              </p:nvSpPr>
              <p:spPr bwMode="auto">
                <a:xfrm>
                  <a:off x="2437" y="2844"/>
                  <a:ext cx="634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819"/>
                <p:cNvSpPr>
                  <a:spLocks noChangeShapeType="1"/>
                </p:cNvSpPr>
                <p:nvPr/>
              </p:nvSpPr>
              <p:spPr bwMode="auto">
                <a:xfrm>
                  <a:off x="3994" y="3234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1820"/>
                <p:cNvSpPr>
                  <a:spLocks/>
                </p:cNvSpPr>
                <p:nvPr/>
              </p:nvSpPr>
              <p:spPr bwMode="auto">
                <a:xfrm>
                  <a:off x="4093" y="3135"/>
                  <a:ext cx="193" cy="50"/>
                </a:xfrm>
                <a:custGeom>
                  <a:avLst/>
                  <a:gdLst>
                    <a:gd name="T0" fmla="*/ 0 w 193"/>
                    <a:gd name="T1" fmla="*/ 0 h 50"/>
                    <a:gd name="T2" fmla="*/ 94 w 193"/>
                    <a:gd name="T3" fmla="*/ 50 h 50"/>
                    <a:gd name="T4" fmla="*/ 193 w 193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50">
                      <a:moveTo>
                        <a:pt x="0" y="0"/>
                      </a:moveTo>
                      <a:lnTo>
                        <a:pt x="94" y="50"/>
                      </a:lnTo>
                      <a:lnTo>
                        <a:pt x="193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1821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1822"/>
                <p:cNvSpPr>
                  <a:spLocks/>
                </p:cNvSpPr>
                <p:nvPr/>
              </p:nvSpPr>
              <p:spPr bwMode="auto">
                <a:xfrm>
                  <a:off x="4163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7 w 49"/>
                    <a:gd name="T3" fmla="*/ 0 h 49"/>
                    <a:gd name="T4" fmla="*/ 45 w 49"/>
                    <a:gd name="T5" fmla="*/ 8 h 49"/>
                    <a:gd name="T6" fmla="*/ 49 w 49"/>
                    <a:gd name="T7" fmla="*/ 12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5 w 49"/>
                    <a:gd name="T13" fmla="*/ 41 h 49"/>
                    <a:gd name="T14" fmla="*/ 37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49" y="12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823"/>
                <p:cNvSpPr>
                  <a:spLocks noChangeShapeType="1"/>
                </p:cNvSpPr>
                <p:nvPr/>
              </p:nvSpPr>
              <p:spPr bwMode="auto">
                <a:xfrm>
                  <a:off x="3994" y="313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1824"/>
                <p:cNvSpPr>
                  <a:spLocks/>
                </p:cNvSpPr>
                <p:nvPr/>
              </p:nvSpPr>
              <p:spPr bwMode="auto">
                <a:xfrm>
                  <a:off x="3895" y="2844"/>
                  <a:ext cx="99" cy="291"/>
                </a:xfrm>
                <a:custGeom>
                  <a:avLst/>
                  <a:gdLst>
                    <a:gd name="T0" fmla="*/ 99 w 99"/>
                    <a:gd name="T1" fmla="*/ 291 h 291"/>
                    <a:gd name="T2" fmla="*/ 99 w 99"/>
                    <a:gd name="T3" fmla="*/ 0 h 291"/>
                    <a:gd name="T4" fmla="*/ 0 w 99"/>
                    <a:gd name="T5" fmla="*/ 0 h 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91">
                      <a:moveTo>
                        <a:pt x="99" y="291"/>
                      </a:moveTo>
                      <a:lnTo>
                        <a:pt x="99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1825"/>
                <p:cNvSpPr>
                  <a:spLocks/>
                </p:cNvSpPr>
                <p:nvPr/>
              </p:nvSpPr>
              <p:spPr bwMode="auto">
                <a:xfrm>
                  <a:off x="3895" y="3234"/>
                  <a:ext cx="99" cy="287"/>
                </a:xfrm>
                <a:custGeom>
                  <a:avLst/>
                  <a:gdLst>
                    <a:gd name="T0" fmla="*/ 99 w 99"/>
                    <a:gd name="T1" fmla="*/ 0 h 287"/>
                    <a:gd name="T2" fmla="*/ 99 w 99"/>
                    <a:gd name="T3" fmla="*/ 287 h 287"/>
                    <a:gd name="T4" fmla="*/ 0 w 99"/>
                    <a:gd name="T5" fmla="*/ 287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" h="287">
                      <a:moveTo>
                        <a:pt x="99" y="0"/>
                      </a:moveTo>
                      <a:lnTo>
                        <a:pt x="99" y="287"/>
                      </a:lnTo>
                      <a:lnTo>
                        <a:pt x="0" y="287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1826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0 h 394"/>
                    <a:gd name="T6" fmla="*/ 292 w 296"/>
                    <a:gd name="T7" fmla="*/ 193 h 394"/>
                    <a:gd name="T8" fmla="*/ 296 w 296"/>
                    <a:gd name="T9" fmla="*/ 197 h 394"/>
                    <a:gd name="T10" fmla="*/ 292 w 296"/>
                    <a:gd name="T11" fmla="*/ 201 h 394"/>
                    <a:gd name="T12" fmla="*/ 0 w 296"/>
                    <a:gd name="T13" fmla="*/ 394 h 394"/>
                    <a:gd name="T14" fmla="*/ 0 w 296"/>
                    <a:gd name="T15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1827"/>
                <p:cNvSpPr>
                  <a:spLocks/>
                </p:cNvSpPr>
                <p:nvPr/>
              </p:nvSpPr>
              <p:spPr bwMode="auto">
                <a:xfrm>
                  <a:off x="4385" y="2988"/>
                  <a:ext cx="296" cy="394"/>
                </a:xfrm>
                <a:custGeom>
                  <a:avLst/>
                  <a:gdLst>
                    <a:gd name="T0" fmla="*/ 0 w 296"/>
                    <a:gd name="T1" fmla="*/ 390 h 394"/>
                    <a:gd name="T2" fmla="*/ 0 w 296"/>
                    <a:gd name="T3" fmla="*/ 197 h 394"/>
                    <a:gd name="T4" fmla="*/ 0 w 296"/>
                    <a:gd name="T5" fmla="*/ 197 h 394"/>
                    <a:gd name="T6" fmla="*/ 0 w 296"/>
                    <a:gd name="T7" fmla="*/ 0 h 394"/>
                    <a:gd name="T8" fmla="*/ 0 w 296"/>
                    <a:gd name="T9" fmla="*/ 0 h 394"/>
                    <a:gd name="T10" fmla="*/ 292 w 296"/>
                    <a:gd name="T11" fmla="*/ 193 h 394"/>
                    <a:gd name="T12" fmla="*/ 296 w 296"/>
                    <a:gd name="T13" fmla="*/ 197 h 394"/>
                    <a:gd name="T14" fmla="*/ 292 w 296"/>
                    <a:gd name="T15" fmla="*/ 201 h 394"/>
                    <a:gd name="T16" fmla="*/ 0 w 296"/>
                    <a:gd name="T17" fmla="*/ 394 h 394"/>
                    <a:gd name="T18" fmla="*/ 0 w 296"/>
                    <a:gd name="T19" fmla="*/ 390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96" h="394">
                      <a:moveTo>
                        <a:pt x="0" y="390"/>
                      </a:moveTo>
                      <a:lnTo>
                        <a:pt x="0" y="197"/>
                      </a:lnTo>
                      <a:lnTo>
                        <a:pt x="0" y="197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92" y="193"/>
                      </a:lnTo>
                      <a:lnTo>
                        <a:pt x="296" y="197"/>
                      </a:lnTo>
                      <a:lnTo>
                        <a:pt x="292" y="201"/>
                      </a:lnTo>
                      <a:lnTo>
                        <a:pt x="0" y="394"/>
                      </a:lnTo>
                      <a:lnTo>
                        <a:pt x="0" y="39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1828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97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1829"/>
                <p:cNvSpPr>
                  <a:spLocks/>
                </p:cNvSpPr>
                <p:nvPr/>
              </p:nvSpPr>
              <p:spPr bwMode="auto">
                <a:xfrm>
                  <a:off x="4673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7 w 50"/>
                    <a:gd name="T3" fmla="*/ 0 h 49"/>
                    <a:gd name="T4" fmla="*/ 45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5 w 50"/>
                    <a:gd name="T13" fmla="*/ 41 h 49"/>
                    <a:gd name="T14" fmla="*/ 37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5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830"/>
                <p:cNvSpPr>
                  <a:spLocks noChangeShapeType="1"/>
                </p:cNvSpPr>
                <p:nvPr/>
              </p:nvSpPr>
              <p:spPr bwMode="auto">
                <a:xfrm flipH="1">
                  <a:off x="4286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31"/>
                <p:cNvSpPr>
                  <a:spLocks noChangeShapeType="1"/>
                </p:cNvSpPr>
                <p:nvPr/>
              </p:nvSpPr>
              <p:spPr bwMode="auto">
                <a:xfrm>
                  <a:off x="4723" y="3185"/>
                  <a:ext cx="98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Rectangle 1832"/>
                <p:cNvSpPr>
                  <a:spLocks noChangeArrowheads="1"/>
                </p:cNvSpPr>
                <p:nvPr/>
              </p:nvSpPr>
              <p:spPr bwMode="auto">
                <a:xfrm>
                  <a:off x="436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Rectangle 1833"/>
                <p:cNvSpPr>
                  <a:spLocks noChangeArrowheads="1"/>
                </p:cNvSpPr>
                <p:nvPr/>
              </p:nvSpPr>
              <p:spPr bwMode="auto">
                <a:xfrm>
                  <a:off x="4414" y="2700"/>
                  <a:ext cx="37" cy="193"/>
                </a:xfrm>
                <a:prstGeom prst="rect">
                  <a:avLst/>
                </a:pr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834"/>
                <p:cNvSpPr>
                  <a:spLocks noChangeShapeType="1"/>
                </p:cNvSpPr>
                <p:nvPr/>
              </p:nvSpPr>
              <p:spPr bwMode="auto">
                <a:xfrm>
                  <a:off x="4430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835"/>
                <p:cNvSpPr>
                  <a:spLocks noChangeShapeType="1"/>
                </p:cNvSpPr>
                <p:nvPr/>
              </p:nvSpPr>
              <p:spPr bwMode="auto">
                <a:xfrm>
                  <a:off x="4286" y="279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6"/>
                <p:cNvSpPr>
                  <a:spLocks noChangeShapeType="1"/>
                </p:cNvSpPr>
                <p:nvPr/>
              </p:nvSpPr>
              <p:spPr bwMode="auto">
                <a:xfrm>
                  <a:off x="4529" y="2602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1837"/>
                <p:cNvSpPr>
                  <a:spLocks/>
                </p:cNvSpPr>
                <p:nvPr/>
              </p:nvSpPr>
              <p:spPr bwMode="auto">
                <a:xfrm>
                  <a:off x="4628" y="2553"/>
                  <a:ext cx="193" cy="49"/>
                </a:xfrm>
                <a:custGeom>
                  <a:avLst/>
                  <a:gdLst>
                    <a:gd name="T0" fmla="*/ 0 w 193"/>
                    <a:gd name="T1" fmla="*/ 0 h 49"/>
                    <a:gd name="T2" fmla="*/ 95 w 193"/>
                    <a:gd name="T3" fmla="*/ 49 h 49"/>
                    <a:gd name="T4" fmla="*/ 193 w 193"/>
                    <a:gd name="T5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" h="49">
                      <a:moveTo>
                        <a:pt x="0" y="0"/>
                      </a:moveTo>
                      <a:lnTo>
                        <a:pt x="95" y="49"/>
                      </a:lnTo>
                      <a:lnTo>
                        <a:pt x="193" y="49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1838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1839"/>
                <p:cNvSpPr>
                  <a:spLocks/>
                </p:cNvSpPr>
                <p:nvPr/>
              </p:nvSpPr>
              <p:spPr bwMode="auto">
                <a:xfrm>
                  <a:off x="4698" y="2577"/>
                  <a:ext cx="49" cy="49"/>
                </a:xfrm>
                <a:custGeom>
                  <a:avLst/>
                  <a:gdLst>
                    <a:gd name="T0" fmla="*/ 25 w 49"/>
                    <a:gd name="T1" fmla="*/ 0 h 49"/>
                    <a:gd name="T2" fmla="*/ 37 w 49"/>
                    <a:gd name="T3" fmla="*/ 0 h 49"/>
                    <a:gd name="T4" fmla="*/ 41 w 49"/>
                    <a:gd name="T5" fmla="*/ 8 h 49"/>
                    <a:gd name="T6" fmla="*/ 49 w 49"/>
                    <a:gd name="T7" fmla="*/ 17 h 49"/>
                    <a:gd name="T8" fmla="*/ 49 w 49"/>
                    <a:gd name="T9" fmla="*/ 25 h 49"/>
                    <a:gd name="T10" fmla="*/ 49 w 49"/>
                    <a:gd name="T11" fmla="*/ 33 h 49"/>
                    <a:gd name="T12" fmla="*/ 41 w 49"/>
                    <a:gd name="T13" fmla="*/ 41 h 49"/>
                    <a:gd name="T14" fmla="*/ 37 w 49"/>
                    <a:gd name="T15" fmla="*/ 45 h 49"/>
                    <a:gd name="T16" fmla="*/ 25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4 w 49"/>
                    <a:gd name="T23" fmla="*/ 33 h 49"/>
                    <a:gd name="T24" fmla="*/ 0 w 49"/>
                    <a:gd name="T25" fmla="*/ 25 h 49"/>
                    <a:gd name="T26" fmla="*/ 4 w 49"/>
                    <a:gd name="T27" fmla="*/ 17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5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5" y="0"/>
                      </a:moveTo>
                      <a:lnTo>
                        <a:pt x="37" y="0"/>
                      </a:lnTo>
                      <a:lnTo>
                        <a:pt x="41" y="8"/>
                      </a:lnTo>
                      <a:lnTo>
                        <a:pt x="49" y="17"/>
                      </a:lnTo>
                      <a:lnTo>
                        <a:pt x="49" y="25"/>
                      </a:lnTo>
                      <a:lnTo>
                        <a:pt x="49" y="33"/>
                      </a:lnTo>
                      <a:lnTo>
                        <a:pt x="41" y="41"/>
                      </a:lnTo>
                      <a:lnTo>
                        <a:pt x="37" y="45"/>
                      </a:lnTo>
                      <a:lnTo>
                        <a:pt x="25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7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1840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1841"/>
                <p:cNvSpPr>
                  <a:spLocks/>
                </p:cNvSpPr>
                <p:nvPr/>
              </p:nvSpPr>
              <p:spPr bwMode="auto">
                <a:xfrm>
                  <a:off x="4261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2 w 50"/>
                    <a:gd name="T5" fmla="*/ 8 h 49"/>
                    <a:gd name="T6" fmla="*/ 46 w 50"/>
                    <a:gd name="T7" fmla="*/ 12 h 49"/>
                    <a:gd name="T8" fmla="*/ 50 w 50"/>
                    <a:gd name="T9" fmla="*/ 25 h 49"/>
                    <a:gd name="T10" fmla="*/ 46 w 50"/>
                    <a:gd name="T11" fmla="*/ 33 h 49"/>
                    <a:gd name="T12" fmla="*/ 42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9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9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2" y="8"/>
                      </a:lnTo>
                      <a:lnTo>
                        <a:pt x="46" y="12"/>
                      </a:lnTo>
                      <a:lnTo>
                        <a:pt x="50" y="25"/>
                      </a:lnTo>
                      <a:lnTo>
                        <a:pt x="46" y="33"/>
                      </a:lnTo>
                      <a:lnTo>
                        <a:pt x="42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9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9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1842"/>
                <p:cNvSpPr>
                  <a:spLocks/>
                </p:cNvSpPr>
                <p:nvPr/>
              </p:nvSpPr>
              <p:spPr bwMode="auto">
                <a:xfrm>
                  <a:off x="4286" y="2602"/>
                  <a:ext cx="243" cy="583"/>
                </a:xfrm>
                <a:custGeom>
                  <a:avLst/>
                  <a:gdLst>
                    <a:gd name="T0" fmla="*/ 243 w 243"/>
                    <a:gd name="T1" fmla="*/ 0 h 583"/>
                    <a:gd name="T2" fmla="*/ 0 w 243"/>
                    <a:gd name="T3" fmla="*/ 0 h 583"/>
                    <a:gd name="T4" fmla="*/ 0 w 243"/>
                    <a:gd name="T5" fmla="*/ 583 h 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3" h="583">
                      <a:moveTo>
                        <a:pt x="243" y="0"/>
                      </a:moveTo>
                      <a:lnTo>
                        <a:pt x="0" y="0"/>
                      </a:lnTo>
                      <a:lnTo>
                        <a:pt x="0" y="583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3"/>
                <p:cNvSpPr>
                  <a:spLocks noChangeShapeType="1"/>
                </p:cNvSpPr>
                <p:nvPr/>
              </p:nvSpPr>
              <p:spPr bwMode="auto">
                <a:xfrm flipV="1">
                  <a:off x="4821" y="2602"/>
                  <a:ext cx="1" cy="583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1844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1845"/>
                <p:cNvSpPr>
                  <a:spLocks/>
                </p:cNvSpPr>
                <p:nvPr/>
              </p:nvSpPr>
              <p:spPr bwMode="auto">
                <a:xfrm>
                  <a:off x="4797" y="3160"/>
                  <a:ext cx="49" cy="49"/>
                </a:xfrm>
                <a:custGeom>
                  <a:avLst/>
                  <a:gdLst>
                    <a:gd name="T0" fmla="*/ 24 w 49"/>
                    <a:gd name="T1" fmla="*/ 0 h 49"/>
                    <a:gd name="T2" fmla="*/ 33 w 49"/>
                    <a:gd name="T3" fmla="*/ 0 h 49"/>
                    <a:gd name="T4" fmla="*/ 41 w 49"/>
                    <a:gd name="T5" fmla="*/ 8 h 49"/>
                    <a:gd name="T6" fmla="*/ 45 w 49"/>
                    <a:gd name="T7" fmla="*/ 12 h 49"/>
                    <a:gd name="T8" fmla="*/ 49 w 49"/>
                    <a:gd name="T9" fmla="*/ 25 h 49"/>
                    <a:gd name="T10" fmla="*/ 45 w 49"/>
                    <a:gd name="T11" fmla="*/ 33 h 49"/>
                    <a:gd name="T12" fmla="*/ 41 w 49"/>
                    <a:gd name="T13" fmla="*/ 41 h 49"/>
                    <a:gd name="T14" fmla="*/ 33 w 49"/>
                    <a:gd name="T15" fmla="*/ 45 h 49"/>
                    <a:gd name="T16" fmla="*/ 24 w 49"/>
                    <a:gd name="T17" fmla="*/ 49 h 49"/>
                    <a:gd name="T18" fmla="*/ 16 w 49"/>
                    <a:gd name="T19" fmla="*/ 45 h 49"/>
                    <a:gd name="T20" fmla="*/ 8 w 49"/>
                    <a:gd name="T21" fmla="*/ 41 h 49"/>
                    <a:gd name="T22" fmla="*/ 0 w 49"/>
                    <a:gd name="T23" fmla="*/ 33 h 49"/>
                    <a:gd name="T24" fmla="*/ 0 w 49"/>
                    <a:gd name="T25" fmla="*/ 25 h 49"/>
                    <a:gd name="T26" fmla="*/ 0 w 49"/>
                    <a:gd name="T27" fmla="*/ 12 h 49"/>
                    <a:gd name="T28" fmla="*/ 8 w 49"/>
                    <a:gd name="T29" fmla="*/ 8 h 49"/>
                    <a:gd name="T30" fmla="*/ 16 w 49"/>
                    <a:gd name="T31" fmla="*/ 0 h 49"/>
                    <a:gd name="T32" fmla="*/ 24 w 49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49">
                      <a:moveTo>
                        <a:pt x="24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45" y="12"/>
                      </a:lnTo>
                      <a:lnTo>
                        <a:pt x="49" y="25"/>
                      </a:lnTo>
                      <a:lnTo>
                        <a:pt x="45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4" y="49"/>
                      </a:lnTo>
                      <a:lnTo>
                        <a:pt x="16" y="45"/>
                      </a:lnTo>
                      <a:lnTo>
                        <a:pt x="8" y="41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24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46"/>
                <p:cNvSpPr>
                  <a:spLocks noChangeShapeType="1"/>
                </p:cNvSpPr>
                <p:nvPr/>
              </p:nvSpPr>
              <p:spPr bwMode="auto">
                <a:xfrm>
                  <a:off x="4529" y="2795"/>
                  <a:ext cx="292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Rectangle 1847"/>
                <p:cNvSpPr>
                  <a:spLocks noChangeArrowheads="1"/>
                </p:cNvSpPr>
                <p:nvPr/>
              </p:nvSpPr>
              <p:spPr bwMode="auto">
                <a:xfrm>
                  <a:off x="2194" y="3349"/>
                  <a:ext cx="231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SW</a:t>
                  </a:r>
                  <a:endParaRPr lang="de-DE"/>
                </a:p>
              </p:txBody>
            </p:sp>
            <p:sp>
              <p:nvSpPr>
                <p:cNvPr id="75" name="Rectangle 1848"/>
                <p:cNvSpPr>
                  <a:spLocks noChangeArrowheads="1"/>
                </p:cNvSpPr>
                <p:nvPr/>
              </p:nvSpPr>
              <p:spPr bwMode="auto">
                <a:xfrm>
                  <a:off x="2194" y="3505"/>
                  <a:ext cx="346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CTRL</a:t>
                  </a:r>
                  <a:endParaRPr lang="de-DE"/>
                </a:p>
              </p:txBody>
            </p:sp>
            <p:sp>
              <p:nvSpPr>
                <p:cNvPr id="76" name="Rectangle 1849"/>
                <p:cNvSpPr>
                  <a:spLocks noChangeArrowheads="1"/>
                </p:cNvSpPr>
                <p:nvPr/>
              </p:nvSpPr>
              <p:spPr bwMode="auto">
                <a:xfrm>
                  <a:off x="3117" y="2766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7" name="Rectangle 1850"/>
                <p:cNvSpPr>
                  <a:spLocks noChangeArrowheads="1"/>
                </p:cNvSpPr>
                <p:nvPr/>
              </p:nvSpPr>
              <p:spPr bwMode="auto">
                <a:xfrm>
                  <a:off x="3117" y="3444"/>
                  <a:ext cx="632" cy="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 dirty="0" smtClean="0">
                      <a:solidFill>
                        <a:srgbClr val="1F1A17"/>
                      </a:solidFill>
                      <a:latin typeface="Arial Narrow" pitchFamily="34" charset="0"/>
                    </a:rPr>
                    <a:t>Analog </a:t>
                  </a:r>
                  <a:r>
                    <a:rPr lang="de-DE" sz="1700" dirty="0" err="1">
                      <a:solidFill>
                        <a:srgbClr val="1F1A17"/>
                      </a:solidFill>
                      <a:latin typeface="Arial Narrow" pitchFamily="34" charset="0"/>
                    </a:rPr>
                    <a:t>Mem</a:t>
                  </a:r>
                  <a:endParaRPr lang="de-DE" dirty="0"/>
                </a:p>
              </p:txBody>
            </p:sp>
            <p:sp>
              <p:nvSpPr>
                <p:cNvPr id="78" name="Rectangle 1851"/>
                <p:cNvSpPr>
                  <a:spLocks noChangeArrowheads="1"/>
                </p:cNvSpPr>
                <p:nvPr/>
              </p:nvSpPr>
              <p:spPr bwMode="auto">
                <a:xfrm>
                  <a:off x="2145" y="2959"/>
                  <a:ext cx="288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CDS</a:t>
                  </a:r>
                  <a:endParaRPr lang="de-DE"/>
                </a:p>
              </p:txBody>
            </p:sp>
            <p:sp>
              <p:nvSpPr>
                <p:cNvPr id="79" name="Rectangle 1852"/>
                <p:cNvSpPr>
                  <a:spLocks noChangeArrowheads="1"/>
                </p:cNvSpPr>
                <p:nvPr/>
              </p:nvSpPr>
              <p:spPr bwMode="auto">
                <a:xfrm>
                  <a:off x="4335" y="3394"/>
                  <a:ext cx="427" cy="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RO Amp</a:t>
                  </a:r>
                  <a:endParaRPr lang="de-DE"/>
                </a:p>
              </p:txBody>
            </p:sp>
            <p:sp>
              <p:nvSpPr>
                <p:cNvPr id="80" name="Freeform 1854"/>
                <p:cNvSpPr>
                  <a:spLocks/>
                </p:cNvSpPr>
                <p:nvPr/>
              </p:nvSpPr>
              <p:spPr bwMode="auto">
                <a:xfrm>
                  <a:off x="4802" y="2167"/>
                  <a:ext cx="1150" cy="1849"/>
                </a:xfrm>
                <a:custGeom>
                  <a:avLst/>
                  <a:gdLst>
                    <a:gd name="T0" fmla="*/ 99 w 391"/>
                    <a:gd name="T1" fmla="*/ 0 h 1646"/>
                    <a:gd name="T2" fmla="*/ 292 w 391"/>
                    <a:gd name="T3" fmla="*/ 0 h 1646"/>
                    <a:gd name="T4" fmla="*/ 292 w 391"/>
                    <a:gd name="T5" fmla="*/ 0 h 1646"/>
                    <a:gd name="T6" fmla="*/ 292 w 391"/>
                    <a:gd name="T7" fmla="*/ 0 h 1646"/>
                    <a:gd name="T8" fmla="*/ 292 w 391"/>
                    <a:gd name="T9" fmla="*/ 1502 h 1646"/>
                    <a:gd name="T10" fmla="*/ 391 w 391"/>
                    <a:gd name="T11" fmla="*/ 1502 h 1646"/>
                    <a:gd name="T12" fmla="*/ 391 w 391"/>
                    <a:gd name="T13" fmla="*/ 1502 h 1646"/>
                    <a:gd name="T14" fmla="*/ 391 w 391"/>
                    <a:gd name="T15" fmla="*/ 1502 h 1646"/>
                    <a:gd name="T16" fmla="*/ 193 w 391"/>
                    <a:gd name="T17" fmla="*/ 1646 h 1646"/>
                    <a:gd name="T18" fmla="*/ 193 w 391"/>
                    <a:gd name="T19" fmla="*/ 1646 h 1646"/>
                    <a:gd name="T20" fmla="*/ 193 w 391"/>
                    <a:gd name="T21" fmla="*/ 1646 h 1646"/>
                    <a:gd name="T22" fmla="*/ 0 w 391"/>
                    <a:gd name="T23" fmla="*/ 1502 h 1646"/>
                    <a:gd name="T24" fmla="*/ 0 w 391"/>
                    <a:gd name="T25" fmla="*/ 1502 h 1646"/>
                    <a:gd name="T26" fmla="*/ 0 w 391"/>
                    <a:gd name="T27" fmla="*/ 1502 h 1646"/>
                    <a:gd name="T28" fmla="*/ 99 w 391"/>
                    <a:gd name="T29" fmla="*/ 1502 h 1646"/>
                    <a:gd name="T30" fmla="*/ 99 w 391"/>
                    <a:gd name="T31" fmla="*/ 0 h 1646"/>
                    <a:gd name="T32" fmla="*/ 99 w 391"/>
                    <a:gd name="T33" fmla="*/ 0 h 1646"/>
                    <a:gd name="T34" fmla="*/ 99 w 391"/>
                    <a:gd name="T35" fmla="*/ 0 h 16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91" h="1646">
                      <a:moveTo>
                        <a:pt x="99" y="0"/>
                      </a:move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0"/>
                      </a:lnTo>
                      <a:lnTo>
                        <a:pt x="292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391" y="1502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193" y="1646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0" y="1502"/>
                      </a:lnTo>
                      <a:lnTo>
                        <a:pt x="99" y="1502"/>
                      </a:lnTo>
                      <a:lnTo>
                        <a:pt x="99" y="0"/>
                      </a:lnTo>
                      <a:lnTo>
                        <a:pt x="99" y="0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55"/>
                <p:cNvSpPr>
                  <a:spLocks noChangeShapeType="1"/>
                </p:cNvSpPr>
                <p:nvPr/>
              </p:nvSpPr>
              <p:spPr bwMode="auto">
                <a:xfrm>
                  <a:off x="4821" y="3185"/>
                  <a:ext cx="99" cy="1"/>
                </a:xfrm>
                <a:prstGeom prst="line">
                  <a:avLst/>
                </a:prstGeom>
                <a:noFill/>
                <a:ln w="12700">
                  <a:solidFill>
                    <a:srgbClr val="1F1A1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1856"/>
                <p:cNvSpPr>
                  <a:spLocks/>
                </p:cNvSpPr>
                <p:nvPr/>
              </p:nvSpPr>
              <p:spPr bwMode="auto">
                <a:xfrm>
                  <a:off x="4920" y="3135"/>
                  <a:ext cx="194" cy="50"/>
                </a:xfrm>
                <a:custGeom>
                  <a:avLst/>
                  <a:gdLst>
                    <a:gd name="T0" fmla="*/ 0 w 194"/>
                    <a:gd name="T1" fmla="*/ 0 h 50"/>
                    <a:gd name="T2" fmla="*/ 95 w 194"/>
                    <a:gd name="T3" fmla="*/ 50 h 50"/>
                    <a:gd name="T4" fmla="*/ 194 w 194"/>
                    <a:gd name="T5" fmla="*/ 5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4" h="50">
                      <a:moveTo>
                        <a:pt x="0" y="0"/>
                      </a:moveTo>
                      <a:lnTo>
                        <a:pt x="95" y="50"/>
                      </a:lnTo>
                      <a:lnTo>
                        <a:pt x="194" y="5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1857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1F1A1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1858"/>
                <p:cNvSpPr>
                  <a:spLocks/>
                </p:cNvSpPr>
                <p:nvPr/>
              </p:nvSpPr>
              <p:spPr bwMode="auto">
                <a:xfrm>
                  <a:off x="4990" y="3160"/>
                  <a:ext cx="50" cy="49"/>
                </a:xfrm>
                <a:custGeom>
                  <a:avLst/>
                  <a:gdLst>
                    <a:gd name="T0" fmla="*/ 25 w 50"/>
                    <a:gd name="T1" fmla="*/ 0 h 49"/>
                    <a:gd name="T2" fmla="*/ 33 w 50"/>
                    <a:gd name="T3" fmla="*/ 0 h 49"/>
                    <a:gd name="T4" fmla="*/ 41 w 50"/>
                    <a:gd name="T5" fmla="*/ 8 h 49"/>
                    <a:gd name="T6" fmla="*/ 50 w 50"/>
                    <a:gd name="T7" fmla="*/ 12 h 49"/>
                    <a:gd name="T8" fmla="*/ 50 w 50"/>
                    <a:gd name="T9" fmla="*/ 25 h 49"/>
                    <a:gd name="T10" fmla="*/ 50 w 50"/>
                    <a:gd name="T11" fmla="*/ 33 h 49"/>
                    <a:gd name="T12" fmla="*/ 41 w 50"/>
                    <a:gd name="T13" fmla="*/ 41 h 49"/>
                    <a:gd name="T14" fmla="*/ 33 w 50"/>
                    <a:gd name="T15" fmla="*/ 45 h 49"/>
                    <a:gd name="T16" fmla="*/ 25 w 50"/>
                    <a:gd name="T17" fmla="*/ 49 h 49"/>
                    <a:gd name="T18" fmla="*/ 17 w 50"/>
                    <a:gd name="T19" fmla="*/ 45 h 49"/>
                    <a:gd name="T20" fmla="*/ 8 w 50"/>
                    <a:gd name="T21" fmla="*/ 41 h 49"/>
                    <a:gd name="T22" fmla="*/ 4 w 50"/>
                    <a:gd name="T23" fmla="*/ 33 h 49"/>
                    <a:gd name="T24" fmla="*/ 0 w 50"/>
                    <a:gd name="T25" fmla="*/ 25 h 49"/>
                    <a:gd name="T26" fmla="*/ 4 w 50"/>
                    <a:gd name="T27" fmla="*/ 12 h 49"/>
                    <a:gd name="T28" fmla="*/ 8 w 50"/>
                    <a:gd name="T29" fmla="*/ 8 h 49"/>
                    <a:gd name="T30" fmla="*/ 17 w 50"/>
                    <a:gd name="T31" fmla="*/ 0 h 49"/>
                    <a:gd name="T32" fmla="*/ 25 w 50"/>
                    <a:gd name="T33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0" h="49">
                      <a:moveTo>
                        <a:pt x="25" y="0"/>
                      </a:moveTo>
                      <a:lnTo>
                        <a:pt x="33" y="0"/>
                      </a:lnTo>
                      <a:lnTo>
                        <a:pt x="41" y="8"/>
                      </a:lnTo>
                      <a:lnTo>
                        <a:pt x="50" y="12"/>
                      </a:lnTo>
                      <a:lnTo>
                        <a:pt x="50" y="25"/>
                      </a:lnTo>
                      <a:lnTo>
                        <a:pt x="50" y="33"/>
                      </a:lnTo>
                      <a:lnTo>
                        <a:pt x="41" y="41"/>
                      </a:lnTo>
                      <a:lnTo>
                        <a:pt x="33" y="45"/>
                      </a:lnTo>
                      <a:lnTo>
                        <a:pt x="25" y="49"/>
                      </a:lnTo>
                      <a:lnTo>
                        <a:pt x="17" y="45"/>
                      </a:lnTo>
                      <a:lnTo>
                        <a:pt x="8" y="41"/>
                      </a:lnTo>
                      <a:lnTo>
                        <a:pt x="4" y="33"/>
                      </a:lnTo>
                      <a:lnTo>
                        <a:pt x="0" y="25"/>
                      </a:lnTo>
                      <a:lnTo>
                        <a:pt x="4" y="12"/>
                      </a:lnTo>
                      <a:lnTo>
                        <a:pt x="8" y="8"/>
                      </a:lnTo>
                      <a:lnTo>
                        <a:pt x="17" y="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>
                  <a:solidFill>
                    <a:srgbClr val="1F1A17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Rectangle 1859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945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6" name="Rectangle 1860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861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7" name="Rectangle 1861"/>
                <p:cNvSpPr>
                  <a:spLocks noChangeArrowheads="1"/>
                </p:cNvSpPr>
                <p:nvPr/>
              </p:nvSpPr>
              <p:spPr bwMode="auto">
                <a:xfrm rot="16200000">
                  <a:off x="5182" y="2803"/>
                  <a:ext cx="82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de-DE" sz="1700">
                      <a:solidFill>
                        <a:srgbClr val="1F1A17"/>
                      </a:solidFill>
                      <a:latin typeface="Arial Narrow" pitchFamily="34" charset="0"/>
                    </a:rPr>
                    <a:t> </a:t>
                  </a:r>
                  <a:endParaRPr lang="de-DE"/>
                </a:p>
              </p:txBody>
            </p:sp>
            <p:sp>
              <p:nvSpPr>
                <p:cNvPr id="88" name="Rectangle 1862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748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89" name="Rectangle 1863"/>
                <p:cNvSpPr>
                  <a:spLocks noChangeArrowheads="1"/>
                </p:cNvSpPr>
                <p:nvPr/>
              </p:nvSpPr>
              <p:spPr bwMode="auto">
                <a:xfrm rot="16200000">
                  <a:off x="5223" y="2680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  <p:sp>
              <p:nvSpPr>
                <p:cNvPr id="90" name="Rectangle 1864"/>
                <p:cNvSpPr>
                  <a:spLocks noChangeArrowheads="1"/>
                </p:cNvSpPr>
                <p:nvPr/>
              </p:nvSpPr>
              <p:spPr bwMode="auto">
                <a:xfrm rot="16200000">
                  <a:off x="5222" y="2616"/>
                  <a:ext cx="0" cy="1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endParaRPr lang="de-DE" dirty="0"/>
                </a:p>
              </p:txBody>
            </p:sp>
          </p:grpSp>
        </p:grpSp>
      </p:grpSp>
      <p:sp>
        <p:nvSpPr>
          <p:cNvPr id="280" name="Oval 1510"/>
          <p:cNvSpPr>
            <a:spLocks noChangeArrowheads="1"/>
          </p:cNvSpPr>
          <p:nvPr/>
        </p:nvSpPr>
        <p:spPr bwMode="auto">
          <a:xfrm>
            <a:off x="7452320" y="2605080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sp>
        <p:nvSpPr>
          <p:cNvPr id="281" name="Oval 1511"/>
          <p:cNvSpPr>
            <a:spLocks noChangeArrowheads="1"/>
          </p:cNvSpPr>
          <p:nvPr/>
        </p:nvSpPr>
        <p:spPr bwMode="auto">
          <a:xfrm>
            <a:off x="7452320" y="3686167"/>
            <a:ext cx="144462" cy="1428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Comic Sans MS" pitchFamily="66" charset="0"/>
            </a:endParaRPr>
          </a:p>
        </p:txBody>
      </p:sp>
      <p:grpSp>
        <p:nvGrpSpPr>
          <p:cNvPr id="282" name="Group 4"/>
          <p:cNvGrpSpPr/>
          <p:nvPr/>
        </p:nvGrpSpPr>
        <p:grpSpPr>
          <a:xfrm>
            <a:off x="6804248" y="1812917"/>
            <a:ext cx="900814" cy="3240088"/>
            <a:chOff x="7343346" y="1812917"/>
            <a:chExt cx="900814" cy="3240088"/>
          </a:xfrm>
        </p:grpSpPr>
        <p:sp>
          <p:nvSpPr>
            <p:cNvPr id="283" name="Line 1499"/>
            <p:cNvSpPr>
              <a:spLocks noChangeShapeType="1"/>
            </p:cNvSpPr>
            <p:nvPr/>
          </p:nvSpPr>
          <p:spPr bwMode="auto">
            <a:xfrm>
              <a:off x="7537021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Oval 1500"/>
            <p:cNvSpPr>
              <a:spLocks noChangeArrowheads="1"/>
            </p:cNvSpPr>
            <p:nvPr/>
          </p:nvSpPr>
          <p:spPr bwMode="auto">
            <a:xfrm>
              <a:off x="7486221" y="2101842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5" name="Oval 1501"/>
            <p:cNvSpPr>
              <a:spLocks noChangeArrowheads="1"/>
            </p:cNvSpPr>
            <p:nvPr/>
          </p:nvSpPr>
          <p:spPr bwMode="auto">
            <a:xfrm>
              <a:off x="7486221" y="3182930"/>
              <a:ext cx="144462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6" name="Line 1516"/>
            <p:cNvSpPr>
              <a:spLocks noChangeShapeType="1"/>
            </p:cNvSpPr>
            <p:nvPr/>
          </p:nvSpPr>
          <p:spPr bwMode="auto">
            <a:xfrm>
              <a:off x="8028384" y="1812917"/>
              <a:ext cx="22225" cy="2881313"/>
            </a:xfrm>
            <a:prstGeom prst="line">
              <a:avLst/>
            </a:prstGeom>
            <a:noFill/>
            <a:ln w="254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AutoShape 1518"/>
            <p:cNvSpPr>
              <a:spLocks noChangeArrowheads="1"/>
            </p:cNvSpPr>
            <p:nvPr/>
          </p:nvSpPr>
          <p:spPr bwMode="auto">
            <a:xfrm flipV="1">
              <a:off x="7343346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88" name="AutoShape 1519"/>
            <p:cNvSpPr>
              <a:spLocks noChangeArrowheads="1"/>
            </p:cNvSpPr>
            <p:nvPr/>
          </p:nvSpPr>
          <p:spPr bwMode="auto">
            <a:xfrm flipV="1">
              <a:off x="7812360" y="4694230"/>
              <a:ext cx="431800" cy="358775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289" name="Textfeld 642"/>
          <p:cNvSpPr txBox="1"/>
          <p:nvPr/>
        </p:nvSpPr>
        <p:spPr>
          <a:xfrm>
            <a:off x="364518" y="4797152"/>
            <a:ext cx="2531122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Calibration circuitry</a:t>
            </a:r>
            <a:endParaRPr lang="en-US" dirty="0"/>
          </a:p>
        </p:txBody>
      </p:sp>
      <p:sp>
        <p:nvSpPr>
          <p:cNvPr id="290" name="Textfeld 643"/>
          <p:cNvSpPr txBox="1"/>
          <p:nvPr/>
        </p:nvSpPr>
        <p:spPr>
          <a:xfrm>
            <a:off x="361008" y="5263195"/>
            <a:ext cx="253463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Adaptive gain amplifier</a:t>
            </a:r>
            <a:endParaRPr lang="en-US" dirty="0"/>
          </a:p>
        </p:txBody>
      </p:sp>
      <p:sp>
        <p:nvSpPr>
          <p:cNvPr id="291" name="Textfeld 644"/>
          <p:cNvSpPr txBox="1"/>
          <p:nvPr/>
        </p:nvSpPr>
        <p:spPr>
          <a:xfrm>
            <a:off x="354684" y="5713420"/>
            <a:ext cx="254586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352 analog memory cells</a:t>
            </a:r>
            <a:endParaRPr lang="en-US" dirty="0"/>
          </a:p>
        </p:txBody>
      </p:sp>
      <p:sp>
        <p:nvSpPr>
          <p:cNvPr id="292" name="TextBox 6"/>
          <p:cNvSpPr txBox="1"/>
          <p:nvPr/>
        </p:nvSpPr>
        <p:spPr>
          <a:xfrm>
            <a:off x="7668344" y="1854984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3" name="TextBox 331"/>
          <p:cNvSpPr txBox="1"/>
          <p:nvPr/>
        </p:nvSpPr>
        <p:spPr>
          <a:xfrm>
            <a:off x="7668344" y="3511168"/>
            <a:ext cx="11690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…</a:t>
            </a:r>
            <a:endParaRPr lang="de-DE" b="1" dirty="0"/>
          </a:p>
        </p:txBody>
      </p:sp>
      <p:sp>
        <p:nvSpPr>
          <p:cNvPr id="294" name="TextBox 8"/>
          <p:cNvSpPr txBox="1"/>
          <p:nvPr/>
        </p:nvSpPr>
        <p:spPr>
          <a:xfrm rot="-5400000">
            <a:off x="5880764" y="2879333"/>
            <a:ext cx="274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 </a:t>
            </a:r>
            <a:r>
              <a:rPr lang="en-US" sz="2400" dirty="0"/>
              <a:t>b</a:t>
            </a:r>
            <a:r>
              <a:rPr lang="en-US" sz="2400" dirty="0" smtClean="0"/>
              <a:t>us (per column)</a:t>
            </a:r>
            <a:endParaRPr lang="de-DE" dirty="0"/>
          </a:p>
        </p:txBody>
      </p:sp>
      <p:grpSp>
        <p:nvGrpSpPr>
          <p:cNvPr id="295" name="Group 271"/>
          <p:cNvGrpSpPr/>
          <p:nvPr/>
        </p:nvGrpSpPr>
        <p:grpSpPr>
          <a:xfrm>
            <a:off x="7164288" y="5447861"/>
            <a:ext cx="792162" cy="1221501"/>
            <a:chOff x="7579605" y="5447861"/>
            <a:chExt cx="792162" cy="1221501"/>
          </a:xfrm>
        </p:grpSpPr>
        <p:sp>
          <p:nvSpPr>
            <p:cNvPr id="296" name="Line 1585"/>
            <p:cNvSpPr>
              <a:spLocks noChangeShapeType="1"/>
            </p:cNvSpPr>
            <p:nvPr/>
          </p:nvSpPr>
          <p:spPr bwMode="auto">
            <a:xfrm rot="5400000">
              <a:off x="7887119" y="5536428"/>
              <a:ext cx="1771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660"/>
            <p:cNvSpPr>
              <a:spLocks noChangeShapeType="1"/>
            </p:cNvSpPr>
            <p:nvPr/>
          </p:nvSpPr>
          <p:spPr bwMode="auto">
            <a:xfrm rot="5400000">
              <a:off x="7794421" y="6268381"/>
              <a:ext cx="801961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1661"/>
            <p:cNvSpPr>
              <a:spLocks noChangeShapeType="1"/>
            </p:cNvSpPr>
            <p:nvPr/>
          </p:nvSpPr>
          <p:spPr bwMode="auto">
            <a:xfrm rot="5400000" flipV="1">
              <a:off x="7373833" y="6268050"/>
              <a:ext cx="801961" cy="6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AutoShape 1659"/>
            <p:cNvSpPr>
              <a:spLocks noChangeArrowheads="1"/>
            </p:cNvSpPr>
            <p:nvPr/>
          </p:nvSpPr>
          <p:spPr bwMode="auto">
            <a:xfrm rot="10800000">
              <a:off x="7579605" y="5610748"/>
              <a:ext cx="792162" cy="5746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Comic Sans MS" pitchFamily="66" charset="0"/>
              </a:endParaRPr>
            </a:p>
          </p:txBody>
        </p:sp>
      </p:grpSp>
      <p:sp>
        <p:nvSpPr>
          <p:cNvPr id="300" name="Textfeld 653"/>
          <p:cNvSpPr txBox="1"/>
          <p:nvPr/>
        </p:nvSpPr>
        <p:spPr>
          <a:xfrm>
            <a:off x="6947123" y="980728"/>
            <a:ext cx="1890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Pixel matrix</a:t>
            </a:r>
            <a:endParaRPr lang="en-US" sz="2800" dirty="0"/>
          </a:p>
        </p:txBody>
      </p:sp>
      <p:sp>
        <p:nvSpPr>
          <p:cNvPr id="301" name="Oval 300"/>
          <p:cNvSpPr/>
          <p:nvPr/>
        </p:nvSpPr>
        <p:spPr>
          <a:xfrm>
            <a:off x="714507" y="1484784"/>
            <a:ext cx="2896930" cy="33888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2" name="Oval 301"/>
          <p:cNvSpPr/>
          <p:nvPr/>
        </p:nvSpPr>
        <p:spPr>
          <a:xfrm>
            <a:off x="3562093" y="1714359"/>
            <a:ext cx="2306051" cy="29387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3" name="Oval 302"/>
          <p:cNvSpPr/>
          <p:nvPr/>
        </p:nvSpPr>
        <p:spPr>
          <a:xfrm>
            <a:off x="683568" y="1484784"/>
            <a:ext cx="2896930" cy="33888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63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/>
      <p:bldP spid="302" grpId="0" animBg="1"/>
      <p:bldP spid="303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875</Words>
  <Application>Microsoft Office PowerPoint</Application>
  <PresentationFormat>On-screen Show (4:3)</PresentationFormat>
  <Paragraphs>257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Larissa</vt:lpstr>
      <vt:lpstr>Title2</vt:lpstr>
      <vt:lpstr>1_Larissa</vt:lpstr>
      <vt:lpstr>The Adaptive Gain Integrating Pixel Detector (AGIPD) Project</vt:lpstr>
      <vt:lpstr>PowerPoint Presentation</vt:lpstr>
      <vt:lpstr>XFEL Detector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jack</dc:creator>
  <cp:lastModifiedBy>Graafsma, Heinz</cp:lastModifiedBy>
  <cp:revision>176</cp:revision>
  <dcterms:created xsi:type="dcterms:W3CDTF">2011-03-24T13:43:19Z</dcterms:created>
  <dcterms:modified xsi:type="dcterms:W3CDTF">2013-04-25T07:00:41Z</dcterms:modified>
</cp:coreProperties>
</file>