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9" r:id="rId2"/>
    <p:sldMasterId id="2147483672" r:id="rId3"/>
  </p:sldMasterIdLst>
  <p:notesMasterIdLst>
    <p:notesMasterId r:id="rId32"/>
  </p:notesMasterIdLst>
  <p:handoutMasterIdLst>
    <p:handoutMasterId r:id="rId33"/>
  </p:handoutMasterIdLst>
  <p:sldIdLst>
    <p:sldId id="256" r:id="rId4"/>
    <p:sldId id="262" r:id="rId5"/>
    <p:sldId id="283" r:id="rId6"/>
    <p:sldId id="300" r:id="rId7"/>
    <p:sldId id="263" r:id="rId8"/>
    <p:sldId id="311" r:id="rId9"/>
    <p:sldId id="289" r:id="rId10"/>
    <p:sldId id="301" r:id="rId11"/>
    <p:sldId id="291" r:id="rId12"/>
    <p:sldId id="316" r:id="rId13"/>
    <p:sldId id="268" r:id="rId14"/>
    <p:sldId id="337" r:id="rId15"/>
    <p:sldId id="329" r:id="rId16"/>
    <p:sldId id="330" r:id="rId17"/>
    <p:sldId id="331" r:id="rId18"/>
    <p:sldId id="281" r:id="rId19"/>
    <p:sldId id="279" r:id="rId20"/>
    <p:sldId id="326" r:id="rId21"/>
    <p:sldId id="327" r:id="rId22"/>
    <p:sldId id="334" r:id="rId23"/>
    <p:sldId id="335" r:id="rId24"/>
    <p:sldId id="302" r:id="rId25"/>
    <p:sldId id="298" r:id="rId26"/>
    <p:sldId id="313" r:id="rId27"/>
    <p:sldId id="336" r:id="rId28"/>
    <p:sldId id="332" r:id="rId29"/>
    <p:sldId id="328" r:id="rId30"/>
    <p:sldId id="294" r:id="rId31"/>
  </p:sldIdLst>
  <p:sldSz cx="9144000" cy="6858000" type="screen4x3"/>
  <p:notesSz cx="6662738" cy="9926638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5150" autoAdjust="0"/>
  </p:normalViewPr>
  <p:slideViewPr>
    <p:cSldViewPr snapToGrid="0" showGuides="1">
      <p:cViewPr>
        <p:scale>
          <a:sx n="90" d="100"/>
          <a:sy n="90" d="100"/>
        </p:scale>
        <p:origin x="-1434" y="-24"/>
      </p:cViewPr>
      <p:guideLst>
        <p:guide orient="horz" pos="3539"/>
        <p:guide orient="horz" pos="862"/>
        <p:guide orient="horz" pos="1769"/>
        <p:guide orient="horz" pos="2498"/>
        <p:guide pos="5002"/>
        <p:guide pos="5610"/>
        <p:guide pos="3828"/>
        <p:guide pos="5004"/>
        <p:guide pos="624"/>
        <p:guide pos="7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3127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2887186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84" tIns="45342" rIns="90684" bIns="45342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552" y="5"/>
            <a:ext cx="2887186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84" tIns="45342" rIns="90684" bIns="453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30311"/>
            <a:ext cx="2887186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84" tIns="45342" rIns="90684" bIns="45342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552" y="9430311"/>
            <a:ext cx="2887186" cy="4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84" tIns="45342" rIns="90684" bIns="45342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367" y="4715154"/>
            <a:ext cx="4886008" cy="446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684" tIns="45342" rIns="90684" bIns="45342"/>
          <a:lstStyle/>
          <a:p>
            <a:pPr marL="226710" indent="-22671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6710" indent="-22671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6710" indent="-22671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/>
              <a:t>Upper 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26710" indent="-22671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/>
              <a:t>Lower area </a:t>
            </a:r>
            <a:r>
              <a:rPr lang="en-GB" sz="1100" b="1" dirty="0"/>
              <a:t>(subtitle):</a:t>
            </a:r>
            <a:r>
              <a:rPr lang="en-GB" sz="1100" dirty="0"/>
              <a:t> Conference/meeting/workshop, location, date, </a:t>
            </a:r>
            <a:br>
              <a:rPr lang="en-GB" sz="1100" dirty="0"/>
            </a:br>
            <a:r>
              <a:rPr lang="en-GB" sz="1100" dirty="0"/>
              <a:t>your name and affiliation, max. 4 rows of the defined size (32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66274" y="4715154"/>
            <a:ext cx="5330190" cy="4466988"/>
          </a:xfrm>
          <a:prstGeom prst="rect">
            <a:avLst/>
          </a:prstGeom>
        </p:spPr>
        <p:txBody>
          <a:bodyPr lIns="90684" tIns="45342" rIns="90684" bIns="45342"/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78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66274" y="4715154"/>
            <a:ext cx="5330190" cy="4466988"/>
          </a:xfrm>
          <a:prstGeom prst="rect">
            <a:avLst/>
          </a:prstGeom>
        </p:spPr>
        <p:txBody>
          <a:bodyPr lIns="90684" tIns="45342" rIns="90684" bIns="45342"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940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1pPr>
            <a:lvl2pPr marL="736808" indent="-2833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2pPr>
            <a:lvl3pPr marL="1133551" indent="-22671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3pPr>
            <a:lvl4pPr marL="1586971" indent="-22671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4pPr>
            <a:lvl5pPr marL="2040391" indent="-22671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5pPr>
            <a:lvl6pPr marL="2493813" indent="-22671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6pPr>
            <a:lvl7pPr marL="2947233" indent="-22671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7pPr>
            <a:lvl8pPr marL="3400653" indent="-22671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8pPr>
            <a:lvl9pPr marL="3854074" indent="-22671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9pPr>
          </a:lstStyle>
          <a:p>
            <a:fld id="{EEB281FC-047F-4EE0-9DF7-1612AAB0E979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886" y="4715788"/>
            <a:ext cx="4884970" cy="44666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684" tIns="45342" rIns="90684" bIns="45342"/>
          <a:lstStyle/>
          <a:p>
            <a:pPr marL="226710" indent="-22671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pitchFamily="34" charset="0"/>
              </a:rPr>
              <a:t>   </a:t>
            </a:r>
            <a:r>
              <a:rPr lang="en-GB" sz="1100" b="1">
                <a:latin typeface="Arial" pitchFamily="34" charset="0"/>
              </a:rPr>
              <a:t>Before you start</a:t>
            </a:r>
            <a:r>
              <a:rPr lang="en-GB" sz="1100">
                <a:latin typeface="Arial" pitchFamily="34" charset="0"/>
              </a:rPr>
              <a:t> editing the slides of your talk change to the </a:t>
            </a:r>
            <a:r>
              <a:rPr lang="en-GB" sz="1100" b="1">
                <a:latin typeface="Arial" pitchFamily="34" charset="0"/>
              </a:rPr>
              <a:t>Master Slide view</a:t>
            </a:r>
            <a:r>
              <a:rPr lang="en-GB" sz="1100">
                <a:latin typeface="Arial" pitchFamily="34" charset="0"/>
              </a:rPr>
              <a:t>:   </a:t>
            </a:r>
            <a:br>
              <a:rPr lang="en-GB" sz="1100">
                <a:latin typeface="Arial" pitchFamily="34" charset="0"/>
              </a:rPr>
            </a:br>
            <a:r>
              <a:rPr lang="en-GB" sz="1100">
                <a:latin typeface="Arial" pitchFamily="34" charset="0"/>
              </a:rPr>
              <a:t>   Menu button “View”,</a:t>
            </a:r>
            <a:r>
              <a:rPr lang="en-GB" sz="1100">
                <a:latin typeface="Arial" pitchFamily="34" charset="0"/>
                <a:sym typeface="Wingdings" pitchFamily="2" charset="2"/>
              </a:rPr>
              <a:t> Master, Slide Master:</a:t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endParaRPr lang="en-GB" sz="1100">
              <a:latin typeface="Arial" pitchFamily="34" charset="0"/>
              <a:sym typeface="Wingdings" pitchFamily="2" charset="2"/>
            </a:endParaRPr>
          </a:p>
          <a:p>
            <a:pPr marL="226710" indent="-22671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latin typeface="Arial" pitchFamily="34" charset="0"/>
                <a:sym typeface="Wingdings" pitchFamily="2" charset="2"/>
              </a:rPr>
              <a:t>   </a:t>
            </a:r>
            <a:r>
              <a:rPr lang="en-GB" sz="1100" b="1">
                <a:latin typeface="Arial" pitchFamily="34" charset="0"/>
                <a:sym typeface="Wingdings" pitchFamily="2" charset="2"/>
              </a:rPr>
              <a:t>Edit the following 2 items in the 1st slide:</a:t>
            </a:r>
            <a:r>
              <a:rPr lang="en-GB" sz="1100">
                <a:latin typeface="Arial" pitchFamily="34" charset="0"/>
                <a:sym typeface="Wingdings" pitchFamily="2" charset="2"/>
              </a:rPr>
              <a:t/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r>
              <a:rPr lang="en-GB" sz="1100">
                <a:latin typeface="Arial" pitchFamily="34" charset="0"/>
                <a:sym typeface="Wingdings" pitchFamily="2" charset="2"/>
              </a:rPr>
              <a:t>   1)  1st row in the violet header: </a:t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r>
              <a:rPr lang="en-GB" sz="1100">
                <a:latin typeface="Arial" pitchFamily="34" charset="0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r>
              <a:rPr lang="en-GB" sz="1100">
                <a:latin typeface="Arial" pitchFamily="34" charset="0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r>
              <a:rPr lang="en-GB" sz="1100">
                <a:latin typeface="Arial" pitchFamily="34" charset="0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endParaRPr lang="en-GB" sz="1100">
              <a:latin typeface="Arial" pitchFamily="34" charset="0"/>
              <a:sym typeface="Wingdings" pitchFamily="2" charset="2"/>
            </a:endParaRPr>
          </a:p>
          <a:p>
            <a:pPr marL="226710" indent="-22671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latin typeface="Arial" pitchFamily="34" charset="0"/>
                <a:sym typeface="Wingdings" pitchFamily="2" charset="2"/>
              </a:rPr>
              <a:t>   If you want to use more </a:t>
            </a:r>
            <a:r>
              <a:rPr lang="en-GB" sz="1100" b="1">
                <a:latin typeface="Arial" pitchFamily="34" charset="0"/>
                <a:sym typeface="Wingdings" pitchFamily="2" charset="2"/>
              </a:rPr>
              <a:t>partner logos</a:t>
            </a:r>
            <a:r>
              <a:rPr lang="en-GB" sz="1100">
                <a:latin typeface="Arial" pitchFamily="34" charset="0"/>
                <a:sym typeface="Wingdings" pitchFamily="2" charset="2"/>
              </a:rPr>
              <a:t> position them left </a:t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r>
              <a:rPr lang="en-GB" sz="1100">
                <a:latin typeface="Arial" pitchFamily="34" charset="0"/>
                <a:sym typeface="Wingdings" pitchFamily="2" charset="2"/>
              </a:rPr>
              <a:t>   beside the DESY logo in the footer area </a:t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r>
              <a:rPr lang="en-GB" sz="1100">
                <a:latin typeface="Arial" pitchFamily="34" charset="0"/>
                <a:sym typeface="Wingdings" pitchFamily="2" charset="2"/>
              </a:rPr>
              <a:t>   </a:t>
            </a:r>
            <a:r>
              <a:rPr lang="en-GB" sz="1100" b="1">
                <a:latin typeface="Arial" pitchFamily="34" charset="0"/>
                <a:sym typeface="Wingdings" pitchFamily="2" charset="2"/>
              </a:rPr>
              <a:t>Close Master View</a:t>
            </a:r>
            <a:endParaRPr lang="en-GB" sz="1100" b="1">
              <a:latin typeface="Arial" pitchFamily="34" charset="0"/>
            </a:endParaRPr>
          </a:p>
          <a:p>
            <a:pPr marL="226710" indent="-22671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latin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1pPr>
            <a:lvl2pPr marL="736808" indent="-2833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2pPr>
            <a:lvl3pPr marL="1133551" indent="-22671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3pPr>
            <a:lvl4pPr marL="1586971" indent="-22671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4pPr>
            <a:lvl5pPr marL="2040391" indent="-22671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5pPr>
            <a:lvl6pPr marL="2493813" indent="-22671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6pPr>
            <a:lvl7pPr marL="2947233" indent="-22671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7pPr>
            <a:lvl8pPr marL="3400653" indent="-22671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8pPr>
            <a:lvl9pPr marL="3854074" indent="-22671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9pPr>
          </a:lstStyle>
          <a:p>
            <a:fld id="{DA9FF9A5-1FB9-4842-9DA7-BE3AE0F4D8A1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886" y="4715788"/>
            <a:ext cx="4884970" cy="44666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684" tIns="45342" rIns="90684" bIns="45342"/>
          <a:lstStyle/>
          <a:p>
            <a:pPr marL="226710" indent="-22671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pitchFamily="34" charset="0"/>
              </a:rPr>
              <a:t>   </a:t>
            </a:r>
            <a:r>
              <a:rPr lang="en-GB" sz="1100" b="1">
                <a:latin typeface="Arial" pitchFamily="34" charset="0"/>
              </a:rPr>
              <a:t>Before you start</a:t>
            </a:r>
            <a:r>
              <a:rPr lang="en-GB" sz="1100">
                <a:latin typeface="Arial" pitchFamily="34" charset="0"/>
              </a:rPr>
              <a:t> editing the slides of your talk change to the </a:t>
            </a:r>
            <a:r>
              <a:rPr lang="en-GB" sz="1100" b="1">
                <a:latin typeface="Arial" pitchFamily="34" charset="0"/>
              </a:rPr>
              <a:t>Master Slide view</a:t>
            </a:r>
            <a:r>
              <a:rPr lang="en-GB" sz="1100">
                <a:latin typeface="Arial" pitchFamily="34" charset="0"/>
              </a:rPr>
              <a:t>:   </a:t>
            </a:r>
            <a:br>
              <a:rPr lang="en-GB" sz="1100">
                <a:latin typeface="Arial" pitchFamily="34" charset="0"/>
              </a:rPr>
            </a:br>
            <a:r>
              <a:rPr lang="en-GB" sz="1100">
                <a:latin typeface="Arial" pitchFamily="34" charset="0"/>
              </a:rPr>
              <a:t>   Menu button “View”,</a:t>
            </a:r>
            <a:r>
              <a:rPr lang="en-GB" sz="1100">
                <a:latin typeface="Arial" pitchFamily="34" charset="0"/>
                <a:sym typeface="Wingdings" pitchFamily="2" charset="2"/>
              </a:rPr>
              <a:t> Master, Slide Master:</a:t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endParaRPr lang="en-GB" sz="1100">
              <a:latin typeface="Arial" pitchFamily="34" charset="0"/>
              <a:sym typeface="Wingdings" pitchFamily="2" charset="2"/>
            </a:endParaRPr>
          </a:p>
          <a:p>
            <a:pPr marL="226710" indent="-22671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latin typeface="Arial" pitchFamily="34" charset="0"/>
                <a:sym typeface="Wingdings" pitchFamily="2" charset="2"/>
              </a:rPr>
              <a:t>   </a:t>
            </a:r>
            <a:r>
              <a:rPr lang="en-GB" sz="1100" b="1">
                <a:latin typeface="Arial" pitchFamily="34" charset="0"/>
                <a:sym typeface="Wingdings" pitchFamily="2" charset="2"/>
              </a:rPr>
              <a:t>Edit the following 2 items in the 1st slide:</a:t>
            </a:r>
            <a:r>
              <a:rPr lang="en-GB" sz="1100">
                <a:latin typeface="Arial" pitchFamily="34" charset="0"/>
                <a:sym typeface="Wingdings" pitchFamily="2" charset="2"/>
              </a:rPr>
              <a:t/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r>
              <a:rPr lang="en-GB" sz="1100">
                <a:latin typeface="Arial" pitchFamily="34" charset="0"/>
                <a:sym typeface="Wingdings" pitchFamily="2" charset="2"/>
              </a:rPr>
              <a:t>   1)  1st row in the violet header: </a:t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r>
              <a:rPr lang="en-GB" sz="1100">
                <a:latin typeface="Arial" pitchFamily="34" charset="0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r>
              <a:rPr lang="en-GB" sz="1100">
                <a:latin typeface="Arial" pitchFamily="34" charset="0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r>
              <a:rPr lang="en-GB" sz="1100">
                <a:latin typeface="Arial" pitchFamily="34" charset="0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endParaRPr lang="en-GB" sz="1100">
              <a:latin typeface="Arial" pitchFamily="34" charset="0"/>
              <a:sym typeface="Wingdings" pitchFamily="2" charset="2"/>
            </a:endParaRPr>
          </a:p>
          <a:p>
            <a:pPr marL="226710" indent="-22671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latin typeface="Arial" pitchFamily="34" charset="0"/>
                <a:sym typeface="Wingdings" pitchFamily="2" charset="2"/>
              </a:rPr>
              <a:t>   If you want to use more </a:t>
            </a:r>
            <a:r>
              <a:rPr lang="en-GB" sz="1100" b="1">
                <a:latin typeface="Arial" pitchFamily="34" charset="0"/>
                <a:sym typeface="Wingdings" pitchFamily="2" charset="2"/>
              </a:rPr>
              <a:t>partner logos</a:t>
            </a:r>
            <a:r>
              <a:rPr lang="en-GB" sz="1100">
                <a:latin typeface="Arial" pitchFamily="34" charset="0"/>
                <a:sym typeface="Wingdings" pitchFamily="2" charset="2"/>
              </a:rPr>
              <a:t> position them left </a:t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r>
              <a:rPr lang="en-GB" sz="1100">
                <a:latin typeface="Arial" pitchFamily="34" charset="0"/>
                <a:sym typeface="Wingdings" pitchFamily="2" charset="2"/>
              </a:rPr>
              <a:t>   beside the DESY logo in the footer area </a:t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r>
              <a:rPr lang="en-GB" sz="1100">
                <a:latin typeface="Arial" pitchFamily="34" charset="0"/>
                <a:sym typeface="Wingdings" pitchFamily="2" charset="2"/>
              </a:rPr>
              <a:t>   </a:t>
            </a:r>
            <a:r>
              <a:rPr lang="en-GB" sz="1100" b="1">
                <a:latin typeface="Arial" pitchFamily="34" charset="0"/>
                <a:sym typeface="Wingdings" pitchFamily="2" charset="2"/>
              </a:rPr>
              <a:t>Close Master View</a:t>
            </a:r>
            <a:endParaRPr lang="en-GB" sz="1100" b="1">
              <a:latin typeface="Arial" pitchFamily="34" charset="0"/>
            </a:endParaRPr>
          </a:p>
          <a:p>
            <a:pPr marL="226710" indent="-22671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latin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1pPr>
            <a:lvl2pPr marL="736808" indent="-2833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2pPr>
            <a:lvl3pPr marL="1133551" indent="-22671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3pPr>
            <a:lvl4pPr marL="1586971" indent="-22671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4pPr>
            <a:lvl5pPr marL="2040391" indent="-22671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5pPr>
            <a:lvl6pPr marL="2493813" indent="-22671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6pPr>
            <a:lvl7pPr marL="2947233" indent="-22671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7pPr>
            <a:lvl8pPr marL="3400653" indent="-22671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8pPr>
            <a:lvl9pPr marL="3854074" indent="-22671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9pPr>
          </a:lstStyle>
          <a:p>
            <a:fld id="{FDB9CF01-1899-4B0E-9C2E-D7A4050618BE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886" y="4715788"/>
            <a:ext cx="4884970" cy="44666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684" tIns="45342" rIns="90684" bIns="45342"/>
          <a:lstStyle/>
          <a:p>
            <a:pPr marL="226710" indent="-22671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smtClean="0">
                <a:latin typeface="Arial" pitchFamily="34" charset="0"/>
              </a:rPr>
              <a:t>   </a:t>
            </a:r>
            <a:r>
              <a:rPr lang="en-GB" sz="1100" b="1">
                <a:latin typeface="Arial" pitchFamily="34" charset="0"/>
              </a:rPr>
              <a:t>Before you start</a:t>
            </a:r>
            <a:r>
              <a:rPr lang="en-GB" sz="1100">
                <a:latin typeface="Arial" pitchFamily="34" charset="0"/>
              </a:rPr>
              <a:t> editing the slides of your talk change to the </a:t>
            </a:r>
            <a:r>
              <a:rPr lang="en-GB" sz="1100" b="1">
                <a:latin typeface="Arial" pitchFamily="34" charset="0"/>
              </a:rPr>
              <a:t>Master Slide view</a:t>
            </a:r>
            <a:r>
              <a:rPr lang="en-GB" sz="1100">
                <a:latin typeface="Arial" pitchFamily="34" charset="0"/>
              </a:rPr>
              <a:t>:   </a:t>
            </a:r>
            <a:br>
              <a:rPr lang="en-GB" sz="1100">
                <a:latin typeface="Arial" pitchFamily="34" charset="0"/>
              </a:rPr>
            </a:br>
            <a:r>
              <a:rPr lang="en-GB" sz="1100">
                <a:latin typeface="Arial" pitchFamily="34" charset="0"/>
              </a:rPr>
              <a:t>   Menu button “View”,</a:t>
            </a:r>
            <a:r>
              <a:rPr lang="en-GB" sz="1100">
                <a:latin typeface="Arial" pitchFamily="34" charset="0"/>
                <a:sym typeface="Wingdings" pitchFamily="2" charset="2"/>
              </a:rPr>
              <a:t> Master, Slide Master:</a:t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endParaRPr lang="en-GB" sz="1100">
              <a:latin typeface="Arial" pitchFamily="34" charset="0"/>
              <a:sym typeface="Wingdings" pitchFamily="2" charset="2"/>
            </a:endParaRPr>
          </a:p>
          <a:p>
            <a:pPr marL="226710" indent="-22671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latin typeface="Arial" pitchFamily="34" charset="0"/>
                <a:sym typeface="Wingdings" pitchFamily="2" charset="2"/>
              </a:rPr>
              <a:t>   </a:t>
            </a:r>
            <a:r>
              <a:rPr lang="en-GB" sz="1100" b="1">
                <a:latin typeface="Arial" pitchFamily="34" charset="0"/>
                <a:sym typeface="Wingdings" pitchFamily="2" charset="2"/>
              </a:rPr>
              <a:t>Edit the following 2 items in the 1st slide:</a:t>
            </a:r>
            <a:r>
              <a:rPr lang="en-GB" sz="1100">
                <a:latin typeface="Arial" pitchFamily="34" charset="0"/>
                <a:sym typeface="Wingdings" pitchFamily="2" charset="2"/>
              </a:rPr>
              <a:t/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r>
              <a:rPr lang="en-GB" sz="1100">
                <a:latin typeface="Arial" pitchFamily="34" charset="0"/>
                <a:sym typeface="Wingdings" pitchFamily="2" charset="2"/>
              </a:rPr>
              <a:t>   1)  1st row in the violet header: </a:t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r>
              <a:rPr lang="en-GB" sz="1100">
                <a:latin typeface="Arial" pitchFamily="34" charset="0"/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r>
              <a:rPr lang="en-GB" sz="1100">
                <a:latin typeface="Arial" pitchFamily="34" charset="0"/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r>
              <a:rPr lang="en-GB" sz="1100">
                <a:latin typeface="Arial" pitchFamily="34" charset="0"/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endParaRPr lang="en-GB" sz="1100">
              <a:latin typeface="Arial" pitchFamily="34" charset="0"/>
              <a:sym typeface="Wingdings" pitchFamily="2" charset="2"/>
            </a:endParaRPr>
          </a:p>
          <a:p>
            <a:pPr marL="226710" indent="-22671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latin typeface="Arial" pitchFamily="34" charset="0"/>
                <a:sym typeface="Wingdings" pitchFamily="2" charset="2"/>
              </a:rPr>
              <a:t>   If you want to use more </a:t>
            </a:r>
            <a:r>
              <a:rPr lang="en-GB" sz="1100" b="1">
                <a:latin typeface="Arial" pitchFamily="34" charset="0"/>
                <a:sym typeface="Wingdings" pitchFamily="2" charset="2"/>
              </a:rPr>
              <a:t>partner logos</a:t>
            </a:r>
            <a:r>
              <a:rPr lang="en-GB" sz="1100">
                <a:latin typeface="Arial" pitchFamily="34" charset="0"/>
                <a:sym typeface="Wingdings" pitchFamily="2" charset="2"/>
              </a:rPr>
              <a:t> position them left </a:t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r>
              <a:rPr lang="en-GB" sz="1100">
                <a:latin typeface="Arial" pitchFamily="34" charset="0"/>
                <a:sym typeface="Wingdings" pitchFamily="2" charset="2"/>
              </a:rPr>
              <a:t>   beside the DESY logo in the footer area </a:t>
            </a:r>
            <a:br>
              <a:rPr lang="en-GB" sz="1100">
                <a:latin typeface="Arial" pitchFamily="34" charset="0"/>
                <a:sym typeface="Wingdings" pitchFamily="2" charset="2"/>
              </a:rPr>
            </a:br>
            <a:r>
              <a:rPr lang="en-GB" sz="1100">
                <a:latin typeface="Arial" pitchFamily="34" charset="0"/>
                <a:sym typeface="Wingdings" pitchFamily="2" charset="2"/>
              </a:rPr>
              <a:t>   </a:t>
            </a:r>
            <a:r>
              <a:rPr lang="en-GB" sz="1100" b="1">
                <a:latin typeface="Arial" pitchFamily="34" charset="0"/>
                <a:sym typeface="Wingdings" pitchFamily="2" charset="2"/>
              </a:rPr>
              <a:t>Close Master View</a:t>
            </a:r>
            <a:endParaRPr lang="en-GB" sz="1100" b="1">
              <a:latin typeface="Arial" pitchFamily="34" charset="0"/>
            </a:endParaRPr>
          </a:p>
          <a:p>
            <a:pPr marL="226710" indent="-22671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latin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66274" y="4715154"/>
            <a:ext cx="5330190" cy="4466988"/>
          </a:xfrm>
          <a:prstGeom prst="rect">
            <a:avLst/>
          </a:prstGeom>
        </p:spPr>
        <p:txBody>
          <a:bodyPr lIns="90684" tIns="45342" rIns="90684" bIns="45342"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9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 smtClean="0"/>
              <a:t>J. Pflüger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WP71</a:t>
            </a:r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 err="1" smtClean="0"/>
              <a:t>Undulator</a:t>
            </a:r>
            <a:r>
              <a:rPr lang="de-DE" noProof="0" dirty="0" smtClean="0"/>
              <a:t> </a:t>
            </a:r>
            <a:r>
              <a:rPr lang="de-DE" noProof="0" dirty="0" err="1" smtClean="0"/>
              <a:t>Construction</a:t>
            </a:r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1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53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86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5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62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13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57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23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82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 smtClean="0"/>
              <a:t>J. Pflüger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WP71</a:t>
            </a:r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 err="1" smtClean="0"/>
              <a:t>Undulator</a:t>
            </a:r>
            <a:r>
              <a:rPr lang="de-DE" noProof="0" dirty="0" smtClean="0"/>
              <a:t> </a:t>
            </a:r>
            <a:r>
              <a:rPr lang="de-DE" noProof="0" dirty="0" err="1" smtClean="0"/>
              <a:t>Construction</a:t>
            </a:r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142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50217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0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48031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758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EBEFA-7074-4B12-8273-5221EF5C3388}" type="slidenum">
              <a:rPr lang="en-GB">
                <a:solidFill>
                  <a:srgbClr val="261748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261748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27. Nov. 2012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WPG3 meeting</a:t>
            </a:r>
          </a:p>
        </p:txBody>
      </p:sp>
    </p:spTree>
    <p:extLst>
      <p:ext uri="{BB962C8B-B14F-4D97-AF65-F5344CB8AC3E}">
        <p14:creationId xmlns:p14="http://schemas.microsoft.com/office/powerpoint/2010/main" val="2727254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E88D-EADF-4AA5-9FB9-3814D6F6C37F}" type="slidenum">
              <a:rPr lang="en-GB">
                <a:solidFill>
                  <a:srgbClr val="261748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261748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27. Nov. 2012</a:t>
            </a:r>
          </a:p>
          <a:p>
            <a:pPr>
              <a:defRPr/>
            </a:pPr>
            <a:r>
              <a:rPr lang="en-GB">
                <a:solidFill>
                  <a:srgbClr val="261748"/>
                </a:solidFill>
              </a:rPr>
              <a:t>WPG3 meeting</a:t>
            </a:r>
          </a:p>
        </p:txBody>
      </p:sp>
    </p:spTree>
    <p:extLst>
      <p:ext uri="{BB962C8B-B14F-4D97-AF65-F5344CB8AC3E}">
        <p14:creationId xmlns:p14="http://schemas.microsoft.com/office/powerpoint/2010/main" val="81163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4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EBEFA-7074-4B12-8273-5221EF5C338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27. Nov. 2012</a:t>
            </a:r>
          </a:p>
          <a:p>
            <a:pPr>
              <a:defRPr/>
            </a:pPr>
            <a:r>
              <a:rPr lang="en-GB"/>
              <a:t>WPG3 meeting</a:t>
            </a:r>
          </a:p>
        </p:txBody>
      </p:sp>
    </p:spTree>
    <p:extLst>
      <p:ext uri="{BB962C8B-B14F-4D97-AF65-F5344CB8AC3E}">
        <p14:creationId xmlns:p14="http://schemas.microsoft.com/office/powerpoint/2010/main" val="62207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E88D-EADF-4AA5-9FB9-3814D6F6C37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27. Nov. 2012</a:t>
            </a:r>
          </a:p>
          <a:p>
            <a:pPr>
              <a:defRPr/>
            </a:pPr>
            <a:r>
              <a:rPr lang="en-GB"/>
              <a:t>WPG3 meeting</a:t>
            </a:r>
          </a:p>
        </p:txBody>
      </p:sp>
    </p:spTree>
    <p:extLst>
      <p:ext uri="{BB962C8B-B14F-4D97-AF65-F5344CB8AC3E}">
        <p14:creationId xmlns:p14="http://schemas.microsoft.com/office/powerpoint/2010/main" val="201919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BAC-E0DB-422A-AE21-2429F80DA8BD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8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28700" y="114300"/>
            <a:ext cx="669448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Status of </a:t>
            </a:r>
            <a:r>
              <a:rPr lang="en-GB" sz="1000" noProof="0" dirty="0" err="1" smtClean="0">
                <a:solidFill>
                  <a:schemeClr val="bg1"/>
                </a:solidFill>
              </a:rPr>
              <a:t>Undulator</a:t>
            </a:r>
            <a:r>
              <a:rPr lang="en-GB" sz="1000" noProof="0" dirty="0" smtClean="0">
                <a:solidFill>
                  <a:schemeClr val="bg1"/>
                </a:solidFill>
              </a:rPr>
              <a:t> Systems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‹Nr.›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XFEL Collaboration Meeting April, 2013</a:t>
            </a:r>
          </a:p>
          <a:p>
            <a:pPr lvl="0"/>
            <a:r>
              <a:rPr lang="en-GB" noProof="0" dirty="0" smtClean="0"/>
              <a:t>J. Pflueger, WP71, XFEL.EU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4" r:id="rId4"/>
    <p:sldLayoutId id="2147483655" r:id="rId5"/>
    <p:sldLayoutId id="2147483656" r:id="rId6"/>
    <p:sldLayoutId id="214748365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50BAC-E0DB-422A-AE21-2429F80DA8BD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26495-F11F-4D77-B4CD-EEBA2F336C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4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28700" y="114300"/>
            <a:ext cx="669448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rgbClr val="FFFFFF"/>
                </a:solidFill>
              </a:rPr>
              <a:t>Status of </a:t>
            </a:r>
            <a:r>
              <a:rPr lang="en-GB" sz="1000" dirty="0" err="1" smtClean="0">
                <a:solidFill>
                  <a:srgbClr val="FFFFFF"/>
                </a:solidFill>
              </a:rPr>
              <a:t>Undulator</a:t>
            </a:r>
            <a:r>
              <a:rPr lang="en-GB" sz="1000" dirty="0" smtClean="0">
                <a:solidFill>
                  <a:srgbClr val="FFFFFF"/>
                </a:solidFill>
              </a:rPr>
              <a:t> Systems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smtClean="0">
                <a:solidFill>
                  <a:srgbClr val="FFFFFF"/>
                </a:solidFill>
                <a:ea typeface="Geneva" pitchFamily="1" charset="-128"/>
              </a:rPr>
              <a:pPr algn="ctr" eaLnBrk="0" hangingPunct="0">
                <a:spcBef>
                  <a:spcPct val="0"/>
                </a:spcBef>
                <a:buClrTx/>
                <a:buFontTx/>
                <a:buNone/>
              </a:pPr>
              <a:t>‹Nr.›</a:t>
            </a:fld>
            <a:endParaRPr lang="en-GB" sz="1000" b="1" smtClean="0">
              <a:solidFill>
                <a:srgbClr val="FFFFFF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XFEL 2012 User Meeting Jan 23, 2013</a:t>
            </a:r>
          </a:p>
          <a:p>
            <a:r>
              <a:rPr lang="en-GB" dirty="0" smtClean="0"/>
              <a:t>J. </a:t>
            </a:r>
            <a:r>
              <a:rPr lang="en-GB" dirty="0" err="1" smtClean="0"/>
              <a:t>Pflueger</a:t>
            </a:r>
            <a:r>
              <a:rPr lang="en-GB" dirty="0" smtClean="0"/>
              <a:t>, XFEL</a:t>
            </a:r>
          </a:p>
        </p:txBody>
      </p:sp>
    </p:spTree>
    <p:extLst>
      <p:ext uri="{BB962C8B-B14F-4D97-AF65-F5344CB8AC3E}">
        <p14:creationId xmlns:p14="http://schemas.microsoft.com/office/powerpoint/2010/main" val="91144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wmf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5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22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13" Type="http://schemas.openxmlformats.org/officeDocument/2006/relationships/image" Target="../media/image69.jpe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12" Type="http://schemas.openxmlformats.org/officeDocument/2006/relationships/image" Target="../media/image6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jpeg"/><Relationship Id="rId5" Type="http://schemas.openxmlformats.org/officeDocument/2006/relationships/image" Target="../media/image61.png"/><Relationship Id="rId10" Type="http://schemas.openxmlformats.org/officeDocument/2006/relationships/image" Target="../media/image66.gif"/><Relationship Id="rId4" Type="http://schemas.openxmlformats.org/officeDocument/2006/relationships/image" Target="../media/image60.jpeg"/><Relationship Id="rId9" Type="http://schemas.openxmlformats.org/officeDocument/2006/relationships/image" Target="../media/image65.png"/><Relationship Id="rId14" Type="http://schemas.openxmlformats.org/officeDocument/2006/relationships/image" Target="../media/image7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31.pn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12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19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2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sz="2400" i="1" dirty="0" smtClean="0"/>
              <a:t>J. </a:t>
            </a:r>
            <a:r>
              <a:rPr lang="en-GB" sz="2400" i="1" dirty="0" err="1" smtClean="0"/>
              <a:t>Pflüger</a:t>
            </a:r>
            <a:r>
              <a:rPr lang="en-GB" sz="2400" i="1" dirty="0" smtClean="0"/>
              <a:t>, WP71</a:t>
            </a:r>
            <a:endParaRPr lang="en-GB" sz="2400" i="1" dirty="0"/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0" y="1368425"/>
            <a:ext cx="9056913" cy="1844675"/>
          </a:xfrm>
        </p:spPr>
        <p:txBody>
          <a:bodyPr/>
          <a:lstStyle/>
          <a:p>
            <a:r>
              <a:rPr lang="en-GB" sz="4800" b="1" smtClean="0"/>
              <a:t>Status </a:t>
            </a:r>
            <a:r>
              <a:rPr lang="en-GB" sz="4800" b="1" dirty="0" smtClean="0"/>
              <a:t>of the XFEL.EU </a:t>
            </a:r>
            <a:r>
              <a:rPr lang="en-GB" sz="4800" b="1" dirty="0" err="1" smtClean="0"/>
              <a:t>Undulator</a:t>
            </a:r>
            <a:r>
              <a:rPr lang="en-GB" sz="4800" b="1" dirty="0" smtClean="0"/>
              <a:t> Systems</a:t>
            </a:r>
            <a:endParaRPr lang="en-GB" sz="3600" b="1" dirty="0"/>
          </a:p>
        </p:txBody>
      </p:sp>
      <p:pic>
        <p:nvPicPr>
          <p:cNvPr id="22530" name="Picture 2" descr="H:\Bilder\Logos_Infos\Undulator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87" y="4609544"/>
            <a:ext cx="2380268" cy="158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Bilder\XFEL\WP71_Activities\Undulator Systems Dec2012\2012-12-14_0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97" y="2017173"/>
            <a:ext cx="486961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8662" y="322573"/>
            <a:ext cx="7283450" cy="714375"/>
          </a:xfrm>
        </p:spPr>
        <p:txBody>
          <a:bodyPr/>
          <a:lstStyle/>
          <a:p>
            <a:r>
              <a:rPr lang="en-US" dirty="0" smtClean="0"/>
              <a:t>Production @ XFEL.EU in Building 36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4278867" y="1293838"/>
            <a:ext cx="2619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200" b="1" dirty="0" smtClean="0">
                <a:solidFill>
                  <a:schemeClr val="accent3"/>
                </a:solidFill>
              </a:rPr>
              <a:t>3 </a:t>
            </a:r>
            <a:r>
              <a:rPr lang="en-US" sz="1200" b="1" dirty="0" err="1" smtClean="0">
                <a:solidFill>
                  <a:schemeClr val="accent3"/>
                </a:solidFill>
              </a:rPr>
              <a:t>climatized</a:t>
            </a:r>
            <a:r>
              <a:rPr lang="en-US" sz="1200" b="1" dirty="0" smtClean="0">
                <a:solidFill>
                  <a:schemeClr val="accent3"/>
                </a:solidFill>
              </a:rPr>
              <a:t> Magnetic Labs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742106" y="5415666"/>
            <a:ext cx="1692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200" b="1" dirty="0" smtClean="0">
                <a:solidFill>
                  <a:schemeClr val="accent3"/>
                </a:solidFill>
              </a:rPr>
              <a:t>Incoming Magnetic </a:t>
            </a:r>
            <a:br>
              <a:rPr lang="en-US" sz="1200" b="1" dirty="0" smtClean="0">
                <a:solidFill>
                  <a:schemeClr val="accent3"/>
                </a:solidFill>
              </a:rPr>
            </a:br>
            <a:r>
              <a:rPr lang="en-US" sz="1200" b="1" dirty="0" smtClean="0">
                <a:solidFill>
                  <a:schemeClr val="accent3"/>
                </a:solidFill>
              </a:rPr>
              <a:t>Structures from VAC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3212" y="1940909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200" b="1" dirty="0" smtClean="0">
                <a:solidFill>
                  <a:schemeClr val="accent3"/>
                </a:solidFill>
              </a:rPr>
              <a:t>Assembly Area for </a:t>
            </a:r>
            <a:br>
              <a:rPr lang="en-US" sz="1200" b="1" dirty="0" smtClean="0">
                <a:solidFill>
                  <a:schemeClr val="accent3"/>
                </a:solidFill>
              </a:rPr>
            </a:br>
            <a:r>
              <a:rPr lang="en-US" sz="1200" b="1" dirty="0" smtClean="0">
                <a:solidFill>
                  <a:schemeClr val="accent3"/>
                </a:solidFill>
              </a:rPr>
              <a:t>Magnetic Structures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327186" y="1296864"/>
            <a:ext cx="2619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200" b="1" dirty="0" smtClean="0">
                <a:solidFill>
                  <a:schemeClr val="accent3"/>
                </a:solidFill>
              </a:rPr>
              <a:t>New Undulator Segments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8408" y="2989908"/>
            <a:ext cx="1835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200" b="1" dirty="0" smtClean="0">
                <a:solidFill>
                  <a:schemeClr val="accent3"/>
                </a:solidFill>
              </a:rPr>
              <a:t>Segments waiting for Magnetic Measurements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-21669" y="4857240"/>
            <a:ext cx="184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200" b="1" dirty="0" smtClean="0">
                <a:solidFill>
                  <a:schemeClr val="accent3"/>
                </a:solidFill>
              </a:rPr>
              <a:t>Measured and tuned Segments</a:t>
            </a:r>
          </a:p>
        </p:txBody>
      </p:sp>
      <p:cxnSp>
        <p:nvCxnSpPr>
          <p:cNvPr id="11" name="Gerade Verbindung 10"/>
          <p:cNvCxnSpPr/>
          <p:nvPr/>
        </p:nvCxnSpPr>
        <p:spPr bwMode="auto">
          <a:xfrm flipV="1">
            <a:off x="3656629" y="1667706"/>
            <a:ext cx="727257" cy="84316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 flipV="1">
            <a:off x="4278867" y="1661705"/>
            <a:ext cx="633413" cy="93814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 flipV="1">
            <a:off x="5565890" y="1645820"/>
            <a:ext cx="200025" cy="120103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5406173" y="3740571"/>
            <a:ext cx="25220" cy="167140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 flipV="1">
            <a:off x="1616300" y="4576271"/>
            <a:ext cx="1020574" cy="44521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 flipV="1">
            <a:off x="1483281" y="3335651"/>
            <a:ext cx="1338941" cy="46167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>
            <a:off x="2944168" y="1651322"/>
            <a:ext cx="398648" cy="102598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8" name="Textfeld 27"/>
          <p:cNvSpPr txBox="1"/>
          <p:nvPr/>
        </p:nvSpPr>
        <p:spPr>
          <a:xfrm>
            <a:off x="504981" y="5863316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800" b="1" dirty="0" smtClean="0">
                <a:solidFill>
                  <a:schemeClr val="accent3"/>
                </a:solidFill>
              </a:rPr>
              <a:t>Hall 36 is rapidly filling up!</a:t>
            </a:r>
          </a:p>
        </p:txBody>
      </p:sp>
      <p:cxnSp>
        <p:nvCxnSpPr>
          <p:cNvPr id="31" name="Gerade Verbindung 30"/>
          <p:cNvCxnSpPr/>
          <p:nvPr/>
        </p:nvCxnSpPr>
        <p:spPr bwMode="auto">
          <a:xfrm>
            <a:off x="1616300" y="2209121"/>
            <a:ext cx="1454390" cy="50229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3" name="Textfeld 32"/>
          <p:cNvSpPr txBox="1"/>
          <p:nvPr/>
        </p:nvSpPr>
        <p:spPr>
          <a:xfrm>
            <a:off x="6694930" y="1288368"/>
            <a:ext cx="244906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b="1" dirty="0" smtClean="0">
                <a:solidFill>
                  <a:schemeClr val="accent3"/>
                </a:solidFill>
              </a:rPr>
              <a:t>Steps @ XFEL.EU: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400" b="1" dirty="0" smtClean="0">
                <a:solidFill>
                  <a:schemeClr val="accent3"/>
                </a:solidFill>
              </a:rPr>
              <a:t>Mounting of magnetic structures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400" b="1" dirty="0" smtClean="0">
                <a:solidFill>
                  <a:schemeClr val="accent3"/>
                </a:solidFill>
              </a:rPr>
              <a:t>1</a:t>
            </a:r>
            <a:r>
              <a:rPr lang="en-US" sz="1400" b="1" baseline="30000" dirty="0" smtClean="0">
                <a:solidFill>
                  <a:schemeClr val="accent3"/>
                </a:solidFill>
              </a:rPr>
              <a:t>st </a:t>
            </a:r>
            <a:r>
              <a:rPr lang="en-US" sz="1400" b="1" dirty="0" smtClean="0">
                <a:solidFill>
                  <a:schemeClr val="accent3"/>
                </a:solidFill>
              </a:rPr>
              <a:t>Commissioning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400" b="1" dirty="0" smtClean="0">
                <a:solidFill>
                  <a:schemeClr val="accent3"/>
                </a:solidFill>
              </a:rPr>
              <a:t>Magnetic Measurements &amp; Tuning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400" b="1" dirty="0" smtClean="0">
                <a:solidFill>
                  <a:schemeClr val="accent3"/>
                </a:solidFill>
              </a:rPr>
              <a:t>Preparation for Installation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b="1" dirty="0" smtClean="0">
                <a:solidFill>
                  <a:schemeClr val="accent3"/>
                </a:solidFill>
              </a:rPr>
              <a:t>Schedule: 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400" b="1" dirty="0">
                <a:solidFill>
                  <a:schemeClr val="accent3"/>
                </a:solidFill>
              </a:rPr>
              <a:t>Total Time </a:t>
            </a:r>
            <a:r>
              <a:rPr lang="en-US" sz="1400" b="1" dirty="0">
                <a:solidFill>
                  <a:schemeClr val="accent3"/>
                </a:solidFill>
                <a:sym typeface="Symbol"/>
              </a:rPr>
              <a:t> 2 Years</a:t>
            </a:r>
            <a:br>
              <a:rPr lang="en-US" sz="1400" b="1" dirty="0">
                <a:solidFill>
                  <a:schemeClr val="accent3"/>
                </a:solidFill>
                <a:sym typeface="Symbol"/>
              </a:rPr>
            </a:br>
            <a:r>
              <a:rPr lang="en-US" sz="1400" b="1" dirty="0">
                <a:solidFill>
                  <a:schemeClr val="accent3"/>
                </a:solidFill>
                <a:sym typeface="Symbol"/>
              </a:rPr>
              <a:t> (starting Oct/12)</a:t>
            </a:r>
            <a:endParaRPr lang="en-US" sz="1400" b="1" dirty="0" smtClean="0">
              <a:solidFill>
                <a:schemeClr val="accent3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400" b="1" dirty="0" smtClean="0">
                <a:solidFill>
                  <a:schemeClr val="accent3"/>
                </a:solidFill>
              </a:rPr>
              <a:t>3 Weeks/Segment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400" b="1" dirty="0" smtClean="0">
                <a:solidFill>
                  <a:schemeClr val="accent3"/>
                </a:solidFill>
                <a:sym typeface="Wingdings" pitchFamily="2" charset="2"/>
              </a:rPr>
              <a:t> </a:t>
            </a:r>
            <a:r>
              <a:rPr lang="en-US" sz="1400" b="1" dirty="0" smtClean="0">
                <a:solidFill>
                  <a:schemeClr val="accent3"/>
                </a:solidFill>
              </a:rPr>
              <a:t>3 </a:t>
            </a:r>
            <a:r>
              <a:rPr lang="en-US" sz="1400" b="1" dirty="0">
                <a:solidFill>
                  <a:schemeClr val="accent3"/>
                </a:solidFill>
              </a:rPr>
              <a:t>Magnetic Labs </a:t>
            </a:r>
            <a:r>
              <a:rPr lang="en-US" sz="1400" b="1" dirty="0" smtClean="0">
                <a:solidFill>
                  <a:schemeClr val="accent3"/>
                </a:solidFill>
              </a:rPr>
              <a:t> needed running </a:t>
            </a:r>
            <a:r>
              <a:rPr lang="en-US" sz="1400" b="1" dirty="0">
                <a:solidFill>
                  <a:schemeClr val="accent3"/>
                </a:solidFill>
              </a:rPr>
              <a:t>in parallel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400" b="1" dirty="0" smtClean="0">
                <a:solidFill>
                  <a:schemeClr val="accent3"/>
                </a:solidFill>
              </a:rPr>
              <a:t>Scheduled End: </a:t>
            </a:r>
            <a:br>
              <a:rPr lang="en-US" sz="1400" b="1" dirty="0" smtClean="0">
                <a:solidFill>
                  <a:schemeClr val="accent3"/>
                </a:solidFill>
              </a:rPr>
            </a:br>
            <a:r>
              <a:rPr lang="en-US" sz="1400" b="1" dirty="0" smtClean="0">
                <a:solidFill>
                  <a:schemeClr val="accent3"/>
                </a:solidFill>
              </a:rPr>
              <a:t>Oct / End 2014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7477941" y="6497997"/>
            <a:ext cx="11464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050" dirty="0" smtClean="0"/>
              <a:t>December 2012</a:t>
            </a:r>
            <a:endParaRPr lang="en-US" sz="105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431422" y="2966062"/>
            <a:ext cx="6144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4000" b="1" dirty="0" smtClean="0">
                <a:solidFill>
                  <a:schemeClr val="accent3"/>
                </a:solidFill>
              </a:rPr>
              <a:t>Magnetic Measurements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262232" y="6525665"/>
            <a:ext cx="26276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dirty="0" smtClean="0">
                <a:solidFill>
                  <a:schemeClr val="accent3"/>
                </a:solidFill>
              </a:rPr>
              <a:t>U. </a:t>
            </a:r>
            <a:r>
              <a:rPr lang="en-US" dirty="0" err="1" smtClean="0">
                <a:solidFill>
                  <a:schemeClr val="accent3"/>
                </a:solidFill>
              </a:rPr>
              <a:t>Englisch</a:t>
            </a:r>
            <a:r>
              <a:rPr lang="en-US" dirty="0" smtClean="0">
                <a:solidFill>
                  <a:schemeClr val="accent3"/>
                </a:solidFill>
              </a:rPr>
              <a:t>, Y. Li, </a:t>
            </a:r>
            <a:r>
              <a:rPr lang="en-US" dirty="0" err="1" smtClean="0">
                <a:solidFill>
                  <a:schemeClr val="accent3"/>
                </a:solidFill>
              </a:rPr>
              <a:t>S.Utermann</a:t>
            </a:r>
            <a:r>
              <a:rPr lang="en-US" dirty="0" smtClean="0">
                <a:solidFill>
                  <a:schemeClr val="accent3"/>
                </a:solidFill>
              </a:rPr>
              <a:t>,  F. Wolff-</a:t>
            </a:r>
            <a:r>
              <a:rPr lang="en-US" dirty="0" err="1" smtClean="0">
                <a:solidFill>
                  <a:schemeClr val="accent3"/>
                </a:solidFill>
              </a:rPr>
              <a:t>Fabris</a:t>
            </a:r>
            <a:endParaRPr lang="en-US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8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5824" y="339873"/>
            <a:ext cx="7283450" cy="510732"/>
          </a:xfrm>
        </p:spPr>
        <p:txBody>
          <a:bodyPr/>
          <a:lstStyle/>
          <a:p>
            <a:r>
              <a:rPr lang="de-DE" dirty="0" smtClean="0"/>
              <a:t>Pole Tuning </a:t>
            </a:r>
            <a:r>
              <a:rPr lang="de-DE" dirty="0" err="1" smtClean="0"/>
              <a:t>at</a:t>
            </a:r>
            <a:r>
              <a:rPr lang="de-DE" dirty="0" smtClean="0"/>
              <a:t> XFEL </a:t>
            </a:r>
            <a:r>
              <a:rPr lang="de-DE" dirty="0" err="1" smtClean="0"/>
              <a:t>Undulator</a:t>
            </a:r>
            <a:r>
              <a:rPr lang="de-DE" dirty="0" smtClean="0"/>
              <a:t> Segments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EBEFA-7074-4B12-8273-5221EF5C338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7" name="Picture 7" descr="Schnitt-Pol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r="19009" b="18018"/>
          <a:stretch>
            <a:fillRect/>
          </a:stretch>
        </p:blipFill>
        <p:spPr bwMode="auto">
          <a:xfrm>
            <a:off x="361677" y="1434593"/>
            <a:ext cx="2805112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60420" y="3160578"/>
            <a:ext cx="1642915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de-DE" sz="1400" b="1" dirty="0" err="1"/>
              <a:t>Locking</a:t>
            </a:r>
            <a:r>
              <a:rPr lang="de-DE" sz="1400" b="1" dirty="0"/>
              <a:t> </a:t>
            </a:r>
            <a:r>
              <a:rPr lang="de-DE" sz="1400" b="1" dirty="0" err="1"/>
              <a:t>Screws</a:t>
            </a:r>
            <a:endParaRPr lang="en-GB" sz="1400" b="1" dirty="0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1195824" y="2602573"/>
            <a:ext cx="197642" cy="5580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2427011" y="2602573"/>
            <a:ext cx="0" cy="5580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277548" y="1094178"/>
            <a:ext cx="1561205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de-DE" sz="1400" b="1" dirty="0"/>
              <a:t>Tuning </a:t>
            </a:r>
            <a:r>
              <a:rPr lang="de-DE" sz="1400" b="1" dirty="0" err="1"/>
              <a:t>Screws</a:t>
            </a:r>
            <a:endParaRPr lang="en-GB" sz="1400" b="1" dirty="0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1214079" y="1459474"/>
            <a:ext cx="179387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343096" y="1459474"/>
            <a:ext cx="16783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uppieren 15"/>
          <p:cNvGrpSpPr/>
          <p:nvPr/>
        </p:nvGrpSpPr>
        <p:grpSpPr>
          <a:xfrm>
            <a:off x="123026" y="4280068"/>
            <a:ext cx="1758852" cy="972344"/>
            <a:chOff x="5013125" y="3721463"/>
            <a:chExt cx="1960348" cy="1296988"/>
          </a:xfrm>
        </p:grpSpPr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5883025" y="3721463"/>
              <a:ext cx="1090448" cy="1296988"/>
              <a:chOff x="4746" y="1071"/>
              <a:chExt cx="635" cy="817"/>
            </a:xfrm>
          </p:grpSpPr>
          <p:grpSp>
            <p:nvGrpSpPr>
              <p:cNvPr id="21" name="Group 9"/>
              <p:cNvGrpSpPr>
                <a:grpSpLocks/>
              </p:cNvGrpSpPr>
              <p:nvPr/>
            </p:nvGrpSpPr>
            <p:grpSpPr bwMode="auto">
              <a:xfrm>
                <a:off x="4837" y="1071"/>
                <a:ext cx="454" cy="363"/>
                <a:chOff x="4921" y="1071"/>
                <a:chExt cx="454" cy="363"/>
              </a:xfrm>
            </p:grpSpPr>
            <p:sp>
              <p:nvSpPr>
                <p:cNvPr id="27" name="Rectangle 10"/>
                <p:cNvSpPr>
                  <a:spLocks noChangeArrowheads="1"/>
                </p:cNvSpPr>
                <p:nvPr/>
              </p:nvSpPr>
              <p:spPr bwMode="auto">
                <a:xfrm>
                  <a:off x="4921" y="1117"/>
                  <a:ext cx="454" cy="31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Rectangle 11" descr="25%"/>
                <p:cNvSpPr>
                  <a:spLocks noChangeArrowheads="1"/>
                </p:cNvSpPr>
                <p:nvPr/>
              </p:nvSpPr>
              <p:spPr bwMode="auto">
                <a:xfrm>
                  <a:off x="4921" y="1389"/>
                  <a:ext cx="454" cy="45"/>
                </a:xfrm>
                <a:prstGeom prst="rect">
                  <a:avLst/>
                </a:prstGeom>
                <a:pattFill prst="pct25">
                  <a:fgClr>
                    <a:schemeClr val="tx1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Rectangle 12" descr="Weave"/>
                <p:cNvSpPr>
                  <a:spLocks noChangeArrowheads="1"/>
                </p:cNvSpPr>
                <p:nvPr/>
              </p:nvSpPr>
              <p:spPr bwMode="auto">
                <a:xfrm>
                  <a:off x="4921" y="1071"/>
                  <a:ext cx="454" cy="45"/>
                </a:xfrm>
                <a:prstGeom prst="rect">
                  <a:avLst/>
                </a:prstGeom>
                <a:pattFill prst="weave">
                  <a:fgClr>
                    <a:schemeClr val="bg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3"/>
              <p:cNvGrpSpPr>
                <a:grpSpLocks/>
              </p:cNvGrpSpPr>
              <p:nvPr/>
            </p:nvGrpSpPr>
            <p:grpSpPr bwMode="auto">
              <a:xfrm flipV="1">
                <a:off x="4837" y="1525"/>
                <a:ext cx="454" cy="363"/>
                <a:chOff x="4921" y="1071"/>
                <a:chExt cx="454" cy="363"/>
              </a:xfrm>
            </p:grpSpPr>
            <p:sp>
              <p:nvSpPr>
                <p:cNvPr id="24" name="Rectangle 14"/>
                <p:cNvSpPr>
                  <a:spLocks noChangeArrowheads="1"/>
                </p:cNvSpPr>
                <p:nvPr/>
              </p:nvSpPr>
              <p:spPr bwMode="auto">
                <a:xfrm>
                  <a:off x="4921" y="1117"/>
                  <a:ext cx="454" cy="31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Rectangle 15" descr="25%"/>
                <p:cNvSpPr>
                  <a:spLocks noChangeArrowheads="1"/>
                </p:cNvSpPr>
                <p:nvPr/>
              </p:nvSpPr>
              <p:spPr bwMode="auto">
                <a:xfrm>
                  <a:off x="4921" y="1389"/>
                  <a:ext cx="454" cy="45"/>
                </a:xfrm>
                <a:prstGeom prst="rect">
                  <a:avLst/>
                </a:prstGeom>
                <a:pattFill prst="pct25">
                  <a:fgClr>
                    <a:schemeClr val="tx1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Rectangle 16" descr="Weave"/>
                <p:cNvSpPr>
                  <a:spLocks noChangeArrowheads="1"/>
                </p:cNvSpPr>
                <p:nvPr/>
              </p:nvSpPr>
              <p:spPr bwMode="auto">
                <a:xfrm>
                  <a:off x="4921" y="1071"/>
                  <a:ext cx="454" cy="45"/>
                </a:xfrm>
                <a:prstGeom prst="rect">
                  <a:avLst/>
                </a:prstGeom>
                <a:pattFill prst="weave">
                  <a:fgClr>
                    <a:schemeClr val="bg2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>
                <a:off x="4746" y="1480"/>
                <a:ext cx="6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5817770" y="4095229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5817770" y="4453741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5013125" y="4185196"/>
              <a:ext cx="1182548" cy="328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000" dirty="0">
                  <a:sym typeface="Symbol" pitchFamily="18" charset="2"/>
                </a:rPr>
                <a:t> </a:t>
              </a:r>
              <a:r>
                <a:rPr lang="en-US" sz="1000" dirty="0" smtClean="0">
                  <a:sym typeface="Symbol" pitchFamily="18" charset="2"/>
                </a:rPr>
                <a:t>3</a:t>
              </a:r>
              <a:r>
                <a:rPr lang="en-US" sz="1000" dirty="0" smtClean="0"/>
                <a:t>00</a:t>
              </a:r>
              <a:r>
                <a:rPr lang="en-US" sz="1000" dirty="0">
                  <a:sym typeface="Symbol" pitchFamily="18" charset="2"/>
                </a:rPr>
                <a:t>m</a:t>
              </a: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1881878" y="4177289"/>
            <a:ext cx="1665357" cy="1179091"/>
            <a:chOff x="6780816" y="3664313"/>
            <a:chExt cx="1988120" cy="1423988"/>
          </a:xfrm>
        </p:grpSpPr>
        <p:grpSp>
          <p:nvGrpSpPr>
            <p:cNvPr id="31" name="Group 40"/>
            <p:cNvGrpSpPr>
              <a:grpSpLocks/>
            </p:cNvGrpSpPr>
            <p:nvPr/>
          </p:nvGrpSpPr>
          <p:grpSpPr bwMode="auto">
            <a:xfrm rot="300000">
              <a:off x="7902990" y="3664313"/>
              <a:ext cx="780038" cy="576263"/>
              <a:chOff x="4921" y="1071"/>
              <a:chExt cx="454" cy="363"/>
            </a:xfrm>
          </p:grpSpPr>
          <p:sp>
            <p:nvSpPr>
              <p:cNvPr id="41" name="Rectangle 41"/>
              <p:cNvSpPr>
                <a:spLocks noChangeArrowheads="1"/>
              </p:cNvSpPr>
              <p:nvPr/>
            </p:nvSpPr>
            <p:spPr bwMode="auto">
              <a:xfrm>
                <a:off x="4921" y="1117"/>
                <a:ext cx="454" cy="3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42" descr="25%"/>
              <p:cNvSpPr>
                <a:spLocks noChangeArrowheads="1"/>
              </p:cNvSpPr>
              <p:nvPr/>
            </p:nvSpPr>
            <p:spPr bwMode="auto">
              <a:xfrm>
                <a:off x="4921" y="1389"/>
                <a:ext cx="454" cy="45"/>
              </a:xfrm>
              <a:prstGeom prst="rect">
                <a:avLst/>
              </a:prstGeom>
              <a:pattFill prst="pct25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43" descr="Weave"/>
              <p:cNvSpPr>
                <a:spLocks noChangeArrowheads="1"/>
              </p:cNvSpPr>
              <p:nvPr/>
            </p:nvSpPr>
            <p:spPr bwMode="auto">
              <a:xfrm>
                <a:off x="4921" y="1071"/>
                <a:ext cx="454" cy="45"/>
              </a:xfrm>
              <a:prstGeom prst="rect">
                <a:avLst/>
              </a:prstGeom>
              <a:pattFill prst="weave">
                <a:fgClr>
                  <a:schemeClr val="bg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" name="Group 44"/>
            <p:cNvGrpSpPr>
              <a:grpSpLocks/>
            </p:cNvGrpSpPr>
            <p:nvPr/>
          </p:nvGrpSpPr>
          <p:grpSpPr bwMode="auto">
            <a:xfrm rot="300000" flipV="1">
              <a:off x="7834264" y="4512038"/>
              <a:ext cx="780038" cy="576263"/>
              <a:chOff x="4921" y="1071"/>
              <a:chExt cx="454" cy="363"/>
            </a:xfrm>
          </p:grpSpPr>
          <p:sp>
            <p:nvSpPr>
              <p:cNvPr id="38" name="Rectangle 45"/>
              <p:cNvSpPr>
                <a:spLocks noChangeArrowheads="1"/>
              </p:cNvSpPr>
              <p:nvPr/>
            </p:nvSpPr>
            <p:spPr bwMode="auto">
              <a:xfrm>
                <a:off x="4921" y="1117"/>
                <a:ext cx="454" cy="3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46" descr="25%"/>
              <p:cNvSpPr>
                <a:spLocks noChangeArrowheads="1"/>
              </p:cNvSpPr>
              <p:nvPr/>
            </p:nvSpPr>
            <p:spPr bwMode="auto">
              <a:xfrm>
                <a:off x="4921" y="1389"/>
                <a:ext cx="454" cy="45"/>
              </a:xfrm>
              <a:prstGeom prst="rect">
                <a:avLst/>
              </a:prstGeom>
              <a:pattFill prst="pct25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47" descr="Weave"/>
              <p:cNvSpPr>
                <a:spLocks noChangeArrowheads="1"/>
              </p:cNvSpPr>
              <p:nvPr/>
            </p:nvSpPr>
            <p:spPr bwMode="auto">
              <a:xfrm>
                <a:off x="4921" y="1071"/>
                <a:ext cx="454" cy="45"/>
              </a:xfrm>
              <a:prstGeom prst="rect">
                <a:avLst/>
              </a:prstGeom>
              <a:pattFill prst="weave">
                <a:fgClr>
                  <a:schemeClr val="bg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" name="Line 48"/>
            <p:cNvSpPr>
              <a:spLocks noChangeShapeType="1"/>
            </p:cNvSpPr>
            <p:nvPr/>
          </p:nvSpPr>
          <p:spPr bwMode="auto">
            <a:xfrm>
              <a:off x="7677913" y="4377101"/>
              <a:ext cx="10910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 rot="300000">
              <a:off x="7691658" y="4202476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 flipV="1">
              <a:off x="7681349" y="4364401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51"/>
            <p:cNvSpPr txBox="1">
              <a:spLocks noChangeArrowheads="1"/>
            </p:cNvSpPr>
            <p:nvPr/>
          </p:nvSpPr>
          <p:spPr bwMode="auto">
            <a:xfrm>
              <a:off x="6780816" y="4202028"/>
              <a:ext cx="1098834" cy="297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000" dirty="0">
                  <a:sym typeface="Symbol" pitchFamily="18" charset="2"/>
                </a:rPr>
                <a:t> </a:t>
              </a:r>
              <a:r>
                <a:rPr lang="en-US" sz="1000" dirty="0"/>
                <a:t>4</a:t>
              </a:r>
              <a:r>
                <a:rPr lang="en-US" sz="1000" dirty="0">
                  <a:sym typeface="Symbol" pitchFamily="18" charset="2"/>
                </a:rPr>
                <a:t>mrad</a:t>
              </a:r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7674477" y="4340588"/>
              <a:ext cx="582452" cy="36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" name="Picture 59" descr="Mu_Uhr 005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56" b="1697"/>
          <a:stretch>
            <a:fillRect/>
          </a:stretch>
        </p:blipFill>
        <p:spPr bwMode="auto">
          <a:xfrm>
            <a:off x="4712032" y="1153757"/>
            <a:ext cx="36957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Arrow Connector 2"/>
          <p:cNvCxnSpPr>
            <a:stCxn id="47" idx="1"/>
          </p:cNvCxnSpPr>
          <p:nvPr/>
        </p:nvCxnSpPr>
        <p:spPr bwMode="auto">
          <a:xfrm flipH="1" flipV="1">
            <a:off x="4891383" y="3888299"/>
            <a:ext cx="869950" cy="32226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6" name="Straight Arrow Connector 18"/>
          <p:cNvCxnSpPr/>
          <p:nvPr/>
        </p:nvCxnSpPr>
        <p:spPr bwMode="auto">
          <a:xfrm>
            <a:off x="6337595" y="4399474"/>
            <a:ext cx="1041400" cy="36036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7" name="TextBox 11"/>
          <p:cNvSpPr txBox="1">
            <a:spLocks noChangeArrowheads="1"/>
          </p:cNvSpPr>
          <p:nvPr/>
        </p:nvSpPr>
        <p:spPr bwMode="auto">
          <a:xfrm rot="1092282">
            <a:off x="5747045" y="4132774"/>
            <a:ext cx="579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1600"/>
              <a:t>5m</a:t>
            </a:r>
            <a:endParaRPr lang="de-DE" sz="1600"/>
          </a:p>
        </p:txBody>
      </p:sp>
      <p:sp>
        <p:nvSpPr>
          <p:cNvPr id="48" name="TextBox 11"/>
          <p:cNvSpPr txBox="1">
            <a:spLocks noChangeArrowheads="1"/>
          </p:cNvSpPr>
          <p:nvPr/>
        </p:nvSpPr>
        <p:spPr bwMode="auto">
          <a:xfrm>
            <a:off x="4712032" y="4890456"/>
            <a:ext cx="385227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U40: 246 pairs of poles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U68: 144 pairs of </a:t>
            </a:r>
            <a:r>
              <a:rPr lang="en-US" sz="2000" dirty="0" smtClean="0"/>
              <a:t>poles</a:t>
            </a:r>
          </a:p>
          <a:p>
            <a:pPr eaLnBrk="1" hangingPunct="1">
              <a:buNone/>
            </a:pPr>
            <a:r>
              <a:rPr lang="en-US" sz="2000" dirty="0"/>
              <a:t>B</a:t>
            </a:r>
            <a:r>
              <a:rPr lang="en-US" sz="2000" baseline="-25000" dirty="0"/>
              <a:t>Y</a:t>
            </a:r>
            <a:r>
              <a:rPr lang="en-US" sz="2000" dirty="0"/>
              <a:t> and B</a:t>
            </a:r>
            <a:r>
              <a:rPr lang="en-US" sz="2000" baseline="-25000" dirty="0"/>
              <a:t>Z</a:t>
            </a:r>
            <a:r>
              <a:rPr lang="en-US" sz="2000" dirty="0"/>
              <a:t> tuning is </a:t>
            </a:r>
            <a:r>
              <a:rPr lang="en-US" sz="2000" dirty="0" smtClean="0"/>
              <a:t>combined</a:t>
            </a:r>
            <a:endParaRPr lang="en-US" sz="2000" dirty="0"/>
          </a:p>
          <a:p>
            <a:pPr eaLnBrk="1" hangingPunct="1">
              <a:buFont typeface="Wingdings" pitchFamily="2" charset="2"/>
              <a:buNone/>
            </a:pPr>
            <a:endParaRPr lang="de-DE" sz="2000" dirty="0"/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309821" y="5383947"/>
            <a:ext cx="4402211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9pPr>
          </a:lstStyle>
          <a:p>
            <a:pPr marL="285750" indent="-285750" eaLnBrk="1" hangingPunct="1">
              <a:spcBef>
                <a:spcPct val="50000"/>
              </a:spcBef>
            </a:pPr>
            <a:r>
              <a:rPr lang="de-DE" sz="1400" b="1" dirty="0" err="1" smtClean="0"/>
              <a:t>No</a:t>
            </a:r>
            <a:r>
              <a:rPr lang="de-DE" sz="1400" b="1" dirty="0" smtClean="0"/>
              <a:t> Shims </a:t>
            </a:r>
            <a:r>
              <a:rPr lang="de-DE" sz="1400" b="1" dirty="0" err="1" smtClean="0"/>
              <a:t>are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used</a:t>
            </a:r>
            <a:endParaRPr lang="de-DE" sz="1400" b="1" dirty="0" smtClean="0"/>
          </a:p>
          <a:p>
            <a:pPr marL="285750" indent="-285750" eaLnBrk="1" hangingPunct="1">
              <a:spcBef>
                <a:spcPct val="50000"/>
              </a:spcBef>
            </a:pPr>
            <a:r>
              <a:rPr lang="de-DE" sz="1400" b="1" dirty="0" smtClean="0"/>
              <a:t>All </a:t>
            </a:r>
            <a:r>
              <a:rPr lang="de-DE" sz="1400" b="1" dirty="0" err="1" smtClean="0"/>
              <a:t>errors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are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tuned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by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moving</a:t>
            </a:r>
            <a:r>
              <a:rPr lang="de-DE" sz="1400" b="1" dirty="0" smtClean="0"/>
              <a:t> Poles</a:t>
            </a:r>
          </a:p>
          <a:p>
            <a:pPr marL="285750" indent="-285750" eaLnBrk="1" hangingPunct="1">
              <a:spcBef>
                <a:spcPct val="50000"/>
              </a:spcBef>
            </a:pPr>
            <a:r>
              <a:rPr lang="de-DE" sz="1400" b="1" dirty="0"/>
              <a:t>Bipolar Field </a:t>
            </a:r>
            <a:r>
              <a:rPr lang="de-DE" sz="1400" b="1" dirty="0" err="1"/>
              <a:t>Corrections</a:t>
            </a:r>
            <a:r>
              <a:rPr lang="de-DE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40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3774705" y="6270704"/>
            <a:ext cx="5337545" cy="18732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3964" y="276446"/>
            <a:ext cx="7283450" cy="543885"/>
          </a:xfrm>
        </p:spPr>
        <p:txBody>
          <a:bodyPr/>
          <a:lstStyle/>
          <a:p>
            <a:pPr algn="ctr"/>
            <a:r>
              <a:rPr lang="en-US" dirty="0"/>
              <a:t>B</a:t>
            </a:r>
            <a:r>
              <a:rPr lang="en-US" baseline="-25000" dirty="0"/>
              <a:t>Y </a:t>
            </a:r>
            <a:r>
              <a:rPr lang="en-US" dirty="0"/>
              <a:t>Field: </a:t>
            </a:r>
            <a:r>
              <a:rPr lang="en-US" dirty="0" smtClean="0"/>
              <a:t>Pole Height Tuning I</a:t>
            </a:r>
            <a:endParaRPr lang="en-US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992132"/>
              </p:ext>
            </p:extLst>
          </p:nvPr>
        </p:nvGraphicFramePr>
        <p:xfrm>
          <a:off x="96825" y="1474670"/>
          <a:ext cx="3148644" cy="2452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name="Graph" r:id="rId4" imgW="4069440" imgH="3168000" progId="Origin50.Graph">
                  <p:embed/>
                </p:oleObj>
              </mc:Choice>
              <mc:Fallback>
                <p:oleObj name="Graph" r:id="rId4" imgW="4069440" imgH="3168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825" y="1474670"/>
                        <a:ext cx="3148644" cy="2452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3149671" y="1721058"/>
                <a:ext cx="1767407" cy="1714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050" i="1">
                              <a:latin typeface="Cambria Math"/>
                            </a:rPr>
                            <m:t> </m:t>
                          </m:r>
                          <m:r>
                            <a:rPr lang="de-DE" sz="105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de-DE" sz="105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105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05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050" i="1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1050" i="1">
                              <a:latin typeface="Cambria Math"/>
                            </a:rPr>
                            <m:t>𝑚𝑐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105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05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sz="105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05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05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5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50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05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05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sSub>
                            <m:sSubPr>
                              <m:ctrlPr>
                                <a:rPr lang="en-US" sz="105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sz="105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05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05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05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50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05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05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en-US" sz="105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sz="105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05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05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de-DE" sz="1050" i="1"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de-DE" sz="1050" i="1" dirty="0" smtClean="0">
                  <a:latin typeface="Cambria Math"/>
                </a:endParaRPr>
              </a:p>
              <a:p>
                <a:pPr>
                  <a:buNone/>
                </a:pPr>
                <a:endParaRPr lang="de-DE" sz="700" b="0" i="1" dirty="0" smtClean="0">
                  <a:latin typeface="Cambria Math"/>
                  <a:ea typeface="Cambria Math"/>
                </a:endParaRP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05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050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sz="1050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de-DE" sz="105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de-DE" sz="105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de-DE" sz="105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05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de-DE" sz="105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de-DE" sz="1050" b="0" i="1" smtClean="0">
                        <a:latin typeface="Cambria Math"/>
                        <a:ea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sz="105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105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acc>
                    <m:r>
                      <a:rPr lang="de-DE" sz="105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105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5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050" i="1">
                            <a:latin typeface="Cambria Math"/>
                          </a:rPr>
                          <m:t>𝑒</m:t>
                        </m:r>
                      </m:num>
                      <m:den>
                        <m:r>
                          <a:rPr lang="en-US" sz="1050" i="1">
                            <a:latin typeface="Cambria Math"/>
                          </a:rPr>
                          <m:t>𝑚𝑐</m:t>
                        </m:r>
                      </m:den>
                    </m:f>
                    <m:r>
                      <a:rPr lang="en-US" sz="105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05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05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de-DE" sz="105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de-DE" sz="1050" i="1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de-DE" sz="105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05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de-DE" sz="105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1050" dirty="0" smtClean="0"/>
              </a:p>
              <a:p>
                <a:pPr>
                  <a:buNone/>
                </a:pPr>
                <a:endParaRPr lang="en-US" sz="1050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05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05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de-DE" sz="105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de-DE" sz="105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05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050" b="0" i="1" smtClean="0">
                              <a:latin typeface="Cambria Math"/>
                            </a:rPr>
                            <m:t>𝑚𝑐</m:t>
                          </m:r>
                        </m:num>
                        <m:den>
                          <m:r>
                            <a:rPr lang="de-DE" sz="1050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lang="de-DE" sz="105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05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de-DE" sz="105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05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105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de-DE" sz="105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05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de-DE" sz="1050" i="1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de-DE" sz="1050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71" y="1721058"/>
                <a:ext cx="1767407" cy="17141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pieren 12"/>
          <p:cNvGrpSpPr/>
          <p:nvPr/>
        </p:nvGrpSpPr>
        <p:grpSpPr>
          <a:xfrm>
            <a:off x="5183472" y="4409394"/>
            <a:ext cx="3166281" cy="2101756"/>
            <a:chOff x="524846" y="4083142"/>
            <a:chExt cx="3166281" cy="2101756"/>
          </a:xfrm>
        </p:grpSpPr>
        <p:pic>
          <p:nvPicPr>
            <p:cNvPr id="36" name="Bild 4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500" r="7843" b="45856"/>
            <a:stretch/>
          </p:blipFill>
          <p:spPr bwMode="auto">
            <a:xfrm>
              <a:off x="524846" y="4083142"/>
              <a:ext cx="3166281" cy="2101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37" name="Textfeld 36"/>
            <p:cNvSpPr txBox="1"/>
            <p:nvPr/>
          </p:nvSpPr>
          <p:spPr>
            <a:xfrm>
              <a:off x="2882851" y="4639308"/>
              <a:ext cx="7252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chemeClr val="accent3"/>
                  </a:solidFill>
                </a:rPr>
                <a:t>FLASH</a:t>
              </a: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267506" y="4647003"/>
              <a:ext cx="1459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 smtClean="0">
                  <a:solidFill>
                    <a:schemeClr val="accent3"/>
                  </a:solidFill>
                </a:rPr>
                <a:t>Determination </a:t>
              </a:r>
              <a:br>
                <a:rPr lang="en-US" sz="1200" dirty="0" smtClean="0">
                  <a:solidFill>
                    <a:schemeClr val="accent3"/>
                  </a:solidFill>
                </a:rPr>
              </a:br>
              <a:r>
                <a:rPr lang="en-US" sz="1200" dirty="0" smtClean="0">
                  <a:solidFill>
                    <a:schemeClr val="accent3"/>
                  </a:solidFill>
                </a:rPr>
                <a:t>of </a:t>
              </a:r>
              <a:r>
                <a:rPr lang="en-US" sz="1200" dirty="0" err="1" smtClean="0">
                  <a:solidFill>
                    <a:schemeClr val="accent3"/>
                  </a:solidFill>
                </a:rPr>
                <a:t>a</a:t>
              </a:r>
              <a:r>
                <a:rPr lang="en-US" sz="1200" baseline="-25000" dirty="0" err="1" smtClean="0">
                  <a:solidFill>
                    <a:schemeClr val="accent3"/>
                  </a:solidFill>
                </a:rPr>
                <a:t>i</a:t>
              </a:r>
              <a:endParaRPr lang="en-US" sz="1200" dirty="0" smtClean="0">
                <a:solidFill>
                  <a:schemeClr val="accent3"/>
                </a:solidFill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986068" y="1652364"/>
            <a:ext cx="4027757" cy="1828314"/>
            <a:chOff x="5033091" y="3803643"/>
            <a:chExt cx="4027757" cy="18283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/>
                <p:nvPr/>
              </p:nvSpPr>
              <p:spPr>
                <a:xfrm>
                  <a:off x="5169610" y="4264664"/>
                  <a:ext cx="3274827" cy="784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buClr>
                      <a:schemeClr val="accent2"/>
                    </a:buClr>
                    <a:buSzPct val="8000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de-DE" sz="16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de-DE" sz="16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16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de-DE" sz="16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=−3</m:t>
                            </m:r>
                          </m:sub>
                          <m:sup>
                            <m:r>
                              <a:rPr lang="de-DE" sz="16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  <m:e>
                            <m:sSub>
                              <m:sSubPr>
                                <m:ctrlPr>
                                  <a:rPr lang="de-DE" sz="1600" b="0" i="1" smtClean="0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sz="16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sz="1600" b="0" i="1" smtClean="0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0" i="1" smtClean="0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de-DE" sz="1600" b="0" i="1" smtClean="0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de-DE" sz="1600" b="0" i="1" smtClean="0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1600" dirty="0" smtClean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9610" y="4264664"/>
                  <a:ext cx="3274827" cy="11661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536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Gerade Verbindung mit Pfeil 14"/>
            <p:cNvCxnSpPr>
              <a:endCxn id="29" idx="1"/>
            </p:cNvCxnSpPr>
            <p:nvPr/>
          </p:nvCxnSpPr>
          <p:spPr bwMode="auto">
            <a:xfrm flipV="1">
              <a:off x="5033091" y="5170820"/>
              <a:ext cx="230176" cy="123110"/>
            </a:xfrm>
            <a:prstGeom prst="straightConnector1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mit Pfeil 16"/>
            <p:cNvCxnSpPr/>
            <p:nvPr/>
          </p:nvCxnSpPr>
          <p:spPr bwMode="auto">
            <a:xfrm flipV="1">
              <a:off x="6942229" y="4777808"/>
              <a:ext cx="107987" cy="586810"/>
            </a:xfrm>
            <a:prstGeom prst="straightConnector1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mit Pfeil 18"/>
            <p:cNvCxnSpPr/>
            <p:nvPr/>
          </p:nvCxnSpPr>
          <p:spPr bwMode="auto">
            <a:xfrm flipH="1">
              <a:off x="7517219" y="4639308"/>
              <a:ext cx="419928" cy="7695"/>
            </a:xfrm>
            <a:prstGeom prst="straightConnector1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9" name="Textfeld 28"/>
            <p:cNvSpPr txBox="1"/>
            <p:nvPr/>
          </p:nvSpPr>
          <p:spPr>
            <a:xfrm>
              <a:off x="5263267" y="5047709"/>
              <a:ext cx="14460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000" dirty="0" smtClean="0">
                  <a:solidFill>
                    <a:schemeClr val="accent3"/>
                  </a:solidFill>
                </a:rPr>
                <a:t>Local Field Change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7794208" y="4763830"/>
              <a:ext cx="1266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000" dirty="0" smtClean="0">
                  <a:solidFill>
                    <a:schemeClr val="accent3"/>
                  </a:solidFill>
                </a:rPr>
                <a:t>Local  gap change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6198932" y="5385736"/>
              <a:ext cx="14422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000" dirty="0" smtClean="0">
                  <a:solidFill>
                    <a:schemeClr val="accent3"/>
                  </a:solidFill>
                </a:rPr>
                <a:t>Influence of neighbors</a:t>
              </a: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5402155" y="4002326"/>
              <a:ext cx="1784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000" dirty="0" smtClean="0">
                  <a:solidFill>
                    <a:schemeClr val="accent3"/>
                  </a:solidFill>
                </a:rPr>
                <a:t>Limit  to 3 next neighbors</a:t>
              </a:r>
            </a:p>
          </p:txBody>
        </p:sp>
        <p:cxnSp>
          <p:nvCxnSpPr>
            <p:cNvPr id="41" name="Gerade Verbindung mit Pfeil 40"/>
            <p:cNvCxnSpPr>
              <a:stCxn id="39" idx="2"/>
            </p:cNvCxnSpPr>
            <p:nvPr/>
          </p:nvCxnSpPr>
          <p:spPr bwMode="auto">
            <a:xfrm>
              <a:off x="6294475" y="4248547"/>
              <a:ext cx="256274" cy="99548"/>
            </a:xfrm>
            <a:prstGeom prst="straightConnector1">
              <a:avLst/>
            </a:prstGeom>
            <a:noFill/>
            <a:ln w="127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44" name="Group 7"/>
            <p:cNvGrpSpPr>
              <a:grpSpLocks noChangeAspect="1"/>
            </p:cNvGrpSpPr>
            <p:nvPr/>
          </p:nvGrpSpPr>
          <p:grpSpPr bwMode="auto">
            <a:xfrm>
              <a:off x="7433741" y="3803643"/>
              <a:ext cx="1317810" cy="922042"/>
              <a:chOff x="4460" y="1071"/>
              <a:chExt cx="1089" cy="817"/>
            </a:xfrm>
          </p:grpSpPr>
          <p:grpSp>
            <p:nvGrpSpPr>
              <p:cNvPr id="45" name="Group 8"/>
              <p:cNvGrpSpPr>
                <a:grpSpLocks/>
              </p:cNvGrpSpPr>
              <p:nvPr/>
            </p:nvGrpSpPr>
            <p:grpSpPr bwMode="auto">
              <a:xfrm>
                <a:off x="4914" y="1071"/>
                <a:ext cx="635" cy="817"/>
                <a:chOff x="4746" y="1071"/>
                <a:chExt cx="635" cy="817"/>
              </a:xfrm>
            </p:grpSpPr>
            <p:grpSp>
              <p:nvGrpSpPr>
                <p:cNvPr id="49" name="Group 9"/>
                <p:cNvGrpSpPr>
                  <a:grpSpLocks/>
                </p:cNvGrpSpPr>
                <p:nvPr/>
              </p:nvGrpSpPr>
              <p:grpSpPr bwMode="auto">
                <a:xfrm>
                  <a:off x="4837" y="1071"/>
                  <a:ext cx="454" cy="363"/>
                  <a:chOff x="4921" y="1071"/>
                  <a:chExt cx="454" cy="363"/>
                </a:xfrm>
              </p:grpSpPr>
              <p:sp>
                <p:nvSpPr>
                  <p:cNvPr id="5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1117"/>
                    <a:ext cx="454" cy="31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Rectangle 11" descr="25%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1389"/>
                    <a:ext cx="454" cy="45"/>
                  </a:xfrm>
                  <a:prstGeom prst="rect">
                    <a:avLst/>
                  </a:prstGeom>
                  <a:pattFill prst="pct25">
                    <a:fgClr>
                      <a:schemeClr val="tx1"/>
                    </a:fgClr>
                    <a:bgClr>
                      <a:schemeClr val="bg1"/>
                    </a:bgClr>
                  </a:patt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Rectangle 12" descr="Weave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1071"/>
                    <a:ext cx="454" cy="45"/>
                  </a:xfrm>
                  <a:prstGeom prst="rect">
                    <a:avLst/>
                  </a:prstGeom>
                  <a:pattFill prst="weave">
                    <a:fgClr>
                      <a:schemeClr val="bg2"/>
                    </a:fgClr>
                    <a:bgClr>
                      <a:schemeClr val="bg1"/>
                    </a:bgClr>
                  </a:patt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" name="Group 13"/>
                <p:cNvGrpSpPr>
                  <a:grpSpLocks/>
                </p:cNvGrpSpPr>
                <p:nvPr/>
              </p:nvGrpSpPr>
              <p:grpSpPr bwMode="auto">
                <a:xfrm flipV="1">
                  <a:off x="4837" y="1525"/>
                  <a:ext cx="454" cy="363"/>
                  <a:chOff x="4921" y="1071"/>
                  <a:chExt cx="454" cy="363"/>
                </a:xfrm>
              </p:grpSpPr>
              <p:sp>
                <p:nvSpPr>
                  <p:cNvPr id="5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1117"/>
                    <a:ext cx="454" cy="31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Rectangle 15" descr="25%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1389"/>
                    <a:ext cx="454" cy="45"/>
                  </a:xfrm>
                  <a:prstGeom prst="rect">
                    <a:avLst/>
                  </a:prstGeom>
                  <a:pattFill prst="pct25">
                    <a:fgClr>
                      <a:schemeClr val="tx1"/>
                    </a:fgClr>
                    <a:bgClr>
                      <a:schemeClr val="bg1"/>
                    </a:bgClr>
                  </a:patt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Rectangle 16" descr="Weave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1071"/>
                    <a:ext cx="454" cy="45"/>
                  </a:xfrm>
                  <a:prstGeom prst="rect">
                    <a:avLst/>
                  </a:prstGeom>
                  <a:pattFill prst="weave">
                    <a:fgClr>
                      <a:schemeClr val="bg2"/>
                    </a:fgClr>
                    <a:bgClr>
                      <a:schemeClr val="bg1"/>
                    </a:bgClr>
                  </a:patt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" name="Line 17"/>
                <p:cNvSpPr>
                  <a:spLocks noChangeShapeType="1"/>
                </p:cNvSpPr>
                <p:nvPr/>
              </p:nvSpPr>
              <p:spPr bwMode="auto">
                <a:xfrm>
                  <a:off x="4746" y="1480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>
                <a:off x="4876" y="1298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9"/>
              <p:cNvSpPr>
                <a:spLocks noChangeShapeType="1"/>
              </p:cNvSpPr>
              <p:nvPr/>
            </p:nvSpPr>
            <p:spPr bwMode="auto">
              <a:xfrm flipV="1">
                <a:off x="4876" y="143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 Box 20"/>
              <p:cNvSpPr txBox="1">
                <a:spLocks noChangeArrowheads="1"/>
              </p:cNvSpPr>
              <p:nvPr/>
            </p:nvSpPr>
            <p:spPr bwMode="auto">
              <a:xfrm>
                <a:off x="4460" y="1343"/>
                <a:ext cx="454" cy="1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itchFamily="34" charset="0"/>
                    <a:ea typeface="ＭＳ Ｐゴシック" pitchFamily="112" charset="-128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itchFamily="34" charset="0"/>
                    <a:ea typeface="ＭＳ Ｐゴシック" pitchFamily="112" charset="-128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itchFamily="34" charset="0"/>
                    <a:ea typeface="ＭＳ Ｐゴシック" pitchFamily="112" charset="-128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itchFamily="34" charset="0"/>
                    <a:ea typeface="ＭＳ Ｐゴシック" pitchFamily="112" charset="-128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itchFamily="34" charset="0"/>
                    <a:ea typeface="ＭＳ Ｐゴシック" pitchFamily="112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pitchFamily="34" charset="0"/>
                    <a:ea typeface="ＭＳ Ｐゴシック" pitchFamily="112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pitchFamily="34" charset="0"/>
                    <a:ea typeface="ＭＳ Ｐゴシック" pitchFamily="112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pitchFamily="34" charset="0"/>
                    <a:ea typeface="ＭＳ Ｐゴシック" pitchFamily="112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Char char="n"/>
                  <a:defRPr sz="900">
                    <a:solidFill>
                      <a:schemeClr val="tx1"/>
                    </a:solidFill>
                    <a:latin typeface="Arial" pitchFamily="34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600" dirty="0">
                    <a:sym typeface="Symbol" pitchFamily="18" charset="2"/>
                  </a:rPr>
                  <a:t> </a:t>
                </a:r>
                <a:r>
                  <a:rPr lang="en-US" sz="600" dirty="0" smtClean="0">
                    <a:sym typeface="Symbol" pitchFamily="18" charset="2"/>
                  </a:rPr>
                  <a:t>3</a:t>
                </a:r>
                <a:r>
                  <a:rPr lang="en-US" sz="600" dirty="0" smtClean="0"/>
                  <a:t>00</a:t>
                </a:r>
                <a:r>
                  <a:rPr lang="en-US" sz="600" dirty="0">
                    <a:sym typeface="Symbol" pitchFamily="18" charset="2"/>
                  </a:rPr>
                  <a:t>m</a:t>
                </a:r>
              </a:p>
            </p:txBody>
          </p:sp>
        </p:grpSp>
      </p:grpSp>
      <p:cxnSp>
        <p:nvCxnSpPr>
          <p:cNvPr id="72" name="Gerade Verbindung mit Pfeil 71"/>
          <p:cNvCxnSpPr/>
          <p:nvPr/>
        </p:nvCxnSpPr>
        <p:spPr bwMode="auto">
          <a:xfrm>
            <a:off x="6949199" y="3593805"/>
            <a:ext cx="1" cy="101009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5" name="Textfeld 74"/>
          <p:cNvSpPr txBox="1"/>
          <p:nvPr/>
        </p:nvSpPr>
        <p:spPr>
          <a:xfrm>
            <a:off x="891456" y="1148316"/>
            <a:ext cx="1901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Local K-Tuning</a:t>
            </a:r>
          </a:p>
        </p:txBody>
      </p:sp>
      <p:pic>
        <p:nvPicPr>
          <p:cNvPr id="40" name="Grafik 39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t="45770" r="1958" b="1764"/>
          <a:stretch/>
        </p:blipFill>
        <p:spPr bwMode="auto">
          <a:xfrm>
            <a:off x="387086" y="3965575"/>
            <a:ext cx="3387619" cy="2410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2" name="Gerade Verbindung mit Pfeil 41"/>
          <p:cNvCxnSpPr>
            <a:stCxn id="29" idx="0"/>
          </p:cNvCxnSpPr>
          <p:nvPr/>
        </p:nvCxnSpPr>
        <p:spPr bwMode="auto">
          <a:xfrm flipV="1">
            <a:off x="5939258" y="2735661"/>
            <a:ext cx="76200" cy="160769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2646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baseline="-25000" dirty="0"/>
              <a:t>Y </a:t>
            </a:r>
            <a:r>
              <a:rPr lang="en-US" dirty="0"/>
              <a:t>Field: </a:t>
            </a:r>
            <a:r>
              <a:rPr lang="en-US" dirty="0" smtClean="0"/>
              <a:t>Pole Height Tuning II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296872"/>
              </p:ext>
            </p:extLst>
          </p:nvPr>
        </p:nvGraphicFramePr>
        <p:xfrm>
          <a:off x="115888" y="1093824"/>
          <a:ext cx="6711950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Equation" r:id="rId4" imgW="5981400" imgH="2374560" progId="Equation.3">
                  <p:embed/>
                </p:oleObj>
              </mc:Choice>
              <mc:Fallback>
                <p:oleObj name="Equation" r:id="rId4" imgW="5981400" imgH="237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1093824"/>
                        <a:ext cx="6711950" cy="2660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599436" y="1889517"/>
            <a:ext cx="142550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b="1" dirty="0" smtClean="0">
                <a:solidFill>
                  <a:schemeClr val="accent3"/>
                </a:solidFill>
              </a:rPr>
              <a:t>Tuned Poles: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b="1" dirty="0" smtClean="0">
                <a:solidFill>
                  <a:schemeClr val="accent3"/>
                </a:solidFill>
              </a:rPr>
              <a:t>U40: N =246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b="1" dirty="0" smtClean="0">
                <a:solidFill>
                  <a:schemeClr val="accent3"/>
                </a:solidFill>
              </a:rPr>
              <a:t>U68: N= 144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en-US" sz="1400" b="1" dirty="0" smtClean="0">
              <a:solidFill>
                <a:schemeClr val="accent3"/>
              </a:solidFill>
            </a:endParaRPr>
          </a:p>
        </p:txBody>
      </p:sp>
      <p:pic>
        <p:nvPicPr>
          <p:cNvPr id="8" name="Bild 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00" r="7843" b="45856"/>
          <a:stretch/>
        </p:blipFill>
        <p:spPr bwMode="auto">
          <a:xfrm>
            <a:off x="115888" y="4101088"/>
            <a:ext cx="3166281" cy="210175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3239937" y="3968905"/>
            <a:ext cx="5904063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dirty="0" smtClean="0">
                <a:solidFill>
                  <a:schemeClr val="accent3"/>
                </a:solidFill>
              </a:rPr>
              <a:t>The Characteristic Coefficients </a:t>
            </a:r>
            <a:r>
              <a:rPr lang="en-US" sz="1600" dirty="0" err="1" smtClean="0">
                <a:solidFill>
                  <a:schemeClr val="accent3"/>
                </a:solidFill>
              </a:rPr>
              <a:t>a</a:t>
            </a:r>
            <a:r>
              <a:rPr lang="en-US" sz="1600" baseline="-25000" dirty="0" err="1" smtClean="0">
                <a:solidFill>
                  <a:schemeClr val="accent3"/>
                </a:solidFill>
              </a:rPr>
              <a:t>i</a:t>
            </a:r>
            <a:r>
              <a:rPr lang="en-US" sz="1600" baseline="-25000" dirty="0" smtClean="0">
                <a:solidFill>
                  <a:schemeClr val="accent3"/>
                </a:solidFill>
              </a:rPr>
              <a:t> </a:t>
            </a:r>
            <a:r>
              <a:rPr lang="en-US" sz="1600" dirty="0" smtClean="0">
                <a:solidFill>
                  <a:schemeClr val="accent3"/>
                </a:solidFill>
              </a:rPr>
              <a:t>were measured for U40/U68: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600" dirty="0" smtClean="0">
                <a:solidFill>
                  <a:schemeClr val="accent3"/>
                </a:solidFill>
              </a:rPr>
              <a:t>For </a:t>
            </a:r>
            <a:r>
              <a:rPr lang="en-US" sz="1600" dirty="0">
                <a:solidFill>
                  <a:schemeClr val="accent3"/>
                </a:solidFill>
              </a:rPr>
              <a:t>the 3 poles next to the </a:t>
            </a:r>
            <a:r>
              <a:rPr lang="en-US" sz="1600" dirty="0" smtClean="0">
                <a:solidFill>
                  <a:schemeClr val="accent3"/>
                </a:solidFill>
              </a:rPr>
              <a:t>end ‘End Poles’</a:t>
            </a:r>
            <a:endParaRPr lang="en-US" sz="1600" dirty="0">
              <a:solidFill>
                <a:schemeClr val="accent3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600" dirty="0">
                <a:solidFill>
                  <a:schemeClr val="accent3"/>
                </a:solidFill>
              </a:rPr>
              <a:t>For </a:t>
            </a:r>
            <a:r>
              <a:rPr lang="en-US" sz="1600" dirty="0" smtClean="0">
                <a:solidFill>
                  <a:schemeClr val="accent3"/>
                </a:solidFill>
              </a:rPr>
              <a:t>all other poles ‘Bulk Poles’ </a:t>
            </a:r>
            <a:endParaRPr lang="en-US" sz="1600" dirty="0">
              <a:solidFill>
                <a:schemeClr val="accent3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600" dirty="0" smtClean="0">
                <a:solidFill>
                  <a:schemeClr val="accent3"/>
                </a:solidFill>
              </a:rPr>
              <a:t>Tuning done at the ‘Tuning Gap’:</a:t>
            </a:r>
            <a:r>
              <a:rPr lang="en-US" sz="1600" dirty="0">
                <a:solidFill>
                  <a:schemeClr val="accent3"/>
                </a:solidFill>
              </a:rPr>
              <a:t/>
            </a:r>
            <a:br>
              <a:rPr lang="en-US" sz="1600" dirty="0">
                <a:solidFill>
                  <a:schemeClr val="accent3"/>
                </a:solidFill>
              </a:rPr>
            </a:br>
            <a:r>
              <a:rPr lang="en-US" sz="1600" dirty="0">
                <a:solidFill>
                  <a:schemeClr val="accent3"/>
                </a:solidFill>
              </a:rPr>
              <a:t>U40: 14mm</a:t>
            </a:r>
            <a:br>
              <a:rPr lang="en-US" sz="1600" dirty="0">
                <a:solidFill>
                  <a:schemeClr val="accent3"/>
                </a:solidFill>
              </a:rPr>
            </a:br>
            <a:r>
              <a:rPr lang="en-US" sz="1600" dirty="0">
                <a:solidFill>
                  <a:schemeClr val="accent3"/>
                </a:solidFill>
              </a:rPr>
              <a:t>U68: </a:t>
            </a:r>
            <a:r>
              <a:rPr lang="en-US" sz="1600" dirty="0" smtClean="0">
                <a:solidFill>
                  <a:schemeClr val="accent3"/>
                </a:solidFill>
              </a:rPr>
              <a:t>16 mm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800" b="1" dirty="0" smtClean="0">
                <a:solidFill>
                  <a:srgbClr val="FF0000"/>
                </a:solidFill>
                <a:sym typeface="Symbol"/>
              </a:rPr>
              <a:t>Most</a:t>
            </a: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 Poles need to be tuned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800" b="1" dirty="0">
                <a:solidFill>
                  <a:srgbClr val="FF0000"/>
                </a:solidFill>
                <a:sym typeface="Symbol"/>
              </a:rPr>
              <a:t> </a:t>
            </a:r>
            <a:r>
              <a:rPr lang="en-US" sz="1800" b="1" dirty="0" smtClean="0">
                <a:solidFill>
                  <a:srgbClr val="FF0000"/>
                </a:solidFill>
              </a:rPr>
              <a:t>One Tuning Step is (usually) sufficient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312640" y="4622931"/>
            <a:ext cx="8082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000" dirty="0">
                <a:solidFill>
                  <a:schemeClr val="accent3"/>
                </a:solidFill>
              </a:rPr>
              <a:t>B</a:t>
            </a:r>
            <a:r>
              <a:rPr lang="en-US" sz="1000" dirty="0" smtClean="0">
                <a:solidFill>
                  <a:schemeClr val="accent3"/>
                </a:solidFill>
              </a:rPr>
              <a:t>ulk </a:t>
            </a:r>
            <a:r>
              <a:rPr lang="en-US" sz="1000" dirty="0">
                <a:solidFill>
                  <a:schemeClr val="accent3"/>
                </a:solidFill>
              </a:rPr>
              <a:t>poles </a:t>
            </a:r>
          </a:p>
        </p:txBody>
      </p:sp>
    </p:spTree>
    <p:extLst>
      <p:ext uri="{BB962C8B-B14F-4D97-AF65-F5344CB8AC3E}">
        <p14:creationId xmlns:p14="http://schemas.microsoft.com/office/powerpoint/2010/main" val="242486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baseline="-25000" dirty="0" smtClean="0"/>
              <a:t>Z</a:t>
            </a:r>
            <a:r>
              <a:rPr lang="en-US" dirty="0" smtClean="0"/>
              <a:t> Field: Pole Tilt</a:t>
            </a:r>
            <a:endParaRPr lang="en-US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283607"/>
              </p:ext>
            </p:extLst>
          </p:nvPr>
        </p:nvGraphicFramePr>
        <p:xfrm>
          <a:off x="41275" y="2451941"/>
          <a:ext cx="4616450" cy="3280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Graph" r:id="rId3" imgW="4201920" imgH="2986560" progId="Origin50.Graph">
                  <p:embed/>
                </p:oleObj>
              </mc:Choice>
              <mc:Fallback>
                <p:oleObj name="Graph" r:id="rId3" imgW="4201920" imgH="29865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75" y="2451941"/>
                        <a:ext cx="4616450" cy="3280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723778" y="2000203"/>
            <a:ext cx="1795463" cy="1423988"/>
            <a:chOff x="24" y="1757"/>
            <a:chExt cx="1045" cy="897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 rot="300000">
              <a:off x="565" y="1757"/>
              <a:ext cx="454" cy="363"/>
              <a:chOff x="4921" y="1071"/>
              <a:chExt cx="454" cy="363"/>
            </a:xfrm>
          </p:grpSpPr>
          <p:sp>
            <p:nvSpPr>
              <p:cNvPr id="16" name="Rectangle 41"/>
              <p:cNvSpPr>
                <a:spLocks noChangeArrowheads="1"/>
              </p:cNvSpPr>
              <p:nvPr/>
            </p:nvSpPr>
            <p:spPr bwMode="auto">
              <a:xfrm>
                <a:off x="4921" y="1117"/>
                <a:ext cx="454" cy="3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42" descr="25%"/>
              <p:cNvSpPr>
                <a:spLocks noChangeArrowheads="1"/>
              </p:cNvSpPr>
              <p:nvPr/>
            </p:nvSpPr>
            <p:spPr bwMode="auto">
              <a:xfrm>
                <a:off x="4921" y="1389"/>
                <a:ext cx="454" cy="45"/>
              </a:xfrm>
              <a:prstGeom prst="rect">
                <a:avLst/>
              </a:prstGeom>
              <a:pattFill prst="pct25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43" descr="Weave"/>
              <p:cNvSpPr>
                <a:spLocks noChangeArrowheads="1"/>
              </p:cNvSpPr>
              <p:nvPr/>
            </p:nvSpPr>
            <p:spPr bwMode="auto">
              <a:xfrm>
                <a:off x="4921" y="1071"/>
                <a:ext cx="454" cy="45"/>
              </a:xfrm>
              <a:prstGeom prst="rect">
                <a:avLst/>
              </a:prstGeom>
              <a:pattFill prst="weave">
                <a:fgClr>
                  <a:schemeClr val="bg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4"/>
            <p:cNvGrpSpPr>
              <a:grpSpLocks/>
            </p:cNvGrpSpPr>
            <p:nvPr/>
          </p:nvGrpSpPr>
          <p:grpSpPr bwMode="auto">
            <a:xfrm rot="300000" flipV="1">
              <a:off x="525" y="2291"/>
              <a:ext cx="454" cy="363"/>
              <a:chOff x="4921" y="1071"/>
              <a:chExt cx="454" cy="363"/>
            </a:xfrm>
          </p:grpSpPr>
          <p:sp>
            <p:nvSpPr>
              <p:cNvPr id="13" name="Rectangle 45"/>
              <p:cNvSpPr>
                <a:spLocks noChangeArrowheads="1"/>
              </p:cNvSpPr>
              <p:nvPr/>
            </p:nvSpPr>
            <p:spPr bwMode="auto">
              <a:xfrm>
                <a:off x="4921" y="1117"/>
                <a:ext cx="454" cy="3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46" descr="25%"/>
              <p:cNvSpPr>
                <a:spLocks noChangeArrowheads="1"/>
              </p:cNvSpPr>
              <p:nvPr/>
            </p:nvSpPr>
            <p:spPr bwMode="auto">
              <a:xfrm>
                <a:off x="4921" y="1389"/>
                <a:ext cx="454" cy="45"/>
              </a:xfrm>
              <a:prstGeom prst="rect">
                <a:avLst/>
              </a:prstGeom>
              <a:pattFill prst="pct25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47" descr="Weave"/>
              <p:cNvSpPr>
                <a:spLocks noChangeArrowheads="1"/>
              </p:cNvSpPr>
              <p:nvPr/>
            </p:nvSpPr>
            <p:spPr bwMode="auto">
              <a:xfrm>
                <a:off x="4921" y="1071"/>
                <a:ext cx="454" cy="45"/>
              </a:xfrm>
              <a:prstGeom prst="rect">
                <a:avLst/>
              </a:prstGeom>
              <a:pattFill prst="weave">
                <a:fgClr>
                  <a:schemeClr val="bg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Line 48"/>
            <p:cNvSpPr>
              <a:spLocks noChangeShapeType="1"/>
            </p:cNvSpPr>
            <p:nvPr/>
          </p:nvSpPr>
          <p:spPr bwMode="auto">
            <a:xfrm>
              <a:off x="434" y="2206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49"/>
            <p:cNvSpPr>
              <a:spLocks noChangeShapeType="1"/>
            </p:cNvSpPr>
            <p:nvPr/>
          </p:nvSpPr>
          <p:spPr bwMode="auto">
            <a:xfrm rot="300000">
              <a:off x="442" y="209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50"/>
            <p:cNvSpPr>
              <a:spLocks noChangeShapeType="1"/>
            </p:cNvSpPr>
            <p:nvPr/>
          </p:nvSpPr>
          <p:spPr bwMode="auto">
            <a:xfrm flipV="1">
              <a:off x="436" y="21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51"/>
            <p:cNvSpPr txBox="1">
              <a:spLocks noChangeArrowheads="1"/>
            </p:cNvSpPr>
            <p:nvPr/>
          </p:nvSpPr>
          <p:spPr bwMode="auto">
            <a:xfrm>
              <a:off x="24" y="2045"/>
              <a:ext cx="46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000">
                  <a:sym typeface="Symbol" pitchFamily="18" charset="2"/>
                </a:rPr>
                <a:t> </a:t>
              </a:r>
              <a:r>
                <a:rPr lang="en-US" sz="1000"/>
                <a:t>4</a:t>
              </a:r>
              <a:r>
                <a:rPr lang="en-US" sz="1000">
                  <a:sym typeface="Symbol" pitchFamily="18" charset="2"/>
                </a:rPr>
                <a:t>mrad</a:t>
              </a:r>
            </a:p>
          </p:txBody>
        </p:sp>
        <p:sp>
          <p:nvSpPr>
            <p:cNvPr id="12" name="Line 52"/>
            <p:cNvSpPr>
              <a:spLocks noChangeShapeType="1"/>
            </p:cNvSpPr>
            <p:nvPr/>
          </p:nvSpPr>
          <p:spPr bwMode="auto">
            <a:xfrm>
              <a:off x="432" y="2183"/>
              <a:ext cx="339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249145" y="1109049"/>
            <a:ext cx="58741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>
                <a:solidFill>
                  <a:schemeClr val="accent3"/>
                </a:solidFill>
              </a:rPr>
              <a:t>B</a:t>
            </a:r>
            <a:r>
              <a:rPr lang="en-US" sz="2000" baseline="-25000" dirty="0">
                <a:solidFill>
                  <a:schemeClr val="accent3"/>
                </a:solidFill>
              </a:rPr>
              <a:t>Z</a:t>
            </a:r>
            <a:r>
              <a:rPr lang="en-US" sz="2000" dirty="0">
                <a:solidFill>
                  <a:schemeClr val="accent3"/>
                </a:solidFill>
              </a:rPr>
              <a:t> is </a:t>
            </a:r>
            <a:r>
              <a:rPr lang="en-US" sz="2000" dirty="0" smtClean="0">
                <a:solidFill>
                  <a:schemeClr val="accent3"/>
                </a:solidFill>
              </a:rPr>
              <a:t>due to errors only. 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Ideal B</a:t>
            </a:r>
            <a:r>
              <a:rPr lang="en-US" sz="2000" baseline="-25000" dirty="0" smtClean="0">
                <a:solidFill>
                  <a:schemeClr val="accent3"/>
                </a:solidFill>
              </a:rPr>
              <a:t>Z</a:t>
            </a:r>
            <a:r>
              <a:rPr lang="en-US" sz="2000" dirty="0" smtClean="0">
                <a:solidFill>
                  <a:schemeClr val="accent3"/>
                </a:solidFill>
              </a:rPr>
              <a:t> trajectory 2</a:t>
            </a:r>
            <a:r>
              <a:rPr lang="en-US" sz="2000" baseline="30000" dirty="0" smtClean="0">
                <a:solidFill>
                  <a:schemeClr val="accent3"/>
                </a:solidFill>
              </a:rPr>
              <a:t>nd</a:t>
            </a:r>
            <a:r>
              <a:rPr lang="en-US" sz="2000" dirty="0" smtClean="0">
                <a:solidFill>
                  <a:schemeClr val="accent3"/>
                </a:solidFill>
              </a:rPr>
              <a:t> Field Integral is a Null line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Correction by Tilting Poles</a:t>
            </a:r>
          </a:p>
        </p:txBody>
      </p:sp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6985"/>
              </p:ext>
            </p:extLst>
          </p:nvPr>
        </p:nvGraphicFramePr>
        <p:xfrm>
          <a:off x="4691896" y="3860800"/>
          <a:ext cx="3826086" cy="160291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98205"/>
                <a:gridCol w="829339"/>
                <a:gridCol w="862002"/>
                <a:gridCol w="1436540"/>
              </a:tblGrid>
              <a:tr h="86123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Symbol"/>
                        </a:rPr>
                        <a:t></a:t>
                      </a:r>
                      <a:r>
                        <a:rPr lang="en-US" sz="1600" baseline="-25000" dirty="0" smtClean="0">
                          <a:sym typeface="Symbol"/>
                        </a:rPr>
                        <a:t>0</a:t>
                      </a:r>
                      <a:r>
                        <a:rPr lang="en-US" sz="1600" baseline="0" dirty="0" smtClean="0">
                          <a:sym typeface="Symbol"/>
                        </a:rPr>
                        <a:t> </a:t>
                      </a:r>
                    </a:p>
                    <a:p>
                      <a:r>
                        <a:rPr lang="en-US" sz="1600" baseline="0" dirty="0" smtClean="0">
                          <a:sym typeface="Symbol"/>
                        </a:rPr>
                        <a:t>[mm]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Tuning</a:t>
                      </a:r>
                    </a:p>
                    <a:p>
                      <a:r>
                        <a:rPr lang="en-US" sz="1600" dirty="0" smtClean="0"/>
                        <a:t>Gap </a:t>
                      </a:r>
                    </a:p>
                    <a:p>
                      <a:r>
                        <a:rPr lang="en-US" sz="1600" dirty="0" smtClean="0"/>
                        <a:t>[mm]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Tilt  Kick</a:t>
                      </a:r>
                    </a:p>
                    <a:p>
                      <a:r>
                        <a:rPr lang="en-US" sz="1600" dirty="0" smtClean="0"/>
                        <a:t>Signature</a:t>
                      </a:r>
                    </a:p>
                    <a:p>
                      <a:r>
                        <a:rPr lang="en-US" sz="1600" dirty="0" smtClean="0"/>
                        <a:t>[</a:t>
                      </a:r>
                      <a:r>
                        <a:rPr lang="en-US" sz="1600" dirty="0" err="1" smtClean="0"/>
                        <a:t>Tmm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mrad</a:t>
                      </a:r>
                      <a:r>
                        <a:rPr lang="en-US" sz="1600" dirty="0" smtClean="0"/>
                        <a:t>]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0.0127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0.0325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36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9pPr>
          </a:lstStyle>
          <a:p>
            <a:fld id="{319083D1-5317-4A8C-A439-A7BD26B97480}" type="slidenum">
              <a:rPr lang="en-GB" sz="1000">
                <a:solidFill>
                  <a:schemeClr val="bg1"/>
                </a:solidFill>
                <a:ea typeface="Geneva" pitchFamily="1" charset="-128"/>
              </a:rPr>
              <a:pPr/>
              <a:t>16</a:t>
            </a:fld>
            <a:endParaRPr lang="en-GB" sz="100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25" y="502130"/>
            <a:ext cx="7283450" cy="481012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Pole Tuning: U68-X003-N001 @ Gap=16mm</a:t>
            </a:r>
            <a:endParaRPr lang="en-GB" dirty="0" smtClean="0"/>
          </a:p>
        </p:txBody>
      </p:sp>
      <p:graphicFrame>
        <p:nvGraphicFramePr>
          <p:cNvPr id="184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869560"/>
              </p:ext>
            </p:extLst>
          </p:nvPr>
        </p:nvGraphicFramePr>
        <p:xfrm>
          <a:off x="412750" y="1021936"/>
          <a:ext cx="3309938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2" name="Graph" r:id="rId4" imgW="3998880" imgH="3113280" progId="Origin50.Graph">
                  <p:embed/>
                </p:oleObj>
              </mc:Choice>
              <mc:Fallback>
                <p:oleObj name="Graph" r:id="rId4" imgW="3998880" imgH="311328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1021936"/>
                        <a:ext cx="3309938" cy="257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564883"/>
              </p:ext>
            </p:extLst>
          </p:nvPr>
        </p:nvGraphicFramePr>
        <p:xfrm>
          <a:off x="5005998" y="1033974"/>
          <a:ext cx="3290887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3" name="Graph" r:id="rId6" imgW="3932640" imgH="3096000" progId="Origin50.Graph">
                  <p:embed/>
                </p:oleObj>
              </mc:Choice>
              <mc:Fallback>
                <p:oleObj name="Graph" r:id="rId6" imgW="3932640" imgH="30960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998" y="1033974"/>
                        <a:ext cx="3290887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686985"/>
              </p:ext>
            </p:extLst>
          </p:nvPr>
        </p:nvGraphicFramePr>
        <p:xfrm>
          <a:off x="412122" y="3533626"/>
          <a:ext cx="3395720" cy="265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4" name="Graph" r:id="rId8" imgW="3991680" imgH="3120480" progId="Origin50.Graph">
                  <p:embed/>
                </p:oleObj>
              </mc:Choice>
              <mc:Fallback>
                <p:oleObj name="Graph" r:id="rId8" imgW="3991680" imgH="3120480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22" y="3533626"/>
                        <a:ext cx="3395720" cy="2654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340281"/>
              </p:ext>
            </p:extLst>
          </p:nvPr>
        </p:nvGraphicFramePr>
        <p:xfrm>
          <a:off x="4906963" y="3511550"/>
          <a:ext cx="3395662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5" name="Graph" r:id="rId10" imgW="4024800" imgH="3169440" progId="Origin50.Graph">
                  <p:embed/>
                </p:oleObj>
              </mc:Choice>
              <mc:Fallback>
                <p:oleObj name="Graph" r:id="rId10" imgW="4024800" imgH="3169440" progId="Origin50.Grap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3511550"/>
                        <a:ext cx="3395662" cy="26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74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54653"/>
              </p:ext>
            </p:extLst>
          </p:nvPr>
        </p:nvGraphicFramePr>
        <p:xfrm>
          <a:off x="696913" y="4089361"/>
          <a:ext cx="292100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" name="Graph" r:id="rId3" imgW="3859200" imgH="3137760" progId="Origin50.Graph">
                  <p:embed/>
                </p:oleObj>
              </mc:Choice>
              <mc:Fallback>
                <p:oleObj name="Graph" r:id="rId3" imgW="3859200" imgH="31377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4089361"/>
                        <a:ext cx="2921000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63" y="512763"/>
            <a:ext cx="7283450" cy="481012"/>
          </a:xfrm>
          <a:noFill/>
        </p:spPr>
        <p:txBody>
          <a:bodyPr/>
          <a:lstStyle/>
          <a:p>
            <a:r>
              <a:rPr lang="en-US" dirty="0" smtClean="0"/>
              <a:t>U68-X003 / X004: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Comparison of Gap dependent Results</a:t>
            </a:r>
            <a:endParaRPr lang="en-GB" dirty="0" smtClean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826385"/>
              </p:ext>
            </p:extLst>
          </p:nvPr>
        </p:nvGraphicFramePr>
        <p:xfrm>
          <a:off x="4616931" y="3631092"/>
          <a:ext cx="3973032" cy="2779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047897"/>
                <a:gridCol w="893135"/>
              </a:tblGrid>
              <a:tr h="406873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Specs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Result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Operational Gap Range [mm]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10-25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---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</a:t>
                      </a:r>
                      <a:r>
                        <a:rPr lang="en-US" sz="1400" b="1" baseline="-25000" dirty="0" smtClean="0"/>
                        <a:t>0</a:t>
                      </a:r>
                      <a:r>
                        <a:rPr lang="en-US" sz="1400" b="1" baseline="0" dirty="0" smtClean="0"/>
                        <a:t> @ 10mm Gap [T]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1.69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1.66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K @ 10mm Gap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10.5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9.3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RMS I2</a:t>
                      </a:r>
                      <a:r>
                        <a:rPr lang="en-US" sz="1400" b="1" baseline="-25000" dirty="0" smtClean="0"/>
                        <a:t>Y</a:t>
                      </a:r>
                      <a:r>
                        <a:rPr lang="en-US" sz="1400" b="1" baseline="0" dirty="0" smtClean="0"/>
                        <a:t> [Tmm</a:t>
                      </a:r>
                      <a:r>
                        <a:rPr lang="en-US" sz="1400" b="1" baseline="30000" dirty="0" smtClean="0"/>
                        <a:t>2</a:t>
                      </a:r>
                      <a:r>
                        <a:rPr lang="en-US" sz="1400" b="1" baseline="0" dirty="0" smtClean="0"/>
                        <a:t>]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&lt; 210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&lt; 90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RMS I2</a:t>
                      </a:r>
                      <a:r>
                        <a:rPr lang="en-US" sz="1400" b="1" baseline="-25000" dirty="0" smtClean="0"/>
                        <a:t>Z</a:t>
                      </a:r>
                      <a:r>
                        <a:rPr lang="en-US" sz="1400" b="1" baseline="0" dirty="0" smtClean="0"/>
                        <a:t> [Tmm</a:t>
                      </a:r>
                      <a:r>
                        <a:rPr lang="en-US" sz="1400" b="1" baseline="30000" dirty="0" smtClean="0"/>
                        <a:t>2</a:t>
                      </a:r>
                      <a:r>
                        <a:rPr lang="en-US" sz="1400" b="1" baseline="0" dirty="0" smtClean="0"/>
                        <a:t>]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&lt; 100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&lt; 70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Phase Jitter [°]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&lt; 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&lt; 8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735090"/>
              </p:ext>
            </p:extLst>
          </p:nvPr>
        </p:nvGraphicFramePr>
        <p:xfrm>
          <a:off x="4848225" y="1203293"/>
          <a:ext cx="3033713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" name="Graph" r:id="rId5" imgW="4043520" imgH="3244320" progId="Origin50.Graph">
                  <p:embed/>
                </p:oleObj>
              </mc:Choice>
              <mc:Fallback>
                <p:oleObj name="Graph" r:id="rId5" imgW="4043520" imgH="324432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1203293"/>
                        <a:ext cx="3033713" cy="243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000576"/>
              </p:ext>
            </p:extLst>
          </p:nvPr>
        </p:nvGraphicFramePr>
        <p:xfrm>
          <a:off x="531333" y="1255829"/>
          <a:ext cx="2935288" cy="229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" name="Graph" r:id="rId7" imgW="3908160" imgH="3060000" progId="Origin50.Graph">
                  <p:embed/>
                </p:oleObj>
              </mc:Choice>
              <mc:Fallback>
                <p:oleObj name="Graph" r:id="rId7" imgW="3908160" imgH="306000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3" y="1255829"/>
                        <a:ext cx="2935288" cy="229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148806" y="1084268"/>
            <a:ext cx="2088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Transverse Overlap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2061" y="3548451"/>
            <a:ext cx="3575018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K-Parameter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Longitudinal Overlap / Phase Jitter</a:t>
            </a:r>
          </a:p>
        </p:txBody>
      </p:sp>
    </p:spTree>
    <p:extLst>
      <p:ext uri="{BB962C8B-B14F-4D97-AF65-F5344CB8AC3E}">
        <p14:creationId xmlns:p14="http://schemas.microsoft.com/office/powerpoint/2010/main" val="18350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9pPr>
          </a:lstStyle>
          <a:p>
            <a:fld id="{7AF8ECD4-35BC-418D-A44C-B94501FD36CB}" type="slidenum">
              <a:rPr lang="en-GB" sz="1000">
                <a:solidFill>
                  <a:schemeClr val="bg1"/>
                </a:solidFill>
                <a:ea typeface="Geneva" pitchFamily="1" charset="-128"/>
              </a:rPr>
              <a:pPr/>
              <a:t>18</a:t>
            </a:fld>
            <a:endParaRPr lang="en-GB" sz="100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63" y="512763"/>
            <a:ext cx="7283450" cy="481012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Pole Tuning : U40-X044-K004 @ Gap=14mm </a:t>
            </a:r>
            <a:endParaRPr lang="en-GB" dirty="0" smtClean="0"/>
          </a:p>
        </p:txBody>
      </p:sp>
      <p:graphicFrame>
        <p:nvGraphicFramePr>
          <p:cNvPr id="133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256625"/>
              </p:ext>
            </p:extLst>
          </p:nvPr>
        </p:nvGraphicFramePr>
        <p:xfrm>
          <a:off x="541338" y="1012825"/>
          <a:ext cx="3352800" cy="259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4" name="Graph" r:id="rId4" imgW="4056480" imgH="3136320" progId="Origin50.Graph">
                  <p:embed/>
                </p:oleObj>
              </mc:Choice>
              <mc:Fallback>
                <p:oleObj name="Graph" r:id="rId4" imgW="4056480" imgH="31363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1012825"/>
                        <a:ext cx="3352800" cy="259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193007"/>
              </p:ext>
            </p:extLst>
          </p:nvPr>
        </p:nvGraphicFramePr>
        <p:xfrm>
          <a:off x="4969025" y="1028403"/>
          <a:ext cx="3281841" cy="2613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5" name="Graph" r:id="rId6" imgW="4019040" imgH="3202560" progId="Origin50.Graph">
                  <p:embed/>
                </p:oleObj>
              </mc:Choice>
              <mc:Fallback>
                <p:oleObj name="Graph" r:id="rId6" imgW="4019040" imgH="3202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9025" y="1028403"/>
                        <a:ext cx="3281841" cy="2613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595511"/>
              </p:ext>
            </p:extLst>
          </p:nvPr>
        </p:nvGraphicFramePr>
        <p:xfrm>
          <a:off x="4868863" y="3559175"/>
          <a:ext cx="3379787" cy="258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6" name="Graph" r:id="rId8" imgW="4122720" imgH="3152160" progId="Origin50.Graph">
                  <p:embed/>
                </p:oleObj>
              </mc:Choice>
              <mc:Fallback>
                <p:oleObj name="Graph" r:id="rId8" imgW="4122720" imgH="31521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63" y="3559175"/>
                        <a:ext cx="3379787" cy="258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95260"/>
              </p:ext>
            </p:extLst>
          </p:nvPr>
        </p:nvGraphicFramePr>
        <p:xfrm>
          <a:off x="546100" y="3522663"/>
          <a:ext cx="3332163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7" name="Graph" r:id="rId10" imgW="4065120" imgH="3251520" progId="Origin50.Graph">
                  <p:embed/>
                </p:oleObj>
              </mc:Choice>
              <mc:Fallback>
                <p:oleObj name="Graph" r:id="rId10" imgW="4065120" imgH="32515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522663"/>
                        <a:ext cx="3332163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71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60385" y="6305910"/>
            <a:ext cx="4735902" cy="52621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112" charset="-128"/>
              </a:defRPr>
            </a:lvl9pPr>
          </a:lstStyle>
          <a:p>
            <a:fld id="{DD76F457-D1DA-441A-AFB9-A677D4A14B30}" type="slidenum">
              <a:rPr lang="en-GB" sz="1000">
                <a:solidFill>
                  <a:schemeClr val="bg1"/>
                </a:solidFill>
                <a:ea typeface="Geneva" pitchFamily="1" charset="-128"/>
              </a:rPr>
              <a:pPr/>
              <a:t>19</a:t>
            </a:fld>
            <a:endParaRPr lang="en-GB" sz="100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63" y="512763"/>
            <a:ext cx="7283450" cy="481012"/>
          </a:xfrm>
          <a:noFill/>
        </p:spPr>
        <p:txBody>
          <a:bodyPr/>
          <a:lstStyle/>
          <a:p>
            <a:r>
              <a:rPr lang="en-US" dirty="0" smtClean="0"/>
              <a:t>U40-X044 / X004: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Comparison of </a:t>
            </a:r>
            <a:r>
              <a:rPr lang="en-US" dirty="0" smtClean="0"/>
              <a:t>Gap dependent Results</a:t>
            </a:r>
            <a:endParaRPr lang="en-GB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174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377703"/>
              </p:ext>
            </p:extLst>
          </p:nvPr>
        </p:nvGraphicFramePr>
        <p:xfrm>
          <a:off x="627063" y="4318798"/>
          <a:ext cx="3148012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9" name="Graph" r:id="rId4" imgW="4086720" imgH="3215520" progId="Origin50.Graph">
                  <p:embed/>
                </p:oleObj>
              </mc:Choice>
              <mc:Fallback>
                <p:oleObj name="Graph" r:id="rId4" imgW="4086720" imgH="32155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5731" t="7648" r="4883" b="7648"/>
                      <a:stretch>
                        <a:fillRect/>
                      </a:stretch>
                    </p:blipFill>
                    <p:spPr bwMode="auto">
                      <a:xfrm>
                        <a:off x="627063" y="4318798"/>
                        <a:ext cx="3148012" cy="233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908001"/>
              </p:ext>
            </p:extLst>
          </p:nvPr>
        </p:nvGraphicFramePr>
        <p:xfrm>
          <a:off x="4654735" y="1359742"/>
          <a:ext cx="2886075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0" name="Graph" r:id="rId6" imgW="3941280" imgH="3103200" progId="Origin50.Graph">
                  <p:embed/>
                </p:oleObj>
              </mc:Choice>
              <mc:Fallback>
                <p:oleObj name="Graph" r:id="rId6" imgW="3941280" imgH="31032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l="6104" t="10503" r="7428" b="7170"/>
                      <a:stretch>
                        <a:fillRect/>
                      </a:stretch>
                    </p:blipFill>
                    <p:spPr bwMode="auto">
                      <a:xfrm>
                        <a:off x="4654735" y="1359742"/>
                        <a:ext cx="2886075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350802"/>
              </p:ext>
            </p:extLst>
          </p:nvPr>
        </p:nvGraphicFramePr>
        <p:xfrm>
          <a:off x="757016" y="1385713"/>
          <a:ext cx="2889951" cy="2135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1" name="Graph" r:id="rId8" imgW="3905280" imgH="3065760" progId="Origin50.Graph">
                  <p:embed/>
                </p:oleObj>
              </mc:Choice>
              <mc:Fallback>
                <p:oleObj name="Graph" r:id="rId8" imgW="3905280" imgH="30657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 l="5667" t="11339" r="7202" b="7170"/>
                      <a:stretch>
                        <a:fillRect/>
                      </a:stretch>
                    </p:blipFill>
                    <p:spPr bwMode="auto">
                      <a:xfrm>
                        <a:off x="757016" y="1385713"/>
                        <a:ext cx="2889951" cy="2135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1707"/>
              </p:ext>
            </p:extLst>
          </p:nvPr>
        </p:nvGraphicFramePr>
        <p:xfrm>
          <a:off x="4756298" y="3848897"/>
          <a:ext cx="3973032" cy="2779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047897"/>
                <a:gridCol w="893135"/>
              </a:tblGrid>
              <a:tr h="406873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Specs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Result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Operational Gap Range [mm]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10-20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---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</a:t>
                      </a:r>
                      <a:r>
                        <a:rPr lang="en-US" sz="1400" b="1" baseline="-25000" dirty="0" smtClean="0"/>
                        <a:t>0</a:t>
                      </a:r>
                      <a:r>
                        <a:rPr lang="en-US" sz="1400" b="1" baseline="0" dirty="0" smtClean="0"/>
                        <a:t> @ 10mm Gap [T]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1.14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1.13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K @ 10mm Gap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3.9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RMS I2</a:t>
                      </a:r>
                      <a:r>
                        <a:rPr lang="en-US" sz="1400" b="1" baseline="-25000" dirty="0" smtClean="0"/>
                        <a:t>Y</a:t>
                      </a:r>
                      <a:r>
                        <a:rPr lang="en-US" sz="1400" b="1" baseline="0" dirty="0" smtClean="0"/>
                        <a:t> [Tmm</a:t>
                      </a:r>
                      <a:r>
                        <a:rPr lang="en-US" sz="1400" b="1" baseline="30000" dirty="0" smtClean="0"/>
                        <a:t>2</a:t>
                      </a:r>
                      <a:r>
                        <a:rPr lang="en-US" sz="1400" b="1" baseline="0" dirty="0" smtClean="0"/>
                        <a:t>]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&lt; 100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&lt; 50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RMS I2</a:t>
                      </a:r>
                      <a:r>
                        <a:rPr lang="en-US" sz="1400" b="1" baseline="-25000" dirty="0" smtClean="0"/>
                        <a:t>Z</a:t>
                      </a:r>
                      <a:r>
                        <a:rPr lang="en-US" sz="1400" b="1" baseline="0" dirty="0" smtClean="0"/>
                        <a:t> [Tmm</a:t>
                      </a:r>
                      <a:r>
                        <a:rPr lang="en-US" sz="1400" b="1" baseline="30000" dirty="0" smtClean="0"/>
                        <a:t>2</a:t>
                      </a:r>
                      <a:r>
                        <a:rPr lang="en-US" sz="1400" b="1" baseline="0" dirty="0" smtClean="0"/>
                        <a:t>]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&lt; 100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&lt; 40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Phase Jitter [°]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&lt; 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&lt; 7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218829" y="1029814"/>
            <a:ext cx="2088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Transverse Overlap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32061" y="3513947"/>
            <a:ext cx="3575018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K-Parameter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Longitudinal Overlap / Phase Jitter</a:t>
            </a:r>
          </a:p>
        </p:txBody>
      </p:sp>
    </p:spTree>
    <p:extLst>
      <p:ext uri="{BB962C8B-B14F-4D97-AF65-F5344CB8AC3E}">
        <p14:creationId xmlns:p14="http://schemas.microsoft.com/office/powerpoint/2010/main" val="13829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56361" y="1862765"/>
            <a:ext cx="7822093" cy="3666165"/>
          </a:xfrm>
        </p:spPr>
        <p:txBody>
          <a:bodyPr/>
          <a:lstStyle/>
          <a:p>
            <a:r>
              <a:rPr lang="en-US" sz="2800" dirty="0" smtClean="0"/>
              <a:t>XFEL.EU  Undulator Systems &amp; </a:t>
            </a:r>
            <a:r>
              <a:rPr lang="en-US" sz="2800" dirty="0"/>
              <a:t>Controls </a:t>
            </a:r>
          </a:p>
          <a:p>
            <a:r>
              <a:rPr lang="en-US" sz="2800" dirty="0" smtClean="0"/>
              <a:t>Undulator Segments</a:t>
            </a:r>
            <a:endParaRPr lang="en-US" sz="2800" dirty="0"/>
          </a:p>
          <a:p>
            <a:pPr lvl="1"/>
            <a:r>
              <a:rPr lang="en-US" sz="2800" dirty="0" smtClean="0"/>
              <a:t>Serial Production of Undulator Segments:</a:t>
            </a:r>
          </a:p>
          <a:p>
            <a:pPr lvl="1"/>
            <a:r>
              <a:rPr lang="en-US" sz="2800" dirty="0" smtClean="0"/>
              <a:t>Representative Results</a:t>
            </a:r>
          </a:p>
          <a:p>
            <a:r>
              <a:rPr lang="en-US" sz="2800" dirty="0" smtClean="0"/>
              <a:t>Intersections</a:t>
            </a:r>
          </a:p>
          <a:p>
            <a:r>
              <a:rPr lang="en-US" sz="2800" dirty="0" smtClean="0"/>
              <a:t>Summary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99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Magnetic Results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  <a:ea typeface="ＭＳ Ｐゴシック" pitchFamily="112" charset="-128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4025" y="1282535"/>
            <a:ext cx="8071761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 fontAlgn="base">
              <a:spcBef>
                <a:spcPts val="6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Char char="n"/>
            </a:pPr>
            <a:r>
              <a:rPr lang="en-US" sz="2000" dirty="0">
                <a:solidFill>
                  <a:srgbClr val="000000"/>
                </a:solidFill>
                <a:ea typeface="ＭＳ Ｐゴシック" pitchFamily="112" charset="-128"/>
              </a:rPr>
              <a:t>Measurement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112" charset="-128"/>
              </a:rPr>
              <a:t>Results </a:t>
            </a:r>
            <a:r>
              <a:rPr lang="en-US" sz="2000" dirty="0">
                <a:solidFill>
                  <a:srgbClr val="000000"/>
                </a:solidFill>
                <a:ea typeface="ＭＳ Ｐゴシック" pitchFamily="112" charset="-128"/>
              </a:rPr>
              <a:t>be independent of the Bench</a:t>
            </a:r>
            <a:r>
              <a:rPr lang="en-US" sz="2000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rPr>
              <a:t> Comparison </a:t>
            </a:r>
            <a:br>
              <a:rPr lang="en-US" sz="2000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rPr>
            </a:br>
            <a:r>
              <a:rPr lang="en-US" sz="2000" dirty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rPr>
              <a:t>of Measurements done at all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112" charset="-128"/>
                <a:sym typeface="Wingdings" pitchFamily="2" charset="2"/>
              </a:rPr>
              <a:t>labs</a:t>
            </a:r>
          </a:p>
          <a:p>
            <a:pPr marL="268288" indent="-268288" fontAlgn="base">
              <a:spcBef>
                <a:spcPts val="6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Char char="n"/>
            </a:pPr>
            <a:r>
              <a:rPr lang="en-US" sz="2000" dirty="0" smtClean="0">
                <a:solidFill>
                  <a:srgbClr val="000000"/>
                </a:solidFill>
                <a:sym typeface="Wingdings" pitchFamily="2" charset="2"/>
              </a:rPr>
              <a:t>Influence of low temperature exposition</a:t>
            </a:r>
            <a:endParaRPr lang="en-US" sz="2000" dirty="0">
              <a:solidFill>
                <a:srgbClr val="000000"/>
              </a:solidFill>
              <a:ea typeface="ＭＳ Ｐゴシック" pitchFamily="112" charset="-128"/>
              <a:sym typeface="Wingdings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06158" y="5996428"/>
            <a:ext cx="8409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112" charset="-128"/>
              </a:rPr>
              <a:t>Further Plans: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112" charset="-128"/>
              </a:rPr>
              <a:t>Influence </a:t>
            </a:r>
            <a:r>
              <a:rPr lang="en-US" sz="2000" dirty="0">
                <a:solidFill>
                  <a:srgbClr val="000000"/>
                </a:solidFill>
                <a:ea typeface="ＭＳ Ｐゴシック" pitchFamily="112" charset="-128"/>
              </a:rPr>
              <a:t>of Transport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 pitchFamily="112" charset="-128"/>
              </a:rPr>
              <a:t>Conditons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112" charset="-128"/>
              </a:rPr>
              <a:t> to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 pitchFamily="112" charset="-128"/>
              </a:rPr>
              <a:t>Osdorfer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112" charset="-128"/>
              </a:rPr>
              <a:t> Born</a:t>
            </a:r>
            <a:endParaRPr lang="en-US" sz="2000" dirty="0">
              <a:solidFill>
                <a:srgbClr val="000000"/>
              </a:solidFill>
              <a:ea typeface="ＭＳ Ｐゴシック" pitchFamily="112" charset="-128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818075"/>
              </p:ext>
            </p:extLst>
          </p:nvPr>
        </p:nvGraphicFramePr>
        <p:xfrm>
          <a:off x="228954" y="2375142"/>
          <a:ext cx="4914192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" name="Graph" r:id="rId3" imgW="4125600" imgH="2901600" progId="Origin50.Graph">
                  <p:embed/>
                </p:oleObj>
              </mc:Choice>
              <mc:Fallback>
                <p:oleObj name="Graph" r:id="rId3" imgW="41256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954" y="2375142"/>
                        <a:ext cx="4914192" cy="345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362975"/>
              </p:ext>
            </p:extLst>
          </p:nvPr>
        </p:nvGraphicFramePr>
        <p:xfrm>
          <a:off x="4186197" y="2324100"/>
          <a:ext cx="4957803" cy="348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5" name="Graph" r:id="rId5" imgW="4125600" imgH="2901600" progId="Origin50.Graph">
                  <p:embed/>
                </p:oleObj>
              </mc:Choice>
              <mc:Fallback>
                <p:oleObj name="Graph" r:id="rId5" imgW="41256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86197" y="2324100"/>
                        <a:ext cx="4957803" cy="3487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6220046" y="4401885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 smtClean="0">
                <a:solidFill>
                  <a:srgbClr val="FF0000"/>
                </a:solidFill>
                <a:latin typeface="Cambria Math"/>
                <a:ea typeface="Cambria Math"/>
              </a:rPr>
              <a:t>≈</a:t>
            </a:r>
            <a:r>
              <a:rPr lang="de-DE" sz="1600" dirty="0" smtClean="0">
                <a:solidFill>
                  <a:srgbClr val="FF0000"/>
                </a:solidFill>
              </a:rPr>
              <a:t>2°C</a:t>
            </a:r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6675540" y="4591577"/>
            <a:ext cx="0" cy="28704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53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4420" y="308344"/>
            <a:ext cx="7283450" cy="511987"/>
          </a:xfrm>
        </p:spPr>
        <p:txBody>
          <a:bodyPr/>
          <a:lstStyle/>
          <a:p>
            <a:pPr algn="ctr"/>
            <a:r>
              <a:rPr lang="en-US" dirty="0" smtClean="0"/>
              <a:t>Present Status of Production</a:t>
            </a:r>
            <a:endParaRPr lang="en-US" dirty="0"/>
          </a:p>
        </p:txBody>
      </p:sp>
      <p:pic>
        <p:nvPicPr>
          <p:cNvPr id="17411" name="Picture 3" descr="H:\Bilder\XFEL\WP71_Activities\U40_X001\20120912-IMG_45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5" r="13934"/>
          <a:stretch/>
        </p:blipFill>
        <p:spPr bwMode="auto">
          <a:xfrm>
            <a:off x="5863969" y="1241111"/>
            <a:ext cx="3107958" cy="20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:\Bilder\XFEL\WP71_Activities\U40_X001\20120912-IMG_45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0" r="14407" b="6050"/>
          <a:stretch/>
        </p:blipFill>
        <p:spPr bwMode="auto">
          <a:xfrm>
            <a:off x="5848717" y="3596409"/>
            <a:ext cx="3123210" cy="210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-1" y="1792406"/>
            <a:ext cx="5848717" cy="35548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800" b="1" dirty="0" smtClean="0">
                <a:solidFill>
                  <a:schemeClr val="accent3"/>
                </a:solidFill>
              </a:rPr>
              <a:t>Status of Undulator Production  April 19, 2013</a:t>
            </a:r>
          </a:p>
          <a:p>
            <a:pPr marL="177800" indent="-1778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b="1" dirty="0" smtClean="0">
                <a:solidFill>
                  <a:schemeClr val="accent3"/>
                </a:solidFill>
              </a:rPr>
              <a:t>Delivery Status:</a:t>
            </a:r>
          </a:p>
          <a:p>
            <a:pPr marL="742950" lvl="1" indent="-285750">
              <a:spcBef>
                <a:spcPts val="600"/>
              </a:spcBef>
              <a:buClrTx/>
              <a:buSzPct val="80000"/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43 Support Systems</a:t>
            </a:r>
          </a:p>
          <a:p>
            <a:pPr marL="742950" lvl="1" indent="-285750">
              <a:spcBef>
                <a:spcPts val="600"/>
              </a:spcBef>
              <a:buClrTx/>
              <a:buSzPct val="80000"/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</a:rPr>
              <a:t>38 Magnet structures</a:t>
            </a:r>
          </a:p>
          <a:p>
            <a:pPr marL="177800" indent="-1778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b="1" dirty="0" smtClean="0">
                <a:solidFill>
                  <a:schemeClr val="accent3"/>
                </a:solidFill>
              </a:rPr>
              <a:t>Prepared for Measurements: 33  </a:t>
            </a:r>
            <a:endParaRPr lang="en-US" sz="1800" b="1" dirty="0">
              <a:solidFill>
                <a:schemeClr val="accent3"/>
              </a:solidFill>
            </a:endParaRPr>
          </a:p>
          <a:p>
            <a:pPr marL="177800" indent="-1778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b="1" dirty="0">
                <a:solidFill>
                  <a:schemeClr val="accent3"/>
                </a:solidFill>
              </a:rPr>
              <a:t>Measured </a:t>
            </a:r>
            <a:r>
              <a:rPr lang="en-US" sz="1800" b="1" dirty="0" smtClean="0">
                <a:solidFill>
                  <a:schemeClr val="accent3"/>
                </a:solidFill>
              </a:rPr>
              <a:t>&amp; tuned:  22 Segments</a:t>
            </a:r>
            <a:r>
              <a:rPr lang="en-US" sz="1800" b="1" smtClean="0">
                <a:solidFill>
                  <a:schemeClr val="accent3"/>
                </a:solidFill>
              </a:rPr>
              <a:t>, 110m</a:t>
            </a:r>
            <a:endParaRPr lang="en-US" sz="1800" b="1" dirty="0" smtClean="0">
              <a:solidFill>
                <a:schemeClr val="accent3"/>
              </a:solidFill>
            </a:endParaRPr>
          </a:p>
          <a:p>
            <a:pPr marL="177800" indent="-1778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b="1" dirty="0" smtClean="0">
                <a:solidFill>
                  <a:schemeClr val="accent3"/>
                </a:solidFill>
              </a:rPr>
              <a:t>Waiting for magnetic measurements: 11 Segments</a:t>
            </a:r>
          </a:p>
          <a:p>
            <a:pPr marL="177800" indent="-1778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b="1" dirty="0" smtClean="0">
                <a:solidFill>
                  <a:schemeClr val="accent3"/>
                </a:solidFill>
              </a:rPr>
              <a:t>Ready for Installation: 18</a:t>
            </a:r>
          </a:p>
          <a:p>
            <a:pPr marL="177800" indent="-1778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b="1" dirty="0" smtClean="0">
                <a:solidFill>
                  <a:schemeClr val="accent3"/>
                </a:solidFill>
              </a:rPr>
              <a:t>In </a:t>
            </a:r>
            <a:r>
              <a:rPr lang="en-US" sz="1800" b="1" dirty="0">
                <a:solidFill>
                  <a:schemeClr val="accent3"/>
                </a:solidFill>
              </a:rPr>
              <a:t>P</a:t>
            </a:r>
            <a:r>
              <a:rPr lang="en-US" sz="1800" b="1" dirty="0" smtClean="0">
                <a:solidFill>
                  <a:schemeClr val="accent3"/>
                </a:solidFill>
              </a:rPr>
              <a:t>reparation for Installation: 3</a:t>
            </a:r>
          </a:p>
          <a:p>
            <a:pPr marL="177800" indent="-1778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b="1" dirty="0" smtClean="0">
                <a:solidFill>
                  <a:schemeClr val="accent3"/>
                </a:solidFill>
              </a:rPr>
              <a:t>Scheduled End of Production:  12 / 2014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4849526" y="6014545"/>
            <a:ext cx="3908124" cy="501935"/>
            <a:chOff x="3509824" y="5980272"/>
            <a:chExt cx="3908124" cy="501935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409" y="6093474"/>
              <a:ext cx="350539" cy="227001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3509824" y="6048820"/>
              <a:ext cx="1219200" cy="433387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046" y="6060936"/>
              <a:ext cx="730190" cy="292076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1" t="17251" r="18031" b="30412"/>
            <a:stretch/>
          </p:blipFill>
          <p:spPr>
            <a:xfrm>
              <a:off x="4572682" y="5980272"/>
              <a:ext cx="1448276" cy="453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22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693350" y="2308401"/>
            <a:ext cx="3377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4000" b="1" dirty="0" smtClean="0">
                <a:solidFill>
                  <a:schemeClr val="accent3"/>
                </a:solidFill>
              </a:rPr>
              <a:t>Intersections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6" t="6889" r="37916" b="13111"/>
          <a:stretch/>
        </p:blipFill>
        <p:spPr bwMode="auto">
          <a:xfrm>
            <a:off x="3554201" y="3484931"/>
            <a:ext cx="1677018" cy="276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4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8311" y="352425"/>
            <a:ext cx="4620310" cy="536575"/>
          </a:xfrm>
        </p:spPr>
        <p:txBody>
          <a:bodyPr/>
          <a:lstStyle/>
          <a:p>
            <a:r>
              <a:rPr lang="en-US" dirty="0" smtClean="0"/>
              <a:t>SASE2 Type Intersection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1" t="5907" r="37662" b="11649"/>
          <a:stretch/>
        </p:blipFill>
        <p:spPr bwMode="auto">
          <a:xfrm>
            <a:off x="1970789" y="1992923"/>
            <a:ext cx="2393351" cy="42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uppieren 31"/>
          <p:cNvGrpSpPr/>
          <p:nvPr/>
        </p:nvGrpSpPr>
        <p:grpSpPr>
          <a:xfrm>
            <a:off x="4298499" y="4693807"/>
            <a:ext cx="1552526" cy="886512"/>
            <a:chOff x="3591618" y="2717322"/>
            <a:chExt cx="1552526" cy="886512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3696312" y="2808288"/>
              <a:ext cx="1447832" cy="795545"/>
              <a:chOff x="3674580" y="4530930"/>
              <a:chExt cx="1447832" cy="795545"/>
            </a:xfrm>
          </p:grpSpPr>
          <p:pic>
            <p:nvPicPr>
              <p:cNvPr id="5" name="Grafik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7180" y="4836848"/>
                <a:ext cx="1238371" cy="259027"/>
              </a:xfrm>
              <a:prstGeom prst="rect">
                <a:avLst/>
              </a:prstGeom>
            </p:spPr>
          </p:pic>
          <p:sp>
            <p:nvSpPr>
              <p:cNvPr id="22" name="Textfeld 21"/>
              <p:cNvSpPr txBox="1"/>
              <p:nvPr/>
            </p:nvSpPr>
            <p:spPr>
              <a:xfrm>
                <a:off x="4336696" y="4549144"/>
                <a:ext cx="55175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050" b="1" dirty="0" smtClean="0">
                    <a:solidFill>
                      <a:schemeClr val="accent3"/>
                    </a:solidFill>
                  </a:rPr>
                  <a:t>WP71</a:t>
                </a:r>
              </a:p>
            </p:txBody>
          </p:sp>
          <p:pic>
            <p:nvPicPr>
              <p:cNvPr id="19" name="Grafik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2468" y="4530930"/>
                <a:ext cx="311532" cy="311532"/>
              </a:xfrm>
              <a:prstGeom prst="rect">
                <a:avLst/>
              </a:prstGeom>
            </p:spPr>
          </p:pic>
          <p:sp>
            <p:nvSpPr>
              <p:cNvPr id="24" name="Textfeld 23"/>
              <p:cNvSpPr txBox="1"/>
              <p:nvPr/>
            </p:nvSpPr>
            <p:spPr>
              <a:xfrm>
                <a:off x="3674580" y="5072559"/>
                <a:ext cx="144783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050" b="1" dirty="0" smtClean="0">
                    <a:solidFill>
                      <a:schemeClr val="accent3"/>
                    </a:solidFill>
                  </a:rPr>
                  <a:t>Quadrupole Movers</a:t>
                </a:r>
              </a:p>
            </p:txBody>
          </p:sp>
        </p:grpSp>
        <p:sp>
          <p:nvSpPr>
            <p:cNvPr id="35" name="Rechteck 34"/>
            <p:cNvSpPr/>
            <p:nvPr/>
          </p:nvSpPr>
          <p:spPr bwMode="auto">
            <a:xfrm>
              <a:off x="3591618" y="2717322"/>
              <a:ext cx="1400793" cy="886512"/>
            </a:xfrm>
            <a:prstGeom prst="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5015892" y="1330229"/>
            <a:ext cx="1241644" cy="1412721"/>
            <a:chOff x="3769743" y="4186119"/>
            <a:chExt cx="1241644" cy="1412721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154" y="4624724"/>
              <a:ext cx="1158012" cy="222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0371" y="4859361"/>
              <a:ext cx="773043" cy="3764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947" y="5193593"/>
              <a:ext cx="558142" cy="1941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9255" y="4309682"/>
              <a:ext cx="311532" cy="301704"/>
            </a:xfrm>
            <a:prstGeom prst="rect">
              <a:avLst/>
            </a:prstGeom>
            <a:ln>
              <a:noFill/>
            </a:ln>
          </p:spPr>
        </p:pic>
        <p:sp>
          <p:nvSpPr>
            <p:cNvPr id="31" name="Textfeld 30"/>
            <p:cNvSpPr txBox="1"/>
            <p:nvPr/>
          </p:nvSpPr>
          <p:spPr>
            <a:xfrm>
              <a:off x="4280787" y="4333576"/>
              <a:ext cx="551754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050" b="1" dirty="0" smtClean="0">
                  <a:solidFill>
                    <a:schemeClr val="accent3"/>
                  </a:solidFill>
                </a:rPr>
                <a:t>WP71</a:t>
              </a:r>
            </a:p>
          </p:txBody>
        </p:sp>
        <p:sp>
          <p:nvSpPr>
            <p:cNvPr id="28" name="Rechteck 27"/>
            <p:cNvSpPr/>
            <p:nvPr/>
          </p:nvSpPr>
          <p:spPr bwMode="auto">
            <a:xfrm>
              <a:off x="3769743" y="4186119"/>
              <a:ext cx="1241644" cy="1412721"/>
            </a:xfrm>
            <a:prstGeom prst="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3872416" y="5321674"/>
              <a:ext cx="112082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050" b="1" dirty="0" smtClean="0">
                  <a:solidFill>
                    <a:schemeClr val="accent3"/>
                  </a:solidFill>
                </a:rPr>
                <a:t>Phase Shifters</a:t>
              </a: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1373226" y="1182373"/>
            <a:ext cx="1563491" cy="786743"/>
            <a:chOff x="635557" y="1163432"/>
            <a:chExt cx="1563491" cy="786743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660590" y="1191329"/>
              <a:ext cx="1469382" cy="758846"/>
              <a:chOff x="711080" y="1785010"/>
              <a:chExt cx="1469382" cy="758846"/>
            </a:xfrm>
          </p:grpSpPr>
          <p:pic>
            <p:nvPicPr>
              <p:cNvPr id="8" name="Grafik 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497" y="1851184"/>
                <a:ext cx="308206" cy="340027"/>
              </a:xfrm>
              <a:prstGeom prst="rect">
                <a:avLst/>
              </a:prstGeom>
            </p:spPr>
          </p:pic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511" y="1785010"/>
                <a:ext cx="579951" cy="422999"/>
              </a:xfrm>
              <a:prstGeom prst="rect">
                <a:avLst/>
              </a:prstGeom>
            </p:spPr>
          </p:pic>
          <p:sp>
            <p:nvSpPr>
              <p:cNvPr id="10" name="Textfeld 9"/>
              <p:cNvSpPr txBox="1"/>
              <p:nvPr/>
            </p:nvSpPr>
            <p:spPr>
              <a:xfrm>
                <a:off x="711080" y="2128358"/>
                <a:ext cx="14013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050" b="1" dirty="0" smtClean="0">
                    <a:solidFill>
                      <a:schemeClr val="accent3"/>
                    </a:solidFill>
                  </a:rPr>
                  <a:t>Re-entrant Cavity </a:t>
                </a:r>
                <a:r>
                  <a:rPr lang="en-US" sz="1050" b="1" dirty="0">
                    <a:solidFill>
                      <a:schemeClr val="accent3"/>
                    </a:solidFill>
                  </a:rPr>
                  <a:t/>
                </a:r>
                <a:br>
                  <a:rPr lang="en-US" sz="1050" b="1" dirty="0">
                    <a:solidFill>
                      <a:schemeClr val="accent3"/>
                    </a:solidFill>
                  </a:rPr>
                </a:br>
                <a:r>
                  <a:rPr lang="en-US" sz="1050" b="1" dirty="0" smtClean="0">
                    <a:solidFill>
                      <a:schemeClr val="accent3"/>
                    </a:solidFill>
                  </a:rPr>
                  <a:t>BPMs+ Electronics</a:t>
                </a:r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1091803" y="1868483"/>
                <a:ext cx="541849" cy="275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050" b="1" dirty="0" smtClean="0">
                    <a:solidFill>
                      <a:schemeClr val="accent3"/>
                    </a:solidFill>
                  </a:rPr>
                  <a:t>WP17</a:t>
                </a:r>
              </a:p>
            </p:txBody>
          </p:sp>
        </p:grpSp>
        <p:sp>
          <p:nvSpPr>
            <p:cNvPr id="41" name="Rechteck 40"/>
            <p:cNvSpPr/>
            <p:nvPr/>
          </p:nvSpPr>
          <p:spPr bwMode="auto">
            <a:xfrm>
              <a:off x="635557" y="1163432"/>
              <a:ext cx="1563491" cy="738295"/>
            </a:xfrm>
            <a:prstGeom prst="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503084" y="5258396"/>
            <a:ext cx="1146557" cy="1000530"/>
            <a:chOff x="3803965" y="4545092"/>
            <a:chExt cx="1146557" cy="1000530"/>
          </a:xfrm>
        </p:grpSpPr>
        <p:sp>
          <p:nvSpPr>
            <p:cNvPr id="49" name="Rechteck 48"/>
            <p:cNvSpPr/>
            <p:nvPr/>
          </p:nvSpPr>
          <p:spPr bwMode="auto">
            <a:xfrm>
              <a:off x="3803965" y="4545092"/>
              <a:ext cx="1146557" cy="1000530"/>
            </a:xfrm>
            <a:prstGeom prst="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920" y="4578250"/>
              <a:ext cx="311532" cy="301704"/>
            </a:xfrm>
            <a:prstGeom prst="rect">
              <a:avLst/>
            </a:prstGeom>
            <a:ln>
              <a:noFill/>
            </a:ln>
          </p:spPr>
        </p:pic>
        <p:sp>
          <p:nvSpPr>
            <p:cNvPr id="51" name="Textfeld 50"/>
            <p:cNvSpPr txBox="1"/>
            <p:nvPr/>
          </p:nvSpPr>
          <p:spPr>
            <a:xfrm>
              <a:off x="4147043" y="4592880"/>
              <a:ext cx="551754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050" b="1" dirty="0" smtClean="0">
                  <a:solidFill>
                    <a:schemeClr val="accent3"/>
                  </a:solidFill>
                </a:rPr>
                <a:t>WP71</a:t>
              </a: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3845271" y="4966028"/>
              <a:ext cx="1100535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050" b="1" dirty="0" smtClean="0">
                  <a:solidFill>
                    <a:schemeClr val="accent3"/>
                  </a:solidFill>
                </a:rPr>
                <a:t>Support Bases</a:t>
              </a:r>
              <a:br>
                <a:rPr lang="en-US" sz="1050" b="1" dirty="0" smtClean="0">
                  <a:solidFill>
                    <a:schemeClr val="accent3"/>
                  </a:solidFill>
                </a:rPr>
              </a:br>
              <a:r>
                <a:rPr lang="en-US" sz="1050" b="1" dirty="0" smtClean="0">
                  <a:solidFill>
                    <a:schemeClr val="accent3"/>
                  </a:solidFill>
                </a:rPr>
                <a:t>Adjustors</a:t>
              </a:r>
              <a:br>
                <a:rPr lang="en-US" sz="1050" b="1" dirty="0" smtClean="0">
                  <a:solidFill>
                    <a:schemeClr val="accent3"/>
                  </a:solidFill>
                </a:rPr>
              </a:br>
              <a:r>
                <a:rPr lang="en-US" sz="1050" b="1" dirty="0" smtClean="0">
                  <a:solidFill>
                    <a:schemeClr val="accent3"/>
                  </a:solidFill>
                </a:rPr>
                <a:t>Concrete Pillars</a:t>
              </a: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754271" y="4043306"/>
            <a:ext cx="925638" cy="762003"/>
            <a:chOff x="78594" y="4719838"/>
            <a:chExt cx="925638" cy="762003"/>
          </a:xfrm>
        </p:grpSpPr>
        <p:sp>
          <p:nvSpPr>
            <p:cNvPr id="55" name="Rechteck 54"/>
            <p:cNvSpPr/>
            <p:nvPr/>
          </p:nvSpPr>
          <p:spPr bwMode="auto">
            <a:xfrm>
              <a:off x="78594" y="4719838"/>
              <a:ext cx="864723" cy="762003"/>
            </a:xfrm>
            <a:prstGeom prst="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49" y="4752996"/>
              <a:ext cx="311532" cy="301704"/>
            </a:xfrm>
            <a:prstGeom prst="rect">
              <a:avLst/>
            </a:prstGeom>
            <a:ln>
              <a:noFill/>
            </a:ln>
          </p:spPr>
        </p:pic>
        <p:sp>
          <p:nvSpPr>
            <p:cNvPr id="57" name="Textfeld 56"/>
            <p:cNvSpPr txBox="1"/>
            <p:nvPr/>
          </p:nvSpPr>
          <p:spPr>
            <a:xfrm>
              <a:off x="421672" y="4767626"/>
              <a:ext cx="551754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050" b="1" dirty="0" smtClean="0">
                  <a:solidFill>
                    <a:schemeClr val="accent3"/>
                  </a:solidFill>
                </a:rPr>
                <a:t>WP71</a:t>
              </a: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128671" y="5066343"/>
              <a:ext cx="87556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050" b="1" dirty="0" smtClean="0">
                  <a:solidFill>
                    <a:schemeClr val="accent3"/>
                  </a:solidFill>
                </a:rPr>
                <a:t>Air Coil</a:t>
              </a:r>
              <a:br>
                <a:rPr lang="en-US" sz="1050" b="1" dirty="0" smtClean="0">
                  <a:solidFill>
                    <a:schemeClr val="accent3"/>
                  </a:solidFill>
                </a:rPr>
              </a:br>
              <a:r>
                <a:rPr lang="en-US" sz="1050" b="1" dirty="0" smtClean="0">
                  <a:solidFill>
                    <a:schemeClr val="accent3"/>
                  </a:solidFill>
                </a:rPr>
                <a:t>Correctors</a:t>
              </a:r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3155858" y="1043421"/>
            <a:ext cx="1563491" cy="738295"/>
            <a:chOff x="272315" y="2190349"/>
            <a:chExt cx="1563491" cy="738295"/>
          </a:xfrm>
        </p:grpSpPr>
        <p:pic>
          <p:nvPicPr>
            <p:cNvPr id="63" name="Grafik 6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65" y="2284420"/>
              <a:ext cx="308206" cy="340027"/>
            </a:xfrm>
            <a:prstGeom prst="rect">
              <a:avLst/>
            </a:prstGeom>
          </p:spPr>
        </p:pic>
        <p:sp>
          <p:nvSpPr>
            <p:cNvPr id="65" name="Textfeld 64"/>
            <p:cNvSpPr txBox="1"/>
            <p:nvPr/>
          </p:nvSpPr>
          <p:spPr>
            <a:xfrm>
              <a:off x="297348" y="2667924"/>
              <a:ext cx="150874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050" b="1" dirty="0" smtClean="0">
                  <a:solidFill>
                    <a:schemeClr val="accent3"/>
                  </a:solidFill>
                </a:rPr>
                <a:t>Beam Loss Monitors</a:t>
              </a: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678071" y="2301719"/>
              <a:ext cx="541849" cy="275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050" b="1" dirty="0" smtClean="0">
                  <a:solidFill>
                    <a:schemeClr val="accent3"/>
                  </a:solidFill>
                </a:rPr>
                <a:t>WP17</a:t>
              </a:r>
            </a:p>
          </p:txBody>
        </p:sp>
        <p:sp>
          <p:nvSpPr>
            <p:cNvPr id="62" name="Rechteck 61"/>
            <p:cNvSpPr/>
            <p:nvPr/>
          </p:nvSpPr>
          <p:spPr bwMode="auto">
            <a:xfrm>
              <a:off x="272315" y="2190349"/>
              <a:ext cx="1563491" cy="738295"/>
            </a:xfrm>
            <a:prstGeom prst="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48" name="Grafik 4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285" y="2235717"/>
              <a:ext cx="389233" cy="389233"/>
            </a:xfrm>
            <a:prstGeom prst="rect">
              <a:avLst/>
            </a:prstGeom>
          </p:spPr>
        </p:pic>
      </p:grpSp>
      <p:cxnSp>
        <p:nvCxnSpPr>
          <p:cNvPr id="71" name="Gerade Verbindung 70"/>
          <p:cNvCxnSpPr>
            <a:stCxn id="55" idx="3"/>
          </p:cNvCxnSpPr>
          <p:nvPr/>
        </p:nvCxnSpPr>
        <p:spPr bwMode="auto">
          <a:xfrm flipV="1">
            <a:off x="1618994" y="2960894"/>
            <a:ext cx="476097" cy="146341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>
            <a:off x="1618994" y="2488172"/>
            <a:ext cx="813783" cy="45304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33" name="Gruppieren 32"/>
          <p:cNvGrpSpPr/>
          <p:nvPr/>
        </p:nvGrpSpPr>
        <p:grpSpPr>
          <a:xfrm>
            <a:off x="241515" y="2158840"/>
            <a:ext cx="1492333" cy="621578"/>
            <a:chOff x="3279825" y="2021197"/>
            <a:chExt cx="1492333" cy="62157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3340208" y="2128358"/>
              <a:ext cx="1370302" cy="514417"/>
              <a:chOff x="3915125" y="3164080"/>
              <a:chExt cx="1370302" cy="514417"/>
            </a:xfrm>
          </p:grpSpPr>
          <p:pic>
            <p:nvPicPr>
              <p:cNvPr id="7" name="Grafik 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9799" y="3164080"/>
                <a:ext cx="535628" cy="292161"/>
              </a:xfrm>
              <a:prstGeom prst="rect">
                <a:avLst/>
              </a:prstGeom>
            </p:spPr>
          </p:pic>
          <p:pic>
            <p:nvPicPr>
              <p:cNvPr id="16" name="Grafik 1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5125" y="3181138"/>
                <a:ext cx="308206" cy="340027"/>
              </a:xfrm>
              <a:prstGeom prst="rect">
                <a:avLst/>
              </a:prstGeom>
            </p:spPr>
          </p:pic>
          <p:sp>
            <p:nvSpPr>
              <p:cNvPr id="17" name="Textfeld 16"/>
              <p:cNvSpPr txBox="1"/>
              <p:nvPr/>
            </p:nvSpPr>
            <p:spPr>
              <a:xfrm>
                <a:off x="4223331" y="3192443"/>
                <a:ext cx="541849" cy="275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050" b="1" dirty="0" smtClean="0">
                    <a:solidFill>
                      <a:schemeClr val="accent3"/>
                    </a:solidFill>
                  </a:rPr>
                  <a:t>WP19</a:t>
                </a: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4025359" y="3424581"/>
                <a:ext cx="122661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050" b="1" dirty="0" smtClean="0">
                    <a:solidFill>
                      <a:schemeClr val="accent3"/>
                    </a:solidFill>
                  </a:rPr>
                  <a:t>Vacuum System</a:t>
                </a:r>
              </a:p>
            </p:txBody>
          </p:sp>
        </p:grpSp>
        <p:sp>
          <p:nvSpPr>
            <p:cNvPr id="37" name="Rechteck 36"/>
            <p:cNvSpPr/>
            <p:nvPr/>
          </p:nvSpPr>
          <p:spPr bwMode="auto">
            <a:xfrm>
              <a:off x="3279825" y="2021197"/>
              <a:ext cx="1492333" cy="621578"/>
            </a:xfrm>
            <a:prstGeom prst="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cxnSp>
        <p:nvCxnSpPr>
          <p:cNvPr id="75" name="Gerade Verbindung 74"/>
          <p:cNvCxnSpPr/>
          <p:nvPr/>
        </p:nvCxnSpPr>
        <p:spPr bwMode="auto">
          <a:xfrm flipH="1">
            <a:off x="2803598" y="1764391"/>
            <a:ext cx="363866" cy="116514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 flipH="1">
            <a:off x="2628065" y="1925672"/>
            <a:ext cx="69200" cy="101586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1" name="Gerade Verbindung 80"/>
          <p:cNvCxnSpPr>
            <a:endCxn id="28" idx="1"/>
          </p:cNvCxnSpPr>
          <p:nvPr/>
        </p:nvCxnSpPr>
        <p:spPr bwMode="auto">
          <a:xfrm flipV="1">
            <a:off x="3973415" y="2036590"/>
            <a:ext cx="1042477" cy="81729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3" name="Gerade Verbindung 82"/>
          <p:cNvCxnSpPr/>
          <p:nvPr/>
        </p:nvCxnSpPr>
        <p:spPr bwMode="auto">
          <a:xfrm flipV="1">
            <a:off x="1613386" y="4043306"/>
            <a:ext cx="585524" cy="142425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 flipH="1">
            <a:off x="1577836" y="4354535"/>
            <a:ext cx="1371812" cy="111302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 flipV="1">
            <a:off x="1591882" y="5258396"/>
            <a:ext cx="607028" cy="15180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3058405" y="3719718"/>
            <a:ext cx="1342720" cy="103571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3097046" y="3363795"/>
            <a:ext cx="1318325" cy="106051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2" name="Textfeld 91"/>
          <p:cNvSpPr txBox="1"/>
          <p:nvPr/>
        </p:nvSpPr>
        <p:spPr>
          <a:xfrm>
            <a:off x="5828246" y="2843005"/>
            <a:ext cx="3224229" cy="336245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buClr>
                <a:schemeClr val="accent2"/>
              </a:buClr>
              <a:buSzPct val="80000"/>
              <a:buNone/>
            </a:pPr>
            <a:r>
              <a:rPr lang="en-US" sz="1200" b="1" dirty="0" smtClean="0">
                <a:solidFill>
                  <a:schemeClr val="accent3"/>
                </a:solidFill>
              </a:rPr>
              <a:t>Status 1/2013:</a:t>
            </a:r>
          </a:p>
          <a:p>
            <a:pPr marL="177800" indent="-177800">
              <a:spcBef>
                <a:spcPts val="300"/>
              </a:spcBef>
              <a:buClr>
                <a:schemeClr val="accent2"/>
              </a:buClr>
              <a:buSzPct val="80000"/>
            </a:pPr>
            <a:r>
              <a:rPr lang="en-US" sz="1200" b="1" dirty="0" smtClean="0">
                <a:solidFill>
                  <a:schemeClr val="accent3"/>
                </a:solidFill>
              </a:rPr>
              <a:t>Delivered: Quadrupoles, WP12</a:t>
            </a:r>
          </a:p>
          <a:p>
            <a:pPr marL="177800" indent="-177800">
              <a:spcBef>
                <a:spcPts val="300"/>
              </a:spcBef>
              <a:buClr>
                <a:schemeClr val="accent2"/>
              </a:buClr>
              <a:buSzPct val="80000"/>
            </a:pPr>
            <a:r>
              <a:rPr lang="en-US" sz="1200" b="1" dirty="0" smtClean="0">
                <a:solidFill>
                  <a:schemeClr val="accent3"/>
                </a:solidFill>
              </a:rPr>
              <a:t>In Production 91 Intersections:</a:t>
            </a:r>
          </a:p>
          <a:p>
            <a:pPr marL="533400" lvl="1" indent="-165100">
              <a:spcBef>
                <a:spcPts val="300"/>
              </a:spcBef>
              <a:buClrTx/>
              <a:buSzPct val="80000"/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accent3"/>
                </a:solidFill>
              </a:rPr>
              <a:t>Phase Shifters (Nov 12), WP71</a:t>
            </a:r>
          </a:p>
          <a:p>
            <a:pPr marL="533400" lvl="1" indent="-165100">
              <a:spcBef>
                <a:spcPts val="300"/>
              </a:spcBef>
              <a:buClrTx/>
              <a:buSzPct val="80000"/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accent3"/>
                </a:solidFill>
              </a:rPr>
              <a:t>BPMS, WP17 </a:t>
            </a:r>
          </a:p>
          <a:p>
            <a:pPr marL="533400" lvl="1" indent="-165100">
              <a:spcBef>
                <a:spcPts val="300"/>
              </a:spcBef>
              <a:buClrTx/>
              <a:buSzPct val="80000"/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accent3"/>
                </a:solidFill>
              </a:rPr>
              <a:t>BLMs, WP17</a:t>
            </a:r>
          </a:p>
          <a:p>
            <a:pPr marL="533400" lvl="1" indent="-165100">
              <a:spcBef>
                <a:spcPts val="300"/>
              </a:spcBef>
              <a:buClrTx/>
              <a:buSzPct val="80000"/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accent3"/>
                </a:solidFill>
              </a:rPr>
              <a:t>Vacuum systems, WP19</a:t>
            </a:r>
          </a:p>
          <a:p>
            <a:pPr marL="533400" lvl="1" indent="-165100">
              <a:spcBef>
                <a:spcPts val="300"/>
              </a:spcBef>
              <a:buClrTx/>
              <a:buSzPct val="80000"/>
              <a:buFont typeface="Arial" pitchFamily="34" charset="0"/>
              <a:buChar char="•"/>
            </a:pPr>
            <a:r>
              <a:rPr lang="en-US" sz="1200" b="1" dirty="0">
                <a:solidFill>
                  <a:schemeClr val="accent3"/>
                </a:solidFill>
              </a:rPr>
              <a:t>Air Coil </a:t>
            </a:r>
            <a:r>
              <a:rPr lang="en-US" sz="1200" b="1" dirty="0" smtClean="0">
                <a:solidFill>
                  <a:schemeClr val="accent3"/>
                </a:solidFill>
              </a:rPr>
              <a:t>Correctors, </a:t>
            </a:r>
            <a:r>
              <a:rPr lang="en-US" sz="1200" b="1" dirty="0">
                <a:solidFill>
                  <a:schemeClr val="accent3"/>
                </a:solidFill>
              </a:rPr>
              <a:t>WP71</a:t>
            </a:r>
            <a:r>
              <a:rPr lang="en-US" sz="1200" b="1" dirty="0" smtClean="0">
                <a:solidFill>
                  <a:schemeClr val="accent3"/>
                </a:solidFill>
              </a:rPr>
              <a:t> </a:t>
            </a:r>
          </a:p>
          <a:p>
            <a:pPr marL="533400" lvl="1" indent="-165100">
              <a:spcBef>
                <a:spcPts val="300"/>
              </a:spcBef>
              <a:buClrTx/>
              <a:buSzPct val="80000"/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accent3"/>
                </a:solidFill>
              </a:rPr>
              <a:t>Base Plates, </a:t>
            </a:r>
            <a:r>
              <a:rPr lang="en-US" sz="1200" b="1" dirty="0">
                <a:solidFill>
                  <a:schemeClr val="accent3"/>
                </a:solidFill>
              </a:rPr>
              <a:t>WP71</a:t>
            </a:r>
            <a:endParaRPr lang="en-US" sz="1200" b="1" dirty="0" smtClean="0">
              <a:solidFill>
                <a:schemeClr val="accent3"/>
              </a:solidFill>
            </a:endParaRPr>
          </a:p>
          <a:p>
            <a:pPr marL="533400" lvl="1" indent="-165100">
              <a:spcBef>
                <a:spcPts val="300"/>
              </a:spcBef>
              <a:buClrTx/>
              <a:buSzPct val="80000"/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accent3"/>
                </a:solidFill>
              </a:rPr>
              <a:t>Adjustors, </a:t>
            </a:r>
            <a:r>
              <a:rPr lang="en-US" sz="1200" b="1" dirty="0">
                <a:solidFill>
                  <a:schemeClr val="accent3"/>
                </a:solidFill>
              </a:rPr>
              <a:t>WP71</a:t>
            </a:r>
            <a:r>
              <a:rPr lang="en-US" sz="1200" b="1" dirty="0" smtClean="0">
                <a:solidFill>
                  <a:schemeClr val="accent3"/>
                </a:solidFill>
              </a:rPr>
              <a:t> </a:t>
            </a:r>
          </a:p>
          <a:p>
            <a:pPr marL="533400" lvl="1" indent="-165100">
              <a:spcBef>
                <a:spcPts val="300"/>
              </a:spcBef>
              <a:buClrTx/>
              <a:buSzPct val="80000"/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accent3"/>
                </a:solidFill>
              </a:rPr>
              <a:t>Concrete Pillars</a:t>
            </a:r>
            <a:r>
              <a:rPr lang="en-US" sz="1200" b="1" dirty="0">
                <a:solidFill>
                  <a:schemeClr val="accent3"/>
                </a:solidFill>
              </a:rPr>
              <a:t> , WP71</a:t>
            </a:r>
          </a:p>
          <a:p>
            <a:pPr marL="177800" indent="-177800">
              <a:spcBef>
                <a:spcPts val="300"/>
              </a:spcBef>
              <a:buClr>
                <a:schemeClr val="accent2"/>
              </a:buClr>
              <a:buSzPct val="80000"/>
            </a:pPr>
            <a:r>
              <a:rPr lang="en-US" sz="1200" b="1" dirty="0" smtClean="0">
                <a:solidFill>
                  <a:schemeClr val="accent3"/>
                </a:solidFill>
              </a:rPr>
              <a:t>Released for production:</a:t>
            </a:r>
          </a:p>
          <a:p>
            <a:pPr marL="533400" lvl="1" indent="-165100">
              <a:spcBef>
                <a:spcPts val="300"/>
              </a:spcBef>
              <a:buClrTx/>
              <a:buSzPct val="80000"/>
              <a:buFont typeface="Arial" pitchFamily="34" charset="0"/>
              <a:buChar char="•"/>
            </a:pPr>
            <a:r>
              <a:rPr lang="en-US" sz="1200" b="1" dirty="0">
                <a:solidFill>
                  <a:schemeClr val="accent3"/>
                </a:solidFill>
              </a:rPr>
              <a:t>Quadrupole </a:t>
            </a:r>
            <a:r>
              <a:rPr lang="en-US" sz="1200" b="1" dirty="0" smtClean="0">
                <a:solidFill>
                  <a:schemeClr val="accent3"/>
                </a:solidFill>
              </a:rPr>
              <a:t>Movers (Dec12),</a:t>
            </a:r>
            <a:r>
              <a:rPr lang="en-US" sz="1200" b="1" dirty="0">
                <a:solidFill>
                  <a:schemeClr val="accent3"/>
                </a:solidFill>
              </a:rPr>
              <a:t> </a:t>
            </a:r>
            <a:r>
              <a:rPr lang="en-US" sz="1200" b="1" dirty="0" err="1" smtClean="0">
                <a:solidFill>
                  <a:schemeClr val="accent3"/>
                </a:solidFill>
              </a:rPr>
              <a:t>Ciemat</a:t>
            </a:r>
            <a:endParaRPr lang="en-US" sz="1200" b="1" dirty="0">
              <a:solidFill>
                <a:schemeClr val="accent3"/>
              </a:solidFill>
            </a:endParaRPr>
          </a:p>
          <a:p>
            <a:pPr marL="177800" indent="-177800">
              <a:spcBef>
                <a:spcPts val="300"/>
              </a:spcBef>
              <a:buClr>
                <a:schemeClr val="accent2"/>
              </a:buClr>
              <a:buSzPct val="80000"/>
            </a:pPr>
            <a:r>
              <a:rPr lang="en-US" sz="1200" b="1" dirty="0" smtClean="0">
                <a:solidFill>
                  <a:schemeClr val="accent3"/>
                </a:solidFill>
              </a:rPr>
              <a:t>Start of Assembly @ XFEL:  June 2014 </a:t>
            </a:r>
          </a:p>
        </p:txBody>
      </p:sp>
      <p:grpSp>
        <p:nvGrpSpPr>
          <p:cNvPr id="94" name="Gruppieren 93"/>
          <p:cNvGrpSpPr/>
          <p:nvPr/>
        </p:nvGrpSpPr>
        <p:grpSpPr>
          <a:xfrm>
            <a:off x="4447136" y="3339737"/>
            <a:ext cx="1215887" cy="1257823"/>
            <a:chOff x="6942461" y="1550465"/>
            <a:chExt cx="1215887" cy="1257823"/>
          </a:xfrm>
        </p:grpSpPr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0662" y="1969173"/>
              <a:ext cx="535628" cy="292161"/>
            </a:xfrm>
            <a:prstGeom prst="rect">
              <a:avLst/>
            </a:prstGeom>
          </p:spPr>
        </p:pic>
        <p:sp>
          <p:nvSpPr>
            <p:cNvPr id="44" name="Textfeld 43"/>
            <p:cNvSpPr txBox="1"/>
            <p:nvPr/>
          </p:nvSpPr>
          <p:spPr>
            <a:xfrm>
              <a:off x="7488468" y="1602805"/>
              <a:ext cx="5517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050" b="1" dirty="0" smtClean="0">
                  <a:solidFill>
                    <a:schemeClr val="accent3"/>
                  </a:solidFill>
                </a:rPr>
                <a:t>WP12</a:t>
              </a:r>
            </a:p>
          </p:txBody>
        </p:sp>
        <p:pic>
          <p:nvPicPr>
            <p:cNvPr id="45" name="Grafik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103" y="1550465"/>
              <a:ext cx="308206" cy="340027"/>
            </a:xfrm>
            <a:prstGeom prst="rect">
              <a:avLst/>
            </a:prstGeom>
          </p:spPr>
        </p:pic>
        <p:sp>
          <p:nvSpPr>
            <p:cNvPr id="46" name="Textfeld 45"/>
            <p:cNvSpPr txBox="1"/>
            <p:nvPr/>
          </p:nvSpPr>
          <p:spPr>
            <a:xfrm>
              <a:off x="7081305" y="2506106"/>
              <a:ext cx="10134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050" b="1" dirty="0" smtClean="0">
                  <a:solidFill>
                    <a:schemeClr val="accent3"/>
                  </a:solidFill>
                </a:rPr>
                <a:t>Quadrupoles</a:t>
              </a:r>
            </a:p>
          </p:txBody>
        </p:sp>
        <p:sp>
          <p:nvSpPr>
            <p:cNvPr id="47" name="Rechteck 46"/>
            <p:cNvSpPr/>
            <p:nvPr/>
          </p:nvSpPr>
          <p:spPr bwMode="auto">
            <a:xfrm>
              <a:off x="6942461" y="1550465"/>
              <a:ext cx="1215887" cy="1257823"/>
            </a:xfrm>
            <a:prstGeom prst="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93" name="Grafik 9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609" y="1953102"/>
              <a:ext cx="563353" cy="537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39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99"/>
          <a:stretch/>
        </p:blipFill>
        <p:spPr>
          <a:xfrm>
            <a:off x="5337546" y="1074942"/>
            <a:ext cx="3638180" cy="28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Shifter Prototypes </a:t>
            </a:r>
            <a:r>
              <a:rPr lang="en-US" dirty="0"/>
              <a:t>b</a:t>
            </a:r>
            <a:r>
              <a:rPr lang="en-US" dirty="0" smtClean="0"/>
              <a:t>y IHEP Beijing</a:t>
            </a:r>
            <a:endParaRPr lang="en-US" dirty="0"/>
          </a:p>
        </p:txBody>
      </p:sp>
      <p:pic>
        <p:nvPicPr>
          <p:cNvPr id="20482" name="Picture 2" descr="S:\user\groups\mdi\dnoelle\public\20120912_XFELUndulatorHalle\images\small\20120912-MK3_98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" y="1817722"/>
            <a:ext cx="2001781" cy="2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uppieren 29"/>
          <p:cNvGrpSpPr>
            <a:grpSpLocks noChangeAspect="1"/>
          </p:cNvGrpSpPr>
          <p:nvPr/>
        </p:nvGrpSpPr>
        <p:grpSpPr>
          <a:xfrm>
            <a:off x="5451199" y="3850374"/>
            <a:ext cx="3524526" cy="2837515"/>
            <a:chOff x="2479811" y="1279428"/>
            <a:chExt cx="6158280" cy="4622432"/>
          </a:xfrm>
        </p:grpSpPr>
        <p:pic>
          <p:nvPicPr>
            <p:cNvPr id="20483" name="图片 5" descr="AGraphAfte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3" t="11374" r="15207" b="6635"/>
            <a:stretch>
              <a:fillRect/>
            </a:stretch>
          </p:blipFill>
          <p:spPr bwMode="auto">
            <a:xfrm>
              <a:off x="2479811" y="1530113"/>
              <a:ext cx="6158280" cy="437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Stern mit 5 Zacken 4"/>
            <p:cNvSpPr>
              <a:spLocks noChangeAspect="1"/>
            </p:cNvSpPr>
            <p:nvPr/>
          </p:nvSpPr>
          <p:spPr bwMode="auto">
            <a:xfrm>
              <a:off x="4092224" y="1279428"/>
              <a:ext cx="144000" cy="144000"/>
            </a:xfrm>
            <a:prstGeom prst="star5">
              <a:avLst/>
            </a:prstGeom>
            <a:solidFill>
              <a:srgbClr val="0070C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" name="Stern mit 5 Zacken 10"/>
            <p:cNvSpPr>
              <a:spLocks noChangeAspect="1"/>
            </p:cNvSpPr>
            <p:nvPr/>
          </p:nvSpPr>
          <p:spPr bwMode="auto">
            <a:xfrm>
              <a:off x="4020224" y="5630863"/>
              <a:ext cx="144000" cy="144000"/>
            </a:xfrm>
            <a:prstGeom prst="star5">
              <a:avLst/>
            </a:prstGeom>
            <a:solidFill>
              <a:srgbClr val="0070C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2" name="Stern mit 5 Zacken 11"/>
            <p:cNvSpPr>
              <a:spLocks noChangeAspect="1"/>
            </p:cNvSpPr>
            <p:nvPr/>
          </p:nvSpPr>
          <p:spPr bwMode="auto">
            <a:xfrm>
              <a:off x="4467705" y="3780759"/>
              <a:ext cx="144000" cy="144000"/>
            </a:xfrm>
            <a:prstGeom prst="star5">
              <a:avLst/>
            </a:prstGeom>
            <a:solidFill>
              <a:srgbClr val="0070C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3" name="Stern mit 5 Zacken 12"/>
            <p:cNvSpPr>
              <a:spLocks noChangeAspect="1"/>
            </p:cNvSpPr>
            <p:nvPr/>
          </p:nvSpPr>
          <p:spPr bwMode="auto">
            <a:xfrm>
              <a:off x="4486738" y="2847008"/>
              <a:ext cx="144000" cy="144000"/>
            </a:xfrm>
            <a:prstGeom prst="star5">
              <a:avLst/>
            </a:prstGeom>
            <a:solidFill>
              <a:srgbClr val="0070C0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14" name="Gerade Verbindung 13"/>
            <p:cNvCxnSpPr/>
            <p:nvPr/>
          </p:nvCxnSpPr>
          <p:spPr bwMode="auto">
            <a:xfrm>
              <a:off x="4486738" y="2919008"/>
              <a:ext cx="1134766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>
              <a:off x="4558738" y="3852759"/>
              <a:ext cx="1062766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18"/>
            <p:cNvCxnSpPr>
              <a:stCxn id="5" idx="0"/>
              <a:endCxn id="13" idx="3"/>
            </p:cNvCxnSpPr>
            <p:nvPr/>
          </p:nvCxnSpPr>
          <p:spPr bwMode="auto">
            <a:xfrm>
              <a:off x="4164224" y="1279428"/>
              <a:ext cx="439012" cy="171158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>
              <a:endCxn id="11" idx="0"/>
            </p:cNvCxnSpPr>
            <p:nvPr/>
          </p:nvCxnSpPr>
          <p:spPr bwMode="auto">
            <a:xfrm flipH="1">
              <a:off x="4092224" y="3852759"/>
              <a:ext cx="479244" cy="1778104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9" name="Textfeld 28"/>
            <p:cNvSpPr txBox="1"/>
            <p:nvPr/>
          </p:nvSpPr>
          <p:spPr>
            <a:xfrm>
              <a:off x="4539705" y="2245351"/>
              <a:ext cx="2070404" cy="601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dirty="0" smtClean="0">
                  <a:solidFill>
                    <a:srgbClr val="00B050"/>
                  </a:solidFill>
                </a:rPr>
                <a:t>Tolerance Band &amp;</a:t>
              </a:r>
              <a:r>
                <a:rPr lang="en-US" dirty="0">
                  <a:solidFill>
                    <a:srgbClr val="00B050"/>
                  </a:solidFill>
                </a:rPr>
                <a:t/>
              </a:r>
              <a:br>
                <a:rPr lang="en-US" dirty="0">
                  <a:solidFill>
                    <a:srgbClr val="00B050"/>
                  </a:solidFill>
                </a:rPr>
              </a:br>
              <a:r>
                <a:rPr lang="en-US" dirty="0" smtClean="0">
                  <a:solidFill>
                    <a:srgbClr val="00B050"/>
                  </a:solidFill>
                </a:rPr>
                <a:t>Operational Range </a:t>
              </a:r>
              <a:endParaRPr lang="en-US" sz="1200" dirty="0" smtClean="0">
                <a:solidFill>
                  <a:srgbClr val="00B050"/>
                </a:solidFill>
              </a:endParaRPr>
            </a:p>
          </p:txBody>
        </p:sp>
      </p:grp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2070090" y="1340318"/>
            <a:ext cx="3267455" cy="2755316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8024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171450" indent="-171450">
              <a:spcAft>
                <a:spcPts val="0"/>
              </a:spcAft>
              <a:buClrTx/>
              <a:buFont typeface="Arial" pitchFamily="34" charset="0"/>
              <a:buChar char="−"/>
            </a:pP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Period length:</a:t>
            </a:r>
            <a:r>
              <a:rPr lang="en-GB" sz="1200" dirty="0">
                <a:latin typeface="Arial"/>
                <a:ea typeface="Times New Roman"/>
                <a:cs typeface="Times New Roman"/>
              </a:rPr>
              <a:t> </a:t>
            </a:r>
            <a:r>
              <a:rPr lang="en-GB" sz="1200" dirty="0" smtClean="0">
                <a:latin typeface="Arial"/>
                <a:ea typeface="Times New Roman"/>
                <a:cs typeface="Times New Roman"/>
              </a:rPr>
              <a:t>              </a:t>
            </a: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55mm </a:t>
            </a:r>
            <a:endParaRPr lang="en-US" sz="1200" dirty="0">
              <a:effectLst/>
              <a:latin typeface="Arial"/>
              <a:ea typeface="Times New Roman"/>
              <a:cs typeface="Times New Roman"/>
            </a:endParaRPr>
          </a:p>
          <a:p>
            <a:pPr marL="171450" indent="-171450">
              <a:spcAft>
                <a:spcPts val="0"/>
              </a:spcAft>
              <a:buClrTx/>
              <a:buFont typeface="Arial" pitchFamily="34" charset="0"/>
              <a:buChar char="−"/>
            </a:pP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Gap </a:t>
            </a: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range:                    10.5 to </a:t>
            </a:r>
            <a:r>
              <a:rPr lang="en-GB" sz="1200" dirty="0">
                <a:effectLst/>
                <a:latin typeface="Arial"/>
                <a:ea typeface="Times New Roman"/>
                <a:cs typeface="Times New Roman"/>
                <a:sym typeface="Symbol"/>
              </a:rPr>
              <a:t></a:t>
            </a: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&gt;100mm</a:t>
            </a:r>
            <a:endParaRPr lang="en-US" sz="1200" dirty="0">
              <a:effectLst/>
              <a:latin typeface="Arial"/>
              <a:ea typeface="Times New Roman"/>
              <a:cs typeface="Times New Roman"/>
            </a:endParaRPr>
          </a:p>
          <a:p>
            <a:pPr marL="171450" indent="-171450">
              <a:spcAft>
                <a:spcPts val="0"/>
              </a:spcAft>
              <a:buClrTx/>
              <a:buFont typeface="Arial" pitchFamily="34" charset="0"/>
              <a:buChar char="−"/>
            </a:pP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Max. Phase </a:t>
            </a:r>
            <a:r>
              <a:rPr lang="en-GB" sz="1200" dirty="0">
                <a:latin typeface="Arial"/>
                <a:ea typeface="Times New Roman"/>
                <a:cs typeface="Times New Roman"/>
              </a:rPr>
              <a:t>Integral </a:t>
            </a:r>
            <a:r>
              <a:rPr lang="en-GB" sz="1200" dirty="0" smtClean="0">
                <a:latin typeface="Arial"/>
                <a:ea typeface="Times New Roman"/>
                <a:cs typeface="Times New Roman"/>
              </a:rPr>
              <a:t/>
            </a:r>
            <a:br>
              <a:rPr lang="en-GB" sz="1200" dirty="0" smtClean="0">
                <a:latin typeface="Arial"/>
                <a:ea typeface="Times New Roman"/>
                <a:cs typeface="Times New Roman"/>
              </a:rPr>
            </a:br>
            <a:r>
              <a:rPr lang="en-GB" sz="1200" dirty="0" smtClean="0">
                <a:latin typeface="Arial"/>
                <a:ea typeface="Times New Roman"/>
                <a:cs typeface="Times New Roman"/>
              </a:rPr>
              <a:t>@ </a:t>
            </a:r>
            <a:r>
              <a:rPr lang="en-GB" sz="1200" dirty="0">
                <a:latin typeface="Arial"/>
                <a:ea typeface="Times New Roman"/>
                <a:cs typeface="Times New Roman"/>
              </a:rPr>
              <a:t>gap 10.5mm : </a:t>
            </a: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	</a:t>
            </a: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  <a:sym typeface="Symbol"/>
              </a:rPr>
              <a:t></a:t>
            </a: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23400 </a:t>
            </a: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T</a:t>
            </a:r>
            <a:r>
              <a:rPr lang="en-GB" sz="1200" baseline="30000" dirty="0" smtClean="0">
                <a:effectLst/>
                <a:latin typeface="Arial"/>
                <a:ea typeface="Times New Roman"/>
                <a:cs typeface="Times New Roman"/>
              </a:rPr>
              <a:t>2</a:t>
            </a: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mm</a:t>
            </a:r>
            <a:r>
              <a:rPr lang="en-GB" sz="1200" baseline="30000" dirty="0" smtClean="0">
                <a:effectLst/>
                <a:latin typeface="Arial"/>
                <a:ea typeface="Times New Roman"/>
                <a:cs typeface="Times New Roman"/>
              </a:rPr>
              <a:t>3</a:t>
            </a:r>
            <a:endParaRPr lang="en-US" sz="1200" dirty="0">
              <a:effectLst/>
              <a:latin typeface="Arial"/>
              <a:ea typeface="Times New Roman"/>
              <a:cs typeface="Times New Roman"/>
            </a:endParaRPr>
          </a:p>
          <a:p>
            <a:pPr marL="171450" indent="-171450">
              <a:spcAft>
                <a:spcPts val="0"/>
              </a:spcAft>
              <a:buClrTx/>
              <a:buFont typeface="Arial" pitchFamily="34" charset="0"/>
              <a:buChar char="−"/>
            </a:pPr>
            <a:r>
              <a:rPr lang="en-GB" sz="12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en-GB" sz="1200" b="1" baseline="300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st</a:t>
            </a:r>
            <a:r>
              <a:rPr lang="en-GB" sz="12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Hor</a:t>
            </a:r>
            <a:r>
              <a:rPr lang="en-GB" sz="12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/</a:t>
            </a:r>
            <a:r>
              <a:rPr lang="en-GB" sz="1200" b="1" dirty="0" err="1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Ver</a:t>
            </a:r>
            <a:r>
              <a:rPr lang="en-GB" sz="12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Field </a:t>
            </a:r>
            <a:r>
              <a:rPr lang="en-GB" sz="12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en-GB" sz="12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</a:br>
            <a:r>
              <a:rPr lang="en-GB" sz="12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Integral </a:t>
            </a:r>
            <a:r>
              <a:rPr lang="en-GB" sz="12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Tolerance: </a:t>
            </a:r>
            <a:r>
              <a:rPr lang="en-GB" sz="12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	 ±</a:t>
            </a:r>
            <a:r>
              <a:rPr lang="en-GB" sz="12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0.004 </a:t>
            </a:r>
            <a:r>
              <a:rPr lang="en-GB" sz="1200" b="1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Tmm</a:t>
            </a:r>
            <a:r>
              <a:rPr lang="en-GB" sz="12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 </a:t>
            </a:r>
          </a:p>
          <a:p>
            <a:pPr marL="171450" indent="-171450">
              <a:spcAft>
                <a:spcPts val="0"/>
              </a:spcAft>
              <a:buClrTx/>
              <a:buFont typeface="Arial" pitchFamily="34" charset="0"/>
              <a:buChar char="−"/>
            </a:pPr>
            <a:r>
              <a:rPr lang="en-GB" sz="12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Dynamic Operation without retuning!     </a:t>
            </a:r>
          </a:p>
          <a:p>
            <a:pPr marL="171450" indent="-171450">
              <a:spcAft>
                <a:spcPts val="0"/>
              </a:spcAft>
              <a:buClrTx/>
              <a:buFont typeface="Arial" pitchFamily="34" charset="0"/>
              <a:buChar char="−"/>
            </a:pP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2</a:t>
            </a:r>
            <a:r>
              <a:rPr lang="en-GB" sz="1200" baseline="30000" dirty="0" smtClean="0">
                <a:effectLst/>
                <a:latin typeface="Arial"/>
                <a:ea typeface="Times New Roman"/>
                <a:cs typeface="Times New Roman"/>
              </a:rPr>
              <a:t>nd</a:t>
            </a: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en-GB" sz="1200" dirty="0" err="1">
                <a:effectLst/>
                <a:latin typeface="Arial"/>
                <a:ea typeface="Times New Roman"/>
                <a:cs typeface="Times New Roman"/>
              </a:rPr>
              <a:t>Hor</a:t>
            </a: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/</a:t>
            </a:r>
            <a:r>
              <a:rPr lang="en-GB" sz="1200" dirty="0" err="1">
                <a:effectLst/>
                <a:latin typeface="Arial"/>
                <a:ea typeface="Times New Roman"/>
                <a:cs typeface="Times New Roman"/>
              </a:rPr>
              <a:t>Ver</a:t>
            </a: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 Field </a:t>
            </a: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</a:b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Integral </a:t>
            </a: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Tolerance</a:t>
            </a: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:</a:t>
            </a:r>
            <a:r>
              <a:rPr lang="en-GB" sz="1200" dirty="0">
                <a:latin typeface="Arial"/>
                <a:ea typeface="Times New Roman"/>
                <a:cs typeface="Times New Roman"/>
              </a:rPr>
              <a:t> </a:t>
            </a:r>
            <a:r>
              <a:rPr lang="en-GB" sz="1200" dirty="0" smtClean="0">
                <a:latin typeface="Arial"/>
                <a:ea typeface="Times New Roman"/>
                <a:cs typeface="Times New Roman"/>
              </a:rPr>
              <a:t>         </a:t>
            </a: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±</a:t>
            </a: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67 Tmm</a:t>
            </a:r>
            <a:r>
              <a:rPr lang="en-GB" sz="1200" baseline="30000" dirty="0">
                <a:effectLst/>
                <a:latin typeface="Arial"/>
                <a:ea typeface="Times New Roman"/>
                <a:cs typeface="Times New Roman"/>
              </a:rPr>
              <a:t>2</a:t>
            </a:r>
            <a:endParaRPr lang="en-US" sz="1200" dirty="0">
              <a:effectLst/>
              <a:latin typeface="Arial"/>
              <a:ea typeface="Times New Roman"/>
              <a:cs typeface="Times New Roman"/>
            </a:endParaRPr>
          </a:p>
          <a:p>
            <a:pPr marL="171450" indent="-171450">
              <a:spcAft>
                <a:spcPts val="0"/>
              </a:spcAft>
              <a:buClrTx/>
              <a:buFont typeface="Arial" pitchFamily="34" charset="0"/>
              <a:buChar char="−"/>
            </a:pP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Phase adjustment </a:t>
            </a:r>
            <a:r>
              <a:rPr lang="en-GB" sz="1200" dirty="0">
                <a:latin typeface="Arial"/>
                <a:ea typeface="Times New Roman"/>
                <a:cs typeface="Times New Roman"/>
              </a:rPr>
              <a:t/>
            </a:r>
            <a:br>
              <a:rPr lang="en-GB" sz="1200" dirty="0">
                <a:latin typeface="Arial"/>
                <a:ea typeface="Times New Roman"/>
                <a:cs typeface="Times New Roman"/>
              </a:rPr>
            </a:b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accuracy:</a:t>
            </a:r>
            <a:r>
              <a:rPr lang="en-GB" sz="1200" dirty="0">
                <a:latin typeface="Arial"/>
                <a:ea typeface="Times New Roman"/>
                <a:cs typeface="Times New Roman"/>
              </a:rPr>
              <a:t> </a:t>
            </a:r>
            <a:r>
              <a:rPr lang="en-GB" sz="1200" dirty="0" smtClean="0">
                <a:latin typeface="Arial"/>
                <a:ea typeface="Times New Roman"/>
                <a:cs typeface="Times New Roman"/>
              </a:rPr>
              <a:t>		</a:t>
            </a: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± </a:t>
            </a: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10° (5°) </a:t>
            </a:r>
            <a:endParaRPr lang="en-GB" sz="1200" dirty="0" smtClean="0">
              <a:effectLst/>
              <a:latin typeface="Arial"/>
              <a:ea typeface="Times New Roman"/>
              <a:cs typeface="Times New Roman"/>
            </a:endParaRPr>
          </a:p>
          <a:p>
            <a:pPr marL="171450" indent="-171450">
              <a:spcAft>
                <a:spcPts val="0"/>
              </a:spcAft>
              <a:buClrTx/>
              <a:buFont typeface="Arial" pitchFamily="34" charset="0"/>
              <a:buChar char="−"/>
            </a:pP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Min</a:t>
            </a: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. Gap precision for 5/10° </a:t>
            </a: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/>
            </a:r>
            <a:b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</a:b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at </a:t>
            </a: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SASE1/2 </a:t>
            </a:r>
            <a:r>
              <a:rPr lang="en-GB" sz="1200" dirty="0" smtClean="0">
                <a:effectLst/>
                <a:latin typeface="Arial"/>
                <a:ea typeface="Times New Roman"/>
                <a:cs typeface="Times New Roman"/>
              </a:rPr>
              <a:t>	 ±</a:t>
            </a:r>
            <a:r>
              <a:rPr lang="en-GB" sz="1200" dirty="0">
                <a:effectLst/>
                <a:latin typeface="Arial"/>
                <a:ea typeface="Times New Roman"/>
                <a:cs typeface="Times New Roman"/>
              </a:rPr>
              <a:t>15/30 µm </a:t>
            </a:r>
            <a:endParaRPr lang="en-US" sz="1200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783371" y="5972342"/>
            <a:ext cx="206338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dirty="0" smtClean="0">
                <a:solidFill>
                  <a:schemeClr val="accent3"/>
                </a:solidFill>
              </a:rPr>
              <a:t>H. Lu, S. Sun, C. Wan, IHEP, Beijing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 flipH="1" flipV="1">
            <a:off x="5134824" y="2087575"/>
            <a:ext cx="1197990" cy="17020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" name="Gerade Verbindung mit Pfeil 7"/>
          <p:cNvCxnSpPr/>
          <p:nvPr/>
        </p:nvCxnSpPr>
        <p:spPr bwMode="auto">
          <a:xfrm flipH="1" flipV="1">
            <a:off x="5153251" y="2560722"/>
            <a:ext cx="1179564" cy="210294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2094571" y="6523123"/>
            <a:ext cx="27831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000" dirty="0" smtClean="0">
                <a:solidFill>
                  <a:schemeClr val="accent3"/>
                </a:solidFill>
              </a:rPr>
              <a:t>H. Lu, Y. Li, J. </a:t>
            </a:r>
            <a:r>
              <a:rPr lang="en-US" sz="1000" dirty="0" err="1" smtClean="0">
                <a:solidFill>
                  <a:schemeClr val="accent3"/>
                </a:solidFill>
              </a:rPr>
              <a:t>Pflueger</a:t>
            </a:r>
            <a:r>
              <a:rPr lang="en-US" sz="1000" dirty="0" smtClean="0">
                <a:solidFill>
                  <a:schemeClr val="accent3"/>
                </a:solidFill>
              </a:rPr>
              <a:t>, NIM A</a:t>
            </a:r>
            <a:r>
              <a:rPr lang="en-US" sz="1000" dirty="0" smtClean="0"/>
              <a:t>605 </a:t>
            </a:r>
            <a:r>
              <a:rPr lang="en-US" sz="1000" dirty="0"/>
              <a:t>(2009),399</a:t>
            </a:r>
            <a:endParaRPr lang="en-US" sz="1000" dirty="0" smtClean="0">
              <a:solidFill>
                <a:schemeClr val="accent3"/>
              </a:solidFill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" y="1228937"/>
            <a:ext cx="1878328" cy="36132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1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395112"/>
            <a:ext cx="7283450" cy="480483"/>
          </a:xfrm>
        </p:spPr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4502" y="1217964"/>
            <a:ext cx="8726840" cy="564003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Production of Undulator Segments in full Swing</a:t>
            </a:r>
          </a:p>
          <a:p>
            <a:pPr lvl="1"/>
            <a:r>
              <a:rPr lang="en-US" dirty="0" smtClean="0"/>
              <a:t>Industrial Production is well in Schedule</a:t>
            </a:r>
          </a:p>
          <a:p>
            <a:pPr lvl="1"/>
            <a:r>
              <a:rPr lang="en-US" dirty="0" smtClean="0"/>
              <a:t>Magnetic measurements &amp; Tuning @XFEL.EU </a:t>
            </a:r>
            <a:br>
              <a:rPr lang="en-US" dirty="0" smtClean="0"/>
            </a:br>
            <a:r>
              <a:rPr lang="en-US" dirty="0" smtClean="0"/>
              <a:t>being ramped up </a:t>
            </a:r>
          </a:p>
          <a:p>
            <a:pPr lvl="1"/>
            <a:r>
              <a:rPr lang="en-US" dirty="0" smtClean="0"/>
              <a:t>Magnetic Measurements &amp; Tuning: </a:t>
            </a:r>
          </a:p>
          <a:p>
            <a:pPr lvl="2"/>
            <a:r>
              <a:rPr lang="en-US" dirty="0" smtClean="0"/>
              <a:t>Methods and techniques work fine</a:t>
            </a:r>
          </a:p>
          <a:p>
            <a:pPr lvl="2"/>
            <a:r>
              <a:rPr lang="en-US" dirty="0" smtClean="0"/>
              <a:t>22 Segments tuned to Specs</a:t>
            </a:r>
          </a:p>
          <a:p>
            <a:r>
              <a:rPr lang="en-US" dirty="0" smtClean="0"/>
              <a:t>Intersections:</a:t>
            </a:r>
          </a:p>
          <a:p>
            <a:pPr lvl="1"/>
            <a:r>
              <a:rPr lang="en-US" dirty="0" smtClean="0"/>
              <a:t>Phase Shifter Prototypes in Specs </a:t>
            </a:r>
          </a:p>
          <a:p>
            <a:pPr lvl="1"/>
            <a:r>
              <a:rPr lang="en-US" smtClean="0"/>
              <a:t>(Almost) all </a:t>
            </a:r>
            <a:r>
              <a:rPr lang="en-US" dirty="0" smtClean="0"/>
              <a:t>Components are in production</a:t>
            </a:r>
          </a:p>
          <a:p>
            <a:r>
              <a:rPr lang="en-US" dirty="0" smtClean="0"/>
              <a:t>Production of </a:t>
            </a:r>
            <a:r>
              <a:rPr lang="en-US" dirty="0" err="1" smtClean="0"/>
              <a:t>Undulator</a:t>
            </a:r>
            <a:r>
              <a:rPr lang="en-US" dirty="0" smtClean="0"/>
              <a:t> Systems in schedule!</a:t>
            </a:r>
          </a:p>
        </p:txBody>
      </p:sp>
    </p:spTree>
    <p:extLst>
      <p:ext uri="{BB962C8B-B14F-4D97-AF65-F5344CB8AC3E}">
        <p14:creationId xmlns:p14="http://schemas.microsoft.com/office/powerpoint/2010/main" val="14741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XFEL.EU </a:t>
            </a:r>
            <a:r>
              <a:rPr lang="de-DE" dirty="0" err="1" smtClean="0"/>
              <a:t>Undulator</a:t>
            </a:r>
            <a:r>
              <a:rPr lang="de-DE" dirty="0" smtClean="0"/>
              <a:t> Systems Group, WP71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00" y="1276709"/>
            <a:ext cx="6362474" cy="4232892"/>
          </a:xfrm>
        </p:spPr>
      </p:pic>
      <p:sp>
        <p:nvSpPr>
          <p:cNvPr id="6" name="Rechteck 5"/>
          <p:cNvSpPr/>
          <p:nvPr/>
        </p:nvSpPr>
        <p:spPr>
          <a:xfrm>
            <a:off x="612474" y="5629935"/>
            <a:ext cx="78672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b="1" dirty="0" smtClean="0"/>
              <a:t>WP71 Status March 3, 2013, </a:t>
            </a:r>
            <a:r>
              <a:rPr lang="en-GB" b="1" dirty="0"/>
              <a:t>left to right: </a:t>
            </a:r>
            <a:br>
              <a:rPr lang="en-GB" b="1" dirty="0"/>
            </a:br>
            <a:r>
              <a:rPr lang="en-GB" b="1" dirty="0" err="1" smtClean="0"/>
              <a:t>Yufang</a:t>
            </a:r>
            <a:r>
              <a:rPr lang="en-GB" b="1" dirty="0" smtClean="0"/>
              <a:t> Yang, Suren Karabekyan, Xiaoyu Li, Georg Deron, Yuhui Li, Bora Ketenoglu, Uwe </a:t>
            </a:r>
            <a:r>
              <a:rPr lang="en-GB" b="1" dirty="0"/>
              <a:t>Englisch, </a:t>
            </a:r>
            <a:r>
              <a:rPr lang="en-GB" b="1" dirty="0" smtClean="0"/>
              <a:t>Joachim </a:t>
            </a:r>
            <a:r>
              <a:rPr lang="en-GB" b="1" dirty="0" err="1" smtClean="0"/>
              <a:t>Pflüger</a:t>
            </a:r>
            <a:r>
              <a:rPr lang="en-GB" b="1" dirty="0" smtClean="0"/>
              <a:t>, Andreas Beckmann, Sonia Utermann, Martin Knoll, </a:t>
            </a:r>
            <a:r>
              <a:rPr lang="en-GB" b="1" dirty="0" err="1" smtClean="0"/>
              <a:t>Majid</a:t>
            </a:r>
            <a:r>
              <a:rPr lang="en-GB" b="1" dirty="0" smtClean="0"/>
              <a:t> </a:t>
            </a:r>
            <a:r>
              <a:rPr lang="en-GB" b="1" dirty="0" err="1" smtClean="0"/>
              <a:t>Bagha</a:t>
            </a:r>
            <a:r>
              <a:rPr lang="en-GB" b="1" dirty="0" err="1"/>
              <a:t>-</a:t>
            </a:r>
            <a:r>
              <a:rPr lang="en-GB" b="1" dirty="0" err="1" smtClean="0"/>
              <a:t>Shanjani</a:t>
            </a:r>
            <a:r>
              <a:rPr lang="en-GB" b="1" dirty="0" smtClean="0"/>
              <a:t>, Fredrik Wolff-Fabris, </a:t>
            </a:r>
            <a:r>
              <a:rPr lang="en-GB" b="1" dirty="0" err="1" smtClean="0"/>
              <a:t>Hongxian</a:t>
            </a:r>
            <a:r>
              <a:rPr lang="en-GB" b="1" dirty="0" smtClean="0"/>
              <a:t> </a:t>
            </a:r>
            <a:r>
              <a:rPr lang="en-GB" b="1" dirty="0"/>
              <a:t>Lin, </a:t>
            </a:r>
            <a:r>
              <a:rPr lang="en-GB" b="1" dirty="0" smtClean="0"/>
              <a:t>Karl-Heinz </a:t>
            </a:r>
            <a:r>
              <a:rPr lang="en-GB" b="1" dirty="0" err="1" smtClean="0"/>
              <a:t>Berndgen</a:t>
            </a:r>
            <a:r>
              <a:rPr lang="en-GB" b="1" dirty="0" smtClean="0"/>
              <a:t>, not </a:t>
            </a:r>
            <a:r>
              <a:rPr lang="en-GB" b="1" dirty="0"/>
              <a:t>shown: Mikhail </a:t>
            </a:r>
            <a:r>
              <a:rPr lang="en-GB" b="1" dirty="0" smtClean="0"/>
              <a:t>Yakopov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59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E88D-EADF-4AA5-9FB9-3814D6F6C37F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2224204" y="2863644"/>
            <a:ext cx="45333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6600" b="1" dirty="0" smtClean="0">
                <a:solidFill>
                  <a:schemeClr val="accent3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6358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427956"/>
            <a:ext cx="66579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10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753245" y="1919507"/>
            <a:ext cx="4859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4000" b="1" dirty="0" smtClean="0">
                <a:solidFill>
                  <a:schemeClr val="accent3"/>
                </a:solidFill>
              </a:rPr>
              <a:t>Undulator Systems</a:t>
            </a:r>
          </a:p>
        </p:txBody>
      </p:sp>
      <p:pic>
        <p:nvPicPr>
          <p:cNvPr id="5" name="Picture 4" descr="undulator_bunt_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4866" y="3523039"/>
            <a:ext cx="3114675" cy="2433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8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8551" y="318977"/>
            <a:ext cx="4403245" cy="565150"/>
          </a:xfrm>
        </p:spPr>
        <p:txBody>
          <a:bodyPr/>
          <a:lstStyle/>
          <a:p>
            <a:r>
              <a:rPr lang="en-US" dirty="0" smtClean="0"/>
              <a:t>European XFEL Overview </a:t>
            </a:r>
            <a:endParaRPr lang="en-US" dirty="0"/>
          </a:p>
        </p:txBody>
      </p:sp>
      <p:pic>
        <p:nvPicPr>
          <p:cNvPr id="6" name="Picture 2" descr="XFEL_Orthophoto_DE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t="13768" r="48640" b="44382"/>
          <a:stretch>
            <a:fillRect/>
          </a:stretch>
        </p:blipFill>
        <p:spPr bwMode="auto">
          <a:xfrm>
            <a:off x="5029199" y="1967559"/>
            <a:ext cx="3608926" cy="232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XFEL_Orthophoto_DE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1" y="1967559"/>
            <a:ext cx="3294245" cy="232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46051" y="1371969"/>
            <a:ext cx="1465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Aerial View</a:t>
            </a:r>
          </a:p>
        </p:txBody>
      </p:sp>
      <p:grpSp>
        <p:nvGrpSpPr>
          <p:cNvPr id="20486" name="Gruppieren 20485"/>
          <p:cNvGrpSpPr/>
          <p:nvPr/>
        </p:nvGrpSpPr>
        <p:grpSpPr>
          <a:xfrm>
            <a:off x="718597" y="4515975"/>
            <a:ext cx="7731148" cy="1944693"/>
            <a:chOff x="718597" y="4515975"/>
            <a:chExt cx="7731148" cy="1944693"/>
          </a:xfrm>
        </p:grpSpPr>
        <p:grpSp>
          <p:nvGrpSpPr>
            <p:cNvPr id="20484" name="Gruppieren 20483"/>
            <p:cNvGrpSpPr/>
            <p:nvPr/>
          </p:nvGrpSpPr>
          <p:grpSpPr>
            <a:xfrm>
              <a:off x="718597" y="4515975"/>
              <a:ext cx="7731148" cy="1944693"/>
              <a:chOff x="718597" y="4515975"/>
              <a:chExt cx="7731148" cy="1944693"/>
            </a:xfrm>
          </p:grpSpPr>
          <p:pic>
            <p:nvPicPr>
              <p:cNvPr id="20483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597" y="4515975"/>
                <a:ext cx="7731148" cy="180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8" name="Gruppieren 7"/>
              <p:cNvGrpSpPr/>
              <p:nvPr/>
            </p:nvGrpSpPr>
            <p:grpSpPr>
              <a:xfrm>
                <a:off x="1722860" y="4569315"/>
                <a:ext cx="6489716" cy="1087252"/>
                <a:chOff x="1722860" y="4569315"/>
                <a:chExt cx="6489716" cy="1087252"/>
              </a:xfrm>
            </p:grpSpPr>
            <p:sp>
              <p:nvSpPr>
                <p:cNvPr id="5" name="Textfeld 4"/>
                <p:cNvSpPr txBox="1"/>
                <p:nvPr/>
              </p:nvSpPr>
              <p:spPr>
                <a:xfrm>
                  <a:off x="6311930" y="5117958"/>
                  <a:ext cx="119616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buClr>
                      <a:schemeClr val="accent2"/>
                    </a:buClr>
                    <a:buSzPct val="80000"/>
                    <a:buNone/>
                  </a:pPr>
                  <a:r>
                    <a:rPr lang="en-US" sz="1100" b="1" dirty="0" smtClean="0">
                      <a:solidFill>
                        <a:schemeClr val="accent3"/>
                      </a:solidFill>
                    </a:rPr>
                    <a:t>SC Accelerator</a:t>
                  </a: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4503738" y="5284304"/>
                  <a:ext cx="66396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buClr>
                      <a:schemeClr val="accent2"/>
                    </a:buClr>
                    <a:buSzPct val="80000"/>
                    <a:buNone/>
                  </a:pPr>
                  <a:r>
                    <a:rPr lang="en-US" sz="1100" b="1" dirty="0" smtClean="0">
                      <a:solidFill>
                        <a:schemeClr val="accent3"/>
                      </a:solidFill>
                    </a:rPr>
                    <a:t>Dogleg</a:t>
                  </a:r>
                </a:p>
              </p:txBody>
            </p:sp>
            <p:sp>
              <p:nvSpPr>
                <p:cNvPr id="12" name="Textfeld 11"/>
                <p:cNvSpPr txBox="1"/>
                <p:nvPr/>
              </p:nvSpPr>
              <p:spPr>
                <a:xfrm>
                  <a:off x="4081469" y="4840959"/>
                  <a:ext cx="93647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buClr>
                      <a:schemeClr val="accent2"/>
                    </a:buClr>
                    <a:buSzPct val="80000"/>
                    <a:buNone/>
                  </a:pPr>
                  <a:r>
                    <a:rPr lang="en-US" sz="1100" b="1" dirty="0" smtClean="0">
                      <a:solidFill>
                        <a:schemeClr val="accent3"/>
                      </a:solidFill>
                    </a:rPr>
                    <a:t>Switchyard</a:t>
                  </a:r>
                </a:p>
              </p:txBody>
            </p:sp>
            <p:sp>
              <p:nvSpPr>
                <p:cNvPr id="13" name="Textfeld 12"/>
                <p:cNvSpPr txBox="1"/>
                <p:nvPr/>
              </p:nvSpPr>
              <p:spPr>
                <a:xfrm>
                  <a:off x="3521614" y="4838619"/>
                  <a:ext cx="68800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buClr>
                      <a:schemeClr val="accent2"/>
                    </a:buClr>
                    <a:buSzPct val="80000"/>
                    <a:buNone/>
                  </a:pPr>
                  <a:r>
                    <a:rPr lang="en-US" sz="1100" b="1" dirty="0" smtClean="0">
                      <a:solidFill>
                        <a:schemeClr val="accent3"/>
                      </a:solidFill>
                    </a:rPr>
                    <a:t>SASE 1</a:t>
                  </a:r>
                </a:p>
              </p:txBody>
            </p:sp>
            <p:sp>
              <p:nvSpPr>
                <p:cNvPr id="14" name="Textfeld 13"/>
                <p:cNvSpPr txBox="1"/>
                <p:nvPr/>
              </p:nvSpPr>
              <p:spPr>
                <a:xfrm>
                  <a:off x="3350178" y="5167429"/>
                  <a:ext cx="68800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buClr>
                      <a:schemeClr val="accent2"/>
                    </a:buClr>
                    <a:buSzPct val="80000"/>
                    <a:buNone/>
                  </a:pPr>
                  <a:r>
                    <a:rPr lang="en-US" sz="1100" b="1" dirty="0" smtClean="0">
                      <a:solidFill>
                        <a:schemeClr val="accent3"/>
                      </a:solidFill>
                    </a:rPr>
                    <a:t>SASE 2</a:t>
                  </a:r>
                </a:p>
              </p:txBody>
            </p:sp>
            <p:sp>
              <p:nvSpPr>
                <p:cNvPr id="15" name="Textfeld 14"/>
                <p:cNvSpPr txBox="1"/>
                <p:nvPr/>
              </p:nvSpPr>
              <p:spPr>
                <a:xfrm>
                  <a:off x="2701875" y="4569315"/>
                  <a:ext cx="72648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buClr>
                      <a:schemeClr val="accent2"/>
                    </a:buClr>
                    <a:buSzPct val="80000"/>
                    <a:buNone/>
                  </a:pPr>
                  <a:r>
                    <a:rPr lang="en-US" sz="1100" b="1" dirty="0" smtClean="0">
                      <a:solidFill>
                        <a:schemeClr val="accent3"/>
                      </a:solidFill>
                    </a:rPr>
                    <a:t>SASE 3 </a:t>
                  </a:r>
                </a:p>
              </p:txBody>
            </p:sp>
            <p:sp>
              <p:nvSpPr>
                <p:cNvPr id="16" name="Textfeld 15"/>
                <p:cNvSpPr txBox="1"/>
                <p:nvPr/>
              </p:nvSpPr>
              <p:spPr>
                <a:xfrm>
                  <a:off x="1722860" y="4601236"/>
                  <a:ext cx="66396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buClr>
                      <a:schemeClr val="accent2"/>
                    </a:buClr>
                    <a:buSzPct val="80000"/>
                    <a:buNone/>
                  </a:pPr>
                  <a:r>
                    <a:rPr lang="en-US" sz="1100" b="1" dirty="0" smtClean="0">
                      <a:solidFill>
                        <a:schemeClr val="accent3"/>
                      </a:solidFill>
                    </a:rPr>
                    <a:t>Dumps</a:t>
                  </a:r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7519758" y="5394957"/>
                  <a:ext cx="69281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600"/>
                    </a:spcBef>
                    <a:buClr>
                      <a:schemeClr val="accent2"/>
                    </a:buClr>
                    <a:buSzPct val="80000"/>
                    <a:buNone/>
                  </a:pPr>
                  <a:r>
                    <a:rPr lang="en-US" sz="1100" b="1" dirty="0" smtClean="0">
                      <a:solidFill>
                        <a:schemeClr val="accent3"/>
                      </a:solidFill>
                    </a:rPr>
                    <a:t>Injector</a:t>
                  </a:r>
                </a:p>
              </p:txBody>
            </p:sp>
          </p:grpSp>
          <p:sp>
            <p:nvSpPr>
              <p:cNvPr id="4" name="Textfeld 3"/>
              <p:cNvSpPr txBox="1"/>
              <p:nvPr/>
            </p:nvSpPr>
            <p:spPr>
              <a:xfrm>
                <a:off x="746051" y="6060558"/>
                <a:ext cx="23214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2000" dirty="0" smtClean="0">
                    <a:solidFill>
                      <a:schemeClr val="accent3"/>
                    </a:solidFill>
                  </a:rPr>
                  <a:t>Accelerator Layout</a:t>
                </a:r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5476971" y="4708958"/>
                <a:ext cx="28232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400" b="1" dirty="0" smtClean="0">
                    <a:solidFill>
                      <a:srgbClr val="0070C0"/>
                    </a:solidFill>
                  </a:rPr>
                  <a:t>SASE 1- 3 : Undulator Systems</a:t>
                </a:r>
              </a:p>
            </p:txBody>
          </p:sp>
          <p:cxnSp>
            <p:nvCxnSpPr>
              <p:cNvPr id="19" name="Gerade Verbindung 18"/>
              <p:cNvCxnSpPr/>
              <p:nvPr/>
            </p:nvCxnSpPr>
            <p:spPr bwMode="auto">
              <a:xfrm flipH="1">
                <a:off x="1536701" y="4830925"/>
                <a:ext cx="292100" cy="287033"/>
              </a:xfrm>
              <a:prstGeom prst="line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Gerade Verbindung 25"/>
              <p:cNvCxnSpPr/>
              <p:nvPr/>
            </p:nvCxnSpPr>
            <p:spPr bwMode="auto">
              <a:xfrm flipH="1" flipV="1">
                <a:off x="2238037" y="4830925"/>
                <a:ext cx="181464" cy="50971"/>
              </a:xfrm>
              <a:prstGeom prst="line">
                <a:avLst/>
              </a:prstGeom>
              <a:noFill/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0485" name="Textfeld 20484"/>
            <p:cNvSpPr txBox="1"/>
            <p:nvPr/>
          </p:nvSpPr>
          <p:spPr>
            <a:xfrm>
              <a:off x="7219250" y="6159008"/>
              <a:ext cx="7104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800" dirty="0" smtClean="0">
                  <a:solidFill>
                    <a:schemeClr val="accent3"/>
                  </a:solidFill>
                </a:rPr>
                <a:t>W. Decking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838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10780731" y="869561"/>
            <a:ext cx="393449" cy="309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e 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-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grpSp>
        <p:nvGrpSpPr>
          <p:cNvPr id="13313" name="Gruppieren 13312"/>
          <p:cNvGrpSpPr/>
          <p:nvPr/>
        </p:nvGrpSpPr>
        <p:grpSpPr>
          <a:xfrm>
            <a:off x="264670" y="416923"/>
            <a:ext cx="5445063" cy="2851121"/>
            <a:chOff x="244548" y="222280"/>
            <a:chExt cx="5445063" cy="2851121"/>
          </a:xfrm>
        </p:grpSpPr>
        <p:sp>
          <p:nvSpPr>
            <p:cNvPr id="10" name="Textfeld 9"/>
            <p:cNvSpPr txBox="1"/>
            <p:nvPr/>
          </p:nvSpPr>
          <p:spPr>
            <a:xfrm>
              <a:off x="5296162" y="2199891"/>
              <a:ext cx="393449" cy="309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2000" b="1" dirty="0" smtClean="0">
                  <a:solidFill>
                    <a:srgbClr val="FF0000"/>
                  </a:solidFill>
                </a:rPr>
                <a:t>e </a:t>
              </a:r>
              <a:r>
                <a:rPr lang="en-US" sz="2000" b="1" baseline="30000" dirty="0" smtClean="0">
                  <a:solidFill>
                    <a:srgbClr val="FF0000"/>
                  </a:solidFill>
                </a:rPr>
                <a:t>-</a:t>
              </a:r>
              <a:endParaRPr lang="en-US" sz="20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269510" y="222280"/>
              <a:ext cx="10554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SASE2</a:t>
              </a:r>
              <a:endParaRPr lang="en-US" dirty="0"/>
            </a:p>
          </p:txBody>
        </p:sp>
        <p:cxnSp>
          <p:nvCxnSpPr>
            <p:cNvPr id="23" name="Gerade Verbindung mit Pfeil 22"/>
            <p:cNvCxnSpPr/>
            <p:nvPr/>
          </p:nvCxnSpPr>
          <p:spPr bwMode="auto">
            <a:xfrm rot="420000" flipH="1" flipV="1">
              <a:off x="5228259" y="2091647"/>
              <a:ext cx="360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pic>
          <p:nvPicPr>
            <p:cNvPr id="1331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8" t="9729" r="9267" b="17785"/>
            <a:stretch/>
          </p:blipFill>
          <p:spPr bwMode="auto">
            <a:xfrm>
              <a:off x="244548" y="291619"/>
              <a:ext cx="5000311" cy="2781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6" name="Gerade Verbindung 15"/>
          <p:cNvCxnSpPr/>
          <p:nvPr/>
        </p:nvCxnSpPr>
        <p:spPr bwMode="auto">
          <a:xfrm>
            <a:off x="152253" y="3277569"/>
            <a:ext cx="5610226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9" name="Gruppieren 28"/>
          <p:cNvGrpSpPr/>
          <p:nvPr/>
        </p:nvGrpSpPr>
        <p:grpSpPr>
          <a:xfrm>
            <a:off x="6380885" y="2568405"/>
            <a:ext cx="2131286" cy="1437359"/>
            <a:chOff x="6614864" y="2894963"/>
            <a:chExt cx="2131286" cy="1437359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864" y="2894963"/>
              <a:ext cx="1058225" cy="994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300" y="2894963"/>
              <a:ext cx="1011850" cy="1014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feld 27"/>
            <p:cNvSpPr txBox="1"/>
            <p:nvPr/>
          </p:nvSpPr>
          <p:spPr>
            <a:xfrm>
              <a:off x="6744898" y="3935290"/>
              <a:ext cx="1889185" cy="397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smtClean="0"/>
                <a:t>SASE2                        SASE1/3</a:t>
              </a:r>
            </a:p>
            <a:p>
              <a:pPr algn="ctr">
                <a:buNone/>
              </a:pPr>
              <a:r>
                <a:rPr lang="en-US" dirty="0" smtClean="0"/>
                <a:t>        Downstream View</a:t>
              </a:r>
            </a:p>
          </p:txBody>
        </p:sp>
      </p:grpSp>
      <p:pic>
        <p:nvPicPr>
          <p:cNvPr id="40" name="Picture 5" descr="XFELSystemsJan0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5" t="21523" r="28346" b="51092"/>
          <a:stretch/>
        </p:blipFill>
        <p:spPr>
          <a:xfrm>
            <a:off x="5814681" y="998612"/>
            <a:ext cx="3019757" cy="1464956"/>
          </a:xfrm>
          <a:prstGeom prst="rect">
            <a:avLst/>
          </a:prstGeom>
        </p:spPr>
      </p:pic>
      <p:sp>
        <p:nvSpPr>
          <p:cNvPr id="13320" name="Textfeld 13319"/>
          <p:cNvSpPr txBox="1"/>
          <p:nvPr/>
        </p:nvSpPr>
        <p:spPr>
          <a:xfrm>
            <a:off x="1698381" y="161266"/>
            <a:ext cx="6447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Tunnel Installation of SASE2 Undulator System – Final WP71 Deliverables</a:t>
            </a:r>
            <a:endParaRPr lang="en-US" sz="1400" b="1" dirty="0"/>
          </a:p>
        </p:txBody>
      </p:sp>
      <p:sp>
        <p:nvSpPr>
          <p:cNvPr id="13321" name="Textfeld 13320"/>
          <p:cNvSpPr txBox="1"/>
          <p:nvPr/>
        </p:nvSpPr>
        <p:spPr>
          <a:xfrm>
            <a:off x="5923368" y="4025705"/>
            <a:ext cx="30642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 smtClean="0"/>
              <a:t>Minor Differences of Components </a:t>
            </a:r>
            <a:r>
              <a:rPr lang="en-US" sz="1000" b="1" dirty="0"/>
              <a:t>i</a:t>
            </a:r>
            <a:r>
              <a:rPr lang="en-US" sz="1000" b="1" dirty="0" smtClean="0"/>
              <a:t>n </a:t>
            </a:r>
            <a:br>
              <a:rPr lang="en-US" sz="1000" b="1" dirty="0" smtClean="0"/>
            </a:br>
            <a:r>
              <a:rPr lang="en-US" sz="1000" b="1" dirty="0" smtClean="0"/>
              <a:t>SASE2 and  SASE1/3:</a:t>
            </a:r>
          </a:p>
          <a:p>
            <a:pPr marL="171450" indent="-171450"/>
            <a:r>
              <a:rPr lang="en-US" sz="1000" b="1" dirty="0" smtClean="0"/>
              <a:t>Undulator Segments reversed 180°</a:t>
            </a:r>
          </a:p>
          <a:p>
            <a:pPr marL="171450" indent="-171450"/>
            <a:r>
              <a:rPr lang="en-US" sz="1000" b="1" dirty="0" smtClean="0"/>
              <a:t>Different Arrangement in SASE1 of </a:t>
            </a:r>
          </a:p>
          <a:p>
            <a:pPr marL="361950" lvl="1" indent="-180975">
              <a:buClrTx/>
              <a:buFont typeface="Arial" pitchFamily="34" charset="0"/>
              <a:buChar char="•"/>
            </a:pPr>
            <a:r>
              <a:rPr lang="en-US" sz="1000" b="1" dirty="0" smtClean="0"/>
              <a:t>Components on Intersections</a:t>
            </a:r>
          </a:p>
          <a:p>
            <a:pPr marL="361950" lvl="1" indent="-180975">
              <a:buClrTx/>
              <a:buFont typeface="Arial" pitchFamily="34" charset="0"/>
              <a:buChar char="•"/>
            </a:pPr>
            <a:r>
              <a:rPr lang="en-US" sz="1000" b="1" dirty="0" smtClean="0"/>
              <a:t>Control Cabinets, cabling</a:t>
            </a:r>
          </a:p>
          <a:p>
            <a:pPr>
              <a:buClr>
                <a:srgbClr val="FD930A"/>
              </a:buClr>
              <a:buNone/>
            </a:pPr>
            <a:endParaRPr lang="en-US" sz="1000" b="1" dirty="0">
              <a:sym typeface="Symbol"/>
            </a:endParaRPr>
          </a:p>
          <a:p>
            <a:pPr>
              <a:buClr>
                <a:srgbClr val="FD930A"/>
              </a:buClr>
              <a:buNone/>
            </a:pPr>
            <a:r>
              <a:rPr lang="en-US" sz="1000" b="1" dirty="0" smtClean="0">
                <a:sym typeface="Symbol"/>
              </a:rPr>
              <a:t>System Sizes:</a:t>
            </a:r>
          </a:p>
          <a:p>
            <a:pPr marL="171450" indent="-171450">
              <a:buClr>
                <a:srgbClr val="FD930A"/>
              </a:buClr>
            </a:pPr>
            <a:r>
              <a:rPr lang="en-US" sz="1000" b="1" dirty="0" smtClean="0">
                <a:sym typeface="Symbol"/>
              </a:rPr>
              <a:t>SASE1: </a:t>
            </a:r>
            <a:r>
              <a:rPr lang="en-US" sz="1000" b="1" dirty="0">
                <a:sym typeface="Symbol"/>
              </a:rPr>
              <a:t>35 Cells; </a:t>
            </a:r>
            <a:r>
              <a:rPr lang="en-US" sz="1000" b="1" baseline="-25000" dirty="0" smtClean="0">
                <a:sym typeface="Symbol"/>
              </a:rPr>
              <a:t>0</a:t>
            </a:r>
            <a:r>
              <a:rPr lang="en-US" sz="1000" b="1" dirty="0" smtClean="0">
                <a:sym typeface="Symbol"/>
              </a:rPr>
              <a:t>=40mm</a:t>
            </a:r>
            <a:r>
              <a:rPr lang="en-US" sz="1000" b="1" dirty="0">
                <a:sym typeface="Symbol"/>
              </a:rPr>
              <a:t> ; </a:t>
            </a:r>
            <a:r>
              <a:rPr lang="en-US" sz="1000" b="1" dirty="0" smtClean="0">
                <a:sym typeface="Symbol"/>
              </a:rPr>
              <a:t>L=213.5m</a:t>
            </a:r>
          </a:p>
          <a:p>
            <a:pPr marL="171450" indent="-171450">
              <a:buClr>
                <a:srgbClr val="FD930A"/>
              </a:buClr>
            </a:pPr>
            <a:r>
              <a:rPr lang="en-US" sz="1000" b="1" dirty="0" smtClean="0">
                <a:sym typeface="Symbol"/>
              </a:rPr>
              <a:t>SASE2</a:t>
            </a:r>
            <a:r>
              <a:rPr lang="en-US" sz="1000" b="1" dirty="0">
                <a:sym typeface="Symbol"/>
              </a:rPr>
              <a:t>: 35 Cells; </a:t>
            </a:r>
            <a:r>
              <a:rPr lang="en-US" sz="1000" b="1" baseline="-25000" dirty="0">
                <a:sym typeface="Symbol"/>
              </a:rPr>
              <a:t>0</a:t>
            </a:r>
            <a:r>
              <a:rPr lang="en-US" sz="1000" b="1" dirty="0">
                <a:sym typeface="Symbol"/>
              </a:rPr>
              <a:t>=40mm ; </a:t>
            </a:r>
            <a:r>
              <a:rPr lang="en-US" sz="1000" b="1" dirty="0" smtClean="0">
                <a:sym typeface="Symbol"/>
              </a:rPr>
              <a:t>L=213.5m</a:t>
            </a:r>
            <a:endParaRPr lang="en-US" sz="1000" b="1" dirty="0"/>
          </a:p>
          <a:p>
            <a:pPr marL="171450" indent="-171450">
              <a:buClr>
                <a:srgbClr val="FD930A"/>
              </a:buClr>
            </a:pPr>
            <a:r>
              <a:rPr lang="en-US" sz="1000" b="1" dirty="0" smtClean="0">
                <a:sym typeface="Symbol"/>
              </a:rPr>
              <a:t>SASE3: 21 </a:t>
            </a:r>
            <a:r>
              <a:rPr lang="en-US" sz="1000" b="1" dirty="0">
                <a:sym typeface="Symbol"/>
              </a:rPr>
              <a:t>Cells; </a:t>
            </a:r>
            <a:r>
              <a:rPr lang="en-US" sz="1000" b="1" baseline="-25000" dirty="0" smtClean="0">
                <a:sym typeface="Symbol"/>
              </a:rPr>
              <a:t>0</a:t>
            </a:r>
            <a:r>
              <a:rPr lang="en-US" sz="1000" b="1" dirty="0" smtClean="0">
                <a:sym typeface="Symbol"/>
              </a:rPr>
              <a:t>=68mm </a:t>
            </a:r>
            <a:r>
              <a:rPr lang="en-US" sz="1000" b="1" dirty="0">
                <a:sym typeface="Symbol"/>
              </a:rPr>
              <a:t>; </a:t>
            </a:r>
            <a:r>
              <a:rPr lang="en-US" sz="1000" b="1" dirty="0" smtClean="0">
                <a:sym typeface="Symbol"/>
              </a:rPr>
              <a:t>L=128.1m</a:t>
            </a:r>
            <a:endParaRPr lang="en-US" sz="1000" b="1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311283" y="3334894"/>
            <a:ext cx="5241792" cy="3316872"/>
            <a:chOff x="368433" y="3449194"/>
            <a:chExt cx="5241792" cy="3316872"/>
          </a:xfrm>
        </p:grpSpPr>
        <p:grpSp>
          <p:nvGrpSpPr>
            <p:cNvPr id="13312" name="Gruppieren 13311"/>
            <p:cNvGrpSpPr/>
            <p:nvPr/>
          </p:nvGrpSpPr>
          <p:grpSpPr>
            <a:xfrm>
              <a:off x="368433" y="3449194"/>
              <a:ext cx="5241792" cy="3003440"/>
              <a:chOff x="368433" y="3610131"/>
              <a:chExt cx="5241792" cy="3003440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41" b="21550"/>
              <a:stretch/>
            </p:blipFill>
            <p:spPr>
              <a:xfrm>
                <a:off x="851395" y="3610131"/>
                <a:ext cx="4758830" cy="3003440"/>
              </a:xfrm>
              <a:prstGeom prst="rect">
                <a:avLst/>
              </a:prstGeom>
            </p:spPr>
          </p:pic>
          <p:cxnSp>
            <p:nvCxnSpPr>
              <p:cNvPr id="20" name="Gerade Verbindung mit Pfeil 19"/>
              <p:cNvCxnSpPr/>
              <p:nvPr/>
            </p:nvCxnSpPr>
            <p:spPr bwMode="auto">
              <a:xfrm rot="-360000">
                <a:off x="448785" y="5530282"/>
                <a:ext cx="267618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Textfeld 20"/>
              <p:cNvSpPr txBox="1"/>
              <p:nvPr/>
            </p:nvSpPr>
            <p:spPr>
              <a:xfrm>
                <a:off x="368433" y="5516295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800" b="1" dirty="0" smtClean="0">
                    <a:solidFill>
                      <a:srgbClr val="FF0000"/>
                    </a:solidFill>
                  </a:rPr>
                  <a:t>e </a:t>
                </a:r>
                <a:r>
                  <a:rPr lang="en-US" sz="1800" b="1" baseline="30000" dirty="0" smtClean="0">
                    <a:solidFill>
                      <a:srgbClr val="FF0000"/>
                    </a:solidFill>
                  </a:rPr>
                  <a:t>-</a:t>
                </a:r>
                <a:endParaRPr lang="en-US" sz="1800" b="1" dirty="0" smtClean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5" name="Gerade Verbindung 24"/>
            <p:cNvCxnSpPr/>
            <p:nvPr/>
          </p:nvCxnSpPr>
          <p:spPr>
            <a:xfrm>
              <a:off x="4919789" y="4632448"/>
              <a:ext cx="0" cy="181515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/>
            <p:cNvSpPr txBox="1"/>
            <p:nvPr/>
          </p:nvSpPr>
          <p:spPr>
            <a:xfrm rot="21240000">
              <a:off x="1181895" y="6267974"/>
              <a:ext cx="841897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000" b="1" dirty="0" smtClean="0">
                  <a:solidFill>
                    <a:srgbClr val="FF0000"/>
                  </a:solidFill>
                </a:rPr>
                <a:t>I</a:t>
              </a:r>
              <a:r>
                <a:rPr lang="en-US" b="1" dirty="0" smtClean="0">
                  <a:solidFill>
                    <a:srgbClr val="FF0000"/>
                  </a:solidFill>
                </a:rPr>
                <a:t>ntersection</a:t>
              </a:r>
              <a:br>
                <a:rPr lang="en-US" b="1" dirty="0" smtClean="0">
                  <a:solidFill>
                    <a:srgbClr val="FF0000"/>
                  </a:solidFill>
                </a:rPr>
              </a:br>
              <a:r>
                <a:rPr lang="en-US" b="1" dirty="0" smtClean="0">
                  <a:solidFill>
                    <a:srgbClr val="FF0000"/>
                  </a:solidFill>
                </a:rPr>
                <a:t>1.1 m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 rot="21240000">
              <a:off x="2674006" y="6118561"/>
              <a:ext cx="16343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b="1" dirty="0" smtClean="0">
                  <a:solidFill>
                    <a:srgbClr val="FF0000"/>
                  </a:solidFill>
                </a:rPr>
                <a:t>Undulator Segment 5m</a:t>
              </a:r>
              <a:endParaRPr lang="en-US" sz="1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Gerade Verbindung mit Pfeil 13"/>
            <p:cNvCxnSpPr>
              <a:stCxn id="27" idx="3"/>
            </p:cNvCxnSpPr>
            <p:nvPr/>
          </p:nvCxnSpPr>
          <p:spPr>
            <a:xfrm flipV="1">
              <a:off x="4303914" y="6079316"/>
              <a:ext cx="615875" cy="76936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 flipV="1">
              <a:off x="3424740" y="6324601"/>
              <a:ext cx="1495049" cy="196854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/>
            <p:nvPr/>
          </p:nvCxnSpPr>
          <p:spPr>
            <a:xfrm flipH="1">
              <a:off x="1243014" y="6642565"/>
              <a:ext cx="1128804" cy="114784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/>
            <p:cNvSpPr txBox="1"/>
            <p:nvPr/>
          </p:nvSpPr>
          <p:spPr>
            <a:xfrm rot="21240000">
              <a:off x="2239308" y="6446200"/>
              <a:ext cx="138531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b="1" dirty="0" smtClean="0">
                  <a:solidFill>
                    <a:srgbClr val="FF0000"/>
                  </a:solidFill>
                </a:rPr>
                <a:t>Undulator Cell 6.1m</a:t>
              </a:r>
              <a:endParaRPr lang="en-US" sz="1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Gerade Verbindung mit Pfeil 43"/>
            <p:cNvCxnSpPr/>
            <p:nvPr/>
          </p:nvCxnSpPr>
          <p:spPr>
            <a:xfrm flipH="1">
              <a:off x="1976935" y="6329988"/>
              <a:ext cx="788461" cy="90105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/>
            <p:cNvCxnSpPr/>
            <p:nvPr/>
          </p:nvCxnSpPr>
          <p:spPr>
            <a:xfrm>
              <a:off x="1224089" y="4950914"/>
              <a:ext cx="0" cy="181515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1935289" y="5364163"/>
              <a:ext cx="19327" cy="113520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feld 31"/>
          <p:cNvSpPr txBox="1"/>
          <p:nvPr/>
        </p:nvSpPr>
        <p:spPr>
          <a:xfrm>
            <a:off x="8283615" y="6536350"/>
            <a:ext cx="7040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dirty="0" err="1" smtClean="0"/>
              <a:t>W.Tscheu</a:t>
            </a:r>
            <a:endParaRPr lang="en-US" dirty="0" smtClean="0"/>
          </a:p>
        </p:txBody>
      </p:sp>
      <p:sp>
        <p:nvSpPr>
          <p:cNvPr id="2" name="Textfeld 1"/>
          <p:cNvSpPr txBox="1"/>
          <p:nvPr/>
        </p:nvSpPr>
        <p:spPr>
          <a:xfrm rot="120000">
            <a:off x="2336361" y="1242519"/>
            <a:ext cx="15696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b="1" dirty="0" smtClean="0"/>
              <a:t>Local Control Systems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1218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Undulator</a:t>
            </a:r>
            <a:r>
              <a:rPr lang="en-US" smtClean="0"/>
              <a:t> Control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80975" y="1707987"/>
            <a:ext cx="3819525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rgbClr val="FD930A"/>
              </a:buClr>
              <a:buSzPct val="80000"/>
            </a:pPr>
            <a:r>
              <a:rPr lang="en-US" sz="1600" b="1" dirty="0" smtClean="0">
                <a:solidFill>
                  <a:srgbClr val="000000"/>
                </a:solidFill>
              </a:rPr>
              <a:t>Developed at XFEL.EU</a:t>
            </a:r>
          </a:p>
          <a:p>
            <a:pPr marL="268288" indent="-268288">
              <a:spcBef>
                <a:spcPts val="600"/>
              </a:spcBef>
              <a:buClr>
                <a:srgbClr val="FD930A"/>
              </a:buClr>
              <a:buSzPct val="80000"/>
            </a:pPr>
            <a:r>
              <a:rPr lang="en-US" sz="1600" b="1" dirty="0" smtClean="0">
                <a:solidFill>
                  <a:srgbClr val="000000"/>
                </a:solidFill>
              </a:rPr>
              <a:t>XFEL.EU guidelines &amp; standards</a:t>
            </a:r>
            <a:endParaRPr lang="en-US" sz="1600" b="1" dirty="0">
              <a:solidFill>
                <a:srgbClr val="000000"/>
              </a:solidFill>
            </a:endParaRPr>
          </a:p>
          <a:p>
            <a:pPr marL="268288" indent="-268288">
              <a:spcBef>
                <a:spcPts val="600"/>
              </a:spcBef>
              <a:buClr>
                <a:srgbClr val="FD930A"/>
              </a:buClr>
              <a:buSzPct val="80000"/>
            </a:pPr>
            <a:r>
              <a:rPr lang="en-US" sz="1600" b="1" dirty="0" smtClean="0">
                <a:solidFill>
                  <a:srgbClr val="000000"/>
                </a:solidFill>
              </a:rPr>
              <a:t>Based exclusively on industrial Automation Technology</a:t>
            </a:r>
          </a:p>
          <a:p>
            <a:pPr marL="268288" indent="-268288">
              <a:spcBef>
                <a:spcPts val="600"/>
              </a:spcBef>
              <a:buClr>
                <a:srgbClr val="FD930A"/>
              </a:buClr>
              <a:buSzPct val="80000"/>
            </a:pPr>
            <a:r>
              <a:rPr lang="en-US" sz="1600" b="1" dirty="0" smtClean="0">
                <a:solidFill>
                  <a:srgbClr val="000000"/>
                </a:solidFill>
              </a:rPr>
              <a:t>Using the fast </a:t>
            </a:r>
            <a:r>
              <a:rPr lang="en-US" sz="1600" b="1" dirty="0" err="1" smtClean="0">
                <a:solidFill>
                  <a:srgbClr val="000000"/>
                </a:solidFill>
              </a:rPr>
              <a:t>EtherCAT</a:t>
            </a:r>
            <a:r>
              <a:rPr lang="en-US" sz="1600" b="1" dirty="0" smtClean="0">
                <a:solidFill>
                  <a:srgbClr val="000000"/>
                </a:solidFill>
              </a:rPr>
              <a:t> protocol</a:t>
            </a:r>
          </a:p>
          <a:p>
            <a:pPr marL="268288" indent="-268288">
              <a:spcBef>
                <a:spcPts val="600"/>
              </a:spcBef>
              <a:buClr>
                <a:srgbClr val="FD930A"/>
              </a:buClr>
              <a:buSzPct val="80000"/>
            </a:pPr>
            <a:r>
              <a:rPr lang="en-US" sz="1600" b="1" dirty="0" smtClean="0">
                <a:solidFill>
                  <a:srgbClr val="000000"/>
                </a:solidFill>
              </a:rPr>
              <a:t>Hardware from </a:t>
            </a:r>
            <a:r>
              <a:rPr lang="en-US" sz="1600" b="1" dirty="0" err="1" smtClean="0">
                <a:solidFill>
                  <a:srgbClr val="000000"/>
                </a:solidFill>
              </a:rPr>
              <a:t>Beckhoff</a:t>
            </a:r>
            <a:r>
              <a:rPr lang="en-US" sz="1600" b="1" dirty="0" smtClean="0">
                <a:solidFill>
                  <a:srgbClr val="000000"/>
                </a:solidFill>
              </a:rPr>
              <a:t> GmbH</a:t>
            </a:r>
          </a:p>
          <a:p>
            <a:pPr marL="268288" indent="-268288">
              <a:spcBef>
                <a:spcPts val="600"/>
              </a:spcBef>
              <a:buClr>
                <a:srgbClr val="FD930A"/>
              </a:buClr>
              <a:buSzPct val="80000"/>
            </a:pPr>
            <a:r>
              <a:rPr lang="en-US" sz="1600" b="1" dirty="0" smtClean="0">
                <a:solidFill>
                  <a:srgbClr val="000000"/>
                </a:solidFill>
              </a:rPr>
              <a:t>Running the </a:t>
            </a:r>
            <a:r>
              <a:rPr lang="en-US" sz="1600" b="1" dirty="0" err="1" smtClean="0">
                <a:solidFill>
                  <a:srgbClr val="000000"/>
                </a:solidFill>
              </a:rPr>
              <a:t>TwinCAT</a:t>
            </a:r>
            <a:r>
              <a:rPr lang="en-US" sz="1600" b="1" dirty="0" smtClean="0">
                <a:solidFill>
                  <a:srgbClr val="000000"/>
                </a:solidFill>
              </a:rPr>
              <a:t> software</a:t>
            </a:r>
          </a:p>
          <a:p>
            <a:pPr marL="268288" indent="-268288">
              <a:spcBef>
                <a:spcPts val="600"/>
              </a:spcBef>
              <a:buClr>
                <a:srgbClr val="FD930A"/>
              </a:buClr>
              <a:buSzPct val="80000"/>
            </a:pPr>
            <a:r>
              <a:rPr lang="en-US" sz="1600" b="1" dirty="0" smtClean="0">
                <a:solidFill>
                  <a:srgbClr val="000000"/>
                </a:solidFill>
              </a:rPr>
              <a:t>The Topology reflects Hardware </a:t>
            </a:r>
          </a:p>
          <a:p>
            <a:pPr marL="268288" indent="-268288">
              <a:spcBef>
                <a:spcPts val="600"/>
              </a:spcBef>
              <a:buClr>
                <a:srgbClr val="FD930A"/>
              </a:buClr>
              <a:buSzPct val="80000"/>
            </a:pPr>
            <a:endParaRPr lang="en-US" sz="1600" b="1" dirty="0" smtClean="0">
              <a:solidFill>
                <a:srgbClr val="000000"/>
              </a:solidFill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4195545" y="1207282"/>
            <a:ext cx="4809830" cy="5194292"/>
            <a:chOff x="4302420" y="1207282"/>
            <a:chExt cx="4809830" cy="5194292"/>
          </a:xfrm>
        </p:grpSpPr>
        <p:pic>
          <p:nvPicPr>
            <p:cNvPr id="5" name="Picture 34971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420" y="1855536"/>
              <a:ext cx="3194840" cy="437247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" name="Geschweifte Klammer rechts 6"/>
            <p:cNvSpPr/>
            <p:nvPr/>
          </p:nvSpPr>
          <p:spPr bwMode="auto">
            <a:xfrm>
              <a:off x="7419974" y="4387474"/>
              <a:ext cx="241005" cy="1737101"/>
            </a:xfrm>
            <a:prstGeom prst="rightBrace">
              <a:avLst/>
            </a:prstGeom>
            <a:noFill/>
            <a:ln w="254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>
                <a:solidFill>
                  <a:srgbClr val="261748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606394" y="4870589"/>
              <a:ext cx="15058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FD930A"/>
                </a:buClr>
                <a:buSzPct val="80000"/>
                <a:buFont typeface="Wingdings" pitchFamily="2" charset="2"/>
                <a:buNone/>
              </a:pPr>
              <a:r>
                <a:rPr lang="en-US" sz="1200" b="1" dirty="0" smtClean="0">
                  <a:solidFill>
                    <a:srgbClr val="000000"/>
                  </a:solidFill>
                </a:rPr>
                <a:t>Up to 35 </a:t>
              </a:r>
              <a:br>
                <a:rPr lang="en-US" sz="1200" b="1" dirty="0" smtClean="0">
                  <a:solidFill>
                    <a:srgbClr val="000000"/>
                  </a:solidFill>
                </a:rPr>
              </a:br>
              <a:r>
                <a:rPr lang="en-US" sz="1200" b="1" dirty="0" smtClean="0">
                  <a:solidFill>
                    <a:srgbClr val="000000"/>
                  </a:solidFill>
                </a:rPr>
                <a:t>Local Control </a:t>
              </a:r>
              <a:br>
                <a:rPr lang="en-US" sz="1200" b="1" dirty="0" smtClean="0">
                  <a:solidFill>
                    <a:srgbClr val="000000"/>
                  </a:solidFill>
                </a:rPr>
              </a:br>
              <a:r>
                <a:rPr lang="en-US" sz="1200" b="1" dirty="0" smtClean="0">
                  <a:solidFill>
                    <a:srgbClr val="000000"/>
                  </a:solidFill>
                </a:rPr>
                <a:t>Systems  in Tunnel</a:t>
              </a:r>
            </a:p>
          </p:txBody>
        </p:sp>
        <p:sp>
          <p:nvSpPr>
            <p:cNvPr id="9" name="Geschweifte Klammer rechts 8"/>
            <p:cNvSpPr/>
            <p:nvPr/>
          </p:nvSpPr>
          <p:spPr bwMode="auto">
            <a:xfrm>
              <a:off x="7429499" y="2896701"/>
              <a:ext cx="241200" cy="1461977"/>
            </a:xfrm>
            <a:prstGeom prst="rightBrace">
              <a:avLst/>
            </a:prstGeom>
            <a:noFill/>
            <a:ln w="254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>
                <a:solidFill>
                  <a:srgbClr val="261748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641929" y="3320656"/>
              <a:ext cx="12570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FD930A"/>
                </a:buClr>
                <a:buSzPct val="80000"/>
                <a:buFont typeface="Wingdings" pitchFamily="2" charset="2"/>
                <a:buNone/>
              </a:pPr>
              <a:r>
                <a:rPr lang="en-US" sz="1200" b="1" dirty="0" smtClean="0">
                  <a:solidFill>
                    <a:srgbClr val="000000"/>
                  </a:solidFill>
                </a:rPr>
                <a:t>Global Control</a:t>
              </a:r>
              <a:br>
                <a:rPr lang="en-US" sz="1200" b="1" dirty="0" smtClean="0">
                  <a:solidFill>
                    <a:srgbClr val="000000"/>
                  </a:solidFill>
                </a:rPr>
              </a:br>
              <a:r>
                <a:rPr lang="en-US" sz="1200" b="1" dirty="0" smtClean="0">
                  <a:solidFill>
                    <a:srgbClr val="000000"/>
                  </a:solidFill>
                </a:rPr>
                <a:t>in Computer </a:t>
              </a:r>
              <a:br>
                <a:rPr lang="en-US" sz="1200" b="1" dirty="0" smtClean="0">
                  <a:solidFill>
                    <a:srgbClr val="000000"/>
                  </a:solidFill>
                </a:rPr>
              </a:br>
              <a:r>
                <a:rPr lang="en-US" sz="1200" b="1" dirty="0" smtClean="0">
                  <a:solidFill>
                    <a:srgbClr val="000000"/>
                  </a:solidFill>
                </a:rPr>
                <a:t>Service Room</a:t>
              </a:r>
            </a:p>
          </p:txBody>
        </p:sp>
        <p:sp>
          <p:nvSpPr>
            <p:cNvPr id="11" name="Geschweifte Klammer rechts 10"/>
            <p:cNvSpPr/>
            <p:nvPr/>
          </p:nvSpPr>
          <p:spPr bwMode="auto">
            <a:xfrm>
              <a:off x="7429499" y="1868479"/>
              <a:ext cx="241200" cy="1028222"/>
            </a:xfrm>
            <a:prstGeom prst="rightBrace">
              <a:avLst/>
            </a:prstGeom>
            <a:noFill/>
            <a:ln w="25400" cap="flat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>
                <a:solidFill>
                  <a:srgbClr val="261748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7670699" y="2059424"/>
              <a:ext cx="14237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FD930A"/>
                </a:buClr>
                <a:buSzPct val="80000"/>
                <a:buFont typeface="Wingdings" pitchFamily="2" charset="2"/>
                <a:buNone/>
              </a:pPr>
              <a:r>
                <a:rPr lang="en-US" sz="1200" b="1" dirty="0" smtClean="0">
                  <a:solidFill>
                    <a:srgbClr val="000000"/>
                  </a:solidFill>
                </a:rPr>
                <a:t>External</a:t>
              </a:r>
              <a:br>
                <a:rPr lang="en-US" sz="1200" b="1" dirty="0" smtClean="0">
                  <a:solidFill>
                    <a:srgbClr val="000000"/>
                  </a:solidFill>
                </a:rPr>
              </a:br>
              <a:r>
                <a:rPr lang="en-US" sz="1200" b="1" dirty="0" smtClean="0">
                  <a:solidFill>
                    <a:srgbClr val="000000"/>
                  </a:solidFill>
                </a:rPr>
                <a:t>Access</a:t>
              </a:r>
              <a:r>
                <a:rPr lang="en-US" sz="1200" b="1" dirty="0">
                  <a:solidFill>
                    <a:srgbClr val="000000"/>
                  </a:solidFill>
                </a:rPr>
                <a:t/>
              </a:r>
              <a:br>
                <a:rPr lang="en-US" sz="1200" b="1" dirty="0">
                  <a:solidFill>
                    <a:srgbClr val="000000"/>
                  </a:solidFill>
                </a:rPr>
              </a:br>
              <a:r>
                <a:rPr lang="en-US" sz="1200" b="1" dirty="0" smtClean="0">
                  <a:solidFill>
                    <a:srgbClr val="000000"/>
                  </a:solidFill>
                </a:rPr>
                <a:t>for DOOCS</a:t>
              </a:r>
              <a:br>
                <a:rPr lang="en-US" sz="1200" b="1" dirty="0" smtClean="0">
                  <a:solidFill>
                    <a:srgbClr val="000000"/>
                  </a:solidFill>
                </a:rPr>
              </a:br>
              <a:r>
                <a:rPr lang="en-US" sz="1200" b="1" dirty="0" smtClean="0">
                  <a:solidFill>
                    <a:srgbClr val="000000"/>
                  </a:solidFill>
                </a:rPr>
                <a:t>and Experiments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365454" y="6124575"/>
              <a:ext cx="15211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FD930A"/>
                </a:buClr>
                <a:buSzPct val="80000"/>
                <a:buFont typeface="Wingdings" pitchFamily="2" charset="2"/>
                <a:buNone/>
              </a:pPr>
              <a:r>
                <a:rPr lang="en-US" sz="1200" b="1" dirty="0" smtClean="0">
                  <a:solidFill>
                    <a:srgbClr val="000000"/>
                  </a:solidFill>
                </a:rPr>
                <a:t>1….   up to 35 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5113368" y="1207282"/>
              <a:ext cx="3136931" cy="327517"/>
              <a:chOff x="4504998" y="1178581"/>
              <a:chExt cx="3136931" cy="327517"/>
            </a:xfrm>
          </p:grpSpPr>
          <p:pic>
            <p:nvPicPr>
              <p:cNvPr id="15" name="Picture 2" descr="H:\Bilder\Logos_Infos\EtherCAT_logo_(300_x_107)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6284"/>
              <a:stretch/>
            </p:blipFill>
            <p:spPr bwMode="auto">
              <a:xfrm>
                <a:off x="4504998" y="1178581"/>
                <a:ext cx="1021701" cy="268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3" descr="H:\Bilder\Logos_Infos\Beckhoff.bm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6425" y="1178581"/>
                <a:ext cx="818793" cy="3275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1834" y="1207282"/>
                <a:ext cx="960095" cy="211221"/>
              </a:xfrm>
              <a:prstGeom prst="rect">
                <a:avLst/>
              </a:prstGeom>
            </p:spPr>
          </p:pic>
        </p:grpSp>
      </p:grpSp>
      <p:sp>
        <p:nvSpPr>
          <p:cNvPr id="20" name="Textfeld 19"/>
          <p:cNvSpPr txBox="1"/>
          <p:nvPr/>
        </p:nvSpPr>
        <p:spPr>
          <a:xfrm>
            <a:off x="6597316" y="6528547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rgbClr val="FD930A"/>
              </a:buClr>
              <a:buSzPct val="80000"/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</a:rPr>
              <a:t>S. </a:t>
            </a:r>
            <a:r>
              <a:rPr lang="en-US" dirty="0" err="1" smtClean="0">
                <a:solidFill>
                  <a:srgbClr val="000000"/>
                </a:solidFill>
              </a:rPr>
              <a:t>Karabekyan</a:t>
            </a:r>
            <a:r>
              <a:rPr lang="en-US" dirty="0" smtClean="0">
                <a:solidFill>
                  <a:srgbClr val="000000"/>
                </a:solidFill>
              </a:rPr>
              <a:t>, A Beckmann, M. </a:t>
            </a:r>
            <a:r>
              <a:rPr lang="en-US" dirty="0" err="1" smtClean="0">
                <a:solidFill>
                  <a:srgbClr val="000000"/>
                </a:solidFill>
              </a:rPr>
              <a:t>Yakopov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172355" y="2980753"/>
            <a:ext cx="5198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4000" b="1" dirty="0" smtClean="0">
                <a:solidFill>
                  <a:schemeClr val="accent3"/>
                </a:solidFill>
              </a:rPr>
              <a:t>Undulator Segments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615" y="4128626"/>
            <a:ext cx="2517435" cy="180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9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of Undulator Segments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226" y="1089405"/>
            <a:ext cx="7972425" cy="5249616"/>
          </a:xfrm>
        </p:spPr>
        <p:txBody>
          <a:bodyPr/>
          <a:lstStyle/>
          <a:p>
            <a:r>
              <a:rPr lang="en-US" sz="2200" dirty="0" smtClean="0"/>
              <a:t>The Focus is on Serial Production. </a:t>
            </a:r>
            <a:r>
              <a:rPr lang="en-US" sz="2200" dirty="0"/>
              <a:t>R&amp;D </a:t>
            </a:r>
            <a:r>
              <a:rPr lang="en-US" sz="2200" dirty="0" smtClean="0"/>
              <a:t>is </a:t>
            </a:r>
            <a:r>
              <a:rPr lang="en-US" sz="2200" dirty="0"/>
              <a:t>long ago!! </a:t>
            </a:r>
            <a:endParaRPr lang="en-US" sz="2200" dirty="0" smtClean="0"/>
          </a:p>
          <a:p>
            <a:r>
              <a:rPr lang="en-US" sz="2200" dirty="0" smtClean="0"/>
              <a:t>Industrial Part</a:t>
            </a:r>
          </a:p>
          <a:p>
            <a:pPr lvl="1">
              <a:buSzPct val="80000"/>
            </a:pPr>
            <a:r>
              <a:rPr lang="en-US" sz="2200" dirty="0"/>
              <a:t>Mechanical Support </a:t>
            </a:r>
            <a:r>
              <a:rPr lang="en-US" sz="2200" dirty="0" smtClean="0"/>
              <a:t>System including </a:t>
            </a:r>
            <a:r>
              <a:rPr lang="en-US" sz="2200" dirty="0"/>
              <a:t>Local Motion Control </a:t>
            </a:r>
            <a:r>
              <a:rPr lang="en-US" sz="2200" dirty="0" smtClean="0"/>
              <a:t>System: 2 Suppliers</a:t>
            </a:r>
            <a:endParaRPr lang="en-US" sz="2200" dirty="0"/>
          </a:p>
          <a:p>
            <a:pPr lvl="1">
              <a:buSzPct val="80000"/>
            </a:pPr>
            <a:r>
              <a:rPr lang="en-US" sz="2200" dirty="0"/>
              <a:t>Magnetic </a:t>
            </a:r>
            <a:r>
              <a:rPr lang="en-US" sz="2200" dirty="0" smtClean="0"/>
              <a:t>Structure</a:t>
            </a:r>
          </a:p>
          <a:p>
            <a:pPr lvl="1">
              <a:buSzPct val="80000"/>
            </a:pPr>
            <a:r>
              <a:rPr lang="en-US" sz="2200" dirty="0" smtClean="0"/>
              <a:t>Documentation in EDMS</a:t>
            </a:r>
          </a:p>
          <a:p>
            <a:r>
              <a:rPr lang="en-US" sz="2200" dirty="0" smtClean="0"/>
              <a:t>XFEL.EU Part</a:t>
            </a:r>
          </a:p>
          <a:p>
            <a:pPr lvl="1">
              <a:buSzPct val="80000"/>
            </a:pPr>
            <a:r>
              <a:rPr lang="en-US" sz="2200" dirty="0" smtClean="0"/>
              <a:t>Integration: Mechanics &amp; Magnetics </a:t>
            </a:r>
            <a:r>
              <a:rPr lang="en-US" sz="2200" dirty="0"/>
              <a:t>@ </a:t>
            </a:r>
            <a:r>
              <a:rPr lang="en-US" sz="2200" dirty="0" smtClean="0"/>
              <a:t>XFEL.EU  </a:t>
            </a:r>
            <a:endParaRPr lang="en-US" sz="2200" dirty="0"/>
          </a:p>
          <a:p>
            <a:pPr lvl="1">
              <a:buSzPct val="80000"/>
            </a:pPr>
            <a:r>
              <a:rPr lang="en-US" sz="2200" dirty="0" smtClean="0"/>
              <a:t>Commissioning @XFEL.EU</a:t>
            </a:r>
            <a:endParaRPr lang="en-US" sz="2200" dirty="0"/>
          </a:p>
          <a:p>
            <a:pPr lvl="1">
              <a:buSzPct val="80000"/>
            </a:pPr>
            <a:r>
              <a:rPr lang="en-US" sz="2200" dirty="0"/>
              <a:t>Magnetic Measurement &amp; </a:t>
            </a:r>
            <a:r>
              <a:rPr lang="en-US" sz="2200" dirty="0" smtClean="0"/>
              <a:t>Tuning </a:t>
            </a:r>
            <a:endParaRPr lang="en-US" sz="2200" dirty="0"/>
          </a:p>
          <a:p>
            <a:pPr lvl="1">
              <a:buSzPct val="80000"/>
            </a:pPr>
            <a:r>
              <a:rPr lang="en-US" sz="2200" dirty="0"/>
              <a:t>Preparation for </a:t>
            </a:r>
            <a:r>
              <a:rPr lang="en-US" sz="2200" dirty="0" smtClean="0"/>
              <a:t>Installation</a:t>
            </a:r>
          </a:p>
          <a:p>
            <a:pPr lvl="1">
              <a:buSzPct val="80000"/>
            </a:pPr>
            <a:r>
              <a:rPr lang="en-US" sz="2200" dirty="0" smtClean="0"/>
              <a:t>Documentation in EDMS</a:t>
            </a:r>
            <a:endParaRPr lang="en-US" sz="22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829404" y="2197928"/>
            <a:ext cx="3752142" cy="689888"/>
            <a:chOff x="3648780" y="2163434"/>
            <a:chExt cx="3752142" cy="758877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630" y="2695310"/>
              <a:ext cx="350539" cy="227001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3648780" y="2234060"/>
              <a:ext cx="1219200" cy="433387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0732" y="2302901"/>
              <a:ext cx="730190" cy="292076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1" t="17251" r="18031" b="30412"/>
            <a:stretch/>
          </p:blipFill>
          <p:spPr>
            <a:xfrm>
              <a:off x="4917258" y="2163434"/>
              <a:ext cx="1448276" cy="453403"/>
            </a:xfrm>
            <a:prstGeom prst="rect">
              <a:avLst/>
            </a:prstGeom>
          </p:spPr>
        </p:pic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67" y="3965575"/>
            <a:ext cx="350539" cy="2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1446" y="358556"/>
            <a:ext cx="7283450" cy="449519"/>
          </a:xfrm>
        </p:spPr>
        <p:txBody>
          <a:bodyPr/>
          <a:lstStyle/>
          <a:p>
            <a:pPr algn="ctr"/>
            <a:r>
              <a:rPr lang="en-US" dirty="0" smtClean="0"/>
              <a:t>Production Cycle: Industrial Production</a:t>
            </a:r>
            <a:endParaRPr lang="en-US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3546475" y="1058155"/>
            <a:ext cx="2050297" cy="5597161"/>
            <a:chOff x="3982504" y="1131709"/>
            <a:chExt cx="2050297" cy="5597161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504" y="1640903"/>
              <a:ext cx="1980000" cy="1584000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504" y="5144870"/>
              <a:ext cx="1980000" cy="1584000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1" t="17251" r="18031" b="30412"/>
            <a:stretch/>
          </p:blipFill>
          <p:spPr>
            <a:xfrm>
              <a:off x="4584525" y="1131709"/>
              <a:ext cx="1448276" cy="453403"/>
            </a:xfrm>
            <a:prstGeom prst="rect">
              <a:avLst/>
            </a:prstGeom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504" y="3349794"/>
              <a:ext cx="2050297" cy="1670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uppieren 14"/>
          <p:cNvGrpSpPr/>
          <p:nvPr/>
        </p:nvGrpSpPr>
        <p:grpSpPr>
          <a:xfrm>
            <a:off x="109284" y="1041841"/>
            <a:ext cx="2534889" cy="5348975"/>
            <a:chOff x="109284" y="1041841"/>
            <a:chExt cx="2534889" cy="5348975"/>
          </a:xfrm>
        </p:grpSpPr>
        <p:grpSp>
          <p:nvGrpSpPr>
            <p:cNvPr id="6" name="Gruppieren 5"/>
            <p:cNvGrpSpPr/>
            <p:nvPr/>
          </p:nvGrpSpPr>
          <p:grpSpPr>
            <a:xfrm>
              <a:off x="156724" y="1474274"/>
              <a:ext cx="2487449" cy="1584325"/>
              <a:chOff x="466725" y="1190625"/>
              <a:chExt cx="3840000" cy="2880000"/>
            </a:xfrm>
          </p:grpSpPr>
          <p:pic>
            <p:nvPicPr>
              <p:cNvPr id="4" name="Grafik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725" y="1190625"/>
                <a:ext cx="3840000" cy="2880000"/>
              </a:xfrm>
              <a:prstGeom prst="rect">
                <a:avLst/>
              </a:prstGeom>
            </p:spPr>
          </p:pic>
          <p:sp>
            <p:nvSpPr>
              <p:cNvPr id="5" name="Textfeld 4"/>
              <p:cNvSpPr txBox="1"/>
              <p:nvPr/>
            </p:nvSpPr>
            <p:spPr>
              <a:xfrm>
                <a:off x="1643114" y="3479388"/>
                <a:ext cx="1265034" cy="475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100" b="1" dirty="0" smtClean="0">
                    <a:solidFill>
                      <a:schemeClr val="bg2"/>
                    </a:solidFill>
                  </a:rPr>
                  <a:t>July 2012</a:t>
                </a:r>
              </a:p>
            </p:txBody>
          </p:sp>
        </p:grpSp>
        <p:grpSp>
          <p:nvGrpSpPr>
            <p:cNvPr id="9" name="Gruppieren 8"/>
            <p:cNvGrpSpPr/>
            <p:nvPr/>
          </p:nvGrpSpPr>
          <p:grpSpPr>
            <a:xfrm>
              <a:off x="259818" y="4787434"/>
              <a:ext cx="2281261" cy="1603382"/>
              <a:chOff x="342900" y="3778250"/>
              <a:chExt cx="2281261" cy="1710946"/>
            </a:xfrm>
          </p:grpSpPr>
          <p:pic>
            <p:nvPicPr>
              <p:cNvPr id="7" name="Grafik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" y="3778250"/>
                <a:ext cx="2281261" cy="1710946"/>
              </a:xfrm>
              <a:prstGeom prst="rect">
                <a:avLst/>
              </a:prstGeom>
            </p:spPr>
          </p:pic>
          <p:sp>
            <p:nvSpPr>
              <p:cNvPr id="8" name="Textfeld 7"/>
              <p:cNvSpPr txBox="1"/>
              <p:nvPr/>
            </p:nvSpPr>
            <p:spPr>
              <a:xfrm>
                <a:off x="622550" y="5242975"/>
                <a:ext cx="73609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chemeClr val="accent2"/>
                  </a:buClr>
                  <a:buSzPct val="80000"/>
                  <a:buNone/>
                </a:pPr>
                <a:r>
                  <a:rPr lang="en-US" sz="1000" b="1" dirty="0" smtClean="0">
                    <a:solidFill>
                      <a:schemeClr val="bg2"/>
                    </a:solidFill>
                  </a:rPr>
                  <a:t>Dec 2012</a:t>
                </a:r>
              </a:p>
            </p:txBody>
          </p:sp>
        </p:grpSp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109284" y="1041841"/>
              <a:ext cx="1219200" cy="433387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86" y="3183165"/>
              <a:ext cx="1975125" cy="1481344"/>
            </a:xfrm>
            <a:prstGeom prst="rect">
              <a:avLst/>
            </a:prstGeom>
          </p:spPr>
        </p:pic>
      </p:grpSp>
      <p:pic>
        <p:nvPicPr>
          <p:cNvPr id="19460" name="Picture 4" descr="S:\user\groups\mdi\dnoelle\public\20121128_Undulatorhalle\images\large\20121128-IMG_951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76" y="1610664"/>
            <a:ext cx="2559862" cy="17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037" y="1238943"/>
            <a:ext cx="350539" cy="227001"/>
          </a:xfrm>
          <a:prstGeom prst="rect">
            <a:avLst/>
          </a:prstGeom>
        </p:spPr>
      </p:pic>
      <p:pic>
        <p:nvPicPr>
          <p:cNvPr id="19461" name="Picture 5" descr="S:\user\groups\mdi\dnoelle\public\20121128_Undulatorhalle\images\large\20121128-IMG_55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24" y="4396826"/>
            <a:ext cx="2199735" cy="146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6149919" y="3923837"/>
            <a:ext cx="1976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 smtClean="0">
                <a:solidFill>
                  <a:schemeClr val="accent3"/>
                </a:solidFill>
              </a:rPr>
              <a:t>Local Control Systems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96" y="3852519"/>
            <a:ext cx="730190" cy="312265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6458679" y="1235249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 smtClean="0">
                <a:solidFill>
                  <a:schemeClr val="accent3"/>
                </a:solidFill>
              </a:rPr>
              <a:t>Magnetic </a:t>
            </a:r>
            <a:r>
              <a:rPr lang="en-US" sz="1400" dirty="0" err="1" smtClean="0">
                <a:solidFill>
                  <a:schemeClr val="accent3"/>
                </a:solidFill>
              </a:rPr>
              <a:t>Structuress</a:t>
            </a:r>
            <a:endParaRPr lang="en-US" sz="1400" dirty="0" smtClean="0">
              <a:solidFill>
                <a:schemeClr val="accent3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400448" y="1054582"/>
            <a:ext cx="2504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 smtClean="0">
                <a:solidFill>
                  <a:schemeClr val="accent3"/>
                </a:solidFill>
              </a:rPr>
              <a:t>Mechanical Support Systems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752168" y="6390816"/>
            <a:ext cx="7970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100" b="1" dirty="0" smtClean="0">
                <a:solidFill>
                  <a:schemeClr val="bg2"/>
                </a:solidFill>
              </a:rPr>
              <a:t>Dec 2012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635551" y="4656629"/>
            <a:ext cx="8194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100" b="1" dirty="0" smtClean="0">
                <a:solidFill>
                  <a:schemeClr val="bg2"/>
                </a:solidFill>
              </a:rPr>
              <a:t>July 2012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318905" y="2994951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100" b="1" dirty="0" smtClean="0">
                <a:solidFill>
                  <a:schemeClr val="bg2"/>
                </a:solidFill>
              </a:rPr>
              <a:t>Nov 2012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347224" y="5589125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100" b="1" dirty="0" smtClean="0">
                <a:solidFill>
                  <a:schemeClr val="bg2"/>
                </a:solidFill>
              </a:rPr>
              <a:t>Nov 2012</a:t>
            </a:r>
          </a:p>
        </p:txBody>
      </p:sp>
    </p:spTree>
    <p:extLst>
      <p:ext uri="{BB962C8B-B14F-4D97-AF65-F5344CB8AC3E}">
        <p14:creationId xmlns:p14="http://schemas.microsoft.com/office/powerpoint/2010/main" val="262520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_presentation_eng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-european-xfel_presentation_eng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template-european-xfel_presentation_eng</Template>
  <TotalTime>0</TotalTime>
  <Words>1126</Words>
  <Application>Microsoft Office PowerPoint</Application>
  <PresentationFormat>Bildschirmpräsentation (4:3)</PresentationFormat>
  <Paragraphs>312</Paragraphs>
  <Slides>28</Slides>
  <Notes>7</Notes>
  <HiddenSlides>1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3" baseType="lpstr">
      <vt:lpstr>template-european-xfel_presentation_eng</vt:lpstr>
      <vt:lpstr>Benutzerdefiniertes Design</vt:lpstr>
      <vt:lpstr>1_template-european-xfel_presentation_eng</vt:lpstr>
      <vt:lpstr>Graph</vt:lpstr>
      <vt:lpstr>Equation</vt:lpstr>
      <vt:lpstr>Status of the XFEL.EU Undulator Systems</vt:lpstr>
      <vt:lpstr>Overview</vt:lpstr>
      <vt:lpstr>PowerPoint-Präsentation</vt:lpstr>
      <vt:lpstr>European XFEL Overview </vt:lpstr>
      <vt:lpstr>PowerPoint-Präsentation</vt:lpstr>
      <vt:lpstr> Undulator Control System</vt:lpstr>
      <vt:lpstr>PowerPoint-Präsentation</vt:lpstr>
      <vt:lpstr>Production of Undulator Segments </vt:lpstr>
      <vt:lpstr>Production Cycle: Industrial Production</vt:lpstr>
      <vt:lpstr>Production @ XFEL.EU in Building 36</vt:lpstr>
      <vt:lpstr>Results</vt:lpstr>
      <vt:lpstr>Pole Tuning at XFEL Undulator Segments</vt:lpstr>
      <vt:lpstr>BY Field: Pole Height Tuning I</vt:lpstr>
      <vt:lpstr>BY Field: Pole Height Tuning II</vt:lpstr>
      <vt:lpstr>BZ Field: Pole Tilt</vt:lpstr>
      <vt:lpstr>Pole Tuning: U68-X003-N001 @ Gap=16mm</vt:lpstr>
      <vt:lpstr>U68-X003 / X004:  Comparison of Gap dependent Results</vt:lpstr>
      <vt:lpstr>Pole Tuning : U40-X044-K004 @ Gap=14mm </vt:lpstr>
      <vt:lpstr>U40-X044 / X004:  Comparison of Gap dependent Results</vt:lpstr>
      <vt:lpstr>Comparison of Magnetic Results</vt:lpstr>
      <vt:lpstr>Present Status of Production</vt:lpstr>
      <vt:lpstr>PowerPoint-Präsentation</vt:lpstr>
      <vt:lpstr>SASE2 Type Intersection</vt:lpstr>
      <vt:lpstr>Phase Shifter Prototypes by IHEP Beijing</vt:lpstr>
      <vt:lpstr>Summary</vt:lpstr>
      <vt:lpstr>XFEL.EU Undulator Systems Group, WP71 </vt:lpstr>
      <vt:lpstr>PowerPoint-Präsentation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Pflueger</dc:creator>
  <cp:lastModifiedBy>pflueger</cp:lastModifiedBy>
  <cp:revision>266</cp:revision>
  <cp:lastPrinted>2013-04-09T14:16:58Z</cp:lastPrinted>
  <dcterms:created xsi:type="dcterms:W3CDTF">2013-01-03T14:26:26Z</dcterms:created>
  <dcterms:modified xsi:type="dcterms:W3CDTF">2013-04-19T09:51:43Z</dcterms:modified>
</cp:coreProperties>
</file>