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080" y="-11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83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A19109-24C3-4278-B195-D36F5FE3A6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322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4A31A-DB5F-4671-B18A-EF5D78B982E3}" type="slidenum">
              <a:rPr lang="de-DE" smtClean="0">
                <a:ea typeface="ＭＳ Ｐゴシック"/>
                <a:cs typeface="ＭＳ Ｐゴシック"/>
              </a:rPr>
              <a:pPr/>
              <a:t>1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/>
                <a:cs typeface="ＭＳ Ｐゴシック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/>
              <a:cs typeface="ＭＳ Ｐゴシック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/>
                <a:cs typeface="ＭＳ Ｐゴシック"/>
              </a:rPr>
              <a:t>  Upper area: </a:t>
            </a:r>
            <a:r>
              <a:rPr lang="en-GB" sz="1100" b="1" smtClean="0">
                <a:ea typeface="ＭＳ Ｐゴシック"/>
                <a:cs typeface="ＭＳ Ｐゴシック"/>
              </a:rPr>
              <a:t>Title</a:t>
            </a:r>
            <a:r>
              <a:rPr lang="en-GB" sz="1100" smtClean="0">
                <a:ea typeface="ＭＳ Ｐゴシック"/>
                <a:cs typeface="ＭＳ Ｐゴシック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/>
                <a:cs typeface="ＭＳ Ｐゴシック"/>
              </a:rPr>
              <a:t>  Lower area </a:t>
            </a:r>
            <a:r>
              <a:rPr lang="en-GB" sz="1100" b="1" smtClean="0">
                <a:ea typeface="ＭＳ Ｐゴシック"/>
                <a:cs typeface="ＭＳ Ｐゴシック"/>
              </a:rPr>
              <a:t>(subtitle):</a:t>
            </a:r>
            <a:r>
              <a:rPr lang="en-GB" sz="1100" smtClean="0">
                <a:ea typeface="ＭＳ Ｐゴシック"/>
                <a:cs typeface="ＭＳ Ｐゴシック"/>
              </a:rPr>
              <a:t> Conference/meeting/workshop, location, date, </a:t>
            </a:r>
            <a:br>
              <a:rPr lang="en-GB" sz="1100" smtClean="0">
                <a:ea typeface="ＭＳ Ｐゴシック"/>
                <a:cs typeface="ＭＳ Ｐゴシック"/>
              </a:rPr>
            </a:br>
            <a:r>
              <a:rPr lang="en-GB" sz="1100" smtClean="0">
                <a:ea typeface="ＭＳ Ｐゴシック"/>
                <a:cs typeface="ＭＳ Ｐゴシック"/>
              </a:rPr>
              <a:t>  your name and affiliation, </a:t>
            </a:r>
            <a:br>
              <a:rPr lang="en-GB" sz="1100" smtClean="0">
                <a:ea typeface="ＭＳ Ｐゴシック"/>
                <a:cs typeface="ＭＳ Ｐゴシック"/>
              </a:rPr>
            </a:br>
            <a:r>
              <a:rPr lang="en-GB" sz="1100" smtClean="0">
                <a:ea typeface="ＭＳ Ｐゴシック"/>
                <a:cs typeface="ＭＳ Ｐゴシック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/>
                <a:cs typeface="ＭＳ Ｐゴシック"/>
              </a:rPr>
              <a:t> Change the </a:t>
            </a:r>
            <a:r>
              <a:rPr lang="en-GB" sz="1100" b="1" smtClean="0">
                <a:ea typeface="ＭＳ Ｐゴシック"/>
                <a:cs typeface="ＭＳ Ｐゴシック"/>
              </a:rPr>
              <a:t>partner logos</a:t>
            </a:r>
            <a:r>
              <a:rPr lang="en-GB" sz="1100" smtClean="0">
                <a:ea typeface="ＭＳ Ｐゴシック"/>
                <a:cs typeface="ＭＳ Ｐゴシック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0A6A1-FDB0-4BA4-906E-FAFDF6C6F448}" type="slidenum">
              <a:rPr lang="de-DE" smtClean="0">
                <a:ea typeface="ＭＳ Ｐゴシック"/>
                <a:cs typeface="ＭＳ Ｐゴシック"/>
              </a:rPr>
              <a:pPr/>
              <a:t>2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/>
                <a:cs typeface="ＭＳ Ｐゴシック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</a:rPr>
              <a:t>Before you start</a:t>
            </a:r>
            <a:r>
              <a:rPr lang="en-GB" sz="1100" dirty="0" smtClean="0">
                <a:ea typeface="ＭＳ Ｐゴシック"/>
                <a:cs typeface="ＭＳ Ｐゴシック"/>
              </a:rPr>
              <a:t> editing the slides of your talk change to the </a:t>
            </a:r>
            <a:r>
              <a:rPr lang="en-GB" sz="1100" b="1" dirty="0" smtClean="0">
                <a:ea typeface="ＭＳ Ｐゴシック"/>
                <a:cs typeface="ＭＳ Ｐゴシック"/>
              </a:rPr>
              <a:t>Master Slide view</a:t>
            </a:r>
            <a:r>
              <a:rPr lang="en-GB" sz="1100" dirty="0" smtClean="0">
                <a:ea typeface="ＭＳ Ｐゴシック"/>
                <a:cs typeface="ＭＳ Ｐゴシック"/>
              </a:rPr>
              <a:t>:   </a:t>
            </a:r>
            <a:br>
              <a:rPr lang="en-GB" sz="1100" dirty="0" smtClean="0">
                <a:ea typeface="ＭＳ Ｐゴシック"/>
                <a:cs typeface="ＭＳ Ｐゴシック"/>
              </a:rPr>
            </a:br>
            <a:r>
              <a:rPr lang="en-GB" sz="1100" dirty="0" smtClean="0">
                <a:ea typeface="ＭＳ Ｐゴシック"/>
                <a:cs typeface="ＭＳ Ｐゴシック"/>
              </a:rPr>
              <a:t>   Menu button “View”,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Master, Slide Master: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endParaRPr lang="en-GB" sz="1100" dirty="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Edit the following 2 items in the 1st slide: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1)  1st row in the violet header: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endParaRPr lang="en-GB" sz="1100" dirty="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If you want to use more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partner logos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position them left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beside the DESY logo in the footer area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Close Master View</a:t>
            </a:r>
            <a:endParaRPr lang="en-GB" sz="1100" b="1" dirty="0" smtClean="0">
              <a:ea typeface="ＭＳ Ｐゴシック"/>
              <a:cs typeface="ＭＳ Ｐゴシック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 smtClean="0">
              <a:ea typeface="ＭＳ Ｐゴシック"/>
              <a:cs typeface="ＭＳ Ｐゴシック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0A6A1-FDB0-4BA4-906E-FAFDF6C6F448}" type="slidenum">
              <a:rPr lang="de-DE" smtClean="0">
                <a:ea typeface="ＭＳ Ｐゴシック"/>
                <a:cs typeface="ＭＳ Ｐゴシック"/>
              </a:rPr>
              <a:pPr/>
              <a:t>3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/>
                <a:cs typeface="ＭＳ Ｐゴシック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</a:rPr>
              <a:t>Before you start</a:t>
            </a:r>
            <a:r>
              <a:rPr lang="en-GB" sz="1100" dirty="0" smtClean="0">
                <a:ea typeface="ＭＳ Ｐゴシック"/>
                <a:cs typeface="ＭＳ Ｐゴシック"/>
              </a:rPr>
              <a:t> editing the slides of your talk change to the </a:t>
            </a:r>
            <a:r>
              <a:rPr lang="en-GB" sz="1100" b="1" dirty="0" smtClean="0">
                <a:ea typeface="ＭＳ Ｐゴシック"/>
                <a:cs typeface="ＭＳ Ｐゴシック"/>
              </a:rPr>
              <a:t>Master Slide view</a:t>
            </a:r>
            <a:r>
              <a:rPr lang="en-GB" sz="1100" dirty="0" smtClean="0">
                <a:ea typeface="ＭＳ Ｐゴシック"/>
                <a:cs typeface="ＭＳ Ｐゴシック"/>
              </a:rPr>
              <a:t>:   </a:t>
            </a:r>
            <a:br>
              <a:rPr lang="en-GB" sz="1100" dirty="0" smtClean="0">
                <a:ea typeface="ＭＳ Ｐゴシック"/>
                <a:cs typeface="ＭＳ Ｐゴシック"/>
              </a:rPr>
            </a:br>
            <a:r>
              <a:rPr lang="en-GB" sz="1100" dirty="0" smtClean="0">
                <a:ea typeface="ＭＳ Ｐゴシック"/>
                <a:cs typeface="ＭＳ Ｐゴシック"/>
              </a:rPr>
              <a:t>   Menu button “View”,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Master, Slide Master: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endParaRPr lang="en-GB" sz="1100" dirty="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Edit the following 2 items in the 1st slide: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1)  1st row in the violet header: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endParaRPr lang="en-GB" sz="1100" dirty="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If you want to use more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partner logos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position them left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beside the DESY logo in the footer area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Close Master View</a:t>
            </a:r>
            <a:endParaRPr lang="en-GB" sz="1100" b="1" dirty="0" smtClean="0">
              <a:ea typeface="ＭＳ Ｐゴシック"/>
              <a:cs typeface="ＭＳ Ｐゴシック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 smtClean="0">
              <a:ea typeface="ＭＳ Ｐゴシック"/>
              <a:cs typeface="ＭＳ Ｐゴシック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0A6A1-FDB0-4BA4-906E-FAFDF6C6F448}" type="slidenum">
              <a:rPr lang="de-DE" smtClean="0">
                <a:ea typeface="ＭＳ Ｐゴシック"/>
                <a:cs typeface="ＭＳ Ｐゴシック"/>
              </a:rPr>
              <a:pPr/>
              <a:t>4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/>
                <a:cs typeface="ＭＳ Ｐゴシック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</a:rPr>
              <a:t>Before you start</a:t>
            </a:r>
            <a:r>
              <a:rPr lang="en-GB" sz="1100" dirty="0" smtClean="0">
                <a:ea typeface="ＭＳ Ｐゴシック"/>
                <a:cs typeface="ＭＳ Ｐゴシック"/>
              </a:rPr>
              <a:t> editing the slides of your talk change to the </a:t>
            </a:r>
            <a:r>
              <a:rPr lang="en-GB" sz="1100" b="1" dirty="0" smtClean="0">
                <a:ea typeface="ＭＳ Ｐゴシック"/>
                <a:cs typeface="ＭＳ Ｐゴシック"/>
              </a:rPr>
              <a:t>Master Slide view</a:t>
            </a:r>
            <a:r>
              <a:rPr lang="en-GB" sz="1100" dirty="0" smtClean="0">
                <a:ea typeface="ＭＳ Ｐゴシック"/>
                <a:cs typeface="ＭＳ Ｐゴシック"/>
              </a:rPr>
              <a:t>:   </a:t>
            </a:r>
            <a:br>
              <a:rPr lang="en-GB" sz="1100" dirty="0" smtClean="0">
                <a:ea typeface="ＭＳ Ｐゴシック"/>
                <a:cs typeface="ＭＳ Ｐゴシック"/>
              </a:rPr>
            </a:br>
            <a:r>
              <a:rPr lang="en-GB" sz="1100" dirty="0" smtClean="0">
                <a:ea typeface="ＭＳ Ｐゴシック"/>
                <a:cs typeface="ＭＳ Ｐゴシック"/>
              </a:rPr>
              <a:t>   Menu button “View”,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Master, Slide Master: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endParaRPr lang="en-GB" sz="1100" dirty="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Edit the following 2 items in the 1st slide: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1)  1st row in the violet header: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endParaRPr lang="en-GB" sz="1100" dirty="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If you want to use more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partner logos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position them left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beside the DESY logo in the footer area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Close Master View</a:t>
            </a:r>
            <a:endParaRPr lang="en-GB" sz="1100" b="1" dirty="0" smtClean="0">
              <a:ea typeface="ＭＳ Ｐゴシック"/>
              <a:cs typeface="ＭＳ Ｐゴシック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 smtClean="0">
              <a:ea typeface="ＭＳ Ｐゴシック"/>
              <a:cs typeface="ＭＳ Ｐゴシック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0A6A1-FDB0-4BA4-906E-FAFDF6C6F448}" type="slidenum">
              <a:rPr lang="de-DE" smtClean="0">
                <a:ea typeface="ＭＳ Ｐゴシック"/>
                <a:cs typeface="ＭＳ Ｐゴシック"/>
              </a:rPr>
              <a:pPr/>
              <a:t>5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/>
                <a:cs typeface="ＭＳ Ｐゴシック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</a:rPr>
              <a:t>Before you start</a:t>
            </a:r>
            <a:r>
              <a:rPr lang="en-GB" sz="1100" dirty="0" smtClean="0">
                <a:ea typeface="ＭＳ Ｐゴシック"/>
                <a:cs typeface="ＭＳ Ｐゴシック"/>
              </a:rPr>
              <a:t> editing the slides of your talk change to the </a:t>
            </a:r>
            <a:r>
              <a:rPr lang="en-GB" sz="1100" b="1" dirty="0" smtClean="0">
                <a:ea typeface="ＭＳ Ｐゴシック"/>
                <a:cs typeface="ＭＳ Ｐゴシック"/>
              </a:rPr>
              <a:t>Master Slide view</a:t>
            </a:r>
            <a:r>
              <a:rPr lang="en-GB" sz="1100" dirty="0" smtClean="0">
                <a:ea typeface="ＭＳ Ｐゴシック"/>
                <a:cs typeface="ＭＳ Ｐゴシック"/>
              </a:rPr>
              <a:t>:   </a:t>
            </a:r>
            <a:br>
              <a:rPr lang="en-GB" sz="1100" dirty="0" smtClean="0">
                <a:ea typeface="ＭＳ Ｐゴシック"/>
                <a:cs typeface="ＭＳ Ｐゴシック"/>
              </a:rPr>
            </a:br>
            <a:r>
              <a:rPr lang="en-GB" sz="1100" dirty="0" smtClean="0">
                <a:ea typeface="ＭＳ Ｐゴシック"/>
                <a:cs typeface="ＭＳ Ｐゴシック"/>
              </a:rPr>
              <a:t>   Menu button “View”,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Master, Slide Master: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endParaRPr lang="en-GB" sz="1100" dirty="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Edit the following 2 items in the 1st slide: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1)  1st row in the violet header: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endParaRPr lang="en-GB" sz="1100" dirty="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If you want to use more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partner logos</a:t>
            </a: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position them left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beside the DESY logo in the footer area </a:t>
            </a:r>
            <a:b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</a:br>
            <a:r>
              <a:rPr lang="en-GB" sz="1100" dirty="0" smtClean="0">
                <a:ea typeface="ＭＳ Ｐゴシック"/>
                <a:cs typeface="ＭＳ Ｐゴシック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/>
                <a:cs typeface="ＭＳ Ｐゴシック"/>
                <a:sym typeface="Wingdings" pitchFamily="2" charset="2"/>
              </a:rPr>
              <a:t>Close Master View</a:t>
            </a:r>
            <a:endParaRPr lang="en-GB" sz="1100" b="1" dirty="0" smtClean="0">
              <a:ea typeface="ＭＳ Ｐゴシック"/>
              <a:cs typeface="ＭＳ Ｐゴシック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 smtClean="0">
              <a:ea typeface="ＭＳ Ｐゴシック"/>
              <a:cs typeface="ＭＳ Ｐゴシック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  <a:cs typeface="+mn-cs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  <a:cs typeface="+mn-cs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  <a:cs typeface="+mn-cs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31ED-D68C-4C0C-83ED-BCED3177D1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1ABBB-29A5-45D2-9CBD-CF2177EBF0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9FF3-567C-4766-B468-8EB4A7B67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EDDE-17AF-485D-AEDD-4C87CAA867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95E6-822B-480F-A08E-1D4D5D90F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B2BD-BB57-4B6D-853A-43A07C4D0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6CF4-F636-43A2-8C5C-4321D0C61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0D43-1F62-405E-ADAC-D696E4BE1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C27DA-89E1-4575-A787-A8DEE5A87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3938-3C90-4D7E-A9D0-C434B9D7B3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33D920E-586F-4739-B202-E317C668E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  <a:cs typeface="+mn-cs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ea typeface="ＭＳ Ｐゴシック" pitchFamily="18" charset="-128"/>
              <a:cs typeface="+mn-cs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50813" y="6512793"/>
            <a:ext cx="8782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 charset="-128"/>
                <a:cs typeface="+mn-cs"/>
              </a:rPr>
              <a:t>2</a:t>
            </a:r>
            <a:r>
              <a:rPr lang="en-GB" sz="1000" baseline="30000" dirty="0" smtClean="0">
                <a:solidFill>
                  <a:srgbClr val="000000"/>
                </a:solidFill>
                <a:latin typeface="Helvetica" charset="0"/>
                <a:ea typeface="ＭＳ Ｐゴシック" charset="-128"/>
                <a:cs typeface="+mn-cs"/>
              </a:rPr>
              <a:t>nd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  <a:ea typeface="ＭＳ Ｐゴシック" charset="-128"/>
                <a:cs typeface="+mn-cs"/>
              </a:rPr>
              <a:t> XFEL Collaboration Meeting                                                                                                                                                             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 charset="-128"/>
                <a:cs typeface="+mn-cs"/>
              </a:rPr>
              <a:t>DESY, April 23</a:t>
            </a:r>
            <a:r>
              <a:rPr lang="en-GB" sz="1000" baseline="30000" dirty="0" smtClean="0">
                <a:solidFill>
                  <a:srgbClr val="000000"/>
                </a:solidFill>
                <a:latin typeface="Helvetica" charset="0"/>
                <a:ea typeface="ＭＳ Ｐゴシック" charset="-128"/>
                <a:cs typeface="+mn-cs"/>
              </a:rPr>
              <a:t>th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 charset="-128"/>
                <a:cs typeface="+mn-cs"/>
              </a:rPr>
              <a:t> 2013</a:t>
            </a:r>
            <a:endParaRPr lang="en-GB" sz="1800" dirty="0">
              <a:solidFill>
                <a:srgbClr val="000000"/>
              </a:solidFill>
              <a:latin typeface="Helvetica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  <a:cs typeface="ＭＳ Ｐゴシック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ＭＳ Ｐゴシック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68463" y="1402505"/>
            <a:ext cx="8734181" cy="477844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ＭＳ Ｐゴシック"/>
              </a:rPr>
              <a:t>Power </a:t>
            </a:r>
            <a:r>
              <a:rPr lang="en-US" sz="3200" b="1" dirty="0" smtClean="0">
                <a:cs typeface="ＭＳ Ｐゴシック"/>
              </a:rPr>
              <a:t>couplers</a:t>
            </a:r>
            <a:r>
              <a:rPr lang="en-US" sz="3600" b="1" dirty="0" smtClean="0">
                <a:cs typeface="ＭＳ Ｐゴシック"/>
              </a:rPr>
              <a:t/>
            </a:r>
            <a:br>
              <a:rPr lang="en-US" sz="3600" b="1" dirty="0" smtClean="0">
                <a:cs typeface="ＭＳ Ｐゴシック"/>
              </a:rPr>
            </a:br>
            <a:r>
              <a:rPr lang="en-US" sz="3600" b="1" dirty="0" smtClean="0">
                <a:cs typeface="ＭＳ Ｐゴシック"/>
              </a:rPr>
              <a:t/>
            </a:r>
            <a:br>
              <a:rPr lang="en-US" sz="3600" b="1" dirty="0" smtClean="0">
                <a:cs typeface="ＭＳ Ｐゴシック"/>
              </a:rPr>
            </a:br>
            <a:r>
              <a:rPr lang="en-US" sz="3600" b="1" dirty="0" smtClean="0">
                <a:cs typeface="ＭＳ Ｐゴシック"/>
              </a:rPr>
              <a:t/>
            </a:r>
            <a:br>
              <a:rPr lang="en-US" sz="3600" b="1" dirty="0" smtClean="0">
                <a:cs typeface="ＭＳ Ｐゴシック"/>
              </a:rPr>
            </a:br>
            <a:r>
              <a:rPr lang="en-US" sz="3600" b="1" dirty="0" smtClean="0">
                <a:cs typeface="ＭＳ Ｐゴシック"/>
              </a:rPr>
              <a:t/>
            </a:r>
            <a:br>
              <a:rPr lang="en-US" sz="3600" b="1" dirty="0" smtClean="0">
                <a:cs typeface="ＭＳ Ｐゴシック"/>
              </a:rPr>
            </a:br>
            <a:r>
              <a:rPr lang="en-US" sz="3600" b="1" dirty="0" smtClean="0">
                <a:cs typeface="ＭＳ Ｐゴシック"/>
              </a:rPr>
              <a:t/>
            </a:r>
            <a:br>
              <a:rPr lang="en-US" sz="3600" b="1" dirty="0" smtClean="0">
                <a:cs typeface="ＭＳ Ｐゴシック"/>
              </a:rPr>
            </a:br>
            <a:r>
              <a:rPr lang="en-US" sz="3600" b="1" dirty="0" smtClean="0">
                <a:cs typeface="ＭＳ Ｐゴシック"/>
              </a:rPr>
              <a:t/>
            </a:r>
            <a:br>
              <a:rPr lang="en-US" sz="3600" b="1" dirty="0" smtClean="0">
                <a:cs typeface="ＭＳ Ｐゴシック"/>
              </a:rPr>
            </a:br>
            <a:r>
              <a:rPr lang="en-US" sz="3600" b="1" dirty="0" smtClean="0">
                <a:cs typeface="ＭＳ Ｐゴシック"/>
              </a:rPr>
              <a:t/>
            </a:r>
            <a:br>
              <a:rPr lang="en-US" sz="3600" b="1" dirty="0" smtClean="0">
                <a:cs typeface="ＭＳ Ｐゴシック"/>
              </a:rPr>
            </a:br>
            <a:r>
              <a:rPr lang="en-US" sz="2000" b="1" dirty="0" smtClean="0">
                <a:cs typeface="ＭＳ Ｐゴシック"/>
              </a:rPr>
              <a:t>DESY</a:t>
            </a:r>
            <a:r>
              <a:rPr lang="en-US" sz="2000" b="1" dirty="0" smtClean="0">
                <a:cs typeface="ＭＳ Ｐゴシック"/>
              </a:rPr>
              <a:t>, April 23</a:t>
            </a:r>
            <a:r>
              <a:rPr lang="en-US" sz="2000" b="1" baseline="30000" dirty="0" smtClean="0">
                <a:cs typeface="ＭＳ Ｐゴシック"/>
              </a:rPr>
              <a:t>th</a:t>
            </a:r>
            <a:r>
              <a:rPr lang="en-US" sz="2000" b="1" dirty="0" smtClean="0">
                <a:cs typeface="ＭＳ Ｐゴシック"/>
              </a:rPr>
              <a:t> 2013</a:t>
            </a:r>
            <a:r>
              <a:rPr lang="en-US" sz="3600" b="1" dirty="0" smtClean="0">
                <a:cs typeface="ＭＳ Ｐゴシック"/>
              </a:rPr>
              <a:t/>
            </a:r>
            <a:br>
              <a:rPr lang="en-US" sz="3600" b="1" dirty="0" smtClean="0">
                <a:cs typeface="ＭＳ Ｐゴシック"/>
              </a:rPr>
            </a:br>
            <a:r>
              <a:rPr lang="en-US" sz="2000" b="1" dirty="0" err="1" smtClean="0">
                <a:cs typeface="ＭＳ Ｐゴシック"/>
              </a:rPr>
              <a:t>Walid</a:t>
            </a:r>
            <a:r>
              <a:rPr lang="en-US" sz="2000" b="1" dirty="0" smtClean="0">
                <a:cs typeface="ＭＳ Ｐゴシック"/>
              </a:rPr>
              <a:t> KAABI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69956" y="349865"/>
            <a:ext cx="697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D930A"/>
                </a:solidFill>
              </a:rPr>
              <a:t>2</a:t>
            </a:r>
            <a:r>
              <a:rPr lang="en-GB" sz="2800" baseline="30000" dirty="0" smtClean="0">
                <a:solidFill>
                  <a:srgbClr val="FD930A"/>
                </a:solidFill>
              </a:rPr>
              <a:t>nd</a:t>
            </a:r>
            <a:r>
              <a:rPr lang="en-GB" sz="2800" dirty="0" smtClean="0">
                <a:solidFill>
                  <a:srgbClr val="FD930A"/>
                </a:solidFill>
              </a:rPr>
              <a:t> XFEL Collaboration Meeting</a:t>
            </a:r>
            <a:endParaRPr lang="en-GB" sz="2800" dirty="0">
              <a:solidFill>
                <a:srgbClr val="FD930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31" y="2433530"/>
            <a:ext cx="6454362" cy="28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0B8B74-1812-433D-929D-ACB8275AB7DA}" type="slidenum">
              <a:rPr lang="en-GB" smtClean="0">
                <a:ea typeface="ＭＳ Ｐゴシック"/>
                <a:cs typeface="ＭＳ Ｐゴシック"/>
              </a:rPr>
              <a:pPr/>
              <a:t>2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52" y="2444374"/>
            <a:ext cx="5218674" cy="340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40" y="2162799"/>
            <a:ext cx="3138426" cy="41502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10679" y="5863405"/>
            <a:ext cx="5344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Conditioning in 33h without interlock.</a:t>
            </a:r>
            <a:endParaRPr lang="en-GB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208343" y="1037898"/>
            <a:ext cx="8681416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GB" sz="1800" dirty="0" smtClean="0"/>
              <a:t>4 XFEL couplers were received at LAL. 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GB" sz="1800" dirty="0" smtClean="0"/>
              <a:t>During conditioning, the first pair was limited by one cold part, the conditioning was stopped. The second pair was successfully conditioned.  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52299" y="493158"/>
            <a:ext cx="521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Coupler </a:t>
            </a:r>
            <a:r>
              <a:rPr lang="en-GB" sz="2400" dirty="0" smtClean="0">
                <a:solidFill>
                  <a:schemeClr val="bg1"/>
                </a:solidFill>
              </a:rPr>
              <a:t>Status at LAL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0B8B74-1812-433D-929D-ACB8275AB7DA}" type="slidenum">
              <a:rPr lang="en-GB" smtClean="0">
                <a:ea typeface="ＭＳ Ｐゴシック"/>
                <a:cs typeface="ＭＳ Ｐゴシック"/>
              </a:rPr>
              <a:pPr/>
              <a:t>3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52298" y="493158"/>
            <a:ext cx="6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Coupler fabrication status and challenges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5972" y="1246687"/>
            <a:ext cx="8829483" cy="5242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smtClean="0"/>
              <a:t>Next </a:t>
            </a:r>
            <a:r>
              <a:rPr lang="en-GB" sz="1600" dirty="0" smtClean="0"/>
              <a:t>delivery will follow at a frequency of 1 pair/week starting from April 24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smtClean="0"/>
              <a:t>Ramp up to 2 pair/week is foreseen end of </a:t>
            </a:r>
            <a:r>
              <a:rPr lang="en-GB" sz="1600" dirty="0"/>
              <a:t>J</a:t>
            </a:r>
            <a:r>
              <a:rPr lang="en-GB" sz="1600" dirty="0" smtClean="0"/>
              <a:t>une.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smtClean="0"/>
              <a:t>Today, the limitation is the low yield of most critical part coppering (</a:t>
            </a:r>
            <a:r>
              <a:rPr lang="en-GB" sz="1600" dirty="0"/>
              <a:t>W</a:t>
            </a:r>
            <a:r>
              <a:rPr lang="en-GB" sz="1600" dirty="0" smtClean="0"/>
              <a:t>arm </a:t>
            </a:r>
            <a:r>
              <a:rPr lang="en-GB" sz="1600" dirty="0"/>
              <a:t>E</a:t>
            </a:r>
            <a:r>
              <a:rPr lang="en-GB" sz="1600" dirty="0" smtClean="0"/>
              <a:t>xternal Conductor: WEC): 40%. Other parts (Cold </a:t>
            </a:r>
            <a:r>
              <a:rPr lang="en-GB" sz="1600" dirty="0"/>
              <a:t>E</a:t>
            </a:r>
            <a:r>
              <a:rPr lang="en-GB" sz="1600" dirty="0" smtClean="0"/>
              <a:t>xternal Conductor and Warm Internal Conductor) have a coppering yield of 80%.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en-GB" sz="1600" dirty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en-GB" sz="16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en-GB" sz="1600" dirty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en-GB" sz="16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endParaRPr lang="en-GB" sz="1600" dirty="0" smtClean="0"/>
          </a:p>
          <a:p>
            <a:pPr>
              <a:lnSpc>
                <a:spcPct val="150000"/>
              </a:lnSpc>
            </a:pPr>
            <a:endParaRPr lang="en-GB" sz="16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smtClean="0"/>
              <a:t>Thales is now working on improving the WEC coppering yield.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 smtClean="0"/>
              <a:t>It still unclear when the rate of 8 coupler/week will be reached. It is strongly linked to the yield improvement.   </a:t>
            </a:r>
            <a:endParaRPr lang="en-GB" sz="1600" dirty="0"/>
          </a:p>
        </p:txBody>
      </p:sp>
      <p:pic>
        <p:nvPicPr>
          <p:cNvPr id="12" name="Picture 12" descr="Partie chaud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730" y="3172458"/>
            <a:ext cx="933815" cy="218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294" y="3494987"/>
            <a:ext cx="1886589" cy="16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4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0B8B74-1812-433D-929D-ACB8275AB7DA}" type="slidenum">
              <a:rPr lang="en-GB" smtClean="0">
                <a:ea typeface="ＭＳ Ｐゴシック"/>
                <a:cs typeface="ＭＳ Ｐゴシック"/>
              </a:rPr>
              <a:pPr/>
              <a:t>4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52298" y="493158"/>
            <a:ext cx="6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Couplers delivery schedule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9455" y="1411695"/>
            <a:ext cx="8116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lnSpc>
                <a:spcPct val="120000"/>
              </a:lnSpc>
            </a:pPr>
            <a:r>
              <a:rPr lang="en-GB" sz="2000" dirty="0" smtClean="0"/>
              <a:t>According to the last planning update with Thales and RI (April 11th), the delivery schedule will be the following:</a:t>
            </a:r>
          </a:p>
          <a:p>
            <a:pPr>
              <a:lnSpc>
                <a:spcPct val="120000"/>
              </a:lnSpc>
            </a:pP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 smtClean="0"/>
              <a:t>	- First 8 couplers </a:t>
            </a:r>
            <a:r>
              <a:rPr lang="en-GB" sz="2000" dirty="0" smtClean="0">
                <a:sym typeface="Wingdings"/>
              </a:rPr>
              <a:t> delivery to IRFU: 03/06/2013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	- Second 8 couplers </a:t>
            </a:r>
            <a:r>
              <a:rPr lang="en-GB" sz="2000" dirty="0" smtClean="0">
                <a:sym typeface="Wingdings"/>
              </a:rPr>
              <a:t></a:t>
            </a:r>
            <a:r>
              <a:rPr lang="en-GB" sz="2000" dirty="0" smtClean="0"/>
              <a:t> Delivery to IRFU: 05/07/2013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	- Third 8 couplers </a:t>
            </a:r>
            <a:r>
              <a:rPr lang="en-GB" sz="2000" dirty="0" smtClean="0">
                <a:sym typeface="Wingdings"/>
              </a:rPr>
              <a:t> Delivery to IRFU: 26/07/2013</a:t>
            </a:r>
            <a:r>
              <a:rPr lang="en-GB" sz="2000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36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0B8B74-1812-433D-929D-ACB8275AB7DA}" type="slidenum">
              <a:rPr lang="en-GB" smtClean="0">
                <a:ea typeface="ＭＳ Ｐゴシック"/>
                <a:cs typeface="ＭＳ Ｐゴシック"/>
              </a:rPr>
              <a:pPr/>
              <a:t>5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52298" y="493158"/>
            <a:ext cx="68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Infrastructure at </a:t>
            </a:r>
            <a:r>
              <a:rPr lang="en-GB" sz="2400" dirty="0" smtClean="0">
                <a:solidFill>
                  <a:srgbClr val="FFFFFF"/>
                </a:solidFill>
              </a:rPr>
              <a:t>LAL</a:t>
            </a: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65" y="1757519"/>
            <a:ext cx="5466840" cy="40793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8354" y="1204591"/>
            <a:ext cx="829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The ISO5 clean room hosting the conditioning process is now available at LAL.</a:t>
            </a:r>
            <a:endParaRPr lang="en-GB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353717" y="6043207"/>
            <a:ext cx="832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Commissioning of the clean room and its RF station starts on W16.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8703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339</Words>
  <Application>Microsoft Macintosh PowerPoint</Application>
  <PresentationFormat>Présentation à l'écran (4:3)</PresentationFormat>
  <Paragraphs>54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DESY European XFEL</vt:lpstr>
      <vt:lpstr>Power couplers       DESY, April 23th 2013 Walid KAABI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Wichmann, Riko</dc:creator>
  <cp:lastModifiedBy>Walid Kaabi</cp:lastModifiedBy>
  <cp:revision>126</cp:revision>
  <dcterms:modified xsi:type="dcterms:W3CDTF">2013-04-23T14:24:16Z</dcterms:modified>
</cp:coreProperties>
</file>