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7" r:id="rId3"/>
    <p:sldId id="276" r:id="rId4"/>
    <p:sldId id="280" r:id="rId5"/>
    <p:sldId id="270" r:id="rId6"/>
    <p:sldId id="278" r:id="rId7"/>
    <p:sldId id="279" r:id="rId8"/>
    <p:sldId id="269" r:id="rId9"/>
    <p:sldId id="267" r:id="rId10"/>
    <p:sldId id="275" r:id="rId11"/>
    <p:sldId id="261" r:id="rId12"/>
    <p:sldId id="264" r:id="rId13"/>
    <p:sldId id="274" r:id="rId14"/>
  </p:sldIdLst>
  <p:sldSz cx="9144000" cy="6858000" type="screen4x3"/>
  <p:notesSz cx="6972300" cy="101092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5752" autoAdjust="0"/>
  </p:normalViewPr>
  <p:slideViewPr>
    <p:cSldViewPr snapToGrid="0">
      <p:cViewPr varScale="1">
        <p:scale>
          <a:sx n="85" d="100"/>
          <a:sy n="85" d="100"/>
        </p:scale>
        <p:origin x="-1469" y="-82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468"/>
      </p:cViewPr>
      <p:guideLst>
        <p:guide orient="horz" pos="3184"/>
        <p:guide pos="219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875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10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603" tIns="48802" rIns="97603" bIns="48802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1288" y="0"/>
            <a:ext cx="3021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603" tIns="48802" rIns="97603" bIns="48802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04375"/>
            <a:ext cx="30210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603" tIns="48802" rIns="97603" bIns="48802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1288" y="9604375"/>
            <a:ext cx="30210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603" tIns="48802" rIns="97603" bIns="48802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pPr>
              <a:defRPr/>
            </a:pPr>
            <a:fld id="{D2CF9CD1-2E90-477D-BC3E-38694FADA3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902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22C9B9FD-3614-4D3C-A6BD-66BF09C9C65F}" type="slidenum">
              <a:rPr lang="de-DE" sz="1300" smtClean="0"/>
              <a:pPr/>
              <a:t>1</a:t>
            </a:fld>
            <a:endParaRPr lang="de-DE" sz="1300" smtClean="0"/>
          </a:p>
        </p:txBody>
      </p:sp>
      <p:sp>
        <p:nvSpPr>
          <p:cNvPr id="17411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958850" y="758825"/>
            <a:ext cx="5054600" cy="37909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30275" y="4802188"/>
            <a:ext cx="5111750" cy="45481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7603" tIns="48802" rIns="97603" bIns="48802"/>
          <a:lstStyle/>
          <a:p>
            <a:pPr marL="242888" indent="-242888" eaLnBrk="1" hangingPunct="1">
              <a:spcBef>
                <a:spcPct val="0"/>
              </a:spcBef>
              <a:spcAft>
                <a:spcPct val="20000"/>
              </a:spcAft>
            </a:pPr>
            <a:r>
              <a:rPr lang="en-GB" b="1" smtClean="0"/>
              <a:t>How to edit the title slide</a:t>
            </a:r>
          </a:p>
          <a:p>
            <a:pPr marL="242888" indent="-242888" eaLnBrk="1" hangingPunct="1">
              <a:spcBef>
                <a:spcPct val="0"/>
              </a:spcBef>
              <a:spcAft>
                <a:spcPct val="20000"/>
              </a:spcAft>
            </a:pPr>
            <a:endParaRPr lang="en-GB" smtClean="0"/>
          </a:p>
          <a:p>
            <a:pPr marL="242888" indent="-242888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mtClean="0"/>
              <a:t>  Upper area: </a:t>
            </a:r>
            <a:r>
              <a:rPr lang="en-GB" b="1" smtClean="0"/>
              <a:t>Title</a:t>
            </a:r>
            <a:r>
              <a:rPr lang="en-GB" smtClean="0"/>
              <a:t> of your talk, max. 2 rows of the defined size (55 pt)</a:t>
            </a:r>
          </a:p>
          <a:p>
            <a:pPr marL="242888" indent="-242888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mtClean="0"/>
              <a:t>  Lower area </a:t>
            </a:r>
            <a:r>
              <a:rPr lang="en-GB" b="1" smtClean="0"/>
              <a:t>(subtitle):</a:t>
            </a:r>
            <a:r>
              <a:rPr lang="en-GB" smtClean="0"/>
              <a:t> Conference/meeting/workshop, location, date, </a:t>
            </a:r>
            <a:br>
              <a:rPr lang="en-GB" smtClean="0"/>
            </a:br>
            <a:r>
              <a:rPr lang="en-GB" smtClean="0"/>
              <a:t>  your name and affiliation, </a:t>
            </a:r>
            <a:br>
              <a:rPr lang="en-GB" smtClean="0"/>
            </a:br>
            <a:r>
              <a:rPr lang="en-GB" smtClean="0"/>
              <a:t>  max. 4 rows of the defined size (32 pt)</a:t>
            </a:r>
          </a:p>
          <a:p>
            <a:pPr marL="242888" indent="-242888" eaLnBrk="1" hangingPunct="1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mtClean="0"/>
              <a:t> Change the </a:t>
            </a:r>
            <a:r>
              <a:rPr lang="en-GB" b="1" smtClean="0"/>
              <a:t>partner logos</a:t>
            </a:r>
            <a:r>
              <a:rPr lang="en-GB" smtClean="0"/>
              <a:t> or add others in the last row.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8850" y="758825"/>
            <a:ext cx="5054600" cy="37909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6913" y="4802188"/>
            <a:ext cx="5578475" cy="45481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603" tIns="48802" rIns="97603" bIns="48802"/>
          <a:lstStyle/>
          <a:p>
            <a:pPr eaLnBrk="1" hangingPunct="1"/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97AED241-2824-4213-8E54-205D43872968}" type="slidenum">
              <a:rPr lang="de-DE" sz="1300" smtClean="0"/>
              <a:pPr/>
              <a:t>5</a:t>
            </a:fld>
            <a:endParaRPr lang="de-DE" sz="13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8850" y="758825"/>
            <a:ext cx="5054600" cy="37909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6913" y="4802188"/>
            <a:ext cx="5578475" cy="45481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603" tIns="48802" rIns="97603" bIns="48802"/>
          <a:lstStyle/>
          <a:p>
            <a:pPr eaLnBrk="1" hangingPunct="1"/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04A90FA4-0A1A-42E7-8CCB-4C03B2AAFA60}" type="slidenum">
              <a:rPr lang="de-DE" sz="1300" smtClean="0"/>
              <a:pPr/>
              <a:t>8</a:t>
            </a:fld>
            <a:endParaRPr lang="de-DE" sz="13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8850" y="758825"/>
            <a:ext cx="5054600" cy="37909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6913" y="4802188"/>
            <a:ext cx="5578475" cy="45481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603" tIns="48802" rIns="97603" bIns="48802"/>
          <a:lstStyle/>
          <a:p>
            <a:pPr eaLnBrk="1" hangingPunct="1"/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81D09008-8841-4A77-B0DC-5D7FF6F2027C}" type="slidenum">
              <a:rPr lang="de-DE" sz="1300" smtClean="0"/>
              <a:pPr/>
              <a:t>9</a:t>
            </a:fld>
            <a:endParaRPr lang="de-DE" sz="13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8850" y="758825"/>
            <a:ext cx="5054600" cy="37909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6913" y="4802188"/>
            <a:ext cx="5578475" cy="45481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603" tIns="48802" rIns="97603" bIns="48802"/>
          <a:lstStyle/>
          <a:p>
            <a:pPr eaLnBrk="1" hangingPunct="1"/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AA62CCE0-592D-406F-8C65-80A3AE338EF0}" type="slidenum">
              <a:rPr lang="de-DE" sz="1300" smtClean="0"/>
              <a:pPr/>
              <a:t>11</a:t>
            </a:fld>
            <a:endParaRPr lang="de-DE" sz="13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8850" y="758825"/>
            <a:ext cx="5054600" cy="37909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6913" y="4802188"/>
            <a:ext cx="5578475" cy="45481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603" tIns="48802" rIns="97603" bIns="48802"/>
          <a:lstStyle/>
          <a:p>
            <a:pPr eaLnBrk="1" hangingPunct="1"/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AD89E6C0-C8D4-4039-BE02-822F3994F33F}" type="slidenum">
              <a:rPr lang="de-DE" sz="1300" smtClean="0"/>
              <a:pPr/>
              <a:t>12</a:t>
            </a:fld>
            <a:endParaRPr lang="de-DE" sz="13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8850" y="758825"/>
            <a:ext cx="5054600" cy="37909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6913" y="4802188"/>
            <a:ext cx="5578475" cy="45481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603" tIns="48802" rIns="97603" bIns="48802"/>
          <a:lstStyle/>
          <a:p>
            <a:pPr eaLnBrk="1" hangingPunct="1"/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25F303CD-7991-4632-B9FA-6D0AC8CF15EE}" type="slidenum">
              <a:rPr lang="de-DE" sz="1300" smtClean="0"/>
              <a:pPr/>
              <a:t>13</a:t>
            </a:fld>
            <a:endParaRPr lang="de-DE" sz="13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83" descr="logo-XFEL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8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2nd Collaboration Meeting of the European XFEL </a:t>
            </a:r>
          </a:p>
          <a:p>
            <a:pPr>
              <a:defRPr/>
            </a:pPr>
            <a:r>
              <a:rPr lang="en-GB"/>
              <a:t>E. </a:t>
            </a:r>
            <a:r>
              <a:rPr lang="en-GB" err="1"/>
              <a:t>Negodin</a:t>
            </a:r>
            <a:r>
              <a:rPr lang="en-GB"/>
              <a:t>, TC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89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4C8D8-2072-4464-A03A-2CBB35A909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2nd Collaboration Meeting of the European XFEL </a:t>
            </a:r>
          </a:p>
          <a:p>
            <a:pPr>
              <a:defRPr/>
            </a:pPr>
            <a:r>
              <a:rPr lang="en-GB"/>
              <a:t>E. </a:t>
            </a:r>
            <a:r>
              <a:rPr lang="en-GB" err="1"/>
              <a:t>Negodin</a:t>
            </a:r>
            <a:r>
              <a:rPr lang="en-GB"/>
              <a:t>, TC</a:t>
            </a:r>
          </a:p>
        </p:txBody>
      </p:sp>
    </p:spTree>
    <p:extLst>
      <p:ext uri="{BB962C8B-B14F-4D97-AF65-F5344CB8AC3E}">
        <p14:creationId xmlns:p14="http://schemas.microsoft.com/office/powerpoint/2010/main" val="496154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>
              <a:defRPr/>
            </a:pPr>
            <a:fld id="{B1FB3D3F-CC3C-4056-B2F3-2DD98A584E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28" name="Picture 37" descr="Helmholtz_Logo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1030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032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ClrTx/>
              <a:buFontTx/>
              <a:buNone/>
              <a:defRPr/>
            </a:pPr>
            <a:r>
              <a:rPr lang="en-US" sz="1000" dirty="0" smtClean="0">
                <a:solidFill>
                  <a:schemeClr val="bg1"/>
                </a:solidFill>
              </a:rPr>
              <a:t>Electronics Racks for XFEL </a:t>
            </a:r>
            <a:endParaRPr lang="en-GB" sz="1000" dirty="0" smtClean="0">
              <a:solidFill>
                <a:schemeClr val="bg1"/>
              </a:solidFill>
            </a:endParaRPr>
          </a:p>
        </p:txBody>
      </p:sp>
      <p:pic>
        <p:nvPicPr>
          <p:cNvPr id="1033" name="Picture 127" descr="logo-XFEL_rgb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035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475" y="6505575"/>
            <a:ext cx="5702300" cy="266700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None/>
              <a:defRPr dirty="0" smtClean="0"/>
            </a:lvl1pPr>
          </a:lstStyle>
          <a:p>
            <a:pPr>
              <a:defRPr/>
            </a:pPr>
            <a:r>
              <a:rPr lang="en-US"/>
              <a:t>2nd Collaboration Meeting of the European XFEL </a:t>
            </a:r>
          </a:p>
          <a:p>
            <a:pPr>
              <a:defRPr/>
            </a:pPr>
            <a:r>
              <a:rPr lang="en-GB"/>
              <a:t>E. </a:t>
            </a:r>
            <a:r>
              <a:rPr lang="en-GB" err="1"/>
              <a:t>Negodin</a:t>
            </a:r>
            <a:r>
              <a:rPr lang="en-GB"/>
              <a:t>, TC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5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dico.desy.de/conferenceDisplay.py?confId=4841" TargetMode="External"/><Relationship Id="rId5" Type="http://schemas.openxmlformats.org/officeDocument/2006/relationships/hyperlink" Target="http://xfel.desy.de/tc/electronics_racks/" TargetMode="Externa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1225" y="2911475"/>
            <a:ext cx="7283450" cy="1814513"/>
          </a:xfrm>
        </p:spPr>
        <p:txBody>
          <a:bodyPr/>
          <a:lstStyle/>
          <a:p>
            <a:pPr eaLnBrk="1" hangingPunct="1"/>
            <a:endParaRPr lang="en-GB" smtClean="0"/>
          </a:p>
          <a:p>
            <a:pPr eaLnBrk="1" hangingPunct="1"/>
            <a:r>
              <a:rPr lang="en-GB" sz="1800" smtClean="0"/>
              <a:t>April 2013</a:t>
            </a:r>
          </a:p>
          <a:p>
            <a:pPr eaLnBrk="1" hangingPunct="1"/>
            <a:endParaRPr lang="en-GB" sz="1800" smtClean="0"/>
          </a:p>
          <a:p>
            <a:pPr eaLnBrk="1" hangingPunct="1"/>
            <a:r>
              <a:rPr lang="en-GB" sz="1800" smtClean="0"/>
              <a:t>E. Negodin</a:t>
            </a:r>
          </a:p>
        </p:txBody>
      </p:sp>
      <p:pic>
        <p:nvPicPr>
          <p:cNvPr id="3075" name="Picture 19" descr="DESY-Logo-cyan-RGB_Hintergrund wei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0" descr="Helmholt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8450" y="1492250"/>
            <a:ext cx="8686800" cy="858838"/>
          </a:xfrm>
        </p:spPr>
        <p:txBody>
          <a:bodyPr/>
          <a:lstStyle/>
          <a:p>
            <a:pPr eaLnBrk="1" hangingPunct="1"/>
            <a:r>
              <a:rPr lang="en-US" sz="3600" smtClean="0"/>
              <a:t>Electronics Racks for XFEL</a:t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LINAC Racks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information sources</a:t>
            </a:r>
          </a:p>
        </p:txBody>
      </p:sp>
      <p:sp>
        <p:nvSpPr>
          <p:cNvPr id="12291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27AE5E88-738E-41BA-98D8-0457CCD3BE42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10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1749425" y="3538538"/>
            <a:ext cx="19081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1200"/>
              <a:t>Excel Tables</a:t>
            </a:r>
          </a:p>
        </p:txBody>
      </p:sp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" y="1077913"/>
            <a:ext cx="8910638" cy="2317750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  <a:ln w="19050">
            <a:solidFill>
              <a:schemeClr val="tx1"/>
            </a:solidFill>
          </a:ln>
          <a:effectLst/>
        </p:spPr>
      </p:pic>
      <p:pic>
        <p:nvPicPr>
          <p:cNvPr id="6563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960688"/>
            <a:ext cx="1798638" cy="3017837"/>
          </a:xfrm>
          <a:prstGeom prst="rect">
            <a:avLst/>
          </a:prstGeom>
          <a:noFill/>
          <a:ln w="28575" cap="flat" cmpd="sng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5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6713" y="3933825"/>
            <a:ext cx="2092325" cy="2474913"/>
          </a:xfrm>
          <a:prstGeom prst="rect">
            <a:avLst/>
          </a:prstGeom>
          <a:noFill/>
          <a:ln w="28575" cap="flat" cmpd="sng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3350" y="3860800"/>
            <a:ext cx="1949450" cy="2601913"/>
          </a:xfrm>
          <a:prstGeom prst="rect">
            <a:avLst/>
          </a:prstGeom>
          <a:noFill/>
          <a:ln w="28575" cap="flat" cmpd="sng">
            <a:solidFill>
              <a:srgbClr val="00B0F0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6154738" y="1193800"/>
            <a:ext cx="2720975" cy="2762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200" dirty="0"/>
              <a:t>XTL overview as Visio-file 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794250" y="3513138"/>
            <a:ext cx="2720975" cy="2762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1200" dirty="0"/>
              <a:t>Floor slabs and Racks</a:t>
            </a:r>
            <a:endParaRPr lang="en-US" sz="1200" dirty="0"/>
          </a:p>
        </p:txBody>
      </p:sp>
      <p:sp>
        <p:nvSpPr>
          <p:cNvPr id="1229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17475" y="6505575"/>
            <a:ext cx="5702300" cy="352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/>
            <a:r>
              <a:rPr lang="en-US"/>
              <a:t>2nd Collaboration Meeting of the European XFEL </a:t>
            </a:r>
          </a:p>
          <a:p>
            <a:pPr eaLnBrk="1" hangingPunct="1"/>
            <a:r>
              <a:rPr lang="en-GB"/>
              <a:t>E. Negodin, 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TC on the Web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7ED634B1-7D32-434E-B6D3-8EF492506CB4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11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  <p:pic>
        <p:nvPicPr>
          <p:cNvPr id="64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9713" y="1125538"/>
            <a:ext cx="6256337" cy="3686175"/>
          </a:xfrm>
          <a:prstGeom prst="rect">
            <a:avLst/>
          </a:prstGeom>
          <a:noFill/>
          <a:ln w="28575" cap="flat" cmpd="sng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4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00" y="2903538"/>
            <a:ext cx="3386138" cy="3446462"/>
          </a:xfrm>
          <a:prstGeom prst="rect">
            <a:avLst/>
          </a:prstGeom>
          <a:noFill/>
          <a:ln w="28575" cap="flat" cmpd="sng">
            <a:solidFill>
              <a:schemeClr val="accent1">
                <a:lumMod val="75000"/>
                <a:lumOff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8" name="Rectangle 5"/>
          <p:cNvSpPr>
            <a:spLocks noChangeArrowheads="1"/>
          </p:cNvSpPr>
          <p:nvPr/>
        </p:nvSpPr>
        <p:spPr bwMode="auto">
          <a:xfrm>
            <a:off x="317500" y="1774825"/>
            <a:ext cx="21669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>
                <a:hlinkClick r:id="rId5"/>
              </a:rPr>
              <a:t>http://xfel.desy.de/tc/electronics_racks/</a:t>
            </a:r>
            <a:endParaRPr lang="en-US"/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3952875" y="6061075"/>
            <a:ext cx="31908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>
                <a:hlinkClick r:id="rId6"/>
              </a:rPr>
              <a:t>https://indico.desy.de/conferenceDisplay.py?confId=4841</a:t>
            </a:r>
            <a:endParaRPr lang="en-US"/>
          </a:p>
        </p:txBody>
      </p:sp>
      <p:sp>
        <p:nvSpPr>
          <p:cNvPr id="8" name="Right Arrow 7"/>
          <p:cNvSpPr/>
          <p:nvPr/>
        </p:nvSpPr>
        <p:spPr bwMode="auto">
          <a:xfrm>
            <a:off x="2481263" y="1857375"/>
            <a:ext cx="168275" cy="87313"/>
          </a:xfrm>
          <a:prstGeom prst="rightArrow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endParaRPr lang="en-US"/>
          </a:p>
        </p:txBody>
      </p:sp>
      <p:sp>
        <p:nvSpPr>
          <p:cNvPr id="13" name="Right Arrow 12"/>
          <p:cNvSpPr/>
          <p:nvPr/>
        </p:nvSpPr>
        <p:spPr bwMode="auto">
          <a:xfrm rot="10800000">
            <a:off x="3732213" y="6148388"/>
            <a:ext cx="168275" cy="85725"/>
          </a:xfrm>
          <a:prstGeom prst="rightArrow">
            <a:avLst/>
          </a:prstGeom>
          <a:noFill/>
          <a:ln w="28575" cap="flat" cmpd="sng" algn="ctr">
            <a:solidFill>
              <a:schemeClr val="accent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endParaRPr lang="en-US"/>
          </a:p>
        </p:txBody>
      </p:sp>
      <p:sp>
        <p:nvSpPr>
          <p:cNvPr id="1332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17475" y="6505575"/>
            <a:ext cx="5702300" cy="352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/>
            <a:r>
              <a:rPr lang="en-US"/>
              <a:t>2nd Collaboration Meeting of the European XFEL </a:t>
            </a:r>
          </a:p>
          <a:p>
            <a:pPr eaLnBrk="1" hangingPunct="1"/>
            <a:r>
              <a:rPr lang="en-GB"/>
              <a:t>E. Negodin, 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147397BB-ADBD-4FA4-8CED-4F9047ED269D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12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  <p:pic>
        <p:nvPicPr>
          <p:cNvPr id="64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088" y="1166813"/>
            <a:ext cx="8047037" cy="510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40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TC on the Web</a:t>
            </a: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17475" y="6505575"/>
            <a:ext cx="5702300" cy="352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/>
            <a:r>
              <a:rPr lang="en-US"/>
              <a:t>2nd Collaboration Meeting of the European XFEL </a:t>
            </a:r>
          </a:p>
          <a:p>
            <a:pPr eaLnBrk="1" hangingPunct="1"/>
            <a:r>
              <a:rPr lang="en-GB"/>
              <a:t>E. Negodin, 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Open questions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168275" y="1347788"/>
            <a:ext cx="8823325" cy="445928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400" smtClean="0"/>
              <a:t>Ordering schedule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400" smtClean="0"/>
              <a:t>We need space to store the cabinets before they can be installed. Where? How much? At what time? How long?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400" smtClean="0"/>
              <a:t>Cabinets must be equipped and tested –&gt; end user groups. Locality? Transport? Personnel?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400" smtClean="0"/>
              <a:t>Cabinets must be transported to the final position –&gt; transport group -&gt; Installation schedule.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400" smtClean="0"/>
              <a:t>Installed cabinets must be plugged to water, power and IT -&gt; Installation schedule.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400" smtClean="0"/>
              <a:t>Racks cabling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84D40153-5DF0-4551-A747-3DEEFE653A4A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13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17475" y="6505575"/>
            <a:ext cx="5702300" cy="352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/>
            <a:r>
              <a:rPr lang="en-US"/>
              <a:t>2nd Collaboration Meeting of the European XFEL </a:t>
            </a:r>
          </a:p>
          <a:p>
            <a:pPr eaLnBrk="1" hangingPunct="1"/>
            <a:r>
              <a:rPr lang="en-GB"/>
              <a:t>E. Negodin, 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LINAC Rack Layout</a:t>
            </a:r>
          </a:p>
        </p:txBody>
      </p:sp>
      <p:sp>
        <p:nvSpPr>
          <p:cNvPr id="409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D412502E-1788-4FE8-8FA3-5D4473AEC20A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2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5" y="1417638"/>
            <a:ext cx="902017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" y="2424113"/>
            <a:ext cx="3992563" cy="402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0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3149600"/>
            <a:ext cx="4719637" cy="268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5962650"/>
            <a:ext cx="157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17475" y="6505575"/>
            <a:ext cx="5702300" cy="352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/>
            <a:r>
              <a:rPr lang="en-US"/>
              <a:t>2nd Collaboration Meeting of the European XFEL </a:t>
            </a:r>
          </a:p>
          <a:p>
            <a:pPr eaLnBrk="1" hangingPunct="1"/>
            <a:r>
              <a:rPr lang="en-GB"/>
              <a:t>E. Negodin, 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Radiation </a:t>
            </a:r>
            <a:r>
              <a:rPr lang="en-US" smtClean="0"/>
              <a:t>shielding</a:t>
            </a:r>
          </a:p>
        </p:txBody>
      </p:sp>
      <p:sp>
        <p:nvSpPr>
          <p:cNvPr id="512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7B6EE8DA-521F-4151-AE74-B4BF3DB04E21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3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1112838"/>
            <a:ext cx="5011738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3" y="3781425"/>
            <a:ext cx="4122737" cy="260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5025" y="3892550"/>
            <a:ext cx="13081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99163" y="1139825"/>
            <a:ext cx="2670175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17475" y="6505575"/>
            <a:ext cx="5702300" cy="352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/>
            <a:r>
              <a:rPr lang="en-US"/>
              <a:t>2nd Collaboration Meeting of the European XFEL </a:t>
            </a:r>
          </a:p>
          <a:p>
            <a:pPr eaLnBrk="1" hangingPunct="1"/>
            <a:r>
              <a:rPr lang="en-GB"/>
              <a:t>E. Negodin, 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Rack Prototype</a:t>
            </a:r>
          </a:p>
        </p:txBody>
      </p:sp>
      <p:sp>
        <p:nvSpPr>
          <p:cNvPr id="614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AC2175D6-B827-4D1C-9316-D98C67C1EDBF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4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8" y="1482725"/>
            <a:ext cx="5915025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0963" y="1482725"/>
            <a:ext cx="2636837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15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17475" y="6505575"/>
            <a:ext cx="5702300" cy="352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/>
            <a:r>
              <a:rPr lang="en-US"/>
              <a:t>2nd Collaboration Meeting of the European XFEL </a:t>
            </a:r>
          </a:p>
          <a:p>
            <a:pPr eaLnBrk="1" hangingPunct="1"/>
            <a:r>
              <a:rPr lang="en-GB"/>
              <a:t>E. Negodin, 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XTL Tunnel Racks Specifications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B2BD3E41-F640-431F-96F5-B6BCF643C17F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5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  <p:pic>
        <p:nvPicPr>
          <p:cNvPr id="7172" name="Picture 2" descr="http://xfel.desy.de/sites/site_xfel/content/e103161/e141028/e141100/column-objekt141109/img/Casb_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1262063"/>
            <a:ext cx="3811588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" y="1225550"/>
            <a:ext cx="3454400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5126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3563" y="2990850"/>
            <a:ext cx="288607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5162550" y="4881563"/>
            <a:ext cx="3379788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/>
              <a:t>EDMS: D*1846271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http://edmsdirect.desy.de/edmsdirect/file.jsp?edmsid=1846271</a:t>
            </a:r>
          </a:p>
        </p:txBody>
      </p:sp>
      <p:sp>
        <p:nvSpPr>
          <p:cNvPr id="7176" name="TextBox 10"/>
          <p:cNvSpPr txBox="1">
            <a:spLocks noChangeArrowheads="1"/>
          </p:cNvSpPr>
          <p:nvPr/>
        </p:nvSpPr>
        <p:spPr bwMode="auto">
          <a:xfrm>
            <a:off x="4714875" y="3787775"/>
            <a:ext cx="41116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sz="800"/>
              <a:t>Within the last 6 month we have to update the specifications twice.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800"/>
              <a:t>Most essential modifications were depth of the cabinet and fire protection attachments</a:t>
            </a:r>
          </a:p>
        </p:txBody>
      </p:sp>
      <p:sp>
        <p:nvSpPr>
          <p:cNvPr id="717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17475" y="6505575"/>
            <a:ext cx="5702300" cy="352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/>
            <a:r>
              <a:rPr lang="en-US"/>
              <a:t>2nd Collaboration Meeting of the European XFEL </a:t>
            </a:r>
          </a:p>
          <a:p>
            <a:pPr eaLnBrk="1" hangingPunct="1"/>
            <a:r>
              <a:rPr lang="en-GB"/>
              <a:t>E. Negodin, 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Racks Inventory</a:t>
            </a:r>
          </a:p>
        </p:txBody>
      </p:sp>
      <p:sp>
        <p:nvSpPr>
          <p:cNvPr id="819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753670A2-1662-49E4-BBFC-4D4E498D3FE0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6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13" y="1214438"/>
            <a:ext cx="9024937" cy="507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17475" y="6505575"/>
            <a:ext cx="5702300" cy="352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/>
            <a:r>
              <a:rPr lang="en-US"/>
              <a:t>2nd Collaboration Meeting of the European XFEL </a:t>
            </a:r>
          </a:p>
          <a:p>
            <a:pPr eaLnBrk="1" hangingPunct="1"/>
            <a:r>
              <a:rPr lang="en-GB"/>
              <a:t>E. Negodin, 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45B2A6AB-4895-4A05-9EB3-F4ECF38A5494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7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0" y="700088"/>
            <a:ext cx="7339013" cy="550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22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17475" y="6505575"/>
            <a:ext cx="5702300" cy="352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/>
            <a:r>
              <a:rPr lang="en-US"/>
              <a:t>2nd Collaboration Meeting of the European XFEL </a:t>
            </a:r>
          </a:p>
          <a:p>
            <a:pPr eaLnBrk="1" hangingPunct="1"/>
            <a:r>
              <a:rPr lang="en-GB"/>
              <a:t>E. Negodin, 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Kabel Dokumentation System - KDS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06852AFD-58A4-469F-9D7A-31767D955AB9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8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  <p:pic>
        <p:nvPicPr>
          <p:cNvPr id="64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3775" y="3925888"/>
            <a:ext cx="4252913" cy="2520950"/>
          </a:xfrm>
          <a:prstGeom prst="rect">
            <a:avLst/>
          </a:prstGeom>
          <a:noFill/>
          <a:ln w="28575" cap="flat" cmpd="sng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4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125" y="1588065"/>
            <a:ext cx="2882762" cy="216606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64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363" y="1077913"/>
            <a:ext cx="10318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4921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4575" y="1082675"/>
            <a:ext cx="3503613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4922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00" y="3977419"/>
            <a:ext cx="2771986" cy="208229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12" name="Freeform 11"/>
          <p:cNvSpPr/>
          <p:nvPr/>
        </p:nvSpPr>
        <p:spPr bwMode="auto">
          <a:xfrm rot="4190250">
            <a:off x="1820069" y="3921919"/>
            <a:ext cx="733425" cy="80963"/>
          </a:xfrm>
          <a:custGeom>
            <a:avLst/>
            <a:gdLst>
              <a:gd name="connsiteX0" fmla="*/ 0 w 1836057"/>
              <a:gd name="connsiteY0" fmla="*/ 0 h 767843"/>
              <a:gd name="connsiteX1" fmla="*/ 449943 w 1836057"/>
              <a:gd name="connsiteY1" fmla="*/ 609600 h 767843"/>
              <a:gd name="connsiteX2" fmla="*/ 1233715 w 1836057"/>
              <a:gd name="connsiteY2" fmla="*/ 740229 h 767843"/>
              <a:gd name="connsiteX3" fmla="*/ 1836057 w 1836057"/>
              <a:gd name="connsiteY3" fmla="*/ 174172 h 76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6057" h="767843">
                <a:moveTo>
                  <a:pt x="0" y="0"/>
                </a:moveTo>
                <a:cubicBezTo>
                  <a:pt x="122162" y="243114"/>
                  <a:pt x="244324" y="486228"/>
                  <a:pt x="449943" y="609600"/>
                </a:cubicBezTo>
                <a:cubicBezTo>
                  <a:pt x="655562" y="732972"/>
                  <a:pt x="1002696" y="812800"/>
                  <a:pt x="1233715" y="740229"/>
                </a:cubicBezTo>
                <a:cubicBezTo>
                  <a:pt x="1464734" y="667658"/>
                  <a:pt x="1792514" y="290286"/>
                  <a:pt x="1836057" y="174172"/>
                </a:cubicBezTo>
              </a:path>
            </a:pathLst>
          </a:custGeom>
          <a:noFill/>
          <a:ln w="28575" cap="flat" cmpd="sng" algn="ctr">
            <a:solidFill>
              <a:schemeClr val="folHlink"/>
            </a:solidFill>
            <a:prstDash val="solid"/>
            <a:round/>
            <a:headEnd type="oval" w="med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 bwMode="auto">
          <a:xfrm rot="497826">
            <a:off x="4041775" y="5337175"/>
            <a:ext cx="744538" cy="103188"/>
          </a:xfrm>
          <a:custGeom>
            <a:avLst/>
            <a:gdLst>
              <a:gd name="connsiteX0" fmla="*/ 0 w 1836057"/>
              <a:gd name="connsiteY0" fmla="*/ 0 h 767843"/>
              <a:gd name="connsiteX1" fmla="*/ 449943 w 1836057"/>
              <a:gd name="connsiteY1" fmla="*/ 609600 h 767843"/>
              <a:gd name="connsiteX2" fmla="*/ 1233715 w 1836057"/>
              <a:gd name="connsiteY2" fmla="*/ 740229 h 767843"/>
              <a:gd name="connsiteX3" fmla="*/ 1836057 w 1836057"/>
              <a:gd name="connsiteY3" fmla="*/ 174172 h 76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6057" h="767843">
                <a:moveTo>
                  <a:pt x="0" y="0"/>
                </a:moveTo>
                <a:cubicBezTo>
                  <a:pt x="122162" y="243114"/>
                  <a:pt x="244324" y="486228"/>
                  <a:pt x="449943" y="609600"/>
                </a:cubicBezTo>
                <a:cubicBezTo>
                  <a:pt x="655562" y="732972"/>
                  <a:pt x="1002696" y="812800"/>
                  <a:pt x="1233715" y="740229"/>
                </a:cubicBezTo>
                <a:cubicBezTo>
                  <a:pt x="1464734" y="667658"/>
                  <a:pt x="1792514" y="290286"/>
                  <a:pt x="1836057" y="174172"/>
                </a:cubicBezTo>
              </a:path>
            </a:pathLst>
          </a:custGeom>
          <a:noFill/>
          <a:ln w="28575" cap="flat" cmpd="sng" algn="ctr">
            <a:solidFill>
              <a:schemeClr val="folHlink"/>
            </a:solidFill>
            <a:prstDash val="solid"/>
            <a:round/>
            <a:headEnd type="oval" w="med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endParaRPr lang="en-US"/>
          </a:p>
        </p:txBody>
      </p:sp>
      <p:sp>
        <p:nvSpPr>
          <p:cNvPr id="14" name="Freeform 13"/>
          <p:cNvSpPr/>
          <p:nvPr/>
        </p:nvSpPr>
        <p:spPr bwMode="auto">
          <a:xfrm rot="497826" flipV="1">
            <a:off x="4470400" y="1951038"/>
            <a:ext cx="836613" cy="174625"/>
          </a:xfrm>
          <a:custGeom>
            <a:avLst/>
            <a:gdLst>
              <a:gd name="connsiteX0" fmla="*/ 0 w 1836057"/>
              <a:gd name="connsiteY0" fmla="*/ 0 h 767843"/>
              <a:gd name="connsiteX1" fmla="*/ 449943 w 1836057"/>
              <a:gd name="connsiteY1" fmla="*/ 609600 h 767843"/>
              <a:gd name="connsiteX2" fmla="*/ 1233715 w 1836057"/>
              <a:gd name="connsiteY2" fmla="*/ 740229 h 767843"/>
              <a:gd name="connsiteX3" fmla="*/ 1836057 w 1836057"/>
              <a:gd name="connsiteY3" fmla="*/ 174172 h 76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6057" h="767843">
                <a:moveTo>
                  <a:pt x="0" y="0"/>
                </a:moveTo>
                <a:cubicBezTo>
                  <a:pt x="122162" y="243114"/>
                  <a:pt x="244324" y="486228"/>
                  <a:pt x="449943" y="609600"/>
                </a:cubicBezTo>
                <a:cubicBezTo>
                  <a:pt x="655562" y="732972"/>
                  <a:pt x="1002696" y="812800"/>
                  <a:pt x="1233715" y="740229"/>
                </a:cubicBezTo>
                <a:cubicBezTo>
                  <a:pt x="1464734" y="667658"/>
                  <a:pt x="1792514" y="290286"/>
                  <a:pt x="1836057" y="174172"/>
                </a:cubicBezTo>
              </a:path>
            </a:pathLst>
          </a:custGeom>
          <a:noFill/>
          <a:ln w="28575" cap="flat" cmpd="sng" algn="ctr">
            <a:solidFill>
              <a:schemeClr val="folHlink"/>
            </a:solidFill>
            <a:prstDash val="solid"/>
            <a:round/>
            <a:headEnd type="oval" w="med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endParaRPr lang="en-US"/>
          </a:p>
        </p:txBody>
      </p:sp>
      <p:sp>
        <p:nvSpPr>
          <p:cNvPr id="15" name="Freeform 14"/>
          <p:cNvSpPr/>
          <p:nvPr/>
        </p:nvSpPr>
        <p:spPr bwMode="auto">
          <a:xfrm rot="4344191" flipV="1">
            <a:off x="6750051" y="3643312"/>
            <a:ext cx="419100" cy="73025"/>
          </a:xfrm>
          <a:custGeom>
            <a:avLst/>
            <a:gdLst>
              <a:gd name="connsiteX0" fmla="*/ 0 w 1836057"/>
              <a:gd name="connsiteY0" fmla="*/ 0 h 767843"/>
              <a:gd name="connsiteX1" fmla="*/ 449943 w 1836057"/>
              <a:gd name="connsiteY1" fmla="*/ 609600 h 767843"/>
              <a:gd name="connsiteX2" fmla="*/ 1233715 w 1836057"/>
              <a:gd name="connsiteY2" fmla="*/ 740229 h 767843"/>
              <a:gd name="connsiteX3" fmla="*/ 1836057 w 1836057"/>
              <a:gd name="connsiteY3" fmla="*/ 174172 h 76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6057" h="767843">
                <a:moveTo>
                  <a:pt x="0" y="0"/>
                </a:moveTo>
                <a:cubicBezTo>
                  <a:pt x="122162" y="243114"/>
                  <a:pt x="244324" y="486228"/>
                  <a:pt x="449943" y="609600"/>
                </a:cubicBezTo>
                <a:cubicBezTo>
                  <a:pt x="655562" y="732972"/>
                  <a:pt x="1002696" y="812800"/>
                  <a:pt x="1233715" y="740229"/>
                </a:cubicBezTo>
                <a:cubicBezTo>
                  <a:pt x="1464734" y="667658"/>
                  <a:pt x="1792514" y="290286"/>
                  <a:pt x="1836057" y="174172"/>
                </a:cubicBezTo>
              </a:path>
            </a:pathLst>
          </a:custGeom>
          <a:noFill/>
          <a:ln w="28575" cap="flat" cmpd="sng" algn="ctr">
            <a:solidFill>
              <a:schemeClr val="folHlink"/>
            </a:solidFill>
            <a:prstDash val="solid"/>
            <a:round/>
            <a:headEnd type="oval" w="med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endParaRPr lang="en-US"/>
          </a:p>
        </p:txBody>
      </p:sp>
      <p:sp>
        <p:nvSpPr>
          <p:cNvPr id="10253" name="Rectangle 6"/>
          <p:cNvSpPr>
            <a:spLocks noChangeArrowheads="1"/>
          </p:cNvSpPr>
          <p:nvPr/>
        </p:nvSpPr>
        <p:spPr bwMode="auto">
          <a:xfrm>
            <a:off x="4687888" y="1069975"/>
            <a:ext cx="44561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/>
              <a:t>Racks Inventory serves as intermediate step to the KDS (Kabel Dokumentation System) and allows us to perform rack administration until KDS will be fully implemented within the frame of XFEL</a:t>
            </a:r>
          </a:p>
        </p:txBody>
      </p:sp>
      <p:sp>
        <p:nvSpPr>
          <p:cNvPr id="1025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17475" y="6505575"/>
            <a:ext cx="5702300" cy="352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/>
            <a:r>
              <a:rPr lang="en-US"/>
              <a:t>2nd Collaboration Meeting of the European XFEL </a:t>
            </a:r>
          </a:p>
          <a:p>
            <a:pPr eaLnBrk="1" hangingPunct="1"/>
            <a:r>
              <a:rPr lang="en-GB"/>
              <a:t>E. Negodin, 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638C5A17-3672-48C6-8BBA-D5D4CB160452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9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  <p:pic>
        <p:nvPicPr>
          <p:cNvPr id="64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13" y="1095375"/>
            <a:ext cx="5187950" cy="5313363"/>
          </a:xfrm>
          <a:prstGeom prst="rect">
            <a:avLst/>
          </a:prstGeom>
          <a:noFill/>
          <a:ln w="28575" cap="flat" cmpd="sng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268" name="Picture 4" descr="http://kds.desy.de/axis/servlet/Cabinet2DServlet?elid=32IZ2YKACWDZGG&amp;sessionid=13211344323876303&amp;side=0&amp;planview=true&amp;sessionid=13211344323876303&amp;planning=false&amp;planid=0&amp;method=reload&amp;param0=null&amp;param1=null&amp;param2=null&amp;param3=null&amp;param4=null&amp;param5=null&amp;param6=null&amp;param7=null&amp;param8=null&amp;param9=nu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3" y="1109663"/>
            <a:ext cx="1692275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http://kds.desy.de/axis/servlet/Cabinet2DServlet?elid=O0884Y2EWBBBZV&amp;sessionid=13211344323876303&amp;side=0&amp;planview=true&amp;sessionid=13211344323876303&amp;planning=false&amp;planid=0&amp;param0=null&amp;param1=null&amp;param2=null&amp;param3=null&amp;param4=null&amp;param5=null&amp;param6=null&amp;param7=null&amp;param8=null&amp;param9=nu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13" y="1471613"/>
            <a:ext cx="169386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 bwMode="auto">
          <a:xfrm>
            <a:off x="4151313" y="2954338"/>
            <a:ext cx="1835150" cy="461962"/>
          </a:xfrm>
          <a:custGeom>
            <a:avLst/>
            <a:gdLst>
              <a:gd name="connsiteX0" fmla="*/ 0 w 1836057"/>
              <a:gd name="connsiteY0" fmla="*/ 0 h 767843"/>
              <a:gd name="connsiteX1" fmla="*/ 449943 w 1836057"/>
              <a:gd name="connsiteY1" fmla="*/ 609600 h 767843"/>
              <a:gd name="connsiteX2" fmla="*/ 1233715 w 1836057"/>
              <a:gd name="connsiteY2" fmla="*/ 740229 h 767843"/>
              <a:gd name="connsiteX3" fmla="*/ 1836057 w 1836057"/>
              <a:gd name="connsiteY3" fmla="*/ 174172 h 76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6057" h="767843">
                <a:moveTo>
                  <a:pt x="0" y="0"/>
                </a:moveTo>
                <a:cubicBezTo>
                  <a:pt x="122162" y="243114"/>
                  <a:pt x="244324" y="486228"/>
                  <a:pt x="449943" y="609600"/>
                </a:cubicBezTo>
                <a:cubicBezTo>
                  <a:pt x="655562" y="732972"/>
                  <a:pt x="1002696" y="812800"/>
                  <a:pt x="1233715" y="740229"/>
                </a:cubicBezTo>
                <a:cubicBezTo>
                  <a:pt x="1464734" y="667658"/>
                  <a:pt x="1792514" y="290286"/>
                  <a:pt x="1836057" y="174172"/>
                </a:cubicBezTo>
              </a:path>
            </a:pathLst>
          </a:custGeom>
          <a:noFill/>
          <a:ln w="28575" cap="flat" cmpd="sng" algn="ctr">
            <a:solidFill>
              <a:schemeClr val="folHlink"/>
            </a:solidFill>
            <a:prstDash val="solid"/>
            <a:round/>
            <a:headEnd type="oval" w="med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endParaRPr lang="en-US"/>
          </a:p>
        </p:txBody>
      </p:sp>
      <p:pic>
        <p:nvPicPr>
          <p:cNvPr id="11271" name="Picture 8" descr="http://kds.desy.de/axis/servlet/Cabinet2DServlet?elid=KBP4EP468V1D3U&amp;sessionid=13211344323876303&amp;side=0&amp;planview=false&amp;sessionid=13211344323876303&amp;planning=false&amp;planid=0&amp;method=reload&amp;param0=null&amp;param1=null&amp;param2=null&amp;param3=null&amp;param4=null&amp;param5=null&amp;param6=null&amp;param7=null&amp;param8=null&amp;param9=nul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3040063"/>
            <a:ext cx="1693863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 11"/>
          <p:cNvSpPr/>
          <p:nvPr/>
        </p:nvSpPr>
        <p:spPr bwMode="auto">
          <a:xfrm>
            <a:off x="4216400" y="5087938"/>
            <a:ext cx="3070225" cy="461962"/>
          </a:xfrm>
          <a:custGeom>
            <a:avLst/>
            <a:gdLst>
              <a:gd name="connsiteX0" fmla="*/ 0 w 1836057"/>
              <a:gd name="connsiteY0" fmla="*/ 0 h 767843"/>
              <a:gd name="connsiteX1" fmla="*/ 449943 w 1836057"/>
              <a:gd name="connsiteY1" fmla="*/ 609600 h 767843"/>
              <a:gd name="connsiteX2" fmla="*/ 1233715 w 1836057"/>
              <a:gd name="connsiteY2" fmla="*/ 740229 h 767843"/>
              <a:gd name="connsiteX3" fmla="*/ 1836057 w 1836057"/>
              <a:gd name="connsiteY3" fmla="*/ 174172 h 76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6057" h="767843">
                <a:moveTo>
                  <a:pt x="0" y="0"/>
                </a:moveTo>
                <a:cubicBezTo>
                  <a:pt x="122162" y="243114"/>
                  <a:pt x="244324" y="486228"/>
                  <a:pt x="449943" y="609600"/>
                </a:cubicBezTo>
                <a:cubicBezTo>
                  <a:pt x="655562" y="732972"/>
                  <a:pt x="1002696" y="812800"/>
                  <a:pt x="1233715" y="740229"/>
                </a:cubicBezTo>
                <a:cubicBezTo>
                  <a:pt x="1464734" y="667658"/>
                  <a:pt x="1792514" y="290286"/>
                  <a:pt x="1836057" y="174172"/>
                </a:cubicBezTo>
              </a:path>
            </a:pathLst>
          </a:custGeom>
          <a:noFill/>
          <a:ln w="28575" cap="flat" cmpd="sng" algn="ctr">
            <a:solidFill>
              <a:schemeClr val="folHlink"/>
            </a:solidFill>
            <a:prstDash val="solid"/>
            <a:round/>
            <a:headEnd type="oval" w="med" len="med"/>
            <a:tailEnd type="stealth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endParaRPr lang="en-US"/>
          </a:p>
        </p:txBody>
      </p:sp>
      <p:sp>
        <p:nvSpPr>
          <p:cNvPr id="11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Kabel Dokumentation System - KDS</a:t>
            </a:r>
          </a:p>
        </p:txBody>
      </p:sp>
      <p:sp>
        <p:nvSpPr>
          <p:cNvPr id="1127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17475" y="6505575"/>
            <a:ext cx="5702300" cy="352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/>
            <a:r>
              <a:rPr lang="en-US"/>
              <a:t>2nd Collaboration Meeting of the European XFEL </a:t>
            </a:r>
          </a:p>
          <a:p>
            <a:pPr eaLnBrk="1" hangingPunct="1"/>
            <a:r>
              <a:rPr lang="en-GB"/>
              <a:t>E. Negodin, 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403</Words>
  <Application>Microsoft Office PowerPoint</Application>
  <PresentationFormat>On-screen Show (4:3)</PresentationFormat>
  <Paragraphs>81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ＭＳ Ｐゴシック</vt:lpstr>
      <vt:lpstr>Wingdings</vt:lpstr>
      <vt:lpstr>Geneva</vt:lpstr>
      <vt:lpstr>DESY European XFEL</vt:lpstr>
      <vt:lpstr>Electronics Racks for XFEL  LINAC Racks </vt:lpstr>
      <vt:lpstr>LINAC Rack Layout</vt:lpstr>
      <vt:lpstr>Radiation shielding</vt:lpstr>
      <vt:lpstr>Rack Prototype</vt:lpstr>
      <vt:lpstr>XTL Tunnel Racks Specifications</vt:lpstr>
      <vt:lpstr>Racks Inventory</vt:lpstr>
      <vt:lpstr>PowerPoint Presentation</vt:lpstr>
      <vt:lpstr>Kabel Dokumentation System - KDS</vt:lpstr>
      <vt:lpstr>Kabel Dokumentation System - KDS</vt:lpstr>
      <vt:lpstr>Other information sources</vt:lpstr>
      <vt:lpstr>TC on the Web</vt:lpstr>
      <vt:lpstr>TC on the Web</vt:lpstr>
      <vt:lpstr>Open questions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Negodin, Evgueni</cp:lastModifiedBy>
  <cp:revision>249</cp:revision>
  <cp:lastPrinted>2012-08-07T15:34:35Z</cp:lastPrinted>
  <dcterms:created xsi:type="dcterms:W3CDTF">2008-08-31T12:56:32Z</dcterms:created>
  <dcterms:modified xsi:type="dcterms:W3CDTF">2013-04-23T07:49:56Z</dcterms:modified>
</cp:coreProperties>
</file>