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03" r:id="rId3"/>
    <p:sldId id="304" r:id="rId4"/>
    <p:sldId id="275" r:id="rId5"/>
    <p:sldId id="286" r:id="rId6"/>
    <p:sldId id="278" r:id="rId7"/>
    <p:sldId id="307" r:id="rId8"/>
    <p:sldId id="277" r:id="rId9"/>
    <p:sldId id="284" r:id="rId10"/>
    <p:sldId id="293" r:id="rId11"/>
    <p:sldId id="305" r:id="rId12"/>
    <p:sldId id="301" r:id="rId13"/>
  </p:sldIdLst>
  <p:sldSz cx="9144000" cy="6858000" type="screen4x3"/>
  <p:notesSz cx="6794500" cy="99314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26262"/>
    <a:srgbClr val="E0E0E0"/>
    <a:srgbClr val="FD930A"/>
    <a:srgbClr val="261748"/>
    <a:srgbClr val="251555"/>
    <a:srgbClr val="100F2E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67" autoAdjust="0"/>
    <p:restoredTop sz="95752" autoAdjust="0"/>
  </p:normalViewPr>
  <p:slideViewPr>
    <p:cSldViewPr snapToGrid="0">
      <p:cViewPr varScale="1">
        <p:scale>
          <a:sx n="103" d="100"/>
          <a:sy n="103" d="100"/>
        </p:scale>
        <p:origin x="-102" y="-228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94" y="468"/>
      </p:cViewPr>
      <p:guideLst>
        <p:guide orient="horz" pos="3128"/>
        <p:guide pos="213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08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4514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4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D07C2A3C-00B4-47D0-B85B-A2FC9F3A059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3951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E052EF-BF2D-4352-8065-3B3BD2B0A47E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4" y="4718051"/>
            <a:ext cx="4981575" cy="4468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Upper area: </a:t>
            </a:r>
            <a:r>
              <a:rPr lang="en-GB" sz="1100" b="1"/>
              <a:t>Title</a:t>
            </a:r>
            <a:r>
              <a:rPr lang="en-GB" sz="1100"/>
              <a:t> of your talk, max. 2 rows of the defined size (55 pt)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Lower area </a:t>
            </a:r>
            <a:r>
              <a:rPr lang="en-GB" sz="1100" b="1"/>
              <a:t>(subtitle):</a:t>
            </a:r>
            <a:r>
              <a:rPr lang="en-GB" sz="1100"/>
              <a:t> Conference/meeting/workshop, location, date, </a:t>
            </a:r>
            <a:br>
              <a:rPr lang="en-GB" sz="1100"/>
            </a:br>
            <a:r>
              <a:rPr lang="en-GB" sz="1100"/>
              <a:t>  your name and affiliation, </a:t>
            </a:r>
            <a:br>
              <a:rPr lang="en-GB" sz="1100"/>
            </a:br>
            <a:r>
              <a:rPr lang="en-GB" sz="1100"/>
              <a:t>  max. 4 rows of the defined size (32 pt)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Change the </a:t>
            </a:r>
            <a:r>
              <a:rPr lang="en-GB" sz="1100" b="1"/>
              <a:t>partner logos</a:t>
            </a:r>
            <a:r>
              <a:rPr lang="en-GB" sz="1100"/>
              <a:t> or add others in the last row.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D491E-19C0-4D65-99E7-EFF0B0C96E6C}" type="slidenum">
              <a:rPr lang="de-DE"/>
              <a:pPr/>
              <a:t>2</a:t>
            </a:fld>
            <a:endParaRPr lang="de-DE"/>
          </a:p>
        </p:txBody>
      </p:sp>
      <p:sp>
        <p:nvSpPr>
          <p:cNvPr id="70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4" y="4718051"/>
            <a:ext cx="4981575" cy="4468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183DAE-75CB-4D3A-AE6A-B5691C3072FF}" type="slidenum">
              <a:rPr lang="de-DE"/>
              <a:pPr/>
              <a:t>3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4" y="4718051"/>
            <a:ext cx="4981575" cy="4468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4C3598-73B0-461E-AEFB-43CD20C5B81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XFEL  MAC,  May 5/6, 2010</a:t>
            </a:r>
            <a:endParaRPr lang="en-GB"/>
          </a:p>
          <a:p>
            <a:r>
              <a:rPr lang="en-US"/>
              <a:t>  N. Golubeva,  DESY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712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2CDA87-79A2-4488-91DD-A500A4F4821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XFEL  MAC,  May 5/6, 2010</a:t>
            </a:r>
            <a:endParaRPr lang="en-GB"/>
          </a:p>
          <a:p>
            <a:r>
              <a:rPr lang="en-US"/>
              <a:t>  N. Golubeva,  DESY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50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E780B5-CB59-4BD0-85DB-FE0BFB114B9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XFEL  MAC,  May 5/6, 2010</a:t>
            </a:r>
            <a:endParaRPr lang="en-GB"/>
          </a:p>
          <a:p>
            <a:r>
              <a:rPr lang="en-US"/>
              <a:t>  N. Golubeva,  DESY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218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735404-C2F0-40E6-81C7-1648DBE724D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XFEL  MAC,  May 5/6, 2010</a:t>
            </a:r>
            <a:endParaRPr lang="en-GB"/>
          </a:p>
          <a:p>
            <a:r>
              <a:rPr lang="en-US"/>
              <a:t>  N. Golubeva,  DESY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962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3C1762-C739-486C-A029-A8B3EF678F7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XFEL  MAC,  May 5/6, 2010</a:t>
            </a:r>
            <a:endParaRPr lang="en-GB"/>
          </a:p>
          <a:p>
            <a:r>
              <a:rPr lang="en-US"/>
              <a:t>  N. Golubeva,  DESY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53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EA62D4-2DFB-409E-85A4-FBDCBC5EF1E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XFEL  MAC,  May 5/6, 2010</a:t>
            </a:r>
            <a:endParaRPr lang="en-GB"/>
          </a:p>
          <a:p>
            <a:r>
              <a:rPr lang="en-US"/>
              <a:t>  N. Golubeva,  DESY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25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0A59DE-B00A-43B7-84FF-9E1B60EFC21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XFEL  MAC,  May 5/6, 2010</a:t>
            </a:r>
            <a:endParaRPr lang="en-GB"/>
          </a:p>
          <a:p>
            <a:r>
              <a:rPr lang="en-US"/>
              <a:t>  N. Golubeva,  DESY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30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B88A50-1C2B-4F77-AB2B-E0773F8F6C6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XFEL  MAC,  May 5/6, 2010</a:t>
            </a:r>
            <a:endParaRPr lang="en-GB"/>
          </a:p>
          <a:p>
            <a:r>
              <a:rPr lang="en-US"/>
              <a:t>  N. Golubeva,  DESY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88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5BC504-00D5-45CA-8FF7-D0041838A4F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XFEL  MAC,  May 5/6, 2010</a:t>
            </a:r>
            <a:endParaRPr lang="en-GB"/>
          </a:p>
          <a:p>
            <a:r>
              <a:rPr lang="en-US"/>
              <a:t>  N. Golubeva,  DESY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51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2E4C9F-6026-4B02-8549-DE939552AF9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XFEL  MAC,  May 5/6, 2010</a:t>
            </a:r>
            <a:endParaRPr lang="en-GB"/>
          </a:p>
          <a:p>
            <a:r>
              <a:rPr lang="en-US"/>
              <a:t>  N. Golubeva,  DESY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905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</a:defRPr>
            </a:lvl1pPr>
          </a:lstStyle>
          <a:p>
            <a:fld id="{FE0FD04B-BDA1-4EF3-81B5-B8F6C004008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/>
              <a:t>  XFEL  MAC,  May 5/6, 2010</a:t>
            </a:r>
            <a:endParaRPr lang="en-GB"/>
          </a:p>
          <a:p>
            <a:r>
              <a:rPr lang="en-US"/>
              <a:t>  N. Golubeva,  DESY</a:t>
            </a:r>
            <a:endParaRPr lang="en-GB"/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147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00">
                <a:solidFill>
                  <a:schemeClr val="bg1"/>
                </a:solidFill>
              </a:rPr>
              <a:t>Post-Linac Collimation System of the European XFEL Facility</a:t>
            </a:r>
            <a:endParaRPr lang="en-GB" sz="100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rshare.triumf.ca/~pac09proc/Proceedings/papers/th6pfp030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6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654050" y="1319213"/>
            <a:ext cx="8067675" cy="1844675"/>
          </a:xfrm>
          <a:noFill/>
          <a:ln/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  <a:latin typeface="+mn-lt"/>
              </a:rPr>
              <a:t>Post-</a:t>
            </a:r>
            <a:r>
              <a:rPr lang="en-US" sz="4000" b="1" dirty="0" err="1">
                <a:solidFill>
                  <a:schemeClr val="tx1"/>
                </a:solidFill>
                <a:latin typeface="+mn-lt"/>
              </a:rPr>
              <a:t>Linac</a:t>
            </a:r>
            <a:r>
              <a:rPr lang="en-US" sz="4000" b="1" dirty="0">
                <a:solidFill>
                  <a:schemeClr val="tx1"/>
                </a:solidFill>
                <a:latin typeface="+mn-lt"/>
              </a:rPr>
              <a:t> Collimation System</a:t>
            </a:r>
            <a:br>
              <a:rPr lang="en-US" sz="4000" b="1" dirty="0">
                <a:solidFill>
                  <a:schemeClr val="tx1"/>
                </a:solidFill>
                <a:latin typeface="+mn-lt"/>
              </a:rPr>
            </a:br>
            <a:r>
              <a:rPr lang="en-US" sz="4000" b="1" dirty="0">
                <a:solidFill>
                  <a:schemeClr val="tx1"/>
                </a:solidFill>
                <a:latin typeface="+mn-lt"/>
              </a:rPr>
              <a:t>for the European XFEL </a:t>
            </a:r>
            <a:endParaRPr lang="en-GB" sz="4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3987" name="Picture 19" descr="DESY-Logo-cyan-RGB_Hintergrund wei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8" name="Picture 20" descr="Helmholt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92" name="Text Box 24"/>
          <p:cNvSpPr txBox="1">
            <a:spLocks noChangeArrowheads="1"/>
          </p:cNvSpPr>
          <p:nvPr/>
        </p:nvSpPr>
        <p:spPr bwMode="auto">
          <a:xfrm>
            <a:off x="3085606" y="4298431"/>
            <a:ext cx="25314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1800" dirty="0" smtClean="0"/>
              <a:t>Nina </a:t>
            </a:r>
            <a:r>
              <a:rPr lang="en-US" sz="1800" dirty="0"/>
              <a:t>Golubeva,  </a:t>
            </a:r>
            <a:r>
              <a:rPr lang="en-US" sz="1800" dirty="0" smtClean="0"/>
              <a:t>DESY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343597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 smtClean="0"/>
              <a:t>2d Collaboration Meeting of  the European XFEL,  22-25 April  2013,  DESY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A9E65-B7AF-4861-9662-529E97200F82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</a:t>
            </a:r>
            <a:r>
              <a:rPr lang="en-US" dirty="0" smtClean="0"/>
              <a:t>2d Collaboration Meeting of the European XFEL, 22-25 April 2013, DESY</a:t>
            </a:r>
            <a:endParaRPr lang="en-GB" dirty="0"/>
          </a:p>
          <a:p>
            <a:r>
              <a:rPr lang="en-US" dirty="0"/>
              <a:t>  N. Golubeva,  DESY</a:t>
            </a:r>
            <a:endParaRPr lang="en-GB" dirty="0"/>
          </a:p>
        </p:txBody>
      </p:sp>
      <p:sp>
        <p:nvSpPr>
          <p:cNvPr id="698371" name="Text Box 3"/>
          <p:cNvSpPr txBox="1">
            <a:spLocks noChangeArrowheads="1"/>
          </p:cNvSpPr>
          <p:nvPr/>
        </p:nvSpPr>
        <p:spPr bwMode="auto">
          <a:xfrm>
            <a:off x="1093788" y="539750"/>
            <a:ext cx="6615112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bIns="0" anchor="b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Main Collimators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0" y="1073805"/>
            <a:ext cx="324000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400" y="4284000"/>
            <a:ext cx="2880000" cy="216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00" y="4284000"/>
            <a:ext cx="2880000" cy="216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18" y="4284000"/>
            <a:ext cx="2880000" cy="216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11976" y="1976580"/>
            <a:ext cx="358623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cs typeface="Arial" charset="0"/>
              </a:rPr>
              <a:t>►  5 units</a:t>
            </a:r>
          </a:p>
          <a:p>
            <a:pPr>
              <a:buNone/>
            </a:pPr>
            <a:r>
              <a:rPr lang="en-US" sz="1400" dirty="0" smtClean="0">
                <a:cs typeface="Arial" charset="0"/>
              </a:rPr>
              <a:t>►</a:t>
            </a:r>
            <a:r>
              <a:rPr lang="en-US" sz="1400" dirty="0">
                <a:latin typeface="Comic Sans MS" pitchFamily="66" charset="0"/>
              </a:rPr>
              <a:t> </a:t>
            </a:r>
            <a:r>
              <a:rPr lang="en-US" sz="1400" dirty="0" smtClean="0">
                <a:latin typeface="Comic Sans MS" pitchFamily="66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50 cm length (collimator body)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►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Ti alloy tubes (ID 4, 6,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8, 20 mm),</a:t>
            </a: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 split  onto  4 parts </a:t>
            </a: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►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internal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pure Al block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►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outer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Cu block with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brazed cooling tubes</a:t>
            </a:r>
            <a:endParaRPr lang="de-DE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17901" y="6486919"/>
            <a:ext cx="3084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latin typeface="Comic Sans MS" pitchFamily="66" charset="0"/>
              </a:rPr>
              <a:t>Photos  from  A. </a:t>
            </a:r>
            <a:r>
              <a:rPr lang="en-US" sz="1200" dirty="0" err="1" smtClean="0">
                <a:latin typeface="Comic Sans MS" pitchFamily="66" charset="0"/>
              </a:rPr>
              <a:t>Krasnov</a:t>
            </a:r>
            <a:r>
              <a:rPr lang="en-US" sz="1200" dirty="0" smtClean="0">
                <a:latin typeface="Comic Sans MS" pitchFamily="66" charset="0"/>
              </a:rPr>
              <a:t>,  16 April 2013</a:t>
            </a:r>
            <a:r>
              <a:rPr lang="en-US" dirty="0" smtClean="0"/>
              <a:t> </a:t>
            </a:r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3263200" y="1302327"/>
            <a:ext cx="5750292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33CC"/>
                </a:solidFill>
                <a:latin typeface="Comic Sans MS" pitchFamily="66" charset="0"/>
                <a:cs typeface="Arial" pitchFamily="34" charset="0"/>
              </a:rPr>
              <a:t>XFEL main collimators: In-kind Contribution,</a:t>
            </a:r>
            <a:r>
              <a:rPr lang="en-US" sz="1400" dirty="0">
                <a:solidFill>
                  <a:srgbClr val="0033CC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0033CC"/>
                </a:solidFill>
                <a:latin typeface="Comic Sans MS" pitchFamily="66" charset="0"/>
                <a:cs typeface="Arial" pitchFamily="34" charset="0"/>
              </a:rPr>
              <a:t>Russia, Novosibirsk, </a:t>
            </a:r>
          </a:p>
          <a:p>
            <a:pPr>
              <a:buNone/>
            </a:pPr>
            <a:r>
              <a:rPr lang="en-US" sz="1400" dirty="0">
                <a:solidFill>
                  <a:srgbClr val="0033CC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0033CC"/>
                </a:solidFill>
                <a:latin typeface="Comic Sans MS" pitchFamily="66" charset="0"/>
                <a:cs typeface="Arial" pitchFamily="34" charset="0"/>
              </a:rPr>
              <a:t>                                    </a:t>
            </a:r>
            <a:r>
              <a:rPr lang="en-US" sz="1400" dirty="0" err="1" smtClean="0">
                <a:solidFill>
                  <a:srgbClr val="0033CC"/>
                </a:solidFill>
                <a:latin typeface="Comic Sans MS" pitchFamily="66" charset="0"/>
                <a:cs typeface="Arial" pitchFamily="34" charset="0"/>
              </a:rPr>
              <a:t>Budker</a:t>
            </a:r>
            <a:r>
              <a:rPr lang="en-US" sz="1400" dirty="0" smtClean="0">
                <a:solidFill>
                  <a:srgbClr val="0033CC"/>
                </a:solidFill>
                <a:latin typeface="Comic Sans MS" pitchFamily="66" charset="0"/>
                <a:cs typeface="Arial" pitchFamily="34" charset="0"/>
              </a:rPr>
              <a:t> Institute of Nuclear</a:t>
            </a:r>
            <a:r>
              <a:rPr lang="de-DE" sz="1400" dirty="0">
                <a:solidFill>
                  <a:srgbClr val="0033CC"/>
                </a:solidFill>
                <a:latin typeface="Comic Sans MS" pitchFamily="66" charset="0"/>
              </a:rPr>
              <a:t> </a:t>
            </a:r>
            <a:r>
              <a:rPr lang="de-DE" sz="1400" dirty="0" err="1" smtClean="0">
                <a:solidFill>
                  <a:srgbClr val="0033CC"/>
                </a:solidFill>
                <a:latin typeface="Comic Sans MS" pitchFamily="66" charset="0"/>
              </a:rPr>
              <a:t>Physics</a:t>
            </a:r>
            <a:r>
              <a:rPr lang="de-DE" sz="1400" dirty="0" smtClean="0">
                <a:solidFill>
                  <a:srgbClr val="0033CC"/>
                </a:solidFill>
                <a:latin typeface="Comic Sans MS" pitchFamily="66" charset="0"/>
              </a:rPr>
              <a:t> </a:t>
            </a:r>
            <a:r>
              <a:rPr lang="de-DE" sz="1400" dirty="0">
                <a:solidFill>
                  <a:srgbClr val="0033CC"/>
                </a:solidFill>
                <a:latin typeface="Comic Sans MS" pitchFamily="66" charset="0"/>
              </a:rPr>
              <a:t>(BINP)</a:t>
            </a:r>
            <a:endParaRPr lang="de-DE" sz="1400" dirty="0">
              <a:solidFill>
                <a:srgbClr val="0033CC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8147" y="3916392"/>
            <a:ext cx="3431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The first </a:t>
            </a:r>
            <a:r>
              <a:rPr lang="en-US" sz="1200" dirty="0"/>
              <a:t> </a:t>
            </a:r>
            <a:r>
              <a:rPr lang="en-US" sz="1200" dirty="0" smtClean="0"/>
              <a:t>collimator body is </a:t>
            </a:r>
            <a:r>
              <a:rPr lang="en-US" sz="1200" dirty="0" smtClean="0"/>
              <a:t>currently at BINP.  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A9E65-B7AF-4861-9662-529E97200F82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</a:t>
            </a:r>
            <a:r>
              <a:rPr lang="en-US" dirty="0" smtClean="0"/>
              <a:t>2d Collaboration Meeting of the European XFEL, 22-25 April 2013, DESY</a:t>
            </a:r>
            <a:endParaRPr lang="en-GB" dirty="0"/>
          </a:p>
          <a:p>
            <a:r>
              <a:rPr lang="en-US" dirty="0"/>
              <a:t>  N. Golubeva,  DESY</a:t>
            </a:r>
            <a:endParaRPr lang="en-GB" dirty="0"/>
          </a:p>
        </p:txBody>
      </p:sp>
      <p:sp>
        <p:nvSpPr>
          <p:cNvPr id="698371" name="Text Box 3"/>
          <p:cNvSpPr txBox="1">
            <a:spLocks noChangeArrowheads="1"/>
          </p:cNvSpPr>
          <p:nvPr/>
        </p:nvSpPr>
        <p:spPr bwMode="auto">
          <a:xfrm>
            <a:off x="1093788" y="539750"/>
            <a:ext cx="6615112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bIns="0" anchor="b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Other Issues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698372" name="Text Box 4"/>
          <p:cNvSpPr txBox="1">
            <a:spLocks noChangeArrowheads="1"/>
          </p:cNvSpPr>
          <p:nvPr/>
        </p:nvSpPr>
        <p:spPr bwMode="auto">
          <a:xfrm>
            <a:off x="411163" y="3243696"/>
            <a:ext cx="83296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dirty="0"/>
              <a:t>   </a:t>
            </a:r>
            <a:endParaRPr lang="en-GB" sz="3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" t="26560" r="4548" b="18440"/>
          <a:stretch/>
        </p:blipFill>
        <p:spPr>
          <a:xfrm>
            <a:off x="2736000" y="4357470"/>
            <a:ext cx="6408000" cy="792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797963" y="5218562"/>
            <a:ext cx="1048685" cy="276999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IBFB kickers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 flipV="1">
            <a:off x="6585527" y="4904509"/>
            <a:ext cx="369455" cy="314053"/>
          </a:xfrm>
          <a:prstGeom prst="straightConnector1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 flipH="1" flipV="1">
            <a:off x="6954982" y="4904509"/>
            <a:ext cx="102508" cy="314053"/>
          </a:xfrm>
          <a:prstGeom prst="straightConnector1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98368" name="Straight Arrow Connector 698367"/>
          <p:cNvCxnSpPr>
            <a:stCxn id="26" idx="0"/>
          </p:cNvCxnSpPr>
          <p:nvPr/>
        </p:nvCxnSpPr>
        <p:spPr bwMode="auto">
          <a:xfrm flipV="1">
            <a:off x="7322306" y="4904509"/>
            <a:ext cx="84634" cy="314053"/>
          </a:xfrm>
          <a:prstGeom prst="straightConnector1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98370" name="Straight Arrow Connector 698369"/>
          <p:cNvCxnSpPr/>
          <p:nvPr/>
        </p:nvCxnSpPr>
        <p:spPr bwMode="auto">
          <a:xfrm flipV="1">
            <a:off x="7708900" y="4753470"/>
            <a:ext cx="215900" cy="465092"/>
          </a:xfrm>
          <a:prstGeom prst="straightConnector1">
            <a:avLst/>
          </a:prstGeom>
          <a:noFill/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pSp>
        <p:nvGrpSpPr>
          <p:cNvPr id="698384" name="Group 698383"/>
          <p:cNvGrpSpPr/>
          <p:nvPr/>
        </p:nvGrpSpPr>
        <p:grpSpPr>
          <a:xfrm>
            <a:off x="104349" y="4100009"/>
            <a:ext cx="3012363" cy="276999"/>
            <a:chOff x="156439" y="5149470"/>
            <a:chExt cx="3012363" cy="276999"/>
          </a:xfrm>
        </p:grpSpPr>
        <p:sp>
          <p:nvSpPr>
            <p:cNvPr id="698373" name="TextBox 698372"/>
            <p:cNvSpPr txBox="1"/>
            <p:nvPr/>
          </p:nvSpPr>
          <p:spPr>
            <a:xfrm>
              <a:off x="156439" y="5149470"/>
              <a:ext cx="30123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solidFill>
                    <a:srgbClr val="C00000"/>
                  </a:solidFill>
                </a:rPr>
                <a:t>    Screens in the front of each collimators</a:t>
              </a:r>
              <a:endParaRPr lang="de-DE" sz="1200" dirty="0">
                <a:solidFill>
                  <a:srgbClr val="C00000"/>
                </a:solidFill>
              </a:endParaRPr>
            </a:p>
          </p:txBody>
        </p:sp>
        <p:sp>
          <p:nvSpPr>
            <p:cNvPr id="698375" name="Rectangle 698374"/>
            <p:cNvSpPr/>
            <p:nvPr/>
          </p:nvSpPr>
          <p:spPr bwMode="auto">
            <a:xfrm>
              <a:off x="271749" y="5149470"/>
              <a:ext cx="28800" cy="216000"/>
            </a:xfrm>
            <a:prstGeom prst="rect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698378" name="Group 698377"/>
          <p:cNvGrpSpPr/>
          <p:nvPr/>
        </p:nvGrpSpPr>
        <p:grpSpPr>
          <a:xfrm>
            <a:off x="939268" y="1153388"/>
            <a:ext cx="8145296" cy="3166612"/>
            <a:chOff x="939268" y="1153388"/>
            <a:chExt cx="8145296" cy="3166612"/>
          </a:xfrm>
        </p:grpSpPr>
        <p:grpSp>
          <p:nvGrpSpPr>
            <p:cNvPr id="25" name="Group 24"/>
            <p:cNvGrpSpPr/>
            <p:nvPr/>
          </p:nvGrpSpPr>
          <p:grpSpPr>
            <a:xfrm>
              <a:off x="939268" y="1153388"/>
              <a:ext cx="8073143" cy="3166612"/>
              <a:chOff x="939268" y="1179636"/>
              <a:chExt cx="8073143" cy="3166612"/>
            </a:xfrm>
          </p:grpSpPr>
          <p:pic>
            <p:nvPicPr>
              <p:cNvPr id="7" name="Picture 14" descr="a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01" t="57173" r="40402" b="29301"/>
              <a:stretch>
                <a:fillRect/>
              </a:stretch>
            </p:blipFill>
            <p:spPr bwMode="auto">
              <a:xfrm>
                <a:off x="939268" y="1179636"/>
                <a:ext cx="7459857" cy="28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0" name="Straight Arrow Connector 9"/>
              <p:cNvCxnSpPr/>
              <p:nvPr/>
            </p:nvCxnSpPr>
            <p:spPr bwMode="auto">
              <a:xfrm rot="20640000" flipH="1">
                <a:off x="2124000" y="2690248"/>
                <a:ext cx="468000" cy="50400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626262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Straight Arrow Connector 20"/>
              <p:cNvCxnSpPr/>
              <p:nvPr/>
            </p:nvCxnSpPr>
            <p:spPr bwMode="auto">
              <a:xfrm rot="19680000" flipH="1">
                <a:off x="7093669" y="4130248"/>
                <a:ext cx="277092" cy="21600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626262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23" name="Rectangle 22"/>
              <p:cNvSpPr/>
              <p:nvPr/>
            </p:nvSpPr>
            <p:spPr bwMode="auto">
              <a:xfrm>
                <a:off x="1320800" y="1359636"/>
                <a:ext cx="3024000" cy="1260000"/>
              </a:xfrm>
              <a:prstGeom prst="rect">
                <a:avLst/>
              </a:prstGeom>
              <a:noFill/>
              <a:ln w="12700" cap="flat" cmpd="sng" algn="ctr">
                <a:solidFill>
                  <a:srgbClr val="62626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de-DE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5484411" y="2801963"/>
                <a:ext cx="3528000" cy="1260000"/>
              </a:xfrm>
              <a:prstGeom prst="rect">
                <a:avLst/>
              </a:prstGeom>
              <a:noFill/>
              <a:ln w="12700" cap="flat" cmpd="sng" algn="ctr">
                <a:solidFill>
                  <a:srgbClr val="62626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de-DE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</p:grpSp>
        <p:sp>
          <p:nvSpPr>
            <p:cNvPr id="698377" name="TextBox 698376"/>
            <p:cNvSpPr txBox="1"/>
            <p:nvPr/>
          </p:nvSpPr>
          <p:spPr>
            <a:xfrm>
              <a:off x="8100000" y="3510000"/>
              <a:ext cx="984564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000" b="1" dirty="0" smtClean="0"/>
                <a:t>IBFB section</a:t>
              </a:r>
              <a:endParaRPr lang="de-DE" sz="1000" b="1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3" t="23989" r="4520" b="18867"/>
          <a:stretch/>
        </p:blipFill>
        <p:spPr>
          <a:xfrm>
            <a:off x="53991" y="3243696"/>
            <a:ext cx="5616000" cy="720000"/>
          </a:xfrm>
          <a:prstGeom prst="rect">
            <a:avLst/>
          </a:prstGeom>
        </p:spPr>
      </p:pic>
      <p:grpSp>
        <p:nvGrpSpPr>
          <p:cNvPr id="698386" name="Group 698385"/>
          <p:cNvGrpSpPr/>
          <p:nvPr/>
        </p:nvGrpSpPr>
        <p:grpSpPr>
          <a:xfrm>
            <a:off x="104349" y="5188135"/>
            <a:ext cx="3616696" cy="1192341"/>
            <a:chOff x="104349" y="5188135"/>
            <a:chExt cx="3616696" cy="1192341"/>
          </a:xfrm>
        </p:grpSpPr>
        <p:grpSp>
          <p:nvGrpSpPr>
            <p:cNvPr id="698382" name="Group 698381"/>
            <p:cNvGrpSpPr/>
            <p:nvPr/>
          </p:nvGrpSpPr>
          <p:grpSpPr>
            <a:xfrm>
              <a:off x="180338" y="5188135"/>
              <a:ext cx="54000" cy="252000"/>
              <a:chOff x="4536000" y="5796000"/>
              <a:chExt cx="54000" cy="378000"/>
            </a:xfrm>
          </p:grpSpPr>
          <p:cxnSp>
            <p:nvCxnSpPr>
              <p:cNvPr id="698380" name="Straight Connector 698379"/>
              <p:cNvCxnSpPr/>
              <p:nvPr/>
            </p:nvCxnSpPr>
            <p:spPr bwMode="auto">
              <a:xfrm>
                <a:off x="4572000" y="5832000"/>
                <a:ext cx="0" cy="288000"/>
              </a:xfrm>
              <a:prstGeom prst="line">
                <a:avLst/>
              </a:prstGeom>
              <a:noFill/>
              <a:ln w="158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698381" name="Flowchart: Connector 698380"/>
              <p:cNvSpPr>
                <a:spLocks noChangeAspect="1"/>
              </p:cNvSpPr>
              <p:nvPr/>
            </p:nvSpPr>
            <p:spPr bwMode="auto">
              <a:xfrm>
                <a:off x="4536000" y="5796000"/>
                <a:ext cx="54000" cy="54000"/>
              </a:xfrm>
              <a:prstGeom prst="flowChartConnector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de-DE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46" name="Flowchart: Connector 45"/>
              <p:cNvSpPr>
                <a:spLocks noChangeAspect="1"/>
              </p:cNvSpPr>
              <p:nvPr/>
            </p:nvSpPr>
            <p:spPr bwMode="auto">
              <a:xfrm>
                <a:off x="4536000" y="6120000"/>
                <a:ext cx="54000" cy="54000"/>
              </a:xfrm>
              <a:prstGeom prst="flowChartConnector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de-DE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</p:grpSp>
        <p:sp>
          <p:nvSpPr>
            <p:cNvPr id="698383" name="TextBox 698382"/>
            <p:cNvSpPr txBox="1"/>
            <p:nvPr/>
          </p:nvSpPr>
          <p:spPr>
            <a:xfrm>
              <a:off x="104349" y="5217081"/>
              <a:ext cx="3616696" cy="1163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solidFill>
                    <a:srgbClr val="C00000"/>
                  </a:solidFill>
                </a:rPr>
                <a:t>    Energy jitter measurements in collimations arcs</a:t>
              </a:r>
              <a:r>
                <a:rPr lang="en-US" sz="1200" dirty="0" smtClean="0"/>
                <a:t>:</a:t>
              </a:r>
            </a:p>
            <a:p>
              <a:pPr>
                <a:buNone/>
              </a:pPr>
              <a:r>
                <a:rPr lang="en-US" sz="1200" dirty="0"/>
                <a:t> </a:t>
              </a:r>
              <a:r>
                <a:rPr lang="en-US" sz="1200" dirty="0" smtClean="0"/>
                <a:t>   </a:t>
              </a:r>
              <a:r>
                <a:rPr lang="en-US" sz="1200" dirty="0" smtClean="0">
                  <a:cs typeface="Arial" charset="0"/>
                </a:rPr>
                <a:t>►</a:t>
              </a:r>
              <a:r>
                <a:rPr lang="en-US" sz="1200" dirty="0" smtClean="0"/>
                <a:t>  two BPM’s in 1</a:t>
              </a:r>
              <a:r>
                <a:rPr lang="en-US" sz="1200" baseline="30000" dirty="0" smtClean="0"/>
                <a:t>st</a:t>
              </a:r>
              <a:r>
                <a:rPr lang="en-US" sz="1200" dirty="0" smtClean="0"/>
                <a:t> arc (dispersive region) and </a:t>
              </a:r>
            </a:p>
            <a:p>
              <a:pPr>
                <a:buNone/>
              </a:pPr>
              <a:r>
                <a:rPr lang="en-US" sz="1200" dirty="0"/>
                <a:t> </a:t>
              </a:r>
              <a:r>
                <a:rPr lang="en-US" sz="1200" dirty="0" smtClean="0"/>
                <a:t>       one BPM in upstream matching section</a:t>
              </a:r>
            </a:p>
            <a:p>
              <a:pPr>
                <a:buNone/>
              </a:pPr>
              <a:r>
                <a:rPr lang="en-US" sz="1200" dirty="0"/>
                <a:t> </a:t>
              </a:r>
              <a:r>
                <a:rPr lang="en-US" sz="1200" dirty="0" smtClean="0"/>
                <a:t>   </a:t>
              </a:r>
              <a:r>
                <a:rPr lang="en-US" sz="1200" dirty="0" smtClean="0">
                  <a:cs typeface="Arial" charset="0"/>
                </a:rPr>
                <a:t>►</a:t>
              </a:r>
              <a:r>
                <a:rPr lang="en-US" sz="1200" dirty="0" smtClean="0"/>
                <a:t>  two BPM’s in the 2d arc (dispersive region)</a:t>
              </a:r>
            </a:p>
            <a:p>
              <a:pPr>
                <a:buNone/>
              </a:pPr>
              <a:r>
                <a:rPr lang="en-US" sz="1200" dirty="0"/>
                <a:t> </a:t>
              </a:r>
              <a:r>
                <a:rPr lang="en-US" sz="1200" dirty="0" smtClean="0"/>
                <a:t>       and one of the downstream IBFB BPM’s</a:t>
              </a:r>
              <a:endParaRPr lang="de-DE" sz="12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948694" y="5357061"/>
            <a:ext cx="3142655" cy="941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Errors of energy jitter reconstruction:</a:t>
            </a:r>
          </a:p>
          <a:p>
            <a:pPr>
              <a:buNone/>
            </a:pPr>
            <a:r>
              <a:rPr lang="en-US" sz="1200" dirty="0"/>
              <a:t> </a:t>
            </a:r>
            <a:r>
              <a:rPr lang="en-US" sz="1200" dirty="0" smtClean="0"/>
              <a:t> </a:t>
            </a:r>
            <a:r>
              <a:rPr lang="en-US" sz="1200" dirty="0"/>
              <a:t> </a:t>
            </a:r>
            <a:r>
              <a:rPr lang="en-US" sz="1200" dirty="0">
                <a:cs typeface="Arial" charset="0"/>
              </a:rPr>
              <a:t>►</a:t>
            </a:r>
            <a:r>
              <a:rPr lang="en-US" sz="1200" dirty="0"/>
              <a:t> </a:t>
            </a:r>
            <a:r>
              <a:rPr lang="en-US" sz="1200" dirty="0" smtClean="0"/>
              <a:t> for  1 </a:t>
            </a:r>
            <a:r>
              <a:rPr lang="el-GR" sz="1200" dirty="0" smtClean="0"/>
              <a:t>μ</a:t>
            </a:r>
            <a:r>
              <a:rPr lang="en-US" sz="1200" dirty="0" smtClean="0"/>
              <a:t>m BPM resolution</a:t>
            </a:r>
          </a:p>
          <a:p>
            <a:pPr>
              <a:buNone/>
            </a:pPr>
            <a:r>
              <a:rPr lang="en-US" sz="1200" dirty="0" smtClean="0"/>
              <a:t>   </a:t>
            </a:r>
            <a:r>
              <a:rPr lang="en-US" sz="1200" dirty="0" smtClean="0">
                <a:cs typeface="Arial" charset="0"/>
              </a:rPr>
              <a:t>►</a:t>
            </a:r>
            <a:r>
              <a:rPr lang="en-US" sz="1200" dirty="0" smtClean="0"/>
              <a:t>  ~ 2e-5 (</a:t>
            </a:r>
            <a:r>
              <a:rPr lang="en-US" sz="1200" dirty="0" err="1" smtClean="0"/>
              <a:t>rms</a:t>
            </a:r>
            <a:r>
              <a:rPr lang="en-US" sz="1200" dirty="0" smtClean="0"/>
              <a:t>)  for both locations</a:t>
            </a: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(estimates based on DESY 10-023 Report)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0722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A9E65-B7AF-4861-9662-529E97200F82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</a:t>
            </a:r>
            <a:r>
              <a:rPr lang="en-US" dirty="0" smtClean="0"/>
              <a:t>2d Collaboration Meeting of the European XFEL, 22-25 April 2013, DESY</a:t>
            </a:r>
            <a:endParaRPr lang="en-GB" dirty="0"/>
          </a:p>
          <a:p>
            <a:r>
              <a:rPr lang="en-US" dirty="0"/>
              <a:t>  N. Golubeva,  DESY</a:t>
            </a:r>
            <a:endParaRPr lang="en-GB" dirty="0"/>
          </a:p>
        </p:txBody>
      </p:sp>
      <p:sp>
        <p:nvSpPr>
          <p:cNvPr id="698371" name="Text Box 3"/>
          <p:cNvSpPr txBox="1">
            <a:spLocks noChangeArrowheads="1"/>
          </p:cNvSpPr>
          <p:nvPr/>
        </p:nvSpPr>
        <p:spPr bwMode="auto">
          <a:xfrm>
            <a:off x="1093788" y="539750"/>
            <a:ext cx="6615112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bIns="0" anchor="b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698372" name="Text Box 4"/>
          <p:cNvSpPr txBox="1">
            <a:spLocks noChangeArrowheads="1"/>
          </p:cNvSpPr>
          <p:nvPr/>
        </p:nvSpPr>
        <p:spPr bwMode="auto">
          <a:xfrm>
            <a:off x="411163" y="3243696"/>
            <a:ext cx="83296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dirty="0"/>
              <a:t>   </a:t>
            </a:r>
            <a:r>
              <a:rPr lang="en-US" sz="3200" dirty="0" smtClean="0"/>
              <a:t>Thank you !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1390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C41FB-0524-49C6-B501-353290877249}" type="slidenum">
              <a:rPr lang="en-GB"/>
              <a:pPr/>
              <a:t>2</a:t>
            </a:fld>
            <a:endParaRPr lang="en-GB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</a:t>
            </a:r>
            <a:r>
              <a:rPr lang="en-US" dirty="0" smtClean="0"/>
              <a:t>2d Collaboration Meeting of the European XFEL, 22-25 April 2013, DESY</a:t>
            </a:r>
            <a:endParaRPr lang="en-GB" dirty="0"/>
          </a:p>
          <a:p>
            <a:r>
              <a:rPr lang="en-US" dirty="0"/>
              <a:t>  N. Golubeva,  DESY</a:t>
            </a:r>
            <a:endParaRPr lang="en-GB" dirty="0"/>
          </a:p>
        </p:txBody>
      </p:sp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+mn-lt"/>
              </a:rPr>
              <a:t>Post-</a:t>
            </a:r>
            <a:r>
              <a:rPr lang="en-US" b="0" dirty="0" err="1" smtClean="0">
                <a:latin typeface="+mn-lt"/>
              </a:rPr>
              <a:t>Linac</a:t>
            </a:r>
            <a:r>
              <a:rPr lang="en-US" b="0" dirty="0" smtClean="0">
                <a:latin typeface="+mn-lt"/>
              </a:rPr>
              <a:t> Collimation System</a:t>
            </a:r>
            <a:endParaRPr lang="en-GB" b="0" dirty="0">
              <a:latin typeface="+mn-lt"/>
            </a:endParaRPr>
          </a:p>
        </p:txBody>
      </p:sp>
      <p:grpSp>
        <p:nvGrpSpPr>
          <p:cNvPr id="705546" name="Group 10"/>
          <p:cNvGrpSpPr>
            <a:grpSpLocks/>
          </p:cNvGrpSpPr>
          <p:nvPr/>
        </p:nvGrpSpPr>
        <p:grpSpPr bwMode="auto">
          <a:xfrm>
            <a:off x="3029197" y="5099501"/>
            <a:ext cx="6002338" cy="1211264"/>
            <a:chOff x="326" y="2278"/>
            <a:chExt cx="3781" cy="763"/>
          </a:xfrm>
        </p:grpSpPr>
        <p:sp>
          <p:nvSpPr>
            <p:cNvPr id="705547" name="Text Box 11"/>
            <p:cNvSpPr txBox="1">
              <a:spLocks noChangeArrowheads="1"/>
            </p:cNvSpPr>
            <p:nvPr/>
          </p:nvSpPr>
          <p:spPr bwMode="auto">
            <a:xfrm>
              <a:off x="330" y="2479"/>
              <a:ext cx="3777" cy="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1600" dirty="0">
                  <a:cs typeface="Arial" charset="0"/>
                </a:rPr>
                <a:t>► </a:t>
              </a:r>
              <a:r>
                <a:rPr lang="en-US" sz="1400" dirty="0">
                  <a:cs typeface="Arial" charset="0"/>
                </a:rPr>
                <a:t> </a:t>
              </a:r>
              <a:r>
                <a:rPr lang="en-US" sz="1400" dirty="0"/>
                <a:t> Report TESLA-FEL 2007-05 </a:t>
              </a:r>
            </a:p>
            <a:p>
              <a:pPr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1600" dirty="0">
                  <a:cs typeface="Arial" charset="0"/>
                </a:rPr>
                <a:t>► </a:t>
              </a:r>
              <a:r>
                <a:rPr lang="en-US" sz="1400" dirty="0">
                  <a:cs typeface="Arial" charset="0"/>
                </a:rPr>
                <a:t> </a:t>
              </a:r>
              <a:r>
                <a:rPr lang="en-US" sz="1400" dirty="0"/>
                <a:t> Proceedings of PAC09, Vancouver, BC, Canada</a:t>
              </a:r>
            </a:p>
            <a:p>
              <a:pPr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1400" dirty="0"/>
                <a:t>      </a:t>
              </a:r>
              <a:r>
                <a:rPr lang="en-US" sz="1400" dirty="0">
                  <a:hlinkClick r:id="rId3"/>
                </a:rPr>
                <a:t>http://trshare.triumf.ca/~</a:t>
              </a:r>
              <a:r>
                <a:rPr lang="en-US" sz="1400" dirty="0" smtClean="0">
                  <a:hlinkClick r:id="rId3"/>
                </a:rPr>
                <a:t>pac09proc/Proceedings/papers/th6pfp030.pdf</a:t>
              </a:r>
              <a:endParaRPr lang="en-US" sz="1400" dirty="0" smtClean="0"/>
            </a:p>
          </p:txBody>
        </p:sp>
        <p:sp>
          <p:nvSpPr>
            <p:cNvPr id="705548" name="Text Box 12"/>
            <p:cNvSpPr txBox="1">
              <a:spLocks noChangeArrowheads="1"/>
            </p:cNvSpPr>
            <p:nvPr/>
          </p:nvSpPr>
          <p:spPr bwMode="auto">
            <a:xfrm>
              <a:off x="326" y="2278"/>
              <a:ext cx="192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1400"/>
                <a:t>Detailed description can be found in:</a:t>
              </a:r>
              <a:endParaRPr lang="en-GB" sz="14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0755" y="3237155"/>
            <a:ext cx="3055610" cy="2160000"/>
            <a:chOff x="70755" y="3237155"/>
            <a:chExt cx="3055610" cy="2160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1" t="2994" r="4452" b="15006"/>
            <a:stretch/>
          </p:blipFill>
          <p:spPr>
            <a:xfrm>
              <a:off x="70755" y="3237155"/>
              <a:ext cx="3055610" cy="2160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36000" y="3564000"/>
              <a:ext cx="367088" cy="12868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18000" rIns="0" bIns="18000" rtlCol="0">
              <a:spAutoFit/>
            </a:bodyPr>
            <a:lstStyle/>
            <a:p>
              <a:pPr>
                <a:buNone/>
              </a:pPr>
              <a:r>
                <a:rPr lang="en-US" sz="600" b="1" dirty="0" err="1" smtClean="0"/>
                <a:t>Sextupole</a:t>
              </a:r>
              <a:endParaRPr lang="de-DE" sz="600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1288189"/>
            <a:ext cx="9144000" cy="2773243"/>
            <a:chOff x="0" y="1288189"/>
            <a:chExt cx="9144000" cy="2773243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1288189"/>
              <a:ext cx="9144000" cy="2773243"/>
              <a:chOff x="0" y="1288189"/>
              <a:chExt cx="9144000" cy="2773243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288189"/>
                <a:ext cx="9144000" cy="2773243"/>
              </a:xfrm>
              <a:prstGeom prst="rect">
                <a:avLst/>
              </a:prstGeom>
            </p:spPr>
          </p:pic>
          <p:sp>
            <p:nvSpPr>
              <p:cNvPr id="705549" name="Text Box 13"/>
              <p:cNvSpPr txBox="1">
                <a:spLocks noChangeArrowheads="1"/>
              </p:cNvSpPr>
              <p:nvPr/>
            </p:nvSpPr>
            <p:spPr bwMode="auto">
              <a:xfrm>
                <a:off x="2306638" y="2556771"/>
                <a:ext cx="1041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None/>
                </a:pPr>
                <a:r>
                  <a:rPr lang="en-US" sz="1400" dirty="0">
                    <a:solidFill>
                      <a:srgbClr val="0033CC"/>
                    </a:solidFill>
                  </a:rPr>
                  <a:t>Main </a:t>
                </a:r>
                <a:r>
                  <a:rPr lang="en-US" sz="1400" dirty="0" err="1">
                    <a:solidFill>
                      <a:srgbClr val="0033CC"/>
                    </a:solidFill>
                  </a:rPr>
                  <a:t>Linac</a:t>
                </a:r>
                <a:endParaRPr lang="en-GB" sz="1400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705550" name="Text Box 14"/>
              <p:cNvSpPr txBox="1">
                <a:spLocks noChangeArrowheads="1"/>
              </p:cNvSpPr>
              <p:nvPr/>
            </p:nvSpPr>
            <p:spPr bwMode="auto">
              <a:xfrm>
                <a:off x="5006687" y="2674810"/>
                <a:ext cx="1394934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None/>
                </a:pPr>
                <a:r>
                  <a:rPr lang="en-US" sz="1200" dirty="0">
                    <a:solidFill>
                      <a:srgbClr val="0033CC"/>
                    </a:solidFill>
                  </a:rPr>
                  <a:t>Beam Distribution</a:t>
                </a:r>
                <a:endParaRPr lang="en-GB" sz="1200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705551" name="Text Box 15"/>
              <p:cNvSpPr txBox="1">
                <a:spLocks noChangeArrowheads="1"/>
              </p:cNvSpPr>
              <p:nvPr/>
            </p:nvSpPr>
            <p:spPr bwMode="auto">
              <a:xfrm>
                <a:off x="3585268" y="3082722"/>
                <a:ext cx="1062038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None/>
                </a:pPr>
                <a:r>
                  <a:rPr lang="en-US" sz="1400" dirty="0">
                    <a:solidFill>
                      <a:srgbClr val="C00000"/>
                    </a:solidFill>
                  </a:rPr>
                  <a:t>Collimation</a:t>
                </a:r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05552" name="Oval 16"/>
              <p:cNvSpPr>
                <a:spLocks noChangeAspect="1" noChangeArrowheads="1"/>
              </p:cNvSpPr>
              <p:nvPr/>
            </p:nvSpPr>
            <p:spPr bwMode="auto">
              <a:xfrm>
                <a:off x="4356000" y="2574000"/>
                <a:ext cx="582613" cy="582613"/>
              </a:xfrm>
              <a:prstGeom prst="ellipse">
                <a:avLst/>
              </a:prstGeom>
              <a:noFill/>
              <a:ln w="9525">
                <a:solidFill>
                  <a:srgbClr val="E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742832" y="3489842"/>
              <a:ext cx="1056700" cy="276999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solidFill>
                    <a:srgbClr val="0033CC"/>
                  </a:solidFill>
                </a:rPr>
                <a:t>IBFB section</a:t>
              </a:r>
              <a:endParaRPr lang="de-DE" sz="1200" dirty="0">
                <a:solidFill>
                  <a:srgbClr val="0033CC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rot="-360000" flipH="1" flipV="1">
              <a:off x="4896000" y="3024000"/>
              <a:ext cx="85322" cy="540000"/>
            </a:xfrm>
            <a:prstGeom prst="straightConnector1">
              <a:avLst/>
            </a:prstGeom>
            <a:noFill/>
            <a:ln w="127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24612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F2C7-53E9-4921-A6E9-C3743540ED5B}" type="slidenum">
              <a:rPr lang="en-GB"/>
              <a:pPr/>
              <a:t>3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</a:t>
            </a:r>
            <a:r>
              <a:rPr lang="en-US" dirty="0" smtClean="0"/>
              <a:t>2d Collaboration Meeting of the European XFEL, 22-25 April 2013, DESY</a:t>
            </a:r>
            <a:endParaRPr lang="en-GB" dirty="0"/>
          </a:p>
          <a:p>
            <a:r>
              <a:rPr lang="en-US" dirty="0"/>
              <a:t>  N. Golubeva,  DESY</a:t>
            </a:r>
            <a:endParaRPr lang="en-GB" dirty="0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en-US" b="0" dirty="0" smtClean="0">
                <a:latin typeface="+mn-lt"/>
              </a:rPr>
              <a:t>Post-</a:t>
            </a:r>
            <a:r>
              <a:rPr lang="en-US" b="0" dirty="0" err="1" smtClean="0">
                <a:latin typeface="+mn-lt"/>
              </a:rPr>
              <a:t>Linac</a:t>
            </a:r>
            <a:r>
              <a:rPr lang="en-US" b="0" dirty="0" smtClean="0">
                <a:latin typeface="+mn-lt"/>
              </a:rPr>
              <a:t> Collimation System</a:t>
            </a:r>
            <a:endParaRPr lang="en-GB" b="0" dirty="0">
              <a:latin typeface="+mn-lt"/>
            </a:endParaRPr>
          </a:p>
        </p:txBody>
      </p:sp>
      <p:sp>
        <p:nvSpPr>
          <p:cNvPr id="117780" name="Text Box 20"/>
          <p:cNvSpPr txBox="1">
            <a:spLocks noChangeArrowheads="1"/>
          </p:cNvSpPr>
          <p:nvPr/>
        </p:nvSpPr>
        <p:spPr bwMode="auto">
          <a:xfrm>
            <a:off x="0" y="1267403"/>
            <a:ext cx="82388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2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The collimation system should simultaneously </a:t>
            </a:r>
            <a:endParaRPr lang="en-US" sz="2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en-US" sz="2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ulfill several </a:t>
            </a:r>
            <a:r>
              <a:rPr lang="en-US" sz="2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different requirements:</a:t>
            </a:r>
            <a:endParaRPr lang="en-GB" sz="20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788" name="Text Box 28"/>
          <p:cNvSpPr txBox="1">
            <a:spLocks noChangeArrowheads="1"/>
          </p:cNvSpPr>
          <p:nvPr/>
        </p:nvSpPr>
        <p:spPr bwMode="auto">
          <a:xfrm>
            <a:off x="360000" y="4658691"/>
            <a:ext cx="819265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cs typeface="Arial" charset="0"/>
              </a:rPr>
              <a:t>►</a:t>
            </a:r>
            <a:r>
              <a:rPr lang="en-US" sz="1600" dirty="0">
                <a:cs typeface="Arial" charset="0"/>
              </a:rPr>
              <a:t> 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n-US" sz="1600" dirty="0" smtClean="0">
                <a:solidFill>
                  <a:srgbClr val="14143E"/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en-US" sz="1600" dirty="0">
                <a:solidFill>
                  <a:srgbClr val="14143E"/>
                </a:solidFill>
                <a:latin typeface="Arial" pitchFamily="34" charset="0"/>
                <a:cs typeface="Arial" pitchFamily="34" charset="0"/>
              </a:rPr>
              <a:t>the beam dynamics point of view, the collimation section, as a part of the </a:t>
            </a:r>
            <a:endParaRPr lang="en-US" sz="1600" dirty="0" smtClean="0">
              <a:solidFill>
                <a:srgbClr val="14143E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 dirty="0" smtClean="0">
                <a:solidFill>
                  <a:srgbClr val="14143E"/>
                </a:solidFill>
                <a:latin typeface="Arial" pitchFamily="34" charset="0"/>
                <a:cs typeface="Arial" pitchFamily="34" charset="0"/>
              </a:rPr>
              <a:t>    beam </a:t>
            </a:r>
            <a:r>
              <a:rPr lang="en-US" sz="1600" dirty="0">
                <a:solidFill>
                  <a:srgbClr val="14143E"/>
                </a:solidFill>
                <a:latin typeface="Arial" pitchFamily="34" charset="0"/>
                <a:cs typeface="Arial" pitchFamily="34" charset="0"/>
              </a:rPr>
              <a:t>transport line from </a:t>
            </a:r>
            <a:r>
              <a:rPr lang="en-US" sz="1600" dirty="0" smtClean="0">
                <a:solidFill>
                  <a:srgbClr val="14143E"/>
                </a:solidFill>
                <a:latin typeface="Arial" pitchFamily="34" charset="0"/>
                <a:cs typeface="Arial" pitchFamily="34" charset="0"/>
              </a:rPr>
              <a:t>the main </a:t>
            </a:r>
            <a:r>
              <a:rPr lang="en-US" sz="1600" dirty="0" err="1" smtClean="0">
                <a:solidFill>
                  <a:srgbClr val="14143E"/>
                </a:solidFill>
                <a:latin typeface="Arial" pitchFamily="34" charset="0"/>
                <a:cs typeface="Arial" pitchFamily="34" charset="0"/>
              </a:rPr>
              <a:t>linac</a:t>
            </a:r>
            <a:r>
              <a:rPr lang="en-US" sz="1600" dirty="0" smtClean="0">
                <a:solidFill>
                  <a:srgbClr val="1414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rgbClr val="14143E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1600" dirty="0" smtClean="0">
                <a:solidFill>
                  <a:srgbClr val="14143E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1600" dirty="0" err="1" smtClean="0">
                <a:solidFill>
                  <a:srgbClr val="14143E"/>
                </a:solidFill>
                <a:latin typeface="Arial" pitchFamily="34" charset="0"/>
                <a:cs typeface="Arial" pitchFamily="34" charset="0"/>
              </a:rPr>
              <a:t>undulators</a:t>
            </a:r>
            <a:r>
              <a:rPr lang="en-US" sz="1600" dirty="0" smtClean="0">
                <a:solidFill>
                  <a:srgbClr val="14143E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>
                <a:solidFill>
                  <a:srgbClr val="14143E"/>
                </a:solidFill>
                <a:latin typeface="Arial" pitchFamily="34" charset="0"/>
                <a:cs typeface="Arial" pitchFamily="34" charset="0"/>
              </a:rPr>
              <a:t>should be able to </a:t>
            </a:r>
            <a:endParaRPr lang="en-US" sz="1600" dirty="0" smtClean="0">
              <a:solidFill>
                <a:srgbClr val="14143E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 dirty="0" smtClean="0">
                <a:solidFill>
                  <a:srgbClr val="14143E"/>
                </a:solidFill>
                <a:latin typeface="Arial" pitchFamily="34" charset="0"/>
                <a:cs typeface="Arial" pitchFamily="34" charset="0"/>
              </a:rPr>
              <a:t>    accept bunches with different </a:t>
            </a:r>
            <a:r>
              <a:rPr lang="en-US" sz="1600" dirty="0">
                <a:solidFill>
                  <a:srgbClr val="14143E"/>
                </a:solidFill>
                <a:latin typeface="Arial" pitchFamily="34" charset="0"/>
                <a:cs typeface="Arial" pitchFamily="34" charset="0"/>
              </a:rPr>
              <a:t>energies (up to  ±1.5% from nominal energy) </a:t>
            </a:r>
            <a:endParaRPr lang="en-US" sz="1600" dirty="0" smtClean="0">
              <a:solidFill>
                <a:srgbClr val="14143E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 dirty="0" smtClean="0">
                <a:solidFill>
                  <a:srgbClr val="14143E"/>
                </a:solidFill>
                <a:latin typeface="Arial" pitchFamily="34" charset="0"/>
                <a:cs typeface="Arial" pitchFamily="34" charset="0"/>
              </a:rPr>
              <a:t>    and </a:t>
            </a:r>
            <a:r>
              <a:rPr lang="en-US" sz="1600" dirty="0">
                <a:solidFill>
                  <a:srgbClr val="14143E"/>
                </a:solidFill>
                <a:latin typeface="Arial" pitchFamily="34" charset="0"/>
                <a:cs typeface="Arial" pitchFamily="34" charset="0"/>
              </a:rPr>
              <a:t>transport them </a:t>
            </a:r>
            <a:r>
              <a:rPr lang="en-US" sz="1600" dirty="0" smtClean="0">
                <a:solidFill>
                  <a:srgbClr val="14143E"/>
                </a:solidFill>
                <a:latin typeface="Arial" pitchFamily="34" charset="0"/>
                <a:cs typeface="Arial" pitchFamily="34" charset="0"/>
              </a:rPr>
              <a:t>without </a:t>
            </a:r>
            <a:r>
              <a:rPr lang="en-US" sz="1600" dirty="0">
                <a:solidFill>
                  <a:srgbClr val="14143E"/>
                </a:solidFill>
                <a:latin typeface="Arial" pitchFamily="34" charset="0"/>
                <a:cs typeface="Arial" pitchFamily="34" charset="0"/>
              </a:rPr>
              <a:t>any noticeable deterioration of beam parameters.</a:t>
            </a:r>
            <a:endParaRPr lang="en-GB" sz="1600" dirty="0">
              <a:solidFill>
                <a:srgbClr val="14143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794" name="Text Box 34"/>
          <p:cNvSpPr txBox="1">
            <a:spLocks noChangeArrowheads="1"/>
          </p:cNvSpPr>
          <p:nvPr/>
        </p:nvSpPr>
        <p:spPr bwMode="auto">
          <a:xfrm>
            <a:off x="360000" y="2232000"/>
            <a:ext cx="83312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cs typeface="Arial" charset="0"/>
              </a:rPr>
              <a:t>►</a:t>
            </a:r>
            <a:r>
              <a:rPr lang="en-US" sz="1600" dirty="0" smtClean="0">
                <a:solidFill>
                  <a:srgbClr val="14143E"/>
                </a:solidFill>
                <a:latin typeface="Comic Sans MS" pitchFamily="66" charset="0"/>
              </a:rPr>
              <a:t>  </a:t>
            </a:r>
            <a:r>
              <a:rPr lang="en-US" sz="1600" dirty="0" smtClean="0">
                <a:solidFill>
                  <a:srgbClr val="14143E"/>
                </a:solidFill>
                <a:latin typeface="Arial" pitchFamily="34" charset="0"/>
                <a:cs typeface="Arial" pitchFamily="34" charset="0"/>
              </a:rPr>
              <a:t>During </a:t>
            </a:r>
            <a:r>
              <a:rPr lang="en-US" sz="1600" dirty="0">
                <a:solidFill>
                  <a:srgbClr val="14143E"/>
                </a:solidFill>
                <a:latin typeface="Arial" pitchFamily="34" charset="0"/>
                <a:cs typeface="Arial" pitchFamily="34" charset="0"/>
              </a:rPr>
              <a:t>routine operations, it should remove </a:t>
            </a:r>
            <a:r>
              <a:rPr lang="en-US" sz="1600" dirty="0" smtClean="0">
                <a:solidFill>
                  <a:srgbClr val="14143E"/>
                </a:solidFill>
                <a:latin typeface="Arial" pitchFamily="34" charset="0"/>
                <a:cs typeface="Arial" pitchFamily="34" charset="0"/>
              </a:rPr>
              <a:t>off-momentum </a:t>
            </a:r>
            <a:r>
              <a:rPr lang="en-US" sz="1600" dirty="0">
                <a:solidFill>
                  <a:srgbClr val="14143E"/>
                </a:solidFill>
                <a:latin typeface="Arial" pitchFamily="34" charset="0"/>
                <a:cs typeface="Arial" pitchFamily="34" charset="0"/>
              </a:rPr>
              <a:t>and large </a:t>
            </a:r>
            <a:endParaRPr lang="en-US" sz="1600" dirty="0" smtClean="0">
              <a:solidFill>
                <a:srgbClr val="14143E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 dirty="0">
                <a:solidFill>
                  <a:srgbClr val="1414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14143E"/>
                </a:solidFill>
                <a:latin typeface="Arial" pitchFamily="34" charset="0"/>
                <a:cs typeface="Arial" pitchFamily="34" charset="0"/>
              </a:rPr>
              <a:t>   amplitude </a:t>
            </a:r>
            <a:r>
              <a:rPr lang="en-US" sz="1600" dirty="0">
                <a:solidFill>
                  <a:srgbClr val="14143E"/>
                </a:solidFill>
                <a:latin typeface="Arial" pitchFamily="34" charset="0"/>
                <a:cs typeface="Arial" pitchFamily="34" charset="0"/>
              </a:rPr>
              <a:t>halo </a:t>
            </a:r>
            <a:r>
              <a:rPr lang="en-US" sz="1600" dirty="0" smtClean="0">
                <a:solidFill>
                  <a:srgbClr val="14143E"/>
                </a:solidFill>
                <a:latin typeface="Arial" pitchFamily="34" charset="0"/>
                <a:cs typeface="Arial" pitchFamily="34" charset="0"/>
              </a:rPr>
              <a:t>particles</a:t>
            </a:r>
            <a:r>
              <a:rPr lang="en-US" sz="1600" dirty="0">
                <a:solidFill>
                  <a:srgbClr val="14143E"/>
                </a:solidFill>
                <a:latin typeface="Arial" pitchFamily="34" charset="0"/>
                <a:cs typeface="Arial" pitchFamily="34" charset="0"/>
              </a:rPr>
              <a:t>, which could be lost </a:t>
            </a:r>
            <a:r>
              <a:rPr lang="en-US" sz="1600" dirty="0" smtClean="0">
                <a:solidFill>
                  <a:srgbClr val="14143E"/>
                </a:solidFill>
                <a:latin typeface="Arial" pitchFamily="34" charset="0"/>
                <a:cs typeface="Arial" pitchFamily="34" charset="0"/>
              </a:rPr>
              <a:t>in the downstream beam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 dirty="0">
                <a:solidFill>
                  <a:srgbClr val="1414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14143E"/>
                </a:solidFill>
                <a:latin typeface="Arial" pitchFamily="34" charset="0"/>
                <a:cs typeface="Arial" pitchFamily="34" charset="0"/>
              </a:rPr>
              <a:t>   lines and inside the </a:t>
            </a:r>
            <a:r>
              <a:rPr lang="en-US" sz="1600" dirty="0" err="1" smtClean="0">
                <a:solidFill>
                  <a:srgbClr val="14143E"/>
                </a:solidFill>
                <a:latin typeface="Arial" pitchFamily="34" charset="0"/>
                <a:cs typeface="Arial" pitchFamily="34" charset="0"/>
              </a:rPr>
              <a:t>undulators</a:t>
            </a:r>
            <a:r>
              <a:rPr lang="en-US" sz="1600" dirty="0" smtClean="0">
                <a:solidFill>
                  <a:srgbClr val="14143E"/>
                </a:solidFill>
                <a:latin typeface="Arial" pitchFamily="34" charset="0"/>
                <a:cs typeface="Arial" pitchFamily="34" charset="0"/>
              </a:rPr>
              <a:t>.  </a:t>
            </a:r>
          </a:p>
        </p:txBody>
      </p:sp>
      <p:sp>
        <p:nvSpPr>
          <p:cNvPr id="117800" name="Text Box 40"/>
          <p:cNvSpPr txBox="1">
            <a:spLocks noChangeArrowheads="1"/>
          </p:cNvSpPr>
          <p:nvPr/>
        </p:nvSpPr>
        <p:spPr bwMode="auto">
          <a:xfrm>
            <a:off x="360000" y="3204000"/>
            <a:ext cx="8497455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cs typeface="Arial" charset="0"/>
              </a:rPr>
              <a:t>►</a:t>
            </a:r>
            <a:r>
              <a:rPr lang="en-US" sz="1600" dirty="0" smtClean="0">
                <a:solidFill>
                  <a:srgbClr val="14143E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system also must protect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the downstream equipment and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undulators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 against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miss-steered and off-energy beams in the case of machine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failure.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► 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witching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off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beam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production as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quickly as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possible.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►  Collimators have to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withstand a direct impact of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~100 bunches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  (which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can be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delivered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to collimator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locations).</a:t>
            </a:r>
          </a:p>
        </p:txBody>
      </p:sp>
    </p:spTree>
    <p:extLst>
      <p:ext uri="{BB962C8B-B14F-4D97-AF65-F5344CB8AC3E}">
        <p14:creationId xmlns:p14="http://schemas.microsoft.com/office/powerpoint/2010/main" val="267920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877BE-9350-424D-B077-722B1E508229}" type="slidenum">
              <a:rPr lang="en-GB"/>
              <a:pPr/>
              <a:t>4</a:t>
            </a:fld>
            <a:endParaRPr lang="en-GB"/>
          </a:p>
        </p:txBody>
      </p:sp>
      <p:sp>
        <p:nvSpPr>
          <p:cNvPr id="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2d Collaboration Meeting of the European XFEL, 22-25 April 2013, DESY</a:t>
            </a:r>
            <a:endParaRPr lang="en-GB" dirty="0"/>
          </a:p>
          <a:p>
            <a:r>
              <a:rPr lang="en-US" dirty="0"/>
              <a:t>  N. Golubeva,  DESY</a:t>
            </a:r>
            <a:endParaRPr lang="en-GB" dirty="0"/>
          </a:p>
        </p:txBody>
      </p:sp>
      <p:sp>
        <p:nvSpPr>
          <p:cNvPr id="676887" name="Text Box 23"/>
          <p:cNvSpPr txBox="1">
            <a:spLocks noChangeArrowheads="1"/>
          </p:cNvSpPr>
          <p:nvPr/>
        </p:nvSpPr>
        <p:spPr bwMode="auto">
          <a:xfrm>
            <a:off x="1084263" y="539750"/>
            <a:ext cx="6615112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000" bIns="0" anchor="b"/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Layout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676909" name="Group 45"/>
          <p:cNvGrpSpPr>
            <a:grpSpLocks/>
          </p:cNvGrpSpPr>
          <p:nvPr/>
        </p:nvGrpSpPr>
        <p:grpSpPr bwMode="auto">
          <a:xfrm>
            <a:off x="533400" y="1144588"/>
            <a:ext cx="7931150" cy="3490913"/>
            <a:chOff x="385" y="900"/>
            <a:chExt cx="4996" cy="2199"/>
          </a:xfrm>
        </p:grpSpPr>
        <p:pic>
          <p:nvPicPr>
            <p:cNvPr id="676868" name="Picture 4" descr="a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1" t="55981" r="40402" b="28587"/>
            <a:stretch>
              <a:fillRect/>
            </a:stretch>
          </p:blipFill>
          <p:spPr bwMode="auto">
            <a:xfrm>
              <a:off x="385" y="900"/>
              <a:ext cx="4996" cy="2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6875" name="Line 11"/>
            <p:cNvSpPr>
              <a:spLocks noChangeAspect="1" noChangeShapeType="1"/>
            </p:cNvSpPr>
            <p:nvPr/>
          </p:nvSpPr>
          <p:spPr bwMode="auto">
            <a:xfrm>
              <a:off x="1157" y="1126"/>
              <a:ext cx="0" cy="3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6876" name="Line 12"/>
            <p:cNvSpPr>
              <a:spLocks noChangeAspect="1" noChangeShapeType="1"/>
            </p:cNvSpPr>
            <p:nvPr/>
          </p:nvSpPr>
          <p:spPr bwMode="auto">
            <a:xfrm flipH="1">
              <a:off x="1164" y="1140"/>
              <a:ext cx="1655" cy="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6877" name="Line 13"/>
            <p:cNvSpPr>
              <a:spLocks noChangeAspect="1" noChangeShapeType="1"/>
            </p:cNvSpPr>
            <p:nvPr/>
          </p:nvSpPr>
          <p:spPr bwMode="auto">
            <a:xfrm>
              <a:off x="3282" y="1146"/>
              <a:ext cx="1655" cy="1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6878" name="Text Box 14"/>
            <p:cNvSpPr txBox="1">
              <a:spLocks noChangeAspect="1" noChangeArrowheads="1"/>
            </p:cNvSpPr>
            <p:nvPr/>
          </p:nvSpPr>
          <p:spPr bwMode="auto">
            <a:xfrm>
              <a:off x="2817" y="1034"/>
              <a:ext cx="4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Helvetica" pitchFamily="34" charset="0"/>
                </a:rPr>
                <a:t>180 m</a:t>
              </a:r>
              <a:endParaRPr lang="en-GB" sz="1600">
                <a:latin typeface="Helvetica" pitchFamily="34" charset="0"/>
              </a:endParaRPr>
            </a:p>
          </p:txBody>
        </p:sp>
        <p:sp>
          <p:nvSpPr>
            <p:cNvPr id="676879" name="Line 15"/>
            <p:cNvSpPr>
              <a:spLocks noChangeAspect="1" noChangeShapeType="1"/>
            </p:cNvSpPr>
            <p:nvPr/>
          </p:nvSpPr>
          <p:spPr bwMode="auto">
            <a:xfrm>
              <a:off x="4952" y="1126"/>
              <a:ext cx="1" cy="3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6880" name="Line 16"/>
            <p:cNvSpPr>
              <a:spLocks noChangeAspect="1" noChangeShapeType="1"/>
            </p:cNvSpPr>
            <p:nvPr/>
          </p:nvSpPr>
          <p:spPr bwMode="auto">
            <a:xfrm flipV="1">
              <a:off x="4952" y="1542"/>
              <a:ext cx="2" cy="45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6881" name="Line 17"/>
            <p:cNvSpPr>
              <a:spLocks noChangeAspect="1" noChangeShapeType="1"/>
            </p:cNvSpPr>
            <p:nvPr/>
          </p:nvSpPr>
          <p:spPr bwMode="auto">
            <a:xfrm>
              <a:off x="4953" y="2227"/>
              <a:ext cx="1" cy="45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6882" name="Text Box 18"/>
            <p:cNvSpPr txBox="1">
              <a:spLocks noChangeAspect="1" noChangeArrowheads="1"/>
            </p:cNvSpPr>
            <p:nvPr/>
          </p:nvSpPr>
          <p:spPr bwMode="auto">
            <a:xfrm>
              <a:off x="4639" y="2019"/>
              <a:ext cx="711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l-GR" sz="1600" dirty="0" smtClean="0">
                  <a:latin typeface="Helvetica" pitchFamily="34" charset="0"/>
                </a:rPr>
                <a:t>Δ</a:t>
              </a:r>
              <a:r>
                <a:rPr lang="en-US" sz="1600" dirty="0" smtClean="0">
                  <a:latin typeface="Helvetica" pitchFamily="34" charset="0"/>
                </a:rPr>
                <a:t>y=-2.4 </a:t>
              </a:r>
              <a:r>
                <a:rPr lang="en-US" sz="1600" dirty="0">
                  <a:latin typeface="Helvetica" pitchFamily="34" charset="0"/>
                </a:rPr>
                <a:t>m</a:t>
              </a:r>
              <a:endParaRPr lang="en-GB" sz="1600" dirty="0">
                <a:latin typeface="Helvetica" pitchFamily="34" charset="0"/>
              </a:endParaRPr>
            </a:p>
          </p:txBody>
        </p:sp>
        <p:sp>
          <p:nvSpPr>
            <p:cNvPr id="676883" name="Line 19"/>
            <p:cNvSpPr>
              <a:spLocks noChangeAspect="1" noChangeShapeType="1"/>
            </p:cNvSpPr>
            <p:nvPr/>
          </p:nvSpPr>
          <p:spPr bwMode="auto">
            <a:xfrm>
              <a:off x="1496" y="1535"/>
              <a:ext cx="344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76910" name="Group 46"/>
          <p:cNvGrpSpPr>
            <a:grpSpLocks noChangeAspect="1"/>
          </p:cNvGrpSpPr>
          <p:nvPr/>
        </p:nvGrpSpPr>
        <p:grpSpPr bwMode="auto">
          <a:xfrm>
            <a:off x="1084263" y="4923500"/>
            <a:ext cx="6066603" cy="1241483"/>
            <a:chOff x="359" y="3176"/>
            <a:chExt cx="4696" cy="961"/>
          </a:xfrm>
        </p:grpSpPr>
        <p:sp>
          <p:nvSpPr>
            <p:cNvPr id="676892" name="Rectangle 28"/>
            <p:cNvSpPr>
              <a:spLocks noChangeAspect="1" noChangeArrowheads="1"/>
            </p:cNvSpPr>
            <p:nvPr/>
          </p:nvSpPr>
          <p:spPr bwMode="auto">
            <a:xfrm>
              <a:off x="475" y="3565"/>
              <a:ext cx="1388" cy="245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100000">
                  <a:srgbClr val="00FF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676893" name="Text Box 29"/>
            <p:cNvSpPr txBox="1">
              <a:spLocks noChangeAspect="1" noChangeArrowheads="1"/>
            </p:cNvSpPr>
            <p:nvPr/>
          </p:nvSpPr>
          <p:spPr bwMode="auto">
            <a:xfrm>
              <a:off x="359" y="3581"/>
              <a:ext cx="138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 dirty="0">
                  <a:solidFill>
                    <a:srgbClr val="FF3300"/>
                  </a:solidFill>
                  <a:latin typeface="Verdana" pitchFamily="34" charset="0"/>
                </a:rPr>
                <a:t>LINAC</a:t>
              </a:r>
              <a:endParaRPr lang="en-GB" sz="1200" b="1" dirty="0">
                <a:solidFill>
                  <a:srgbClr val="FF3300"/>
                </a:solidFill>
                <a:latin typeface="Verdana" pitchFamily="34" charset="0"/>
              </a:endParaRPr>
            </a:p>
          </p:txBody>
        </p:sp>
        <p:sp>
          <p:nvSpPr>
            <p:cNvPr id="676894" name="Rectangle 30"/>
            <p:cNvSpPr>
              <a:spLocks noChangeAspect="1" noChangeArrowheads="1"/>
            </p:cNvSpPr>
            <p:nvPr/>
          </p:nvSpPr>
          <p:spPr bwMode="auto">
            <a:xfrm>
              <a:off x="1544" y="3308"/>
              <a:ext cx="245" cy="751"/>
            </a:xfrm>
            <a:prstGeom prst="rect">
              <a:avLst/>
            </a:prstGeom>
            <a:gradFill rotWithShape="1">
              <a:gsLst>
                <a:gs pos="0">
                  <a:srgbClr val="CCECFF">
                    <a:gamma/>
                    <a:shade val="46275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6895" name="Rectangle 31"/>
            <p:cNvSpPr>
              <a:spLocks noChangeAspect="1" noChangeArrowheads="1"/>
            </p:cNvSpPr>
            <p:nvPr/>
          </p:nvSpPr>
          <p:spPr bwMode="auto">
            <a:xfrm>
              <a:off x="4811" y="3308"/>
              <a:ext cx="244" cy="751"/>
            </a:xfrm>
            <a:prstGeom prst="rect">
              <a:avLst/>
            </a:prstGeom>
            <a:gradFill rotWithShape="1">
              <a:gsLst>
                <a:gs pos="0">
                  <a:srgbClr val="CCECFF">
                    <a:gamma/>
                    <a:shade val="46275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6896" name="Rectangle 32"/>
            <p:cNvSpPr>
              <a:spLocks noChangeAspect="1" noChangeArrowheads="1"/>
            </p:cNvSpPr>
            <p:nvPr/>
          </p:nvSpPr>
          <p:spPr bwMode="auto">
            <a:xfrm>
              <a:off x="3177" y="3308"/>
              <a:ext cx="245" cy="751"/>
            </a:xfrm>
            <a:prstGeom prst="rect">
              <a:avLst/>
            </a:prstGeom>
            <a:gradFill rotWithShape="1">
              <a:gsLst>
                <a:gs pos="0">
                  <a:srgbClr val="CCECFF">
                    <a:gamma/>
                    <a:shade val="46275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6897" name="Rectangle 33"/>
            <p:cNvSpPr>
              <a:spLocks noChangeAspect="1" noChangeArrowheads="1"/>
            </p:cNvSpPr>
            <p:nvPr/>
          </p:nvSpPr>
          <p:spPr bwMode="auto">
            <a:xfrm>
              <a:off x="1789" y="3565"/>
              <a:ext cx="1388" cy="245"/>
            </a:xfrm>
            <a:prstGeom prst="rect">
              <a:avLst/>
            </a:prstGeom>
            <a:gradFill rotWithShape="1">
              <a:gsLst>
                <a:gs pos="0">
                  <a:srgbClr val="99FF99">
                    <a:gamma/>
                    <a:shade val="46275"/>
                    <a:invGamma/>
                  </a:srgbClr>
                </a:gs>
                <a:gs pos="50000">
                  <a:srgbClr val="99FF99"/>
                </a:gs>
                <a:gs pos="100000">
                  <a:srgbClr val="99FF99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676898" name="Rectangle 34"/>
            <p:cNvSpPr>
              <a:spLocks noChangeAspect="1" noChangeArrowheads="1"/>
            </p:cNvSpPr>
            <p:nvPr/>
          </p:nvSpPr>
          <p:spPr bwMode="auto">
            <a:xfrm>
              <a:off x="3422" y="3565"/>
              <a:ext cx="1388" cy="245"/>
            </a:xfrm>
            <a:prstGeom prst="rect">
              <a:avLst/>
            </a:prstGeom>
            <a:gradFill rotWithShape="1">
              <a:gsLst>
                <a:gs pos="0">
                  <a:srgbClr val="99FF99">
                    <a:gamma/>
                    <a:shade val="46275"/>
                    <a:invGamma/>
                  </a:srgbClr>
                </a:gs>
                <a:gs pos="50000">
                  <a:srgbClr val="99FF99"/>
                </a:gs>
                <a:gs pos="100000">
                  <a:srgbClr val="99FF99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6899" name="Text Box 35"/>
            <p:cNvSpPr txBox="1">
              <a:spLocks noChangeAspect="1" noChangeArrowheads="1"/>
            </p:cNvSpPr>
            <p:nvPr/>
          </p:nvSpPr>
          <p:spPr bwMode="auto">
            <a:xfrm>
              <a:off x="3463" y="3581"/>
              <a:ext cx="130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 dirty="0">
                  <a:solidFill>
                    <a:srgbClr val="FF3300"/>
                  </a:solidFill>
                  <a:latin typeface="Verdana" pitchFamily="34" charset="0"/>
                </a:rPr>
                <a:t>SECOND ARC</a:t>
              </a:r>
              <a:endParaRPr lang="en-GB" sz="1200" b="1" dirty="0">
                <a:solidFill>
                  <a:srgbClr val="FF3300"/>
                </a:solidFill>
                <a:latin typeface="Verdana" pitchFamily="34" charset="0"/>
              </a:endParaRPr>
            </a:p>
          </p:txBody>
        </p:sp>
        <p:sp>
          <p:nvSpPr>
            <p:cNvPr id="676900" name="Text Box 36"/>
            <p:cNvSpPr txBox="1">
              <a:spLocks noChangeAspect="1" noChangeArrowheads="1"/>
            </p:cNvSpPr>
            <p:nvPr/>
          </p:nvSpPr>
          <p:spPr bwMode="auto">
            <a:xfrm rot="16200000" flipH="1">
              <a:off x="2818" y="3561"/>
              <a:ext cx="96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700" b="1" dirty="0">
                  <a:latin typeface="Verdana" pitchFamily="34" charset="0"/>
                </a:rPr>
                <a:t>PHASE</a:t>
              </a:r>
              <a:r>
                <a:rPr lang="en-US" sz="1000" b="1" dirty="0">
                  <a:latin typeface="Verdana" pitchFamily="34" charset="0"/>
                </a:rPr>
                <a:t> </a:t>
              </a:r>
              <a:r>
                <a:rPr lang="en-US" sz="700" b="1" dirty="0">
                  <a:latin typeface="Verdana" pitchFamily="34" charset="0"/>
                </a:rPr>
                <a:t>SHIFTER</a:t>
              </a:r>
              <a:endParaRPr lang="en-GB" sz="700" b="1" dirty="0">
                <a:latin typeface="Verdana" pitchFamily="34" charset="0"/>
              </a:endParaRPr>
            </a:p>
          </p:txBody>
        </p:sp>
        <p:sp>
          <p:nvSpPr>
            <p:cNvPr id="676901" name="Text Box 37"/>
            <p:cNvSpPr txBox="1">
              <a:spLocks noChangeAspect="1" noChangeArrowheads="1"/>
            </p:cNvSpPr>
            <p:nvPr/>
          </p:nvSpPr>
          <p:spPr bwMode="auto">
            <a:xfrm rot="16200000">
              <a:off x="1324" y="3575"/>
              <a:ext cx="69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b="1" dirty="0">
                  <a:solidFill>
                    <a:schemeClr val="tx2"/>
                  </a:solidFill>
                  <a:latin typeface="Verdana" pitchFamily="34" charset="0"/>
                </a:rPr>
                <a:t>MATCHING</a:t>
              </a:r>
              <a:endParaRPr lang="en-GB" b="1" dirty="0">
                <a:solidFill>
                  <a:schemeClr val="tx2"/>
                </a:solidFill>
                <a:latin typeface="Verdana" pitchFamily="34" charset="0"/>
              </a:endParaRPr>
            </a:p>
          </p:txBody>
        </p:sp>
        <p:sp>
          <p:nvSpPr>
            <p:cNvPr id="676902" name="Text Box 38"/>
            <p:cNvSpPr txBox="1">
              <a:spLocks noChangeAspect="1" noChangeArrowheads="1"/>
            </p:cNvSpPr>
            <p:nvPr/>
          </p:nvSpPr>
          <p:spPr bwMode="auto">
            <a:xfrm rot="16200000">
              <a:off x="4595" y="3574"/>
              <a:ext cx="69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b="1" dirty="0">
                  <a:solidFill>
                    <a:schemeClr val="tx2"/>
                  </a:solidFill>
                  <a:latin typeface="Verdana" pitchFamily="34" charset="0"/>
                </a:rPr>
                <a:t>MATCHING</a:t>
              </a:r>
              <a:endParaRPr lang="en-GB" b="1" dirty="0">
                <a:solidFill>
                  <a:schemeClr val="tx2"/>
                </a:solidFill>
                <a:latin typeface="Verdana" pitchFamily="34" charset="0"/>
              </a:endParaRPr>
            </a:p>
          </p:txBody>
        </p:sp>
        <p:sp>
          <p:nvSpPr>
            <p:cNvPr id="676903" name="Text Box 39"/>
            <p:cNvSpPr txBox="1">
              <a:spLocks noChangeAspect="1" noChangeArrowheads="1"/>
            </p:cNvSpPr>
            <p:nvPr/>
          </p:nvSpPr>
          <p:spPr bwMode="auto">
            <a:xfrm>
              <a:off x="1789" y="3581"/>
              <a:ext cx="138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 dirty="0">
                  <a:solidFill>
                    <a:srgbClr val="FF3300"/>
                  </a:solidFill>
                  <a:latin typeface="Verdana" pitchFamily="34" charset="0"/>
                </a:rPr>
                <a:t>FIRST ARC</a:t>
              </a:r>
              <a:endParaRPr lang="en-GB" sz="1200" b="1" dirty="0">
                <a:solidFill>
                  <a:srgbClr val="FF3300"/>
                </a:solidFill>
                <a:latin typeface="Verdana" pitchFamily="34" charset="0"/>
              </a:endParaRPr>
            </a:p>
          </p:txBody>
        </p:sp>
      </p:grpSp>
      <p:sp>
        <p:nvSpPr>
          <p:cNvPr id="676912" name="Text Box 48"/>
          <p:cNvSpPr txBox="1">
            <a:spLocks noChangeArrowheads="1"/>
          </p:cNvSpPr>
          <p:nvPr/>
        </p:nvSpPr>
        <p:spPr bwMode="auto">
          <a:xfrm>
            <a:off x="3879850" y="4524376"/>
            <a:ext cx="1965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1200" b="1" dirty="0"/>
              <a:t>COLLIMATION SECTION</a:t>
            </a:r>
            <a:endParaRPr lang="en-GB" sz="1200" b="1" dirty="0"/>
          </a:p>
        </p:txBody>
      </p:sp>
      <p:sp>
        <p:nvSpPr>
          <p:cNvPr id="676913" name="Line 49"/>
          <p:cNvSpPr>
            <a:spLocks noChangeShapeType="1"/>
          </p:cNvSpPr>
          <p:nvPr/>
        </p:nvSpPr>
        <p:spPr bwMode="auto">
          <a:xfrm flipH="1">
            <a:off x="2536825" y="4651376"/>
            <a:ext cx="130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914" name="Line 50"/>
          <p:cNvSpPr>
            <a:spLocks noChangeShapeType="1"/>
          </p:cNvSpPr>
          <p:nvPr/>
        </p:nvSpPr>
        <p:spPr bwMode="auto">
          <a:xfrm>
            <a:off x="5849938" y="4660901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173678" y="3022685"/>
            <a:ext cx="351089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>
                <a:cs typeface="Arial" charset="0"/>
              </a:rPr>
              <a:t>►</a:t>
            </a:r>
            <a:r>
              <a:rPr lang="en-US" sz="1400" b="1" dirty="0" smtClean="0">
                <a:latin typeface="+mn-lt"/>
              </a:rPr>
              <a:t>  </a:t>
            </a:r>
            <a:r>
              <a:rPr lang="en-US" sz="1400" dirty="0" smtClean="0">
                <a:latin typeface="+mn-lt"/>
              </a:rPr>
              <a:t>vertical dogleg</a:t>
            </a:r>
          </a:p>
          <a:p>
            <a:pPr>
              <a:buNone/>
            </a:pPr>
            <a:r>
              <a:rPr lang="en-US" sz="1400" dirty="0">
                <a:cs typeface="Arial" charset="0"/>
              </a:rPr>
              <a:t>►</a:t>
            </a:r>
            <a:r>
              <a:rPr lang="en-US" sz="1400" dirty="0" smtClean="0">
                <a:latin typeface="+mn-lt"/>
              </a:rPr>
              <a:t>  two arcs</a:t>
            </a:r>
          </a:p>
          <a:p>
            <a:pPr>
              <a:buNone/>
            </a:pPr>
            <a:r>
              <a:rPr lang="en-US" sz="1400" dirty="0">
                <a:cs typeface="Arial" charset="0"/>
              </a:rPr>
              <a:t>►</a:t>
            </a:r>
            <a:r>
              <a:rPr lang="en-US" sz="1400" dirty="0" smtClean="0">
                <a:latin typeface="+mn-lt"/>
              </a:rPr>
              <a:t>  phase shifter between arcs,</a:t>
            </a:r>
          </a:p>
          <a:p>
            <a:pPr>
              <a:buNone/>
            </a:pP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   n x 90˚ (</a:t>
            </a:r>
            <a:r>
              <a:rPr lang="en-US" sz="1200" dirty="0" smtClean="0">
                <a:latin typeface="+mn-lt"/>
              </a:rPr>
              <a:t>n - odd number</a:t>
            </a:r>
            <a:r>
              <a:rPr lang="en-US" sz="1400" dirty="0" smtClean="0">
                <a:latin typeface="+mn-lt"/>
              </a:rPr>
              <a:t>)  phase advance</a:t>
            </a:r>
          </a:p>
          <a:p>
            <a:pPr>
              <a:buNone/>
            </a:pPr>
            <a:r>
              <a:rPr lang="en-US" sz="1400" dirty="0">
                <a:cs typeface="Arial" charset="0"/>
              </a:rPr>
              <a:t>►</a:t>
            </a:r>
            <a:r>
              <a:rPr lang="en-US" sz="1400" dirty="0" smtClean="0">
                <a:latin typeface="+mn-lt"/>
              </a:rPr>
              <a:t>  upstream and downstream</a:t>
            </a:r>
          </a:p>
          <a:p>
            <a:pPr>
              <a:buNone/>
            </a:pP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   matching sections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02A44-6BC7-4B34-813D-BA2D9EC5A1F3}" type="slidenum">
              <a:rPr lang="en-GB"/>
              <a:pPr/>
              <a:t>5</a:t>
            </a:fld>
            <a:endParaRPr lang="en-GB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</a:t>
            </a:r>
            <a:r>
              <a:rPr lang="en-US" dirty="0" smtClean="0"/>
              <a:t>2d Collaboration Meeting of the European XFEL, 22-25 April 2013, DESY</a:t>
            </a:r>
            <a:endParaRPr lang="en-GB" dirty="0"/>
          </a:p>
          <a:p>
            <a:r>
              <a:rPr lang="en-US" dirty="0"/>
              <a:t>  N. Golubeva,  DESY</a:t>
            </a:r>
            <a:endParaRPr lang="en-GB" dirty="0"/>
          </a:p>
        </p:txBody>
      </p:sp>
      <p:grpSp>
        <p:nvGrpSpPr>
          <p:cNvPr id="688152" name="Group 24"/>
          <p:cNvGrpSpPr>
            <a:grpSpLocks/>
          </p:cNvGrpSpPr>
          <p:nvPr/>
        </p:nvGrpSpPr>
        <p:grpSpPr bwMode="auto">
          <a:xfrm>
            <a:off x="434975" y="1176338"/>
            <a:ext cx="8188325" cy="4886326"/>
            <a:chOff x="274" y="741"/>
            <a:chExt cx="5158" cy="3078"/>
          </a:xfrm>
        </p:grpSpPr>
        <p:sp>
          <p:nvSpPr>
            <p:cNvPr id="688136" name="Text Box 8"/>
            <p:cNvSpPr txBox="1">
              <a:spLocks noChangeAspect="1" noChangeArrowheads="1"/>
            </p:cNvSpPr>
            <p:nvPr/>
          </p:nvSpPr>
          <p:spPr bwMode="auto">
            <a:xfrm>
              <a:off x="300" y="2947"/>
              <a:ext cx="5132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400" dirty="0"/>
                <a:t>Each </a:t>
              </a:r>
              <a:r>
                <a:rPr lang="en-US" sz="1400" dirty="0" smtClean="0"/>
                <a:t>arc: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400" dirty="0" smtClean="0"/>
                <a:t>    </a:t>
              </a:r>
              <a:r>
                <a:rPr lang="en-US" sz="1400" dirty="0" smtClean="0">
                  <a:cs typeface="Arial" charset="0"/>
                </a:rPr>
                <a:t>►</a:t>
              </a:r>
              <a:r>
                <a:rPr lang="en-US" sz="1400" dirty="0" smtClean="0"/>
                <a:t> consists </a:t>
              </a:r>
              <a:r>
                <a:rPr lang="en-US" sz="1400" dirty="0"/>
                <a:t>of </a:t>
              </a:r>
              <a:r>
                <a:rPr lang="en-US" sz="1400" dirty="0" smtClean="0"/>
                <a:t> four 90˚ cells  (360˚ phase advance)</a:t>
              </a:r>
              <a:endParaRPr lang="en-US" sz="1400" dirty="0"/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400" dirty="0"/>
                <a:t> </a:t>
              </a:r>
              <a:r>
                <a:rPr lang="en-US" sz="1400" dirty="0" smtClean="0"/>
                <a:t>   </a:t>
              </a:r>
              <a:r>
                <a:rPr lang="en-US" sz="1400" dirty="0" smtClean="0">
                  <a:cs typeface="Arial" charset="0"/>
                </a:rPr>
                <a:t>► </a:t>
              </a:r>
              <a:r>
                <a:rPr lang="en-US" sz="1400" dirty="0" smtClean="0"/>
                <a:t>constitutes </a:t>
              </a:r>
              <a:r>
                <a:rPr lang="en-US" sz="1400" dirty="0"/>
                <a:t>a second-order 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achromat</a:t>
              </a:r>
              <a:r>
                <a:rPr lang="en-US" sz="1400" dirty="0" smtClean="0"/>
                <a:t> (symmetry and  </a:t>
              </a:r>
              <a:r>
                <a:rPr lang="en-US" sz="1400" dirty="0" err="1" smtClean="0"/>
                <a:t>sextupoles</a:t>
              </a:r>
              <a:r>
                <a:rPr lang="en-US" sz="1400" dirty="0" smtClean="0"/>
                <a:t>)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400" dirty="0"/>
                <a:t> </a:t>
              </a:r>
              <a:r>
                <a:rPr lang="en-US" sz="1400" dirty="0" smtClean="0"/>
                <a:t>Total collimation section:</a:t>
              </a:r>
              <a:endParaRPr lang="en-US" sz="1400" dirty="0"/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400" dirty="0"/>
                <a:t> </a:t>
              </a:r>
              <a:r>
                <a:rPr lang="en-US" sz="1400" dirty="0" smtClean="0"/>
                <a:t>   </a:t>
              </a:r>
              <a:r>
                <a:rPr lang="en-US" sz="1400" dirty="0" smtClean="0">
                  <a:cs typeface="Arial" charset="0"/>
                </a:rPr>
                <a:t>►</a:t>
              </a:r>
              <a:r>
                <a:rPr lang="en-US" sz="1400" dirty="0" smtClean="0"/>
                <a:t> the </a:t>
              </a:r>
              <a:r>
                <a:rPr lang="en-US" sz="1400" dirty="0"/>
                <a:t>first-order isochronous beam line </a:t>
              </a:r>
              <a:r>
                <a:rPr lang="en-US" sz="1400" dirty="0" smtClean="0"/>
                <a:t>with </a:t>
              </a:r>
              <a:r>
                <a:rPr lang="en-US" sz="1400" dirty="0"/>
                <a:t>R56 = </a:t>
              </a:r>
              <a:r>
                <a:rPr lang="en-US" sz="1400" dirty="0" smtClean="0"/>
                <a:t>0  (weak negative dipoles)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400" dirty="0"/>
                <a:t> </a:t>
              </a:r>
              <a:r>
                <a:rPr lang="en-US" sz="1400" dirty="0" smtClean="0"/>
                <a:t>   </a:t>
              </a:r>
              <a:r>
                <a:rPr lang="en-US" sz="1400" dirty="0" smtClean="0">
                  <a:cs typeface="Arial" charset="0"/>
                </a:rPr>
                <a:t>►</a:t>
              </a:r>
              <a:r>
                <a:rPr lang="en-US" sz="1400" dirty="0" smtClean="0"/>
                <a:t> n x 90˚ (n is odd number) phase advance between arcs </a:t>
              </a:r>
              <a:endParaRPr lang="en-US" sz="1400" dirty="0"/>
            </a:p>
          </p:txBody>
        </p:sp>
        <p:grpSp>
          <p:nvGrpSpPr>
            <p:cNvPr id="688149" name="Group 21"/>
            <p:cNvGrpSpPr>
              <a:grpSpLocks/>
            </p:cNvGrpSpPr>
            <p:nvPr/>
          </p:nvGrpSpPr>
          <p:grpSpPr bwMode="auto">
            <a:xfrm>
              <a:off x="274" y="741"/>
              <a:ext cx="5013" cy="2197"/>
              <a:chOff x="231" y="353"/>
              <a:chExt cx="5013" cy="2197"/>
            </a:xfrm>
          </p:grpSpPr>
          <p:pic>
            <p:nvPicPr>
              <p:cNvPr id="688138" name="Picture 10" descr="a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01" t="55981" r="40402" b="28587"/>
              <a:stretch>
                <a:fillRect/>
              </a:stretch>
            </p:blipFill>
            <p:spPr bwMode="auto">
              <a:xfrm>
                <a:off x="231" y="353"/>
                <a:ext cx="5013" cy="21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8139" name="Text Box 11"/>
              <p:cNvSpPr txBox="1">
                <a:spLocks noChangeArrowheads="1"/>
              </p:cNvSpPr>
              <p:nvPr/>
            </p:nvSpPr>
            <p:spPr bwMode="auto">
              <a:xfrm>
                <a:off x="469" y="1573"/>
                <a:ext cx="551" cy="179"/>
              </a:xfrm>
              <a:prstGeom prst="rect">
                <a:avLst/>
              </a:prstGeom>
              <a:noFill/>
              <a:ln w="9525" algn="ctr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200">
                    <a:solidFill>
                      <a:srgbClr val="0000FF"/>
                    </a:solidFill>
                    <a:latin typeface="Comic Sans MS" pitchFamily="66" charset="0"/>
                  </a:rPr>
                  <a:t>DIPOLES</a:t>
                </a:r>
                <a:endParaRPr lang="en-GB" sz="120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688140" name="Text Box 12"/>
              <p:cNvSpPr txBox="1">
                <a:spLocks noChangeArrowheads="1"/>
              </p:cNvSpPr>
              <p:nvPr/>
            </p:nvSpPr>
            <p:spPr bwMode="auto">
              <a:xfrm>
                <a:off x="1140" y="1890"/>
                <a:ext cx="856" cy="179"/>
              </a:xfrm>
              <a:prstGeom prst="rect">
                <a:avLst/>
              </a:prstGeom>
              <a:noFill/>
              <a:ln w="9525" algn="ctr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200">
                    <a:solidFill>
                      <a:srgbClr val="008000"/>
                    </a:solidFill>
                    <a:latin typeface="Comic Sans MS" pitchFamily="66" charset="0"/>
                  </a:rPr>
                  <a:t>QUADRUPOLES</a:t>
                </a:r>
                <a:endParaRPr lang="en-GB" sz="1200">
                  <a:solidFill>
                    <a:srgbClr val="008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688141" name="Text Box 13"/>
              <p:cNvSpPr txBox="1">
                <a:spLocks noChangeArrowheads="1"/>
              </p:cNvSpPr>
              <p:nvPr/>
            </p:nvSpPr>
            <p:spPr bwMode="auto">
              <a:xfrm>
                <a:off x="2050" y="2297"/>
                <a:ext cx="763" cy="178"/>
              </a:xfrm>
              <a:prstGeom prst="rect">
                <a:avLst/>
              </a:prstGeom>
              <a:noFill/>
              <a:ln w="9525" algn="ctr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200">
                    <a:solidFill>
                      <a:srgbClr val="CC0000"/>
                    </a:solidFill>
                    <a:latin typeface="Comic Sans MS" pitchFamily="66" charset="0"/>
                  </a:rPr>
                  <a:t>SEXTUPOLES</a:t>
                </a:r>
                <a:endParaRPr lang="en-GB" sz="1200">
                  <a:solidFill>
                    <a:srgbClr val="CC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688142" name="Line 14"/>
              <p:cNvSpPr>
                <a:spLocks noChangeShapeType="1"/>
              </p:cNvSpPr>
              <p:nvPr/>
            </p:nvSpPr>
            <p:spPr bwMode="auto">
              <a:xfrm flipV="1">
                <a:off x="822" y="1076"/>
                <a:ext cx="46" cy="497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688143" name="Line 15"/>
              <p:cNvSpPr>
                <a:spLocks noChangeShapeType="1"/>
              </p:cNvSpPr>
              <p:nvPr/>
            </p:nvSpPr>
            <p:spPr bwMode="auto">
              <a:xfrm flipV="1">
                <a:off x="914" y="1166"/>
                <a:ext cx="545" cy="407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688144" name="Line 16"/>
              <p:cNvSpPr>
                <a:spLocks noChangeShapeType="1"/>
              </p:cNvSpPr>
              <p:nvPr/>
            </p:nvSpPr>
            <p:spPr bwMode="auto">
              <a:xfrm flipV="1">
                <a:off x="1913" y="1257"/>
                <a:ext cx="319" cy="633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688145" name="Line 17"/>
              <p:cNvSpPr>
                <a:spLocks noChangeShapeType="1"/>
              </p:cNvSpPr>
              <p:nvPr/>
            </p:nvSpPr>
            <p:spPr bwMode="auto">
              <a:xfrm flipH="1" flipV="1">
                <a:off x="1186" y="1122"/>
                <a:ext cx="273" cy="768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688146" name="Line 18"/>
              <p:cNvSpPr>
                <a:spLocks noChangeShapeType="1"/>
              </p:cNvSpPr>
              <p:nvPr/>
            </p:nvSpPr>
            <p:spPr bwMode="auto">
              <a:xfrm flipV="1">
                <a:off x="2687" y="1393"/>
                <a:ext cx="136" cy="904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688147" name="Line 19"/>
              <p:cNvSpPr>
                <a:spLocks noChangeShapeType="1"/>
              </p:cNvSpPr>
              <p:nvPr/>
            </p:nvSpPr>
            <p:spPr bwMode="auto">
              <a:xfrm flipV="1">
                <a:off x="2777" y="1573"/>
                <a:ext cx="546" cy="724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de-DE"/>
              </a:p>
            </p:txBody>
          </p:sp>
        </p:grpSp>
      </p:grpSp>
      <p:sp>
        <p:nvSpPr>
          <p:cNvPr id="688151" name="Text Box 23"/>
          <p:cNvSpPr txBox="1">
            <a:spLocks noChangeArrowheads="1"/>
          </p:cNvSpPr>
          <p:nvPr/>
        </p:nvSpPr>
        <p:spPr bwMode="auto">
          <a:xfrm>
            <a:off x="1093788" y="539750"/>
            <a:ext cx="6615112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000" bIns="0" anchor="b"/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Magnet Lattice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4344" y="1314851"/>
            <a:ext cx="2215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/>
              <a:t>Arc of collimation section:</a:t>
            </a: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927FE-58DE-4573-9699-524B3B0D713D}" type="slidenum">
              <a:rPr lang="en-GB"/>
              <a:pPr/>
              <a:t>6</a:t>
            </a:fld>
            <a:endParaRPr lang="en-GB"/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</a:t>
            </a:r>
            <a:r>
              <a:rPr lang="en-US" dirty="0" smtClean="0"/>
              <a:t>2d Collaboration Meeting of the European XFEL, 22-25 April 2013, DESY</a:t>
            </a:r>
            <a:endParaRPr lang="en-GB" dirty="0"/>
          </a:p>
          <a:p>
            <a:r>
              <a:rPr lang="en-US" dirty="0"/>
              <a:t>  N. Golubeva,  DESY</a:t>
            </a:r>
            <a:endParaRPr lang="en-GB" dirty="0"/>
          </a:p>
        </p:txBody>
      </p:sp>
      <p:sp>
        <p:nvSpPr>
          <p:cNvPr id="679948" name="Text Box 12"/>
          <p:cNvSpPr txBox="1">
            <a:spLocks noChangeArrowheads="1"/>
          </p:cNvSpPr>
          <p:nvPr/>
        </p:nvSpPr>
        <p:spPr bwMode="auto">
          <a:xfrm>
            <a:off x="1093788" y="539750"/>
            <a:ext cx="6615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bIns="0" anchor="b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Linear Optics Functions and Optics </a:t>
            </a:r>
            <a:r>
              <a:rPr lang="en-US" sz="2400" dirty="0">
                <a:solidFill>
                  <a:schemeClr val="bg1"/>
                </a:solidFill>
              </a:rPr>
              <a:t>Flexibility</a:t>
            </a:r>
            <a:endParaRPr lang="en-GB" sz="24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2000" y="1152000"/>
            <a:ext cx="2833687" cy="1974850"/>
            <a:chOff x="298451" y="1412876"/>
            <a:chExt cx="2833687" cy="1974850"/>
          </a:xfrm>
        </p:grpSpPr>
        <p:pic>
          <p:nvPicPr>
            <p:cNvPr id="679952" name="Picture 16" descr="a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1" t="52409" r="42087" b="23822"/>
            <a:stretch>
              <a:fillRect/>
            </a:stretch>
          </p:blipFill>
          <p:spPr bwMode="auto">
            <a:xfrm>
              <a:off x="298451" y="1412876"/>
              <a:ext cx="2811463" cy="197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9957" name="Oval 21"/>
            <p:cNvSpPr>
              <a:spLocks noChangeAspect="1" noChangeArrowheads="1"/>
            </p:cNvSpPr>
            <p:nvPr/>
          </p:nvSpPr>
          <p:spPr bwMode="auto">
            <a:xfrm>
              <a:off x="2674938" y="1423988"/>
              <a:ext cx="457200" cy="4572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679958" name="Text Box 22"/>
            <p:cNvSpPr txBox="1">
              <a:spLocks noChangeArrowheads="1"/>
            </p:cNvSpPr>
            <p:nvPr/>
          </p:nvSpPr>
          <p:spPr bwMode="auto">
            <a:xfrm>
              <a:off x="2735263" y="1468438"/>
              <a:ext cx="35083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800" b="1">
                  <a:solidFill>
                    <a:srgbClr val="FF0000"/>
                  </a:solidFill>
                  <a:latin typeface="Comic Sans MS" pitchFamily="66" charset="0"/>
                </a:rPr>
                <a:t>A</a:t>
              </a:r>
              <a:endParaRPr lang="en-GB" sz="1800" b="1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2000" y="3129108"/>
            <a:ext cx="2811463" cy="1985963"/>
            <a:chOff x="3322638" y="3633788"/>
            <a:chExt cx="2811463" cy="1985963"/>
          </a:xfrm>
        </p:grpSpPr>
        <p:pic>
          <p:nvPicPr>
            <p:cNvPr id="679955" name="Picture 19" descr="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1" t="52409" r="42087" b="23822"/>
            <a:stretch>
              <a:fillRect/>
            </a:stretch>
          </p:blipFill>
          <p:spPr bwMode="auto">
            <a:xfrm>
              <a:off x="3322638" y="3644901"/>
              <a:ext cx="2811463" cy="197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9960" name="Oval 24"/>
            <p:cNvSpPr>
              <a:spLocks noChangeAspect="1" noChangeArrowheads="1"/>
            </p:cNvSpPr>
            <p:nvPr/>
          </p:nvSpPr>
          <p:spPr bwMode="auto">
            <a:xfrm>
              <a:off x="5661026" y="3633788"/>
              <a:ext cx="457200" cy="4572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679961" name="Text Box 25"/>
            <p:cNvSpPr txBox="1">
              <a:spLocks noChangeArrowheads="1"/>
            </p:cNvSpPr>
            <p:nvPr/>
          </p:nvSpPr>
          <p:spPr bwMode="auto">
            <a:xfrm>
              <a:off x="5721351" y="3678238"/>
              <a:ext cx="349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800" b="1">
                  <a:solidFill>
                    <a:srgbClr val="FF0000"/>
                  </a:solidFill>
                  <a:latin typeface="Comic Sans MS" pitchFamily="66" charset="0"/>
                </a:rPr>
                <a:t>D</a:t>
              </a:r>
              <a:endParaRPr lang="en-GB" sz="1800" b="1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84500" y="1152000"/>
            <a:ext cx="2833687" cy="1974850"/>
            <a:chOff x="298451" y="3516314"/>
            <a:chExt cx="2833687" cy="1974850"/>
          </a:xfrm>
        </p:grpSpPr>
        <p:pic>
          <p:nvPicPr>
            <p:cNvPr id="679953" name="Picture 17" descr="a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1" t="52409" r="42087" b="23822"/>
            <a:stretch>
              <a:fillRect/>
            </a:stretch>
          </p:blipFill>
          <p:spPr bwMode="auto">
            <a:xfrm>
              <a:off x="298451" y="3516314"/>
              <a:ext cx="2811463" cy="197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9963" name="Oval 27"/>
            <p:cNvSpPr>
              <a:spLocks noChangeAspect="1" noChangeArrowheads="1"/>
            </p:cNvSpPr>
            <p:nvPr/>
          </p:nvSpPr>
          <p:spPr bwMode="auto">
            <a:xfrm>
              <a:off x="2674938" y="3633788"/>
              <a:ext cx="457200" cy="4572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679964" name="Text Box 28"/>
            <p:cNvSpPr txBox="1">
              <a:spLocks noChangeArrowheads="1"/>
            </p:cNvSpPr>
            <p:nvPr/>
          </p:nvSpPr>
          <p:spPr bwMode="auto">
            <a:xfrm>
              <a:off x="2746376" y="3678238"/>
              <a:ext cx="328613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800" b="1">
                  <a:solidFill>
                    <a:srgbClr val="FF0000"/>
                  </a:solidFill>
                  <a:latin typeface="Comic Sans MS" pitchFamily="66" charset="0"/>
                </a:rPr>
                <a:t>B</a:t>
              </a:r>
              <a:endParaRPr lang="en-GB" sz="1800" b="1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00448" y="1152000"/>
            <a:ext cx="2811463" cy="1974850"/>
            <a:chOff x="3322638" y="1412876"/>
            <a:chExt cx="2811463" cy="1974850"/>
          </a:xfrm>
        </p:grpSpPr>
        <p:pic>
          <p:nvPicPr>
            <p:cNvPr id="679954" name="Picture 18" descr="a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1" t="52409" r="42087" b="23822"/>
            <a:stretch>
              <a:fillRect/>
            </a:stretch>
          </p:blipFill>
          <p:spPr bwMode="auto">
            <a:xfrm>
              <a:off x="3322638" y="1412876"/>
              <a:ext cx="2811463" cy="197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9966" name="Oval 30"/>
            <p:cNvSpPr>
              <a:spLocks noChangeAspect="1" noChangeArrowheads="1"/>
            </p:cNvSpPr>
            <p:nvPr/>
          </p:nvSpPr>
          <p:spPr bwMode="auto">
            <a:xfrm>
              <a:off x="5661026" y="1420813"/>
              <a:ext cx="457200" cy="4572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679967" name="Text Box 31"/>
            <p:cNvSpPr txBox="1">
              <a:spLocks noChangeArrowheads="1"/>
            </p:cNvSpPr>
            <p:nvPr/>
          </p:nvSpPr>
          <p:spPr bwMode="auto">
            <a:xfrm>
              <a:off x="5734051" y="1465263"/>
              <a:ext cx="32543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800" b="1">
                  <a:solidFill>
                    <a:srgbClr val="FF0000"/>
                  </a:solidFill>
                  <a:latin typeface="Comic Sans MS" pitchFamily="66" charset="0"/>
                </a:rPr>
                <a:t>C</a:t>
              </a:r>
              <a:endParaRPr lang="en-GB" sz="1800" b="1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66805" y="3184011"/>
            <a:ext cx="57631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b="1" dirty="0">
                <a:latin typeface="+mn-lt"/>
                <a:cs typeface="Arial" charset="0"/>
              </a:rPr>
              <a:t>►</a:t>
            </a:r>
            <a:r>
              <a:rPr lang="en-US" sz="1200" b="1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en-US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Betatron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functions 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 </a:t>
            </a:r>
            <a:r>
              <a:rPr lang="en-US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 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varied (</a:t>
            </a:r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B, C</a:t>
            </a:r>
            <a:r>
              <a:rPr lang="en-US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by </a:t>
            </a:r>
            <a:r>
              <a:rPr lang="en-US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tuning 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quadrupoles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pPr>
              <a:buNone/>
            </a:pP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in </a:t>
            </a:r>
            <a:r>
              <a:rPr lang="en-US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matching sections and in the phase 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shifter </a:t>
            </a:r>
            <a:r>
              <a:rPr lang="en-US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(arc </a:t>
            </a:r>
            <a:r>
              <a:rPr lang="en-US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quadrupoles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are fixed).</a:t>
            </a:r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►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This tuning includes also the possibility of FODO-like transport  through </a:t>
            </a:r>
          </a:p>
          <a:p>
            <a:pPr>
              <a:buNone/>
            </a:pP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the whole collimation section (</a:t>
            </a:r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buNone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►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The commissioning will be started  with FODO-like transport, which can          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be  translated step by step into standard collimation optics (Mode A).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162300" y="4615580"/>
            <a:ext cx="2478088" cy="1728000"/>
            <a:chOff x="4402931" y="4579541"/>
            <a:chExt cx="2478088" cy="1728000"/>
          </a:xfrm>
        </p:grpSpPr>
        <p:pic>
          <p:nvPicPr>
            <p:cNvPr id="29" name="Picture 3089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2931" y="4579541"/>
              <a:ext cx="2478088" cy="172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586071" y="5917051"/>
              <a:ext cx="5180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 smtClean="0"/>
                <a:t>FODO</a:t>
              </a:r>
              <a:endParaRPr lang="de-DE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28709" y="5940000"/>
              <a:ext cx="26802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 smtClean="0"/>
                <a:t>B</a:t>
              </a:r>
              <a:endParaRPr lang="de-DE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79128" y="5940000"/>
              <a:ext cx="26802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 smtClean="0"/>
                <a:t>A</a:t>
              </a:r>
              <a:endParaRPr lang="de-DE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818187" y="5216180"/>
            <a:ext cx="168026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00" dirty="0" smtClean="0"/>
              <a:t>Example: </a:t>
            </a:r>
          </a:p>
          <a:p>
            <a:pPr>
              <a:buNone/>
            </a:pPr>
            <a:r>
              <a:rPr lang="en-US" sz="1000" dirty="0" smtClean="0"/>
              <a:t>Tuning of </a:t>
            </a:r>
            <a:r>
              <a:rPr lang="en-US" sz="1000" dirty="0" err="1" smtClean="0"/>
              <a:t>quadrupoles</a:t>
            </a:r>
            <a:r>
              <a:rPr lang="en-US" sz="1000" dirty="0" smtClean="0"/>
              <a:t>  in</a:t>
            </a:r>
          </a:p>
          <a:p>
            <a:pPr>
              <a:buNone/>
            </a:pPr>
            <a:r>
              <a:rPr lang="en-US" sz="1000" dirty="0"/>
              <a:t>t</a:t>
            </a:r>
            <a:r>
              <a:rPr lang="en-US" sz="1000" dirty="0" smtClean="0"/>
              <a:t>he downstream matching </a:t>
            </a:r>
          </a:p>
          <a:p>
            <a:pPr>
              <a:buNone/>
            </a:pPr>
            <a:r>
              <a:rPr lang="en-US" sz="1000" dirty="0" smtClean="0"/>
              <a:t>section CLTS.</a:t>
            </a:r>
            <a:endParaRPr lang="de-DE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AEE4F-5AEE-4638-93EF-53156E5B2655}" type="slidenum">
              <a:rPr lang="en-GB"/>
              <a:pPr/>
              <a:t>7</a:t>
            </a:fld>
            <a:endParaRPr lang="en-GB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</a:t>
            </a:r>
            <a:r>
              <a:rPr lang="en-US" dirty="0" smtClean="0"/>
              <a:t>2d Collaboration Meeting of the European XFEL, 22-25 April 2013, DESY</a:t>
            </a:r>
            <a:endParaRPr lang="en-GB" dirty="0"/>
          </a:p>
          <a:p>
            <a:r>
              <a:rPr lang="en-US" dirty="0"/>
              <a:t>  N. Golubeva,  DESY</a:t>
            </a:r>
            <a:endParaRPr lang="en-GB" dirty="0"/>
          </a:p>
        </p:txBody>
      </p:sp>
      <p:sp>
        <p:nvSpPr>
          <p:cNvPr id="678921" name="Text Box 9"/>
          <p:cNvSpPr txBox="1">
            <a:spLocks noChangeArrowheads="1"/>
          </p:cNvSpPr>
          <p:nvPr/>
        </p:nvSpPr>
        <p:spPr bwMode="auto">
          <a:xfrm>
            <a:off x="1093788" y="539750"/>
            <a:ext cx="7599362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bIns="0" anchor="b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Collimators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9382" y="1315371"/>
            <a:ext cx="7832593" cy="2573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cs typeface="Arial" charset="0"/>
              </a:rPr>
              <a:t>► 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>
                <a:solidFill>
                  <a:srgbClr val="0033CC"/>
                </a:solidFill>
              </a:rPr>
              <a:t>M</a:t>
            </a:r>
            <a:r>
              <a:rPr lang="en-US" sz="1600" dirty="0" smtClean="0">
                <a:solidFill>
                  <a:srgbClr val="0033CC"/>
                </a:solidFill>
              </a:rPr>
              <a:t>ain </a:t>
            </a:r>
            <a:r>
              <a:rPr lang="en-US" sz="1600" dirty="0">
                <a:solidFill>
                  <a:srgbClr val="0033CC"/>
                </a:solidFill>
              </a:rPr>
              <a:t>primary collimators </a:t>
            </a:r>
            <a:r>
              <a:rPr lang="en-US" sz="1600" dirty="0" smtClean="0">
                <a:solidFill>
                  <a:srgbClr val="0033CC"/>
                </a:solidFill>
              </a:rPr>
              <a:t>(</a:t>
            </a:r>
            <a:r>
              <a:rPr lang="en-US" sz="1600" dirty="0" smtClean="0"/>
              <a:t>with </a:t>
            </a:r>
            <a:r>
              <a:rPr lang="en-US" sz="1600" dirty="0"/>
              <a:t>exchangeable </a:t>
            </a:r>
            <a:r>
              <a:rPr lang="en-US" sz="1600" dirty="0" smtClean="0"/>
              <a:t>apertures) </a:t>
            </a:r>
          </a:p>
          <a:p>
            <a:pPr>
              <a:buNone/>
            </a:pPr>
            <a:r>
              <a:rPr lang="en-US" sz="1600" dirty="0" smtClean="0"/>
              <a:t>       </a:t>
            </a:r>
            <a:r>
              <a:rPr lang="en-US" sz="1600" dirty="0" smtClean="0">
                <a:cs typeface="Arial" charset="0"/>
              </a:rPr>
              <a:t>►</a:t>
            </a:r>
            <a:r>
              <a:rPr lang="en-US" sz="1600" dirty="0" smtClean="0"/>
              <a:t>  to </a:t>
            </a:r>
            <a:r>
              <a:rPr lang="en-US" sz="1600" dirty="0"/>
              <a:t>provide the collimation of </a:t>
            </a:r>
            <a:r>
              <a:rPr lang="en-US" sz="1600" dirty="0" smtClean="0"/>
              <a:t> large amplitude </a:t>
            </a:r>
            <a:r>
              <a:rPr lang="en-US" sz="1600" dirty="0"/>
              <a:t>and off-energy halo particles</a:t>
            </a:r>
          </a:p>
          <a:p>
            <a:pPr>
              <a:buNone/>
            </a:pPr>
            <a:r>
              <a:rPr lang="en-US" sz="1600" dirty="0" smtClean="0">
                <a:cs typeface="Arial" charset="0"/>
              </a:rPr>
              <a:t>       ►</a:t>
            </a:r>
            <a:r>
              <a:rPr lang="en-US" sz="1600" dirty="0" smtClean="0"/>
              <a:t>  to </a:t>
            </a:r>
            <a:r>
              <a:rPr lang="en-US" sz="1600" dirty="0"/>
              <a:t>provide a passive protection </a:t>
            </a:r>
            <a:r>
              <a:rPr lang="en-US" sz="1600" dirty="0" smtClean="0"/>
              <a:t>against </a:t>
            </a:r>
            <a:r>
              <a:rPr lang="en-US" sz="1600" dirty="0"/>
              <a:t>miss-steered and off-energy</a:t>
            </a:r>
          </a:p>
          <a:p>
            <a:pPr>
              <a:buNone/>
            </a:pPr>
            <a:r>
              <a:rPr lang="en-US" sz="1600" dirty="0" smtClean="0"/>
              <a:t>           beams </a:t>
            </a:r>
            <a:r>
              <a:rPr lang="en-US" sz="1600" dirty="0"/>
              <a:t>in the case </a:t>
            </a:r>
            <a:r>
              <a:rPr lang="en-US" sz="1600" dirty="0" smtClean="0"/>
              <a:t>of  </a:t>
            </a:r>
            <a:r>
              <a:rPr lang="en-US" sz="1600" dirty="0"/>
              <a:t>machine failure</a:t>
            </a:r>
          </a:p>
          <a:p>
            <a:pPr>
              <a:buNone/>
            </a:pPr>
            <a:endParaRPr lang="en-US" sz="1600" dirty="0" smtClean="0">
              <a:cs typeface="Arial" charset="0"/>
            </a:endParaRPr>
          </a:p>
          <a:p>
            <a:pPr>
              <a:buNone/>
            </a:pPr>
            <a:r>
              <a:rPr lang="en-US" sz="1600" dirty="0" smtClean="0">
                <a:cs typeface="Arial" charset="0"/>
              </a:rPr>
              <a:t>►  </a:t>
            </a:r>
            <a:r>
              <a:rPr lang="en-US" sz="1600" dirty="0" smtClean="0">
                <a:solidFill>
                  <a:srgbClr val="0033CC"/>
                </a:solidFill>
              </a:rPr>
              <a:t>Supplementing collimators</a:t>
            </a:r>
            <a:r>
              <a:rPr lang="en-US" sz="1600" dirty="0" smtClean="0"/>
              <a:t> (with apertures larger than main collimator apertures)</a:t>
            </a:r>
          </a:p>
          <a:p>
            <a:pPr>
              <a:buNone/>
            </a:pPr>
            <a:r>
              <a:rPr lang="en-US" sz="1600" dirty="0" smtClean="0"/>
              <a:t>       </a:t>
            </a:r>
            <a:r>
              <a:rPr lang="en-US" sz="1600" dirty="0" smtClean="0">
                <a:cs typeface="Arial" charset="0"/>
              </a:rPr>
              <a:t>►  </a:t>
            </a:r>
            <a:r>
              <a:rPr lang="en-US" sz="1600" dirty="0" smtClean="0"/>
              <a:t>to </a:t>
            </a:r>
            <a:r>
              <a:rPr lang="en-US" sz="1600" dirty="0"/>
              <a:t>help </a:t>
            </a:r>
            <a:r>
              <a:rPr lang="en-US" sz="1600" dirty="0" smtClean="0"/>
              <a:t>main </a:t>
            </a:r>
            <a:r>
              <a:rPr lang="en-US" sz="1600" dirty="0"/>
              <a:t>collimators to shade a beam pipe from uncontrolled beam </a:t>
            </a:r>
            <a:r>
              <a:rPr lang="en-US" sz="1600" dirty="0" smtClean="0"/>
              <a:t>losses</a:t>
            </a:r>
          </a:p>
          <a:p>
            <a:pPr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</a:t>
            </a:r>
            <a:r>
              <a:rPr lang="en-US" sz="1600" dirty="0" smtClean="0">
                <a:cs typeface="Arial" charset="0"/>
              </a:rPr>
              <a:t>►</a:t>
            </a:r>
            <a:r>
              <a:rPr lang="en-US" sz="1600" dirty="0" smtClean="0"/>
              <a:t>  to absorb a part of the beam halo power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32" name="Picture 25" descr="supCollLo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3" t="40396" r="14293" b="40396"/>
          <a:stretch>
            <a:fillRect/>
          </a:stretch>
        </p:blipFill>
        <p:spPr bwMode="auto">
          <a:xfrm>
            <a:off x="1198273" y="3964133"/>
            <a:ext cx="6473825" cy="24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35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AEE4F-5AEE-4638-93EF-53156E5B2655}" type="slidenum">
              <a:rPr lang="en-GB"/>
              <a:pPr/>
              <a:t>8</a:t>
            </a:fld>
            <a:endParaRPr lang="en-GB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</a:t>
            </a:r>
            <a:r>
              <a:rPr lang="en-US" dirty="0" smtClean="0"/>
              <a:t>2d Collaboration </a:t>
            </a:r>
            <a:r>
              <a:rPr lang="en-US" dirty="0" err="1" smtClean="0"/>
              <a:t>Metting</a:t>
            </a:r>
            <a:r>
              <a:rPr lang="en-US" dirty="0" smtClean="0"/>
              <a:t> of the European XFEL, </a:t>
            </a:r>
            <a:r>
              <a:rPr lang="en-US" smtClean="0"/>
              <a:t>22-25 April 2013, DESY</a:t>
            </a:r>
            <a:endParaRPr lang="en-GB" dirty="0"/>
          </a:p>
          <a:p>
            <a:r>
              <a:rPr lang="en-US" dirty="0"/>
              <a:t>  N. Golubeva,  DESY</a:t>
            </a:r>
            <a:endParaRPr lang="en-GB" dirty="0"/>
          </a:p>
        </p:txBody>
      </p:sp>
      <p:sp>
        <p:nvSpPr>
          <p:cNvPr id="678921" name="Text Box 9"/>
          <p:cNvSpPr txBox="1">
            <a:spLocks noChangeArrowheads="1"/>
          </p:cNvSpPr>
          <p:nvPr/>
        </p:nvSpPr>
        <p:spPr bwMode="auto">
          <a:xfrm>
            <a:off x="1093788" y="539750"/>
            <a:ext cx="7599362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bIns="0" anchor="b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Locations of Main Collimators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Flowchart: Connector 17"/>
          <p:cNvSpPr>
            <a:spLocks noChangeAspect="1"/>
          </p:cNvSpPr>
          <p:nvPr/>
        </p:nvSpPr>
        <p:spPr bwMode="auto">
          <a:xfrm flipH="1">
            <a:off x="7200000" y="3672000"/>
            <a:ext cx="90000" cy="90000"/>
          </a:xfrm>
          <a:prstGeom prst="flowChartConnector">
            <a:avLst/>
          </a:prstGeom>
          <a:solidFill>
            <a:srgbClr val="C00000"/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012000" y="3852000"/>
            <a:ext cx="3074400" cy="2160000"/>
            <a:chOff x="6069573" y="3654262"/>
            <a:chExt cx="3074400" cy="2160000"/>
          </a:xfrm>
        </p:grpSpPr>
        <p:pic>
          <p:nvPicPr>
            <p:cNvPr id="678925" name="Picture 13" descr="a2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1" t="52409" r="42087" b="23822"/>
            <a:stretch>
              <a:fillRect/>
            </a:stretch>
          </p:blipFill>
          <p:spPr bwMode="auto">
            <a:xfrm>
              <a:off x="6069573" y="3654262"/>
              <a:ext cx="3074400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Flowchart: Connector 16"/>
            <p:cNvSpPr>
              <a:spLocks noChangeAspect="1"/>
            </p:cNvSpPr>
            <p:nvPr/>
          </p:nvSpPr>
          <p:spPr bwMode="auto">
            <a:xfrm>
              <a:off x="8532000" y="5201316"/>
              <a:ext cx="72000" cy="72000"/>
            </a:xfrm>
            <a:prstGeom prst="flowChartConnector">
              <a:avLst/>
            </a:prstGeom>
            <a:solidFill>
              <a:srgbClr val="C00000"/>
            </a:solidFill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9" name="Flowchart: Connector 18"/>
            <p:cNvSpPr>
              <a:spLocks noChangeAspect="1"/>
            </p:cNvSpPr>
            <p:nvPr/>
          </p:nvSpPr>
          <p:spPr bwMode="auto">
            <a:xfrm>
              <a:off x="6829173" y="4230262"/>
              <a:ext cx="72000" cy="72000"/>
            </a:xfrm>
            <a:prstGeom prst="flowChartConnector">
              <a:avLst/>
            </a:prstGeom>
            <a:solidFill>
              <a:srgbClr val="C00000"/>
            </a:solidFill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3" name="Flowchart: Connector 22"/>
            <p:cNvSpPr>
              <a:spLocks noChangeAspect="1"/>
            </p:cNvSpPr>
            <p:nvPr/>
          </p:nvSpPr>
          <p:spPr bwMode="auto">
            <a:xfrm>
              <a:off x="8110269" y="5202262"/>
              <a:ext cx="72000" cy="72000"/>
            </a:xfrm>
            <a:prstGeom prst="flowChartConnector">
              <a:avLst/>
            </a:prstGeom>
            <a:solidFill>
              <a:srgbClr val="C00000"/>
            </a:solidFill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4" name="Flowchart: Connector 23"/>
            <p:cNvSpPr>
              <a:spLocks noChangeAspect="1"/>
            </p:cNvSpPr>
            <p:nvPr/>
          </p:nvSpPr>
          <p:spPr bwMode="auto">
            <a:xfrm flipH="1" flipV="1">
              <a:off x="7262179" y="4230262"/>
              <a:ext cx="72000" cy="72000"/>
            </a:xfrm>
            <a:prstGeom prst="flowChartConnector">
              <a:avLst/>
            </a:prstGeom>
            <a:solidFill>
              <a:srgbClr val="C00000"/>
            </a:solidFill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139987" y="3575001"/>
            <a:ext cx="1135247" cy="276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b="1" dirty="0" smtClean="0">
                <a:solidFill>
                  <a:srgbClr val="C00000"/>
                </a:solidFill>
              </a:rPr>
              <a:t>   collimators</a:t>
            </a:r>
            <a:endParaRPr lang="de-DE" sz="12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2689" y="5455501"/>
            <a:ext cx="5418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The possibility of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betatron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function tuning combined with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exchangeable apertures will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allow to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regulate (in some limits)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transverse and energy collimation depths separately,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despite that collimators are placed in the dispersive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region</a:t>
            </a:r>
            <a:r>
              <a:rPr lang="en-US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GB" sz="1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78917" name="Group 678916"/>
          <p:cNvGrpSpPr/>
          <p:nvPr/>
        </p:nvGrpSpPr>
        <p:grpSpPr>
          <a:xfrm>
            <a:off x="-798" y="3026276"/>
            <a:ext cx="6061134" cy="2340000"/>
            <a:chOff x="8439" y="3100927"/>
            <a:chExt cx="6061134" cy="2340000"/>
          </a:xfrm>
        </p:grpSpPr>
        <p:pic>
          <p:nvPicPr>
            <p:cNvPr id="678926" name="Picture 14" descr="a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1" t="57173" r="40402" b="29301"/>
            <a:stretch>
              <a:fillRect/>
            </a:stretch>
          </p:blipFill>
          <p:spPr bwMode="auto">
            <a:xfrm>
              <a:off x="8439" y="3100927"/>
              <a:ext cx="6061134" cy="23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5" descr="a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67" t="58365" r="42760" b="29778"/>
            <a:stretch>
              <a:fillRect/>
            </a:stretch>
          </p:blipFill>
          <p:spPr bwMode="auto">
            <a:xfrm>
              <a:off x="79919" y="4309280"/>
              <a:ext cx="2821125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Flowchart: Connector 26"/>
            <p:cNvSpPr>
              <a:spLocks/>
            </p:cNvSpPr>
            <p:nvPr/>
          </p:nvSpPr>
          <p:spPr bwMode="auto">
            <a:xfrm>
              <a:off x="936000" y="3492000"/>
              <a:ext cx="684000" cy="432000"/>
            </a:xfrm>
            <a:prstGeom prst="flowChartConnector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cxnSp>
          <p:nvCxnSpPr>
            <p:cNvPr id="678916" name="Straight Arrow Connector 678915"/>
            <p:cNvCxnSpPr>
              <a:stCxn id="27" idx="4"/>
            </p:cNvCxnSpPr>
            <p:nvPr/>
          </p:nvCxnSpPr>
          <p:spPr bwMode="auto">
            <a:xfrm>
              <a:off x="1277999" y="3923999"/>
              <a:ext cx="36000" cy="576000"/>
            </a:xfrm>
            <a:prstGeom prst="straightConnector1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2" name="TextBox 1"/>
          <p:cNvSpPr txBox="1"/>
          <p:nvPr/>
        </p:nvSpPr>
        <p:spPr>
          <a:xfrm>
            <a:off x="-798" y="1209761"/>
            <a:ext cx="60035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50"/>
              </a:spcBef>
              <a:buNone/>
            </a:pPr>
            <a:r>
              <a:rPr lang="en-US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Main collimators:</a:t>
            </a:r>
          </a:p>
          <a:p>
            <a:pPr algn="just">
              <a:spcBef>
                <a:spcPts val="150"/>
              </a:spcBef>
              <a:buNone/>
            </a:pPr>
            <a:r>
              <a:rPr lang="en-US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►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four main collimators, two in each arc</a:t>
            </a:r>
          </a:p>
          <a:p>
            <a:pPr algn="just">
              <a:spcBef>
                <a:spcPts val="150"/>
              </a:spcBef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► round exchangeable apertures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150"/>
              </a:spcBef>
              <a:buNone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  ► 180˚ between two collimators in each arc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150"/>
              </a:spcBef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 ► n x 90˚ (n -odd number) between collimators in 1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and 2d arcs </a:t>
            </a:r>
          </a:p>
          <a:p>
            <a:pPr algn="just">
              <a:spcBef>
                <a:spcPts val="150"/>
              </a:spcBef>
              <a:buNone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  ► located at position with large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betatron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functions</a:t>
            </a:r>
          </a:p>
          <a:p>
            <a:pPr algn="just">
              <a:spcBef>
                <a:spcPts val="150"/>
              </a:spcBef>
              <a:buNone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  ► located in dispersive region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012000" y="1148485"/>
            <a:ext cx="3074427" cy="2343515"/>
            <a:chOff x="6012000" y="1148485"/>
            <a:chExt cx="3074427" cy="2343515"/>
          </a:xfrm>
        </p:grpSpPr>
        <p:grpSp>
          <p:nvGrpSpPr>
            <p:cNvPr id="11" name="Group 10"/>
            <p:cNvGrpSpPr/>
            <p:nvPr/>
          </p:nvGrpSpPr>
          <p:grpSpPr>
            <a:xfrm>
              <a:off x="6012000" y="1332000"/>
              <a:ext cx="3074427" cy="2160000"/>
              <a:chOff x="6090764" y="1200626"/>
              <a:chExt cx="3074427" cy="2160000"/>
            </a:xfrm>
          </p:grpSpPr>
          <p:pic>
            <p:nvPicPr>
              <p:cNvPr id="678924" name="Picture 12" descr="a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01" t="52409" r="42087" b="23822"/>
              <a:stretch>
                <a:fillRect/>
              </a:stretch>
            </p:blipFill>
            <p:spPr bwMode="auto">
              <a:xfrm>
                <a:off x="6090764" y="1200626"/>
                <a:ext cx="3074427" cy="2160000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Flowchart: Connector 14"/>
              <p:cNvSpPr>
                <a:spLocks noChangeAspect="1"/>
              </p:cNvSpPr>
              <p:nvPr/>
            </p:nvSpPr>
            <p:spPr bwMode="auto">
              <a:xfrm>
                <a:off x="6861191" y="2340000"/>
                <a:ext cx="72000" cy="72000"/>
              </a:xfrm>
              <a:prstGeom prst="flowChartConnector">
                <a:avLst/>
              </a:prstGeom>
              <a:solidFill>
                <a:srgbClr val="C00000"/>
              </a:solidFill>
              <a:ln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20" name="Flowchart: Connector 19"/>
              <p:cNvSpPr>
                <a:spLocks noChangeAspect="1"/>
              </p:cNvSpPr>
              <p:nvPr/>
            </p:nvSpPr>
            <p:spPr bwMode="auto">
              <a:xfrm>
                <a:off x="7275191" y="2340000"/>
                <a:ext cx="72000" cy="72000"/>
              </a:xfrm>
              <a:prstGeom prst="flowChartConnector">
                <a:avLst/>
              </a:prstGeom>
              <a:solidFill>
                <a:srgbClr val="C00000"/>
              </a:solidFill>
              <a:ln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21" name="Flowchart: Connector 20"/>
              <p:cNvSpPr>
                <a:spLocks noChangeAspect="1"/>
              </p:cNvSpPr>
              <p:nvPr/>
            </p:nvSpPr>
            <p:spPr bwMode="auto">
              <a:xfrm>
                <a:off x="8121191" y="2340000"/>
                <a:ext cx="72000" cy="72000"/>
              </a:xfrm>
              <a:prstGeom prst="flowChartConnector">
                <a:avLst/>
              </a:prstGeom>
              <a:solidFill>
                <a:srgbClr val="C00000"/>
              </a:solidFill>
              <a:ln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22" name="Flowchart: Connector 21"/>
              <p:cNvSpPr>
                <a:spLocks noChangeAspect="1"/>
              </p:cNvSpPr>
              <p:nvPr/>
            </p:nvSpPr>
            <p:spPr bwMode="auto">
              <a:xfrm>
                <a:off x="8553191" y="2340000"/>
                <a:ext cx="72000" cy="72000"/>
              </a:xfrm>
              <a:prstGeom prst="flowChartConnector">
                <a:avLst/>
              </a:prstGeom>
              <a:solidFill>
                <a:srgbClr val="C00000"/>
              </a:solidFill>
              <a:ln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de-DE" sz="900" b="0" i="0" u="none" strike="noStrike" cap="none" normalizeH="0" baseline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693150" y="1443754"/>
              <a:ext cx="360000" cy="360000"/>
              <a:chOff x="4959927" y="1440874"/>
              <a:chExt cx="360000" cy="360000"/>
            </a:xfrm>
          </p:grpSpPr>
          <p:sp>
            <p:nvSpPr>
              <p:cNvPr id="5" name="Flowchart: Connector 4"/>
              <p:cNvSpPr>
                <a:spLocks/>
              </p:cNvSpPr>
              <p:nvPr/>
            </p:nvSpPr>
            <p:spPr bwMode="auto">
              <a:xfrm>
                <a:off x="4959927" y="1440874"/>
                <a:ext cx="360000" cy="360000"/>
              </a:xfrm>
              <a:prstGeom prst="flowChartConnector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de-DE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982672" y="1466985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b="1" dirty="0" smtClean="0">
                    <a:solidFill>
                      <a:srgbClr val="C00000"/>
                    </a:solidFill>
                  </a:rPr>
                  <a:t>A</a:t>
                </a:r>
                <a:endParaRPr lang="de-DE" sz="1400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6904794" y="1148485"/>
              <a:ext cx="13704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 smtClean="0"/>
                <a:t>Standard Mode A</a:t>
              </a:r>
              <a:endParaRPr lang="de-DE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A634-9521-434F-82EE-FF22970F12DA}" type="slidenum">
              <a:rPr lang="en-GB"/>
              <a:pPr/>
              <a:t>9</a:t>
            </a:fld>
            <a:endParaRPr lang="en-GB"/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</a:t>
            </a:r>
            <a:r>
              <a:rPr lang="en-US" dirty="0" smtClean="0"/>
              <a:t>2d Collaboration Meeting of the European XFEL, 22-25 April 2013, DESY</a:t>
            </a:r>
            <a:endParaRPr lang="en-GB" dirty="0"/>
          </a:p>
          <a:p>
            <a:r>
              <a:rPr lang="en-US" dirty="0"/>
              <a:t>  N. Golubeva,  DESY</a:t>
            </a:r>
            <a:endParaRPr lang="en-GB" dirty="0"/>
          </a:p>
        </p:txBody>
      </p:sp>
      <p:sp>
        <p:nvSpPr>
          <p:cNvPr id="686090" name="Text Box 10"/>
          <p:cNvSpPr txBox="1">
            <a:spLocks noChangeArrowheads="1"/>
          </p:cNvSpPr>
          <p:nvPr/>
        </p:nvSpPr>
        <p:spPr bwMode="auto">
          <a:xfrm>
            <a:off x="1093788" y="539750"/>
            <a:ext cx="71532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bIns="0" anchor="b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Estimate of Required Collimator Apertures</a:t>
            </a:r>
            <a:endParaRPr lang="en-GB" sz="240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8766" y="1575515"/>
            <a:ext cx="3505200" cy="2339975"/>
            <a:chOff x="935038" y="1231900"/>
            <a:chExt cx="3505200" cy="2339975"/>
          </a:xfrm>
        </p:grpSpPr>
        <p:pic>
          <p:nvPicPr>
            <p:cNvPr id="686093" name="Picture 13" descr="a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1" t="53600" r="42087" b="23822"/>
            <a:stretch>
              <a:fillRect/>
            </a:stretch>
          </p:blipFill>
          <p:spPr bwMode="auto">
            <a:xfrm>
              <a:off x="935038" y="1231900"/>
              <a:ext cx="3505200" cy="2339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6127" name="Text Box 47"/>
            <p:cNvSpPr txBox="1">
              <a:spLocks noChangeArrowheads="1"/>
            </p:cNvSpPr>
            <p:nvPr/>
          </p:nvSpPr>
          <p:spPr bwMode="auto">
            <a:xfrm>
              <a:off x="1016000" y="2597150"/>
              <a:ext cx="1122363" cy="223838"/>
            </a:xfrm>
            <a:prstGeom prst="rect">
              <a:avLst/>
            </a:prstGeom>
            <a:noFill/>
            <a:ln w="9525">
              <a:solidFill>
                <a:srgbClr val="E8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800" b="1">
                  <a:solidFill>
                    <a:srgbClr val="E80000"/>
                  </a:solidFill>
                </a:rPr>
                <a:t>Energy Collimation</a:t>
              </a:r>
              <a:endParaRPr lang="en-GB" sz="800" b="1">
                <a:solidFill>
                  <a:srgbClr val="E80000"/>
                </a:solidFill>
              </a:endParaRPr>
            </a:p>
          </p:txBody>
        </p:sp>
        <p:sp>
          <p:nvSpPr>
            <p:cNvPr id="686128" name="Text Box 48"/>
            <p:cNvSpPr txBox="1">
              <a:spLocks noChangeArrowheads="1"/>
            </p:cNvSpPr>
            <p:nvPr/>
          </p:nvSpPr>
          <p:spPr bwMode="auto">
            <a:xfrm>
              <a:off x="2868613" y="1670050"/>
              <a:ext cx="1322388" cy="223838"/>
            </a:xfrm>
            <a:prstGeom prst="rect">
              <a:avLst/>
            </a:prstGeom>
            <a:noFill/>
            <a:ln w="9525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800" b="1">
                  <a:solidFill>
                    <a:srgbClr val="0033CC"/>
                  </a:solidFill>
                </a:rPr>
                <a:t>Transverse Collimation</a:t>
              </a:r>
              <a:endParaRPr lang="en-GB" sz="800" b="1">
                <a:solidFill>
                  <a:srgbClr val="0033CC"/>
                </a:solidFill>
              </a:endParaRPr>
            </a:p>
          </p:txBody>
        </p:sp>
        <p:sp>
          <p:nvSpPr>
            <p:cNvPr id="686129" name="Line 49"/>
            <p:cNvSpPr>
              <a:spLocks noChangeShapeType="1"/>
            </p:cNvSpPr>
            <p:nvPr/>
          </p:nvSpPr>
          <p:spPr bwMode="auto">
            <a:xfrm>
              <a:off x="3041650" y="1885950"/>
              <a:ext cx="9525" cy="1049338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6130" name="Line 50"/>
            <p:cNvSpPr>
              <a:spLocks noChangeShapeType="1"/>
            </p:cNvSpPr>
            <p:nvPr/>
          </p:nvSpPr>
          <p:spPr bwMode="auto">
            <a:xfrm>
              <a:off x="2136775" y="2733675"/>
              <a:ext cx="241300" cy="0"/>
            </a:xfrm>
            <a:prstGeom prst="line">
              <a:avLst/>
            </a:prstGeom>
            <a:noFill/>
            <a:ln w="9525">
              <a:solidFill>
                <a:srgbClr val="E8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46546" y="1142332"/>
            <a:ext cx="7080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Details of calculation procedure can be found in TESLA-FEL 2007-05 Report</a:t>
            </a:r>
            <a:r>
              <a:rPr lang="en-US" sz="1400" b="1" dirty="0" smtClean="0">
                <a:solidFill>
                  <a:srgbClr val="0033CC"/>
                </a:solidFill>
                <a:latin typeface="Comic Sans MS" pitchFamily="66" charset="0"/>
              </a:rPr>
              <a:t>.</a:t>
            </a:r>
            <a:endParaRPr lang="de-DE" sz="14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42" y="3983121"/>
            <a:ext cx="414669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400" dirty="0" smtClean="0">
                <a:solidFill>
                  <a:srgbClr val="0033CC"/>
                </a:solidFill>
                <a:latin typeface="Comic Sans MS" pitchFamily="66" charset="0"/>
              </a:rPr>
              <a:t>Blue </a:t>
            </a:r>
            <a:r>
              <a:rPr lang="en-US" sz="1400" dirty="0">
                <a:solidFill>
                  <a:srgbClr val="0033CC"/>
                </a:solidFill>
                <a:latin typeface="Comic Sans MS" pitchFamily="66" charset="0"/>
              </a:rPr>
              <a:t>curve:</a:t>
            </a:r>
          </a:p>
          <a:p>
            <a:pPr algn="ctr">
              <a:spcBef>
                <a:spcPct val="0"/>
              </a:spcBef>
              <a:buClrTx/>
              <a:buNone/>
            </a:pPr>
            <a:r>
              <a:rPr lang="en-US" sz="1400" dirty="0">
                <a:solidFill>
                  <a:srgbClr val="0033CC"/>
                </a:solidFill>
              </a:rPr>
              <a:t>Aperture radius required to protect </a:t>
            </a:r>
            <a:endParaRPr lang="en-US" sz="1400" dirty="0" smtClean="0">
              <a:solidFill>
                <a:srgbClr val="0033CC"/>
              </a:solidFill>
            </a:endParaRPr>
          </a:p>
          <a:p>
            <a:pPr algn="ctr">
              <a:spcBef>
                <a:spcPct val="0"/>
              </a:spcBef>
              <a:buClrTx/>
              <a:buNone/>
            </a:pPr>
            <a:r>
              <a:rPr lang="en-US" sz="1400" dirty="0" smtClean="0">
                <a:solidFill>
                  <a:srgbClr val="0033CC"/>
                </a:solidFill>
              </a:rPr>
              <a:t>the </a:t>
            </a:r>
            <a:r>
              <a:rPr lang="en-US" sz="1400" dirty="0" err="1">
                <a:solidFill>
                  <a:srgbClr val="0033CC"/>
                </a:solidFill>
              </a:rPr>
              <a:t>undulator</a:t>
            </a:r>
            <a:r>
              <a:rPr lang="en-US" sz="1400" dirty="0">
                <a:solidFill>
                  <a:srgbClr val="0033CC"/>
                </a:solidFill>
              </a:rPr>
              <a:t> vacuum </a:t>
            </a:r>
            <a:r>
              <a:rPr lang="en-US" sz="1400" dirty="0" smtClean="0">
                <a:solidFill>
                  <a:srgbClr val="0033CC"/>
                </a:solidFill>
              </a:rPr>
              <a:t>chamber </a:t>
            </a:r>
          </a:p>
          <a:p>
            <a:pPr algn="ctr">
              <a:spcBef>
                <a:spcPct val="0"/>
              </a:spcBef>
              <a:buClrTx/>
              <a:buNone/>
            </a:pPr>
            <a:r>
              <a:rPr lang="en-US" sz="1400" dirty="0" smtClean="0">
                <a:solidFill>
                  <a:srgbClr val="0033CC"/>
                </a:solidFill>
              </a:rPr>
              <a:t>as </a:t>
            </a:r>
            <a:r>
              <a:rPr lang="en-US" sz="1400" dirty="0">
                <a:solidFill>
                  <a:srgbClr val="0033CC"/>
                </a:solidFill>
              </a:rPr>
              <a:t>a function of the energy </a:t>
            </a:r>
            <a:r>
              <a:rPr lang="en-US" sz="1400" dirty="0" smtClean="0">
                <a:solidFill>
                  <a:srgbClr val="0033CC"/>
                </a:solidFill>
              </a:rPr>
              <a:t>deviation</a:t>
            </a:r>
            <a:endParaRPr lang="en-US" sz="1400" dirty="0">
              <a:solidFill>
                <a:srgbClr val="0033CC"/>
              </a:solidFill>
            </a:endParaRPr>
          </a:p>
          <a:p>
            <a:pPr algn="ctr">
              <a:spcBef>
                <a:spcPct val="0"/>
              </a:spcBef>
              <a:buClrTx/>
              <a:buNone/>
            </a:pPr>
            <a:r>
              <a:rPr lang="en-US" sz="1400" dirty="0" smtClean="0">
                <a:solidFill>
                  <a:srgbClr val="0033CC"/>
                </a:solidFill>
              </a:rPr>
              <a:t>(transverse collimation).</a:t>
            </a:r>
            <a:endParaRPr lang="en-US" sz="1400" dirty="0">
              <a:solidFill>
                <a:srgbClr val="0033CC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sz="14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400" dirty="0" smtClean="0">
                <a:solidFill>
                  <a:srgbClr val="C00000"/>
                </a:solidFill>
                <a:latin typeface="Comic Sans MS" pitchFamily="66" charset="0"/>
              </a:rPr>
              <a:t>Red </a:t>
            </a:r>
            <a:r>
              <a:rPr lang="en-US" sz="1400" dirty="0">
                <a:solidFill>
                  <a:srgbClr val="C00000"/>
                </a:solidFill>
                <a:latin typeface="Comic Sans MS" pitchFamily="66" charset="0"/>
              </a:rPr>
              <a:t>curve: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C00000"/>
                </a:solidFill>
                <a:latin typeface="Comic Sans MS" pitchFamily="66" charset="0"/>
              </a:rPr>
              <a:t>Aperture radius required to block </a:t>
            </a:r>
            <a:endParaRPr lang="en-US" sz="14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400" dirty="0" smtClean="0">
                <a:solidFill>
                  <a:srgbClr val="C00000"/>
                </a:solidFill>
                <a:latin typeface="Comic Sans MS" pitchFamily="66" charset="0"/>
              </a:rPr>
              <a:t>the </a:t>
            </a:r>
            <a:r>
              <a:rPr lang="en-US" sz="1400" dirty="0">
                <a:solidFill>
                  <a:srgbClr val="C00000"/>
                </a:solidFill>
                <a:latin typeface="Comic Sans MS" pitchFamily="66" charset="0"/>
              </a:rPr>
              <a:t>corresponding off-energy </a:t>
            </a:r>
            <a:r>
              <a:rPr lang="en-US" sz="1400" dirty="0" smtClean="0">
                <a:solidFill>
                  <a:srgbClr val="C00000"/>
                </a:solidFill>
                <a:latin typeface="Comic Sans MS" pitchFamily="66" charset="0"/>
              </a:rPr>
              <a:t>fraction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400" dirty="0" smtClean="0">
                <a:solidFill>
                  <a:srgbClr val="C00000"/>
                </a:solidFill>
                <a:latin typeface="Comic Sans MS" pitchFamily="66" charset="0"/>
              </a:rPr>
              <a:t>of </a:t>
            </a:r>
            <a:r>
              <a:rPr lang="en-US" sz="1400" dirty="0">
                <a:solidFill>
                  <a:srgbClr val="C00000"/>
                </a:solidFill>
                <a:latin typeface="Comic Sans MS" pitchFamily="66" charset="0"/>
              </a:rPr>
              <a:t>incoming particles in the collimation </a:t>
            </a:r>
            <a:r>
              <a:rPr lang="en-US" sz="1400" dirty="0" smtClean="0">
                <a:solidFill>
                  <a:srgbClr val="C00000"/>
                </a:solidFill>
                <a:latin typeface="Comic Sans MS" pitchFamily="66" charset="0"/>
              </a:rPr>
              <a:t>section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400" dirty="0" smtClean="0">
                <a:solidFill>
                  <a:srgbClr val="C00000"/>
                </a:solidFill>
                <a:latin typeface="Comic Sans MS" pitchFamily="66" charset="0"/>
              </a:rPr>
              <a:t>(energy collimation).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904509" y="2299855"/>
            <a:ext cx="3509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3832511" y="1754818"/>
            <a:ext cx="5311489" cy="185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Example (transverse collimation):</a:t>
            </a: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►  Standard Mode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l-GR" sz="1400" dirty="0">
                <a:latin typeface="Arial" pitchFamily="34" charset="0"/>
                <a:cs typeface="Arial" pitchFamily="34" charset="0"/>
              </a:rPr>
              <a:t>β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x,y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≈ 200 m at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main collimator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locations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►  Diameter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of the beam pipe in collimation section = 40.5 mm </a:t>
            </a: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►  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Protection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target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defined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:</a:t>
            </a:r>
            <a:endParaRPr lang="de-DE" sz="1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de-DE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►  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radius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de-DE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latin typeface="Arial" pitchFamily="34" charset="0"/>
                <a:cs typeface="Arial" pitchFamily="34" charset="0"/>
              </a:rPr>
              <a:t>undulator</a:t>
            </a:r>
            <a:r>
              <a:rPr lang="de-DE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latin typeface="Arial" pitchFamily="34" charset="0"/>
                <a:cs typeface="Arial" pitchFamily="34" charset="0"/>
              </a:rPr>
              <a:t>vacuum</a:t>
            </a:r>
            <a:r>
              <a:rPr lang="de-DE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latin typeface="Arial" pitchFamily="34" charset="0"/>
                <a:cs typeface="Arial" pitchFamily="34" charset="0"/>
              </a:rPr>
              <a:t>chamber</a:t>
            </a:r>
            <a:r>
              <a:rPr lang="de-DE" sz="1400" dirty="0">
                <a:latin typeface="Arial" pitchFamily="34" charset="0"/>
                <a:cs typeface="Arial" pitchFamily="34" charset="0"/>
              </a:rPr>
              <a:t>  (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de-DE" sz="1400" dirty="0">
                <a:latin typeface="Arial" pitchFamily="34" charset="0"/>
                <a:cs typeface="Arial" pitchFamily="34" charset="0"/>
              </a:rPr>
              <a:t>, 3,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4, 5 mm) </a:t>
            </a:r>
            <a:endParaRPr lang="de-DE" sz="1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de-DE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► 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&lt;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de-DE" sz="1400" dirty="0" err="1">
                <a:latin typeface="Arial" pitchFamily="34" charset="0"/>
                <a:cs typeface="Arial" pitchFamily="34" charset="0"/>
              </a:rPr>
              <a:t>betatron</a:t>
            </a:r>
            <a:r>
              <a:rPr lang="de-DE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functions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>
                <a:latin typeface="Arial" pitchFamily="34" charset="0"/>
                <a:cs typeface="Arial" pitchFamily="34" charset="0"/>
              </a:rPr>
              <a:t>in </a:t>
            </a:r>
            <a:r>
              <a:rPr lang="de-DE" sz="1400" dirty="0" err="1">
                <a:latin typeface="Arial" pitchFamily="34" charset="0"/>
                <a:cs typeface="Arial" pitchFamily="34" charset="0"/>
              </a:rPr>
              <a:t>undulator</a:t>
            </a:r>
            <a:r>
              <a:rPr lang="de-DE" sz="1400" dirty="0">
                <a:latin typeface="Arial" pitchFamily="34" charset="0"/>
                <a:cs typeface="Arial" pitchFamily="34" charset="0"/>
              </a:rPr>
              <a:t> (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15</a:t>
            </a:r>
            <a:r>
              <a:rPr lang="de-DE" sz="1400" dirty="0">
                <a:latin typeface="Arial" pitchFamily="34" charset="0"/>
                <a:cs typeface="Arial" pitchFamily="34" charset="0"/>
              </a:rPr>
              <a:t>, 30,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45, 60 m)</a:t>
            </a:r>
            <a:endParaRPr lang="de-DE" sz="1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►  Beam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energy 17.5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GeV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normalized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emittance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1.4 mm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mrad</a:t>
            </a:r>
            <a:endParaRPr lang="de-DE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759663" y="3829232"/>
            <a:ext cx="3487400" cy="2142041"/>
            <a:chOff x="4773662" y="3915490"/>
            <a:chExt cx="3487400" cy="2142041"/>
          </a:xfrm>
        </p:grpSpPr>
        <p:grpSp>
          <p:nvGrpSpPr>
            <p:cNvPr id="9" name="Group 8"/>
            <p:cNvGrpSpPr/>
            <p:nvPr/>
          </p:nvGrpSpPr>
          <p:grpSpPr>
            <a:xfrm>
              <a:off x="4773662" y="4241649"/>
              <a:ext cx="3487400" cy="1815882"/>
              <a:chOff x="4759663" y="4026206"/>
              <a:chExt cx="3487400" cy="1815882"/>
            </a:xfrm>
          </p:grpSpPr>
          <p:sp>
            <p:nvSpPr>
              <p:cNvPr id="31" name="TextBox 8"/>
              <p:cNvSpPr txBox="1">
                <a:spLocks noChangeArrowheads="1"/>
              </p:cNvSpPr>
              <p:nvPr/>
            </p:nvSpPr>
            <p:spPr bwMode="auto">
              <a:xfrm>
                <a:off x="4759663" y="4026206"/>
                <a:ext cx="3487400" cy="1815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buNone/>
                </a:pPr>
                <a:r>
                  <a:rPr lang="en-US" sz="1600" b="1" dirty="0"/>
                  <a:t>&lt;</a:t>
                </a:r>
                <a:r>
                  <a:rPr lang="el-GR" sz="1600" b="1" dirty="0"/>
                  <a:t>β</a:t>
                </a:r>
                <a:r>
                  <a:rPr lang="en-US" sz="1600" b="1" dirty="0"/>
                  <a:t>&gt;                     </a:t>
                </a:r>
              </a:p>
              <a:p>
                <a:pPr>
                  <a:buNone/>
                </a:pPr>
                <a:r>
                  <a:rPr lang="en-US" sz="1600" b="1" dirty="0"/>
                  <a:t>           </a:t>
                </a:r>
                <a:r>
                  <a:rPr lang="en-US" sz="1400" b="1" dirty="0">
                    <a:latin typeface="Comic Sans MS" pitchFamily="66" charset="0"/>
                  </a:rPr>
                  <a:t>2mm    </a:t>
                </a:r>
                <a:r>
                  <a:rPr lang="en-US" sz="1400" b="1" dirty="0">
                    <a:solidFill>
                      <a:srgbClr val="0070C0"/>
                    </a:solidFill>
                    <a:latin typeface="Comic Sans MS" pitchFamily="66" charset="0"/>
                  </a:rPr>
                  <a:t>3mm</a:t>
                </a:r>
                <a:r>
                  <a:rPr lang="en-US" sz="1400" b="1" dirty="0">
                    <a:latin typeface="Comic Sans MS" pitchFamily="66" charset="0"/>
                  </a:rPr>
                  <a:t>     4mm    5mm </a:t>
                </a:r>
                <a:r>
                  <a:rPr lang="en-US" sz="1400" b="1" dirty="0" smtClean="0">
                    <a:latin typeface="Comic Sans MS" pitchFamily="66" charset="0"/>
                  </a:rPr>
                  <a:t> </a:t>
                </a:r>
                <a:endParaRPr lang="en-US" sz="1400" b="1" dirty="0">
                  <a:latin typeface="Comic Sans MS" pitchFamily="66" charset="0"/>
                </a:endParaRPr>
              </a:p>
              <a:p>
                <a:pPr>
                  <a:buNone/>
                </a:pPr>
                <a:r>
                  <a:rPr lang="en-US" sz="1600" b="1" dirty="0"/>
                  <a:t> </a:t>
                </a:r>
                <a:r>
                  <a:rPr lang="en-US" sz="1600" b="1" dirty="0">
                    <a:latin typeface="Comic Sans MS" pitchFamily="66" charset="0"/>
                  </a:rPr>
                  <a:t>15   2.95   3.70   4.26   5.02</a:t>
                </a:r>
              </a:p>
              <a:p>
                <a:pPr>
                  <a:buNone/>
                </a:pPr>
                <a:r>
                  <a:rPr lang="en-US" sz="1600" b="1" dirty="0">
                    <a:latin typeface="Comic Sans MS" pitchFamily="66" charset="0"/>
                  </a:rPr>
                  <a:t> </a:t>
                </a:r>
                <a:r>
                  <a:rPr lang="en-US" sz="1600" b="1" dirty="0">
                    <a:solidFill>
                      <a:srgbClr val="0070C0"/>
                    </a:solidFill>
                    <a:latin typeface="Comic Sans MS" pitchFamily="66" charset="0"/>
                  </a:rPr>
                  <a:t>30 </a:t>
                </a:r>
                <a:r>
                  <a:rPr lang="en-US" sz="1600" b="1" dirty="0">
                    <a:latin typeface="Comic Sans MS" pitchFamily="66" charset="0"/>
                  </a:rPr>
                  <a:t>  2.45   </a:t>
                </a:r>
                <a:r>
                  <a:rPr lang="en-US" sz="1600" b="1" dirty="0">
                    <a:solidFill>
                      <a:srgbClr val="0070C0"/>
                    </a:solidFill>
                    <a:latin typeface="Comic Sans MS" pitchFamily="66" charset="0"/>
                  </a:rPr>
                  <a:t>3.00</a:t>
                </a:r>
                <a:r>
                  <a:rPr lang="en-US" sz="1600" b="1" dirty="0">
                    <a:latin typeface="Comic Sans MS" pitchFamily="66" charset="0"/>
                  </a:rPr>
                  <a:t>   3.60   4.00</a:t>
                </a:r>
              </a:p>
              <a:p>
                <a:pPr>
                  <a:buNone/>
                </a:pPr>
                <a:r>
                  <a:rPr lang="en-US" sz="1600" b="1" dirty="0">
                    <a:latin typeface="Comic Sans MS" pitchFamily="66" charset="0"/>
                  </a:rPr>
                  <a:t> 45   2.10   2.62   3.26   3.59  </a:t>
                </a:r>
              </a:p>
              <a:p>
                <a:pPr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 60   </a:t>
                </a:r>
                <a:r>
                  <a:rPr lang="en-US" sz="1600" b="1" dirty="0">
                    <a:latin typeface="Comic Sans MS" pitchFamily="66" charset="0"/>
                  </a:rPr>
                  <a:t>1.97   2.48   2.94   3.36</a:t>
                </a:r>
                <a:endParaRPr lang="de-DE" sz="1600" b="1" dirty="0">
                  <a:latin typeface="Comic Sans MS" pitchFamily="66" charset="0"/>
                </a:endParaRPr>
              </a:p>
            </p:txBody>
          </p:sp>
          <p:sp>
            <p:nvSpPr>
              <p:cNvPr id="33" name="TextBox 12"/>
              <p:cNvSpPr txBox="1">
                <a:spLocks noChangeArrowheads="1"/>
              </p:cNvSpPr>
              <p:nvPr/>
            </p:nvSpPr>
            <p:spPr bwMode="auto">
              <a:xfrm>
                <a:off x="6264131" y="4034594"/>
                <a:ext cx="704850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buNone/>
                </a:pPr>
                <a:r>
                  <a:rPr lang="en-US" sz="1400" b="1" dirty="0" err="1">
                    <a:solidFill>
                      <a:srgbClr val="002060"/>
                    </a:solidFill>
                    <a:latin typeface="Comic Sans MS" pitchFamily="66" charset="0"/>
                  </a:rPr>
                  <a:t>R_und</a:t>
                </a:r>
                <a:endParaRPr lang="de-DE" sz="1400" b="1" dirty="0">
                  <a:solidFill>
                    <a:srgbClr val="00206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5255491" y="3915490"/>
              <a:ext cx="2555508" cy="3077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Aperture radii of 4 collimators</a:t>
              </a:r>
              <a:r>
                <a:rPr lang="en-US" sz="1200" dirty="0" smtClean="0"/>
                <a:t>:</a:t>
              </a:r>
              <a:endParaRPr lang="de-DE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1325</Words>
  <Application>Microsoft Office PowerPoint</Application>
  <PresentationFormat>On-screen Show (4:3)</PresentationFormat>
  <Paragraphs>200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DESY European XFEL</vt:lpstr>
      <vt:lpstr>Post-Linac Collimation System for the European XFEL </vt:lpstr>
      <vt:lpstr>Post-Linac Collimation System</vt:lpstr>
      <vt:lpstr>Post-Linac Collimation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xxx 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xxx xxx</dc:creator>
  <cp:lastModifiedBy>Golubeva, Nina</cp:lastModifiedBy>
  <cp:revision>497</cp:revision>
  <cp:lastPrinted>2013-04-18T08:49:41Z</cp:lastPrinted>
  <dcterms:created xsi:type="dcterms:W3CDTF">2008-08-31T12:56:32Z</dcterms:created>
  <dcterms:modified xsi:type="dcterms:W3CDTF">2013-04-23T11:13:42Z</dcterms:modified>
</cp:coreProperties>
</file>