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74" r:id="rId3"/>
    <p:sldId id="282" r:id="rId4"/>
    <p:sldId id="339" r:id="rId5"/>
    <p:sldId id="309" r:id="rId6"/>
    <p:sldId id="356" r:id="rId7"/>
    <p:sldId id="357" r:id="rId8"/>
    <p:sldId id="373" r:id="rId9"/>
    <p:sldId id="359" r:id="rId10"/>
    <p:sldId id="370" r:id="rId11"/>
    <p:sldId id="371" r:id="rId12"/>
    <p:sldId id="367" r:id="rId1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59" autoAdjust="0"/>
    <p:restoredTop sz="95752" autoAdjust="0"/>
  </p:normalViewPr>
  <p:slideViewPr>
    <p:cSldViewPr snapToGrid="0">
      <p:cViewPr>
        <p:scale>
          <a:sx n="97" d="100"/>
          <a:sy n="97" d="100"/>
        </p:scale>
        <p:origin x="-636" y="-186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2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Relationship Id="rId14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280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F035CA18-3BB8-4B0E-90A0-E53A41CDF4A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364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8DEB5-212A-4CAF-9880-70E92CE7410A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/>
              <a:t>  Upper 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prstGeom prst="rect">
            <a:avLst/>
          </a:prstGeom>
        </p:spPr>
        <p:txBody>
          <a:bodyPr lIns="84408" tIns="42204" rIns="84408" bIns="42204"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194B-4E03-44F6-A5A4-EE7F3387DAD1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18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56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17DB07-F910-4CAF-9890-D556C9E950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2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19C896-DA6A-4400-8C14-50907EB4EF5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3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44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9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40F77-37AB-4F36-92C1-0829695226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51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2240"/>
            <a:ext cx="8569325" cy="525557"/>
          </a:xfrm>
        </p:spPr>
        <p:txBody>
          <a:bodyPr/>
          <a:lstStyle>
            <a:lvl1pPr>
              <a:defRPr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0824" y="6359857"/>
            <a:ext cx="6149975" cy="47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Accelerator Challenges at the European XFEL – Winfried Decking, DESY LBNL, May 5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18913" y="6526213"/>
            <a:ext cx="2645700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898" y="805218"/>
            <a:ext cx="8584441" cy="555463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5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A1EBF86-6A8F-4A06-BB51-46337A5CF2A5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 smtClean="0">
                <a:solidFill>
                  <a:schemeClr val="bg1"/>
                </a:solidFill>
                <a:effectLst/>
                <a:latin typeface="Arial" charset="0"/>
                <a:ea typeface="ＭＳ Ｐゴシック" pitchFamily="112" charset="-128"/>
                <a:cs typeface="+mn-cs"/>
              </a:rPr>
              <a:t>Bunch Compression</a:t>
            </a:r>
            <a:endParaRPr lang="de-DE" sz="900" kern="1200" dirty="0" smtClean="0">
              <a:solidFill>
                <a:schemeClr val="bg1"/>
              </a:solidFill>
              <a:effectLst/>
              <a:latin typeface="Arial" charset="0"/>
              <a:ea typeface="ＭＳ Ｐゴシック" pitchFamily="112" charset="-128"/>
              <a:cs typeface="+mn-cs"/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0" name="Text Box 123"/>
          <p:cNvSpPr txBox="1">
            <a:spLocks noChangeArrowheads="1"/>
          </p:cNvSpPr>
          <p:nvPr userDrawn="1"/>
        </p:nvSpPr>
        <p:spPr bwMode="auto">
          <a:xfrm>
            <a:off x="82763" y="6385251"/>
            <a:ext cx="2713452" cy="458443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9200" tIns="0" rIns="46800" bIns="0" anchor="b"/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GB" sz="10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72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8.emf"/><Relationship Id="rId4" Type="http://schemas.openxmlformats.org/officeDocument/2006/relationships/image" Target="../media/image14.wmf"/><Relationship Id="rId9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12.bin"/><Relationship Id="rId26" Type="http://schemas.openxmlformats.org/officeDocument/2006/relationships/oleObject" Target="../embeddings/oleObject16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8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26.wmf"/><Relationship Id="rId25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32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3.wmf"/><Relationship Id="rId24" Type="http://schemas.openxmlformats.org/officeDocument/2006/relationships/oleObject" Target="../embeddings/oleObject15.bin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23" Type="http://schemas.openxmlformats.org/officeDocument/2006/relationships/image" Target="../media/image29.wmf"/><Relationship Id="rId28" Type="http://schemas.openxmlformats.org/officeDocument/2006/relationships/oleObject" Target="../embeddings/oleObject17.bin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27.wmf"/><Relationship Id="rId31" Type="http://schemas.openxmlformats.org/officeDocument/2006/relationships/image" Target="../media/image33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4.bin"/><Relationship Id="rId27" Type="http://schemas.openxmlformats.org/officeDocument/2006/relationships/image" Target="../media/image31.wmf"/><Relationship Id="rId30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7051" y="3073578"/>
            <a:ext cx="7283450" cy="1814513"/>
          </a:xfrm>
        </p:spPr>
        <p:txBody>
          <a:bodyPr/>
          <a:lstStyle/>
          <a:p>
            <a:r>
              <a:rPr lang="en-GB" sz="2400" dirty="0" smtClean="0"/>
              <a:t>T. Limberg</a:t>
            </a:r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88686" y="1246625"/>
            <a:ext cx="8839199" cy="1844675"/>
          </a:xfrm>
          <a:ln/>
        </p:spPr>
        <p:txBody>
          <a:bodyPr/>
          <a:lstStyle/>
          <a:p>
            <a:r>
              <a:rPr lang="en-US" sz="2800" dirty="0" smtClean="0"/>
              <a:t>Bunch Compression</a:t>
            </a:r>
            <a:endParaRPr lang="de-DE" sz="2800" dirty="0"/>
          </a:p>
        </p:txBody>
      </p:sp>
      <p:pic>
        <p:nvPicPr>
          <p:cNvPr id="83987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8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3F5AD-B768-4BD1-BFC6-9F80796D57FA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270"/>
            <a:ext cx="9144000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243908" y="304457"/>
            <a:ext cx="415030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European XFEL BC Exit: 1 </a:t>
            </a:r>
            <a:r>
              <a:rPr lang="en-US" sz="2000" dirty="0" err="1" smtClean="0">
                <a:solidFill>
                  <a:schemeClr val="bg1"/>
                </a:solidFill>
              </a:rPr>
              <a:t>nC</a:t>
            </a:r>
            <a:r>
              <a:rPr lang="en-US" sz="2000" dirty="0" smtClean="0">
                <a:solidFill>
                  <a:schemeClr val="bg1"/>
                </a:solidFill>
              </a:rPr>
              <a:t>, 5 kA,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Total Compression Factor: 100 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3F5AD-B768-4BD1-BFC6-9F80796D57F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854245" y="520700"/>
            <a:ext cx="166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400" dirty="0" smtClean="0">
                <a:solidFill>
                  <a:schemeClr val="bg1"/>
                </a:solidFill>
              </a:rPr>
              <a:t>Q = 20 </a:t>
            </a:r>
            <a:r>
              <a:rPr lang="de-DE" sz="2400" dirty="0" err="1" smtClean="0">
                <a:solidFill>
                  <a:schemeClr val="bg1"/>
                </a:solidFill>
              </a:rPr>
              <a:t>pC</a:t>
            </a: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9" y="1081548"/>
            <a:ext cx="8227739" cy="53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6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3C481-61C9-432A-96B8-5992DFE6A251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Status of Civil Construction, </a:t>
            </a:r>
          </a:p>
          <a:p>
            <a:r>
              <a:rPr lang="en-US" smtClean="0"/>
              <a:t>Andreas S. Schwarz, European XFEL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528" y="-207151"/>
            <a:ext cx="10828922" cy="72172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550" y="790575"/>
            <a:ext cx="5397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dirty="0" smtClean="0">
                <a:solidFill>
                  <a:schemeClr val="bg1"/>
                </a:solidFill>
              </a:rPr>
              <a:t>Thank you for your attention!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358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474" y="1347788"/>
            <a:ext cx="8790552" cy="5151335"/>
          </a:xfrm>
        </p:spPr>
        <p:txBody>
          <a:bodyPr/>
          <a:lstStyle/>
          <a:p>
            <a:r>
              <a:rPr lang="en-US" sz="1800" dirty="0" smtClean="0"/>
              <a:t>Space Charge prevents high charge densities at lower beam energies</a:t>
            </a:r>
          </a:p>
          <a:p>
            <a:endParaRPr lang="en-US" sz="1800" dirty="0"/>
          </a:p>
          <a:p>
            <a:r>
              <a:rPr lang="en-US" sz="1800" dirty="0" smtClean="0"/>
              <a:t>Velocity differences vanish towards higher beam energies</a:t>
            </a:r>
          </a:p>
          <a:p>
            <a:endParaRPr lang="en-US" sz="1800" dirty="0"/>
          </a:p>
          <a:p>
            <a:r>
              <a:rPr lang="en-US" sz="1800" dirty="0" smtClean="0"/>
              <a:t>→ path length differences in dispersive sections </a:t>
            </a:r>
            <a:endParaRPr lang="en-US" sz="1800" dirty="0"/>
          </a:p>
          <a:p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Longitudinal Bunch Compression Basics</a:t>
            </a:r>
            <a:endParaRPr lang="de-DE" b="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96" y="3163529"/>
            <a:ext cx="5437239" cy="312657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10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dirty="0" smtClean="0"/>
              <a:t>XFEL – New Parameter Set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30391" r="754" b="30028"/>
          <a:stretch>
            <a:fillRect/>
          </a:stretch>
        </p:blipFill>
        <p:spPr>
          <a:xfrm>
            <a:off x="177165" y="1069113"/>
            <a:ext cx="8499475" cy="2071687"/>
          </a:xfrm>
          <a:prstGeom prst="rect">
            <a:avLst/>
          </a:prstGeom>
        </p:spPr>
      </p:pic>
      <p:graphicFrame>
        <p:nvGraphicFramePr>
          <p:cNvPr id="7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711536"/>
              </p:ext>
            </p:extLst>
          </p:nvPr>
        </p:nvGraphicFramePr>
        <p:xfrm>
          <a:off x="497527" y="2920120"/>
          <a:ext cx="7702550" cy="3206751"/>
        </p:xfrm>
        <a:graphic>
          <a:graphicData uri="http://schemas.openxmlformats.org/drawingml/2006/table">
            <a:tbl>
              <a:tblPr/>
              <a:tblGrid>
                <a:gridCol w="2794000"/>
                <a:gridCol w="2000250"/>
                <a:gridCol w="2908300"/>
              </a:tblGrid>
              <a:tr h="3809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Baseline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New Parameter Set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000"/>
                      </a:srgbClr>
                    </a:solidFill>
                  </a:tcPr>
                </a:tc>
              </a:tr>
              <a:tr h="3555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Electron Energy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17.5 GeV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10.5/14/17.5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GeV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000"/>
                      </a:srgbClr>
                    </a:solidFill>
                  </a:tcPr>
                </a:tc>
              </a:tr>
              <a:tr h="3555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Bunch charge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 nC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0.02 - 1 nC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000"/>
                      </a:srgbClr>
                    </a:solidFill>
                  </a:tcPr>
                </a:tc>
              </a:tr>
              <a:tr h="3555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Peak current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 kA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 kA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000"/>
                      </a:srgbClr>
                    </a:solidFill>
                  </a:tcPr>
                </a:tc>
              </a:tr>
              <a:tr h="357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Slice emittance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&lt; 1.4 mm mrad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0.4 - 1.0 mm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mrad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000"/>
                      </a:srgbClr>
                    </a:solidFill>
                  </a:tcPr>
                </a:tc>
              </a:tr>
              <a:tr h="3555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Slice energy spread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1.5 MeV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4 - 2 MeV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000"/>
                      </a:srgbClr>
                    </a:solidFill>
                  </a:tcPr>
                </a:tc>
              </a:tr>
              <a:tr h="3352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Shortest SASE wavelength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0.1 nm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0.05 nm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000"/>
                      </a:srgbClr>
                    </a:solidFill>
                  </a:tcPr>
                </a:tc>
              </a:tr>
              <a:tr h="3555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Pulse repetition rate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 Hz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 Hz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000"/>
                      </a:srgbClr>
                    </a:solidFill>
                  </a:tcPr>
                </a:tc>
              </a:tr>
              <a:tr h="3555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Bunches per pulse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3000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2700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>
                <a:solidFill>
                  <a:srgbClr val="FFFFFF"/>
                </a:solidFill>
              </a:rPr>
              <a:pPr/>
              <a:t>3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>
                <a:solidFill>
                  <a:srgbClr val="FFFFFF"/>
                </a:solidFill>
              </a:rPr>
              <a:pPr/>
              <a:t>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Compression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30391" r="754" b="30028"/>
          <a:stretch>
            <a:fillRect/>
          </a:stretch>
        </p:blipFill>
        <p:spPr>
          <a:xfrm>
            <a:off x="317174" y="1030747"/>
            <a:ext cx="8499475" cy="2071687"/>
          </a:xfrm>
          <a:prstGeom prst="rect">
            <a:avLst/>
          </a:prstGeom>
        </p:spPr>
      </p:pic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7465323" y="2265363"/>
            <a:ext cx="884237" cy="333375"/>
          </a:xfrm>
          <a:prstGeom prst="ellips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2000">
              <a:solidFill>
                <a:srgbClr val="0099FF"/>
              </a:solidFill>
              <a:ea typeface="ＭＳ Ｐゴシック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6152" y="3516188"/>
            <a:ext cx="8212137" cy="1944688"/>
            <a:chOff x="406153" y="4250494"/>
            <a:chExt cx="8212137" cy="194468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53" y="4250494"/>
              <a:ext cx="8212137" cy="1944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 rot="1401072">
              <a:off x="2084009" y="5022450"/>
              <a:ext cx="1303562" cy="258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ClrTx/>
                <a:buFont typeface="Wingdings" pitchFamily="2" charset="2"/>
                <a:buNone/>
              </a:pPr>
              <a:r>
                <a:rPr lang="de-DE" sz="1200" b="1" dirty="0" smtClean="0">
                  <a:solidFill>
                    <a:srgbClr val="261748"/>
                  </a:solidFill>
                </a:rPr>
                <a:t>R56=60-120mm</a:t>
              </a:r>
              <a:endParaRPr lang="de-DE" sz="1200" b="1" dirty="0">
                <a:solidFill>
                  <a:srgbClr val="261748"/>
                </a:solidFill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426366" y="5118639"/>
              <a:ext cx="933269" cy="4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ClrTx/>
                <a:buFont typeface="Wingdings" pitchFamily="2" charset="2"/>
                <a:buNone/>
              </a:pPr>
              <a:r>
                <a:rPr lang="de-DE" sz="1200" b="1" dirty="0" smtClean="0">
                  <a:solidFill>
                    <a:srgbClr val="261748"/>
                  </a:solidFill>
                </a:rPr>
                <a:t>R56=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ClrTx/>
                <a:buFont typeface="Wingdings" pitchFamily="2" charset="2"/>
                <a:buNone/>
              </a:pPr>
              <a:r>
                <a:rPr lang="de-DE" sz="1200" b="1" dirty="0" smtClean="0">
                  <a:solidFill>
                    <a:srgbClr val="261748"/>
                  </a:solidFill>
                </a:rPr>
                <a:t>60-120mm</a:t>
              </a:r>
              <a:endParaRPr lang="de-DE" sz="1200" b="1" dirty="0">
                <a:solidFill>
                  <a:srgbClr val="261748"/>
                </a:solidFill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 rot="21100250">
              <a:off x="4947680" y="5022450"/>
              <a:ext cx="1346844" cy="258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ClrTx/>
                <a:buFont typeface="Wingdings" pitchFamily="2" charset="2"/>
                <a:buNone/>
              </a:pPr>
              <a:r>
                <a:rPr lang="de-DE" sz="1200" b="1" dirty="0" smtClean="0">
                  <a:solidFill>
                    <a:srgbClr val="261748"/>
                  </a:solidFill>
                </a:rPr>
                <a:t>R56=30-100mm</a:t>
              </a:r>
              <a:endParaRPr lang="de-DE" sz="1200" b="1" dirty="0">
                <a:solidFill>
                  <a:srgbClr val="261748"/>
                </a:solidFill>
              </a:endParaRPr>
            </a:p>
          </p:txBody>
        </p:sp>
      </p:grp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76213" y="5318664"/>
            <a:ext cx="1401346" cy="95410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tabLst>
                <a:tab pos="450850" algn="l"/>
              </a:tabLst>
            </a:pPr>
            <a:r>
              <a:rPr lang="de-DE" sz="1400" b="1" dirty="0" err="1" smtClean="0">
                <a:solidFill>
                  <a:srgbClr val="261748"/>
                </a:solidFill>
                <a:latin typeface="Symbol" pitchFamily="18" charset="2"/>
              </a:rPr>
              <a:t>s</a:t>
            </a:r>
            <a:r>
              <a:rPr lang="de-DE" sz="1400" b="1" baseline="-25000" dirty="0" err="1" smtClean="0">
                <a:solidFill>
                  <a:srgbClr val="261748"/>
                </a:solidFill>
                <a:latin typeface="Symbol" pitchFamily="18" charset="2"/>
              </a:rPr>
              <a:t>s</a:t>
            </a:r>
            <a:r>
              <a:rPr lang="de-DE" sz="1400" b="1" dirty="0" smtClean="0">
                <a:solidFill>
                  <a:srgbClr val="261748"/>
                </a:solidFill>
              </a:rPr>
              <a:t>   	= 2 mm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tabLst>
                <a:tab pos="450850" algn="l"/>
              </a:tabLst>
            </a:pPr>
            <a:r>
              <a:rPr lang="de-DE" sz="1400" b="1" dirty="0" err="1" smtClean="0">
                <a:solidFill>
                  <a:srgbClr val="261748"/>
                </a:solidFill>
              </a:rPr>
              <a:t>I</a:t>
            </a:r>
            <a:r>
              <a:rPr lang="de-DE" sz="1400" b="1" baseline="-25000" dirty="0" err="1" smtClean="0">
                <a:solidFill>
                  <a:srgbClr val="261748"/>
                </a:solidFill>
              </a:rPr>
              <a:t>peak</a:t>
            </a:r>
            <a:r>
              <a:rPr lang="de-DE" sz="1400" b="1" dirty="0" smtClean="0">
                <a:solidFill>
                  <a:srgbClr val="261748"/>
                </a:solidFill>
              </a:rPr>
              <a:t>= 50 A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tabLst>
                <a:tab pos="450850" algn="l"/>
              </a:tabLst>
            </a:pPr>
            <a:r>
              <a:rPr lang="de-DE" sz="1400" b="1" dirty="0" err="1" smtClean="0">
                <a:solidFill>
                  <a:srgbClr val="261748"/>
                </a:solidFill>
                <a:latin typeface="Symbol" pitchFamily="18" charset="2"/>
              </a:rPr>
              <a:t>s</a:t>
            </a:r>
            <a:r>
              <a:rPr lang="de-DE" sz="1400" b="1" baseline="-25000" dirty="0" err="1" smtClean="0">
                <a:solidFill>
                  <a:srgbClr val="261748"/>
                </a:solidFill>
                <a:latin typeface="Symbol" pitchFamily="18" charset="2"/>
              </a:rPr>
              <a:t>E</a:t>
            </a:r>
            <a:r>
              <a:rPr lang="de-DE" sz="1400" b="1" dirty="0" smtClean="0">
                <a:solidFill>
                  <a:srgbClr val="261748"/>
                </a:solidFill>
              </a:rPr>
              <a:t>  	= 0 %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450850" algn="l"/>
              </a:tabLst>
            </a:pPr>
            <a:r>
              <a:rPr lang="de-DE" sz="1400" b="1" dirty="0">
                <a:solidFill>
                  <a:srgbClr val="261748"/>
                </a:solidFill>
              </a:rPr>
              <a:t>E</a:t>
            </a:r>
            <a:r>
              <a:rPr lang="de-DE" sz="1400" b="1" dirty="0" smtClean="0">
                <a:solidFill>
                  <a:srgbClr val="261748"/>
                </a:solidFill>
                <a:latin typeface="Symbol" pitchFamily="18" charset="2"/>
              </a:rPr>
              <a:t>  </a:t>
            </a:r>
            <a:r>
              <a:rPr lang="de-DE" sz="1400" b="1" dirty="0" smtClean="0">
                <a:solidFill>
                  <a:srgbClr val="261748"/>
                </a:solidFill>
              </a:rPr>
              <a:t>	= 130 </a:t>
            </a:r>
            <a:r>
              <a:rPr lang="de-DE" sz="1400" b="1" dirty="0" err="1" smtClean="0">
                <a:solidFill>
                  <a:srgbClr val="261748"/>
                </a:solidFill>
              </a:rPr>
              <a:t>MeV</a:t>
            </a:r>
            <a:endParaRPr lang="de-DE" sz="1400" b="1" dirty="0">
              <a:solidFill>
                <a:srgbClr val="261748"/>
              </a:solidFill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509713" y="5745701"/>
            <a:ext cx="46355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2000">
              <a:solidFill>
                <a:srgbClr val="0099FF"/>
              </a:solidFill>
              <a:ea typeface="ＭＳ Ｐゴシック"/>
            </a:endParaRP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3375025" y="5766339"/>
            <a:ext cx="46355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2000">
              <a:solidFill>
                <a:srgbClr val="0099FF"/>
              </a:solidFill>
              <a:ea typeface="ＭＳ Ｐゴシック"/>
            </a:endParaRP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5338764" y="5772690"/>
            <a:ext cx="1212162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2000">
              <a:solidFill>
                <a:srgbClr val="0099FF"/>
              </a:solidFill>
              <a:ea typeface="ＭＳ Ｐゴシック"/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8147494" y="5761576"/>
            <a:ext cx="585787" cy="158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2000">
              <a:solidFill>
                <a:srgbClr val="0099FF"/>
              </a:solidFill>
              <a:ea typeface="ＭＳ Ｐゴシック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2046288" y="5318664"/>
            <a:ext cx="1401346" cy="95410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tabLst>
                <a:tab pos="450850" algn="l"/>
              </a:tabLst>
            </a:pPr>
            <a:r>
              <a:rPr lang="de-DE" sz="1400" b="1" dirty="0" err="1" smtClean="0">
                <a:solidFill>
                  <a:srgbClr val="261748"/>
                </a:solidFill>
                <a:latin typeface="Symbol" pitchFamily="18" charset="2"/>
              </a:rPr>
              <a:t>s</a:t>
            </a:r>
            <a:r>
              <a:rPr lang="de-DE" sz="1400" b="1" baseline="-25000" dirty="0" err="1" smtClean="0">
                <a:solidFill>
                  <a:srgbClr val="261748"/>
                </a:solidFill>
                <a:latin typeface="Symbol" pitchFamily="18" charset="2"/>
              </a:rPr>
              <a:t>s</a:t>
            </a:r>
            <a:r>
              <a:rPr lang="de-DE" sz="1400" b="1" dirty="0" smtClean="0">
                <a:solidFill>
                  <a:srgbClr val="261748"/>
                </a:solidFill>
              </a:rPr>
              <a:t>   	= 1 mm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tabLst>
                <a:tab pos="450850" algn="l"/>
              </a:tabLst>
            </a:pPr>
            <a:r>
              <a:rPr lang="de-DE" sz="1400" b="1" dirty="0" err="1" smtClean="0">
                <a:solidFill>
                  <a:srgbClr val="261748"/>
                </a:solidFill>
              </a:rPr>
              <a:t>I</a:t>
            </a:r>
            <a:r>
              <a:rPr lang="de-DE" sz="1400" b="1" baseline="-25000" dirty="0" err="1" smtClean="0">
                <a:solidFill>
                  <a:srgbClr val="261748"/>
                </a:solidFill>
              </a:rPr>
              <a:t>peak</a:t>
            </a:r>
            <a:r>
              <a:rPr lang="de-DE" sz="1400" b="1" dirty="0" smtClean="0">
                <a:solidFill>
                  <a:srgbClr val="261748"/>
                </a:solidFill>
              </a:rPr>
              <a:t>= 100 A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tabLst>
                <a:tab pos="450850" algn="l"/>
              </a:tabLst>
            </a:pPr>
            <a:r>
              <a:rPr lang="de-DE" sz="1400" b="1" dirty="0" err="1" smtClean="0">
                <a:solidFill>
                  <a:srgbClr val="261748"/>
                </a:solidFill>
                <a:latin typeface="Symbol" pitchFamily="18" charset="2"/>
              </a:rPr>
              <a:t>s</a:t>
            </a:r>
            <a:r>
              <a:rPr lang="de-DE" sz="1400" b="1" baseline="-25000" dirty="0" err="1" smtClean="0">
                <a:solidFill>
                  <a:srgbClr val="261748"/>
                </a:solidFill>
                <a:latin typeface="Symbol" pitchFamily="18" charset="2"/>
              </a:rPr>
              <a:t>E</a:t>
            </a:r>
            <a:r>
              <a:rPr lang="de-DE" sz="1400" b="1" dirty="0" smtClean="0">
                <a:solidFill>
                  <a:srgbClr val="261748"/>
                </a:solidFill>
              </a:rPr>
              <a:t>   = 1.5 %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450850" algn="l"/>
              </a:tabLst>
            </a:pPr>
            <a:r>
              <a:rPr lang="de-DE" sz="1400" b="1" dirty="0">
                <a:solidFill>
                  <a:srgbClr val="261748"/>
                </a:solidFill>
              </a:rPr>
              <a:t>E</a:t>
            </a:r>
            <a:r>
              <a:rPr lang="de-DE" sz="1400" b="1" dirty="0" smtClean="0">
                <a:solidFill>
                  <a:srgbClr val="261748"/>
                </a:solidFill>
                <a:latin typeface="Symbol" pitchFamily="18" charset="2"/>
              </a:rPr>
              <a:t>  </a:t>
            </a:r>
            <a:r>
              <a:rPr lang="de-DE" sz="1400" b="1" dirty="0" smtClean="0">
                <a:solidFill>
                  <a:srgbClr val="261748"/>
                </a:solidFill>
              </a:rPr>
              <a:t>	= 130 </a:t>
            </a:r>
            <a:r>
              <a:rPr lang="de-DE" sz="1400" b="1" dirty="0" err="1" smtClean="0">
                <a:solidFill>
                  <a:srgbClr val="261748"/>
                </a:solidFill>
              </a:rPr>
              <a:t>MeV</a:t>
            </a:r>
            <a:endParaRPr lang="de-DE" sz="1400" b="1" dirty="0">
              <a:solidFill>
                <a:srgbClr val="261748"/>
              </a:solidFill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838575" y="5327054"/>
            <a:ext cx="1401346" cy="95410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tabLst>
                <a:tab pos="450850" algn="l"/>
              </a:tabLst>
            </a:pPr>
            <a:r>
              <a:rPr lang="de-DE" sz="1400" b="1" dirty="0" err="1" smtClean="0">
                <a:solidFill>
                  <a:srgbClr val="261748"/>
                </a:solidFill>
                <a:latin typeface="Symbol" pitchFamily="18" charset="2"/>
              </a:rPr>
              <a:t>s</a:t>
            </a:r>
            <a:r>
              <a:rPr lang="de-DE" sz="1400" b="1" baseline="-25000" dirty="0" err="1" smtClean="0">
                <a:solidFill>
                  <a:srgbClr val="261748"/>
                </a:solidFill>
                <a:latin typeface="Symbol" pitchFamily="18" charset="2"/>
              </a:rPr>
              <a:t>s</a:t>
            </a:r>
            <a:r>
              <a:rPr lang="de-DE" sz="1400" b="1" dirty="0" smtClean="0">
                <a:solidFill>
                  <a:srgbClr val="261748"/>
                </a:solidFill>
              </a:rPr>
              <a:t>   	= 0.1 mm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tabLst>
                <a:tab pos="450850" algn="l"/>
              </a:tabLst>
            </a:pPr>
            <a:r>
              <a:rPr lang="de-DE" sz="1400" b="1" dirty="0" err="1" smtClean="0">
                <a:solidFill>
                  <a:srgbClr val="261748"/>
                </a:solidFill>
              </a:rPr>
              <a:t>I</a:t>
            </a:r>
            <a:r>
              <a:rPr lang="de-DE" sz="1400" b="1" baseline="-25000" dirty="0" err="1" smtClean="0">
                <a:solidFill>
                  <a:srgbClr val="261748"/>
                </a:solidFill>
              </a:rPr>
              <a:t>peak</a:t>
            </a:r>
            <a:r>
              <a:rPr lang="de-DE" sz="1400" b="1" dirty="0" smtClean="0">
                <a:solidFill>
                  <a:srgbClr val="261748"/>
                </a:solidFill>
              </a:rPr>
              <a:t>= 1 </a:t>
            </a:r>
            <a:r>
              <a:rPr lang="de-DE" sz="1400" b="1" dirty="0" err="1" smtClean="0">
                <a:solidFill>
                  <a:srgbClr val="261748"/>
                </a:solidFill>
              </a:rPr>
              <a:t>kA</a:t>
            </a:r>
            <a:endParaRPr lang="de-DE" sz="1400" b="1" dirty="0" smtClean="0">
              <a:solidFill>
                <a:srgbClr val="261748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tabLst>
                <a:tab pos="450850" algn="l"/>
              </a:tabLst>
            </a:pPr>
            <a:r>
              <a:rPr lang="de-DE" sz="1400" b="1" dirty="0" err="1" smtClean="0">
                <a:solidFill>
                  <a:srgbClr val="261748"/>
                </a:solidFill>
                <a:latin typeface="Symbol" pitchFamily="18" charset="2"/>
              </a:rPr>
              <a:t>s</a:t>
            </a:r>
            <a:r>
              <a:rPr lang="de-DE" sz="1400" b="1" baseline="-25000" dirty="0" err="1" smtClean="0">
                <a:solidFill>
                  <a:srgbClr val="261748"/>
                </a:solidFill>
                <a:latin typeface="Symbol" pitchFamily="18" charset="2"/>
              </a:rPr>
              <a:t>E</a:t>
            </a:r>
            <a:r>
              <a:rPr lang="de-DE" sz="1400" b="1" dirty="0" smtClean="0">
                <a:solidFill>
                  <a:srgbClr val="261748"/>
                </a:solidFill>
              </a:rPr>
              <a:t>  	= 1 %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450850" algn="l"/>
              </a:tabLst>
            </a:pPr>
            <a:r>
              <a:rPr lang="de-DE" sz="1400" b="1" dirty="0">
                <a:solidFill>
                  <a:srgbClr val="261748"/>
                </a:solidFill>
              </a:rPr>
              <a:t>E</a:t>
            </a:r>
            <a:r>
              <a:rPr lang="de-DE" sz="1400" b="1" dirty="0" smtClean="0">
                <a:solidFill>
                  <a:srgbClr val="261748"/>
                </a:solidFill>
                <a:latin typeface="Symbol" pitchFamily="18" charset="2"/>
              </a:rPr>
              <a:t>  </a:t>
            </a:r>
            <a:r>
              <a:rPr lang="de-DE" sz="1400" b="1" dirty="0" smtClean="0">
                <a:solidFill>
                  <a:srgbClr val="261748"/>
                </a:solidFill>
              </a:rPr>
              <a:t>	= 500 </a:t>
            </a:r>
            <a:r>
              <a:rPr lang="de-DE" sz="1400" b="1" dirty="0" err="1" smtClean="0">
                <a:solidFill>
                  <a:srgbClr val="261748"/>
                </a:solidFill>
              </a:rPr>
              <a:t>MeV</a:t>
            </a:r>
            <a:endParaRPr lang="de-DE" sz="1400" b="1" dirty="0">
              <a:solidFill>
                <a:srgbClr val="261748"/>
              </a:solidFill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6592885" y="5322931"/>
            <a:ext cx="1500732" cy="95410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tabLst>
                <a:tab pos="450850" algn="l"/>
              </a:tabLst>
            </a:pPr>
            <a:r>
              <a:rPr lang="de-DE" sz="1400" b="1" dirty="0" err="1" smtClean="0">
                <a:solidFill>
                  <a:srgbClr val="261748"/>
                </a:solidFill>
                <a:latin typeface="Symbol" pitchFamily="18" charset="2"/>
              </a:rPr>
              <a:t>s</a:t>
            </a:r>
            <a:r>
              <a:rPr lang="de-DE" sz="1400" b="1" baseline="-25000" dirty="0" err="1" smtClean="0">
                <a:solidFill>
                  <a:srgbClr val="261748"/>
                </a:solidFill>
                <a:latin typeface="Symbol" pitchFamily="18" charset="2"/>
              </a:rPr>
              <a:t>s</a:t>
            </a:r>
            <a:r>
              <a:rPr lang="de-DE" sz="1400" b="1" dirty="0" smtClean="0">
                <a:solidFill>
                  <a:srgbClr val="261748"/>
                </a:solidFill>
              </a:rPr>
              <a:t>   	= 0.02 mm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tabLst>
                <a:tab pos="450850" algn="l"/>
              </a:tabLst>
            </a:pPr>
            <a:r>
              <a:rPr lang="de-DE" sz="1400" b="1" dirty="0" err="1" smtClean="0">
                <a:solidFill>
                  <a:srgbClr val="261748"/>
                </a:solidFill>
              </a:rPr>
              <a:t>I</a:t>
            </a:r>
            <a:r>
              <a:rPr lang="de-DE" sz="1400" b="1" baseline="-25000" dirty="0" err="1" smtClean="0">
                <a:solidFill>
                  <a:srgbClr val="261748"/>
                </a:solidFill>
              </a:rPr>
              <a:t>peak</a:t>
            </a:r>
            <a:r>
              <a:rPr lang="de-DE" sz="1400" b="1" dirty="0" smtClean="0">
                <a:solidFill>
                  <a:srgbClr val="261748"/>
                </a:solidFill>
              </a:rPr>
              <a:t>= 5 </a:t>
            </a:r>
            <a:r>
              <a:rPr lang="de-DE" sz="1400" b="1" dirty="0" err="1" smtClean="0">
                <a:solidFill>
                  <a:srgbClr val="261748"/>
                </a:solidFill>
              </a:rPr>
              <a:t>kA</a:t>
            </a:r>
            <a:endParaRPr lang="de-DE" sz="1400" b="1" dirty="0" smtClean="0">
              <a:solidFill>
                <a:srgbClr val="261748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tabLst>
                <a:tab pos="450850" algn="l"/>
              </a:tabLst>
            </a:pPr>
            <a:r>
              <a:rPr lang="de-DE" sz="1400" b="1" dirty="0" err="1" smtClean="0">
                <a:solidFill>
                  <a:srgbClr val="261748"/>
                </a:solidFill>
                <a:latin typeface="Symbol" pitchFamily="18" charset="2"/>
              </a:rPr>
              <a:t>s</a:t>
            </a:r>
            <a:r>
              <a:rPr lang="de-DE" sz="1400" b="1" baseline="-25000" dirty="0" err="1" smtClean="0">
                <a:solidFill>
                  <a:srgbClr val="261748"/>
                </a:solidFill>
                <a:latin typeface="Symbol" pitchFamily="18" charset="2"/>
              </a:rPr>
              <a:t>E</a:t>
            </a:r>
            <a:r>
              <a:rPr lang="de-DE" sz="1400" b="1" dirty="0" smtClean="0">
                <a:solidFill>
                  <a:srgbClr val="261748"/>
                </a:solidFill>
              </a:rPr>
              <a:t>   = 0.3 %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450850" algn="l"/>
              </a:tabLst>
            </a:pPr>
            <a:r>
              <a:rPr lang="de-DE" sz="1400" b="1" dirty="0">
                <a:solidFill>
                  <a:srgbClr val="261748"/>
                </a:solidFill>
              </a:rPr>
              <a:t>E</a:t>
            </a:r>
            <a:r>
              <a:rPr lang="de-DE" sz="1400" b="1" dirty="0" smtClean="0">
                <a:solidFill>
                  <a:srgbClr val="261748"/>
                </a:solidFill>
                <a:latin typeface="Symbol" pitchFamily="18" charset="2"/>
              </a:rPr>
              <a:t>  </a:t>
            </a:r>
            <a:r>
              <a:rPr lang="de-DE" sz="1400" b="1" dirty="0" smtClean="0">
                <a:solidFill>
                  <a:srgbClr val="261748"/>
                </a:solidFill>
              </a:rPr>
              <a:t>	= 2000 </a:t>
            </a:r>
            <a:r>
              <a:rPr lang="de-DE" sz="1400" b="1" dirty="0" err="1" smtClean="0">
                <a:solidFill>
                  <a:srgbClr val="261748"/>
                </a:solidFill>
              </a:rPr>
              <a:t>MeV</a:t>
            </a:r>
            <a:endParaRPr lang="de-DE" sz="1400" b="1" dirty="0">
              <a:solidFill>
                <a:srgbClr val="261748"/>
              </a:solidFill>
            </a:endParaRP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176213" y="2775286"/>
            <a:ext cx="8855491" cy="54569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3 stage bunch compression </a:t>
            </a:r>
            <a:r>
              <a:rPr lang="en-US" sz="1800" dirty="0" smtClean="0">
                <a:solidFill>
                  <a:srgbClr val="000000"/>
                </a:solidFill>
                <a:ea typeface="ＭＳ Ｐゴシック"/>
              </a:rPr>
              <a:t>for </a:t>
            </a: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wide range of compression scenarios </a:t>
            </a:r>
            <a:r>
              <a:rPr lang="en-US" sz="1800" dirty="0" smtClean="0">
                <a:solidFill>
                  <a:srgbClr val="000000"/>
                </a:solidFill>
                <a:ea typeface="ＭＳ Ｐゴシック"/>
              </a:rPr>
              <a:t>and minimized </a:t>
            </a: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sensitivities to RF-regulation imperfections and electron beam driven instabilities</a:t>
            </a:r>
          </a:p>
        </p:txBody>
      </p:sp>
    </p:spTree>
    <p:extLst>
      <p:ext uri="{BB962C8B-B14F-4D97-AF65-F5344CB8AC3E}">
        <p14:creationId xmlns:p14="http://schemas.microsoft.com/office/powerpoint/2010/main" val="40404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7097"/>
            <a:ext cx="5654061" cy="3833812"/>
          </a:xfrm>
        </p:spPr>
        <p:txBody>
          <a:bodyPr/>
          <a:lstStyle/>
          <a:p>
            <a:r>
              <a:rPr lang="en-US" sz="1800" dirty="0" smtClean="0"/>
              <a:t>Fixed wide vacuum chamber for variable R56</a:t>
            </a:r>
          </a:p>
          <a:p>
            <a:pPr lvl="1"/>
            <a:r>
              <a:rPr lang="en-US" sz="1800" dirty="0" smtClean="0"/>
              <a:t>No moving vacuum parts in the vicinity of superconducting structure</a:t>
            </a:r>
          </a:p>
          <a:p>
            <a:pPr lvl="1"/>
            <a:r>
              <a:rPr lang="en-US" sz="1800" dirty="0" smtClean="0"/>
              <a:t>No wake from bellows</a:t>
            </a:r>
          </a:p>
          <a:p>
            <a:pPr lvl="1"/>
            <a:r>
              <a:rPr lang="en-US" sz="1800" dirty="0" smtClean="0"/>
              <a:t>Fast changes of R56 via beam energy</a:t>
            </a:r>
            <a:endParaRPr lang="en-US" sz="1800" dirty="0"/>
          </a:p>
          <a:p>
            <a:pPr lvl="1"/>
            <a:endParaRPr lang="en-US" sz="1800" dirty="0" smtClean="0"/>
          </a:p>
          <a:p>
            <a:r>
              <a:rPr lang="en-US" sz="1800" dirty="0" smtClean="0"/>
              <a:t>First dipole magnets for the chicane produced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hallenging field quality requirements will be achieved by individual pole shimming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b="0" dirty="0" smtClean="0"/>
              <a:t>Bunch Compression Chicanes</a:t>
            </a:r>
            <a:endParaRPr lang="en-US" b="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12" y="1176594"/>
            <a:ext cx="2300087" cy="342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"/>
          <a:stretch/>
        </p:blipFill>
        <p:spPr bwMode="auto">
          <a:xfrm>
            <a:off x="162065" y="4316362"/>
            <a:ext cx="6074285" cy="209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47131" y="506351"/>
            <a:ext cx="67924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Calculation </a:t>
            </a:r>
            <a:r>
              <a:rPr lang="en-US" sz="2000" dirty="0">
                <a:solidFill>
                  <a:schemeClr val="bg1"/>
                </a:solidFill>
              </a:rPr>
              <a:t>of BC Working </a:t>
            </a:r>
            <a:r>
              <a:rPr lang="en-US" sz="2000" dirty="0" smtClean="0">
                <a:solidFill>
                  <a:schemeClr val="bg1"/>
                </a:solidFill>
              </a:rPr>
              <a:t>Points: </a:t>
            </a:r>
            <a:r>
              <a:rPr lang="en-US" sz="2000" dirty="0">
                <a:solidFill>
                  <a:schemeClr val="bg1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riteria </a:t>
            </a:r>
            <a:r>
              <a:rPr lang="en-US" sz="2000" dirty="0">
                <a:solidFill>
                  <a:schemeClr val="bg1"/>
                </a:solidFill>
              </a:rPr>
              <a:t>and C</a:t>
            </a:r>
            <a:r>
              <a:rPr lang="en-US" sz="2000" dirty="0" smtClean="0">
                <a:solidFill>
                  <a:schemeClr val="bg1"/>
                </a:solidFill>
              </a:rPr>
              <a:t>onstraints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2509732" y="1191638"/>
            <a:ext cx="3613150" cy="5187950"/>
            <a:chOff x="3363" y="756"/>
            <a:chExt cx="2276" cy="3268"/>
          </a:xfrm>
        </p:grpSpPr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3363" y="756"/>
            <a:ext cx="2276" cy="3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9" name="Photo Editor Photo" r:id="rId3" imgW="5971429" imgH="8573697" progId="MSPhotoEd.3">
                    <p:embed/>
                  </p:oleObj>
                </mc:Choice>
                <mc:Fallback>
                  <p:oleObj name="Photo Editor Photo" r:id="rId3" imgW="5971429" imgH="857369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3" y="756"/>
                          <a:ext cx="2276" cy="3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393" y="837"/>
              <a:ext cx="554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peak current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371" y="1125"/>
              <a:ext cx="857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projected emittance</a:t>
              </a: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299" y="1348"/>
              <a:ext cx="655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slice emittance</a:t>
              </a: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393" y="1952"/>
              <a:ext cx="722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uncorrelated</a:t>
              </a:r>
            </a:p>
            <a:p>
              <a:pPr>
                <a:buNone/>
              </a:pPr>
              <a:r>
                <a:rPr lang="en-US" sz="1200" dirty="0" smtClean="0">
                  <a:solidFill>
                    <a:schemeClr val="bg1"/>
                  </a:solidFill>
                </a:rPr>
                <a:t>   energy </a:t>
              </a:r>
              <a:r>
                <a:rPr lang="en-US" sz="1200" dirty="0">
                  <a:solidFill>
                    <a:schemeClr val="bg1"/>
                  </a:solidFill>
                </a:rPr>
                <a:t>spread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490" y="2783"/>
              <a:ext cx="675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remaining chirp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485" y="1572"/>
              <a:ext cx="715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cs typeface="Times New Roman" pitchFamily="18" charset="0"/>
                </a:rPr>
                <a:t>µ-bunch stability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4429" y="1880"/>
              <a:ext cx="1074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/>
            <a:p>
              <a:r>
                <a:rPr lang="en-US" sz="1200" dirty="0" err="1">
                  <a:solidFill>
                    <a:schemeClr val="bg1"/>
                  </a:solidFill>
                  <a:cs typeface="Times New Roman" pitchFamily="18" charset="0"/>
                </a:rPr>
                <a:t>r</a:t>
              </a:r>
              <a:r>
                <a:rPr lang="en-US" sz="1200" dirty="0" err="1" smtClean="0">
                  <a:solidFill>
                    <a:schemeClr val="bg1"/>
                  </a:solidFill>
                  <a:cs typeface="Times New Roman" pitchFamily="18" charset="0"/>
                </a:rPr>
                <a:t>f</a:t>
              </a:r>
              <a:r>
                <a:rPr lang="en-US" sz="1200" dirty="0" smtClean="0">
                  <a:solidFill>
                    <a:schemeClr val="bg1"/>
                  </a:solidFill>
                  <a:cs typeface="Times New Roman" pitchFamily="18" charset="0"/>
                </a:rPr>
                <a:t> parameter sensitivity</a:t>
              </a:r>
              <a:endParaRPr lang="en-US" sz="12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506" y="867"/>
              <a:ext cx="836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cs typeface="Times New Roman" pitchFamily="18" charset="0"/>
                </a:rPr>
                <a:t>arrival time stability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37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16000" y="576000"/>
            <a:ext cx="58462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Example: XFEL – BC working point vs. </a:t>
            </a:r>
            <a:r>
              <a:rPr lang="en-US" sz="2000" dirty="0" err="1" smtClean="0">
                <a:solidFill>
                  <a:schemeClr val="bg1"/>
                </a:solidFill>
              </a:rPr>
              <a:t>rf</a:t>
            </a:r>
            <a:r>
              <a:rPr lang="en-US" sz="2000" dirty="0" smtClean="0">
                <a:solidFill>
                  <a:schemeClr val="bg1"/>
                </a:solidFill>
              </a:rPr>
              <a:t> Sensitivity</a:t>
            </a:r>
            <a:endParaRPr lang="en-GB" sz="20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949821"/>
              </p:ext>
            </p:extLst>
          </p:nvPr>
        </p:nvGraphicFramePr>
        <p:xfrm>
          <a:off x="992649" y="5694652"/>
          <a:ext cx="100488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5" name="Equation" r:id="rId3" imgW="558720" imgH="228600" progId="Equation.3">
                  <p:embed/>
                </p:oleObj>
              </mc:Choice>
              <mc:Fallback>
                <p:oleObj name="Equation" r:id="rId3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649" y="5694652"/>
                        <a:ext cx="1004888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727620"/>
              </p:ext>
            </p:extLst>
          </p:nvPr>
        </p:nvGraphicFramePr>
        <p:xfrm>
          <a:off x="2885819" y="5494551"/>
          <a:ext cx="1163637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6" name="Equation" r:id="rId5" imgW="647640" imgH="431640" progId="Equation.3">
                  <p:embed/>
                </p:oleObj>
              </mc:Choice>
              <mc:Fallback>
                <p:oleObj name="Equation" r:id="rId5" imgW="647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5819" y="5494551"/>
                        <a:ext cx="1163637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984202"/>
              </p:ext>
            </p:extLst>
          </p:nvPr>
        </p:nvGraphicFramePr>
        <p:xfrm>
          <a:off x="4151957" y="5429442"/>
          <a:ext cx="28067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7" name="Equation" r:id="rId7" imgW="1562040" imgH="482400" progId="Equation.3">
                  <p:embed/>
                </p:oleObj>
              </mc:Choice>
              <mc:Fallback>
                <p:oleObj name="Equation" r:id="rId7" imgW="1562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957" y="5429442"/>
                        <a:ext cx="28067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7131" y="1056508"/>
            <a:ext cx="8888869" cy="3985752"/>
            <a:chOff x="87131" y="1056508"/>
            <a:chExt cx="8888869" cy="3985752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0" t="2451" r="9169" b="1992"/>
            <a:stretch/>
          </p:blipFill>
          <p:spPr bwMode="auto">
            <a:xfrm>
              <a:off x="168000" y="1289192"/>
              <a:ext cx="4320000" cy="3642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846153" y="1056738"/>
              <a:ext cx="1916712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dirty="0">
                  <a:solidFill>
                    <a:srgbClr val="000000"/>
                  </a:solidFill>
                </a:rPr>
                <a:t>S</a:t>
              </a:r>
              <a:r>
                <a:rPr lang="en-US" sz="2000" dirty="0" smtClean="0">
                  <a:solidFill>
                    <a:srgbClr val="000000"/>
                  </a:solidFill>
                </a:rPr>
                <a:t>ensitivity  L0</a:t>
              </a:r>
              <a:endParaRPr lang="de-DE" sz="2000" dirty="0">
                <a:solidFill>
                  <a:srgbClr val="00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139115" y="4201733"/>
              <a:ext cx="468351" cy="34940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7" t="2451" r="9103" b="1994"/>
            <a:stretch/>
          </p:blipFill>
          <p:spPr bwMode="auto">
            <a:xfrm>
              <a:off x="4656000" y="1289192"/>
              <a:ext cx="4320000" cy="3642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049407" y="1056508"/>
              <a:ext cx="325922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000" dirty="0" smtClean="0"/>
                <a:t>RMS Sensitivity (</a:t>
              </a:r>
              <a:r>
                <a:rPr lang="en-US" sz="2000" dirty="0" err="1" smtClean="0"/>
                <a:t>rf</a:t>
              </a:r>
              <a:r>
                <a:rPr lang="en-US" sz="2000" dirty="0" smtClean="0"/>
                <a:t> system)</a:t>
              </a:r>
              <a:endParaRPr lang="de-DE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38506" y="4765261"/>
              <a:ext cx="2064668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800" dirty="0"/>
                <a:t>c</a:t>
              </a:r>
              <a:r>
                <a:rPr lang="en-US" sz="1800" dirty="0" smtClean="0"/>
                <a:t>ompression in BC0</a:t>
              </a:r>
              <a:endParaRPr lang="de-DE" sz="18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806703" y="2760463"/>
              <a:ext cx="2064668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800" dirty="0"/>
                <a:t>c</a:t>
              </a:r>
              <a:r>
                <a:rPr lang="en-US" sz="1800" dirty="0" smtClean="0"/>
                <a:t>ompression in BC1</a:t>
              </a:r>
              <a:endParaRPr lang="de-DE" sz="1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90424" y="4765261"/>
              <a:ext cx="2064668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800" dirty="0"/>
                <a:t>c</a:t>
              </a:r>
              <a:r>
                <a:rPr lang="en-US" sz="1800" dirty="0" smtClean="0"/>
                <a:t>ompression in BC0</a:t>
              </a:r>
              <a:endParaRPr lang="de-DE" sz="1800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3725530" y="2760463"/>
              <a:ext cx="2064668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800" dirty="0"/>
                <a:t>c</a:t>
              </a:r>
              <a:r>
                <a:rPr lang="en-US" sz="1800" dirty="0" smtClean="0"/>
                <a:t>ompression in BC1</a:t>
              </a:r>
              <a:endParaRPr lang="de-DE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90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3F5AD-B768-4BD1-BFC6-9F80796D57FA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14772"/>
            <a:ext cx="8266113" cy="546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303701" y="590049"/>
            <a:ext cx="4602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Micro-Bunching Instability Gain Curves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459455"/>
              </p:ext>
            </p:extLst>
          </p:nvPr>
        </p:nvGraphicFramePr>
        <p:xfrm>
          <a:off x="2828397" y="2209667"/>
          <a:ext cx="1041400" cy="245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4" name="Equation" r:id="rId4" imgW="901309" imgH="228501" progId="Equation.DSMT4">
                  <p:embed/>
                </p:oleObj>
              </mc:Choice>
              <mc:Fallback>
                <p:oleObj name="Equation" r:id="rId4" imgW="90130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397" y="2209667"/>
                        <a:ext cx="1041400" cy="245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301555" y="1980172"/>
            <a:ext cx="196709" cy="39689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498264" y="2163768"/>
            <a:ext cx="1316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53"/>
          <p:cNvSpPr>
            <a:spLocks noChangeArrowheads="1"/>
          </p:cNvSpPr>
          <p:nvPr/>
        </p:nvSpPr>
        <p:spPr bwMode="auto">
          <a:xfrm>
            <a:off x="2303357" y="2061170"/>
            <a:ext cx="65088" cy="175496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629886" y="1919423"/>
            <a:ext cx="386185" cy="51838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1023304" y="2163768"/>
            <a:ext cx="491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5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294489"/>
              </p:ext>
            </p:extLst>
          </p:nvPr>
        </p:nvGraphicFramePr>
        <p:xfrm>
          <a:off x="612529" y="2042270"/>
          <a:ext cx="420899" cy="296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5" name="Equation" r:id="rId6" imgW="317225" imgH="241091" progId="Equation.DSMT4">
                  <p:embed/>
                </p:oleObj>
              </mc:Choice>
              <mc:Fallback>
                <p:oleObj name="Equation" r:id="rId6" imgW="317225" imgH="2410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529" y="2042270"/>
                        <a:ext cx="420899" cy="2969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737162"/>
              </p:ext>
            </p:extLst>
          </p:nvPr>
        </p:nvGraphicFramePr>
        <p:xfrm>
          <a:off x="203201" y="1631880"/>
          <a:ext cx="436809" cy="228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6" name="Equation" r:id="rId8" imgW="317087" imgH="177569" progId="Equation.DSMT4">
                  <p:embed/>
                </p:oleObj>
              </mc:Choice>
              <mc:Fallback>
                <p:oleObj name="Equation" r:id="rId8" imgW="317087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1" y="1631880"/>
                        <a:ext cx="436809" cy="228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72"/>
          <p:cNvGrpSpPr>
            <a:grpSpLocks/>
          </p:cNvGrpSpPr>
          <p:nvPr/>
        </p:nvGrpSpPr>
        <p:grpSpPr bwMode="auto">
          <a:xfrm>
            <a:off x="1478916" y="1968022"/>
            <a:ext cx="545289" cy="237595"/>
            <a:chOff x="1694" y="1537"/>
            <a:chExt cx="583" cy="378"/>
          </a:xfrm>
        </p:grpSpPr>
        <p:sp>
          <p:nvSpPr>
            <p:cNvPr id="106" name="Rectangle 73"/>
            <p:cNvSpPr>
              <a:spLocks noChangeArrowheads="1"/>
            </p:cNvSpPr>
            <p:nvPr/>
          </p:nvSpPr>
          <p:spPr bwMode="auto">
            <a:xfrm>
              <a:off x="1770" y="17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Rectangle 74"/>
            <p:cNvSpPr>
              <a:spLocks noChangeArrowheads="1"/>
            </p:cNvSpPr>
            <p:nvPr/>
          </p:nvSpPr>
          <p:spPr bwMode="auto">
            <a:xfrm>
              <a:off x="1900" y="15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Rectangle 75"/>
            <p:cNvSpPr>
              <a:spLocks noChangeArrowheads="1"/>
            </p:cNvSpPr>
            <p:nvPr/>
          </p:nvSpPr>
          <p:spPr bwMode="auto">
            <a:xfrm>
              <a:off x="2034" y="1537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76"/>
            <p:cNvSpPr>
              <a:spLocks noChangeArrowheads="1"/>
            </p:cNvSpPr>
            <p:nvPr/>
          </p:nvSpPr>
          <p:spPr bwMode="auto">
            <a:xfrm>
              <a:off x="2161" y="1728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77"/>
            <p:cNvSpPr>
              <a:spLocks noChangeShapeType="1"/>
            </p:cNvSpPr>
            <p:nvPr/>
          </p:nvSpPr>
          <p:spPr bwMode="auto">
            <a:xfrm>
              <a:off x="1737" y="1846"/>
              <a:ext cx="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78"/>
            <p:cNvSpPr>
              <a:spLocks noChangeShapeType="1"/>
            </p:cNvSpPr>
            <p:nvPr/>
          </p:nvSpPr>
          <p:spPr bwMode="auto">
            <a:xfrm flipV="1">
              <a:off x="1843" y="1626"/>
              <a:ext cx="56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79"/>
            <p:cNvSpPr>
              <a:spLocks noChangeShapeType="1"/>
            </p:cNvSpPr>
            <p:nvPr/>
          </p:nvSpPr>
          <p:spPr bwMode="auto">
            <a:xfrm>
              <a:off x="1973" y="1632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80"/>
            <p:cNvSpPr>
              <a:spLocks noChangeShapeType="1"/>
            </p:cNvSpPr>
            <p:nvPr/>
          </p:nvSpPr>
          <p:spPr bwMode="auto">
            <a:xfrm>
              <a:off x="2113" y="1630"/>
              <a:ext cx="5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81"/>
            <p:cNvSpPr>
              <a:spLocks noChangeShapeType="1"/>
            </p:cNvSpPr>
            <p:nvPr/>
          </p:nvSpPr>
          <p:spPr bwMode="auto">
            <a:xfrm>
              <a:off x="2234" y="1828"/>
              <a:ext cx="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82"/>
            <p:cNvSpPr>
              <a:spLocks noChangeShapeType="1"/>
            </p:cNvSpPr>
            <p:nvPr/>
          </p:nvSpPr>
          <p:spPr bwMode="auto">
            <a:xfrm>
              <a:off x="1694" y="1846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Line 83"/>
          <p:cNvSpPr>
            <a:spLocks noChangeShapeType="1"/>
          </p:cNvSpPr>
          <p:nvPr/>
        </p:nvSpPr>
        <p:spPr bwMode="auto">
          <a:xfrm>
            <a:off x="2009741" y="2148918"/>
            <a:ext cx="286385" cy="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AutoShape 86"/>
          <p:cNvSpPr>
            <a:spLocks noChangeArrowheads="1"/>
          </p:cNvSpPr>
          <p:nvPr/>
        </p:nvSpPr>
        <p:spPr bwMode="auto">
          <a:xfrm>
            <a:off x="1088391" y="1919423"/>
            <a:ext cx="386186" cy="5183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87"/>
          <p:cNvSpPr>
            <a:spLocks noChangeShapeType="1"/>
          </p:cNvSpPr>
          <p:nvPr/>
        </p:nvSpPr>
        <p:spPr bwMode="auto">
          <a:xfrm>
            <a:off x="1481809" y="2163768"/>
            <a:ext cx="491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097259"/>
              </p:ext>
            </p:extLst>
          </p:nvPr>
        </p:nvGraphicFramePr>
        <p:xfrm>
          <a:off x="1071034" y="2042270"/>
          <a:ext cx="416560" cy="294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7" name="Equation" r:id="rId10" imgW="317225" imgH="241091" progId="Equation.DSMT4">
                  <p:embed/>
                </p:oleObj>
              </mc:Choice>
              <mc:Fallback>
                <p:oleObj name="Equation" r:id="rId10" imgW="317225" imgH="2410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034" y="2042270"/>
                        <a:ext cx="416560" cy="294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89"/>
          <p:cNvSpPr>
            <a:spLocks noChangeArrowheads="1"/>
          </p:cNvSpPr>
          <p:nvPr/>
        </p:nvSpPr>
        <p:spPr bwMode="auto">
          <a:xfrm>
            <a:off x="2790791" y="2949450"/>
            <a:ext cx="65087" cy="175496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92"/>
          <p:cNvSpPr>
            <a:spLocks noChangeShapeType="1"/>
          </p:cNvSpPr>
          <p:nvPr/>
        </p:nvSpPr>
        <p:spPr bwMode="auto">
          <a:xfrm>
            <a:off x="2372784" y="2162417"/>
            <a:ext cx="412221" cy="8788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90"/>
          <p:cNvSpPr>
            <a:spLocks noChangeArrowheads="1"/>
          </p:cNvSpPr>
          <p:nvPr/>
        </p:nvSpPr>
        <p:spPr bwMode="auto">
          <a:xfrm>
            <a:off x="2462460" y="2339264"/>
            <a:ext cx="65088" cy="175496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91"/>
          <p:cNvSpPr>
            <a:spLocks noChangeArrowheads="1"/>
          </p:cNvSpPr>
          <p:nvPr/>
        </p:nvSpPr>
        <p:spPr bwMode="auto">
          <a:xfrm>
            <a:off x="2614331" y="2659206"/>
            <a:ext cx="65087" cy="175496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105"/>
          <p:cNvSpPr>
            <a:spLocks noChangeArrowheads="1"/>
          </p:cNvSpPr>
          <p:nvPr/>
        </p:nvSpPr>
        <p:spPr bwMode="auto">
          <a:xfrm>
            <a:off x="3638375" y="2775303"/>
            <a:ext cx="483094" cy="51838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814346"/>
              </p:ext>
            </p:extLst>
          </p:nvPr>
        </p:nvGraphicFramePr>
        <p:xfrm>
          <a:off x="3716480" y="2899501"/>
          <a:ext cx="351472" cy="2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8" name="Equation" r:id="rId12" imgW="253890" imgH="228501" progId="Equation.DSMT4">
                  <p:embed/>
                </p:oleObj>
              </mc:Choice>
              <mc:Fallback>
                <p:oleObj name="Equation" r:id="rId12" imgW="25389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480" y="2899501"/>
                        <a:ext cx="351472" cy="29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AutoShape 131"/>
          <p:cNvSpPr>
            <a:spLocks noChangeArrowheads="1"/>
          </p:cNvSpPr>
          <p:nvPr/>
        </p:nvSpPr>
        <p:spPr bwMode="auto">
          <a:xfrm>
            <a:off x="4890947" y="2742904"/>
            <a:ext cx="750675" cy="51838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377571"/>
              </p:ext>
            </p:extLst>
          </p:nvPr>
        </p:nvGraphicFramePr>
        <p:xfrm>
          <a:off x="5103566" y="2875201"/>
          <a:ext cx="334116" cy="2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9" name="Equation" r:id="rId14" imgW="241300" imgH="228600" progId="Equation.DSMT4">
                  <p:embed/>
                </p:oleObj>
              </mc:Choice>
              <mc:Fallback>
                <p:oleObj name="Equation" r:id="rId14" imgW="24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566" y="2875201"/>
                        <a:ext cx="334116" cy="29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AutoShape 146"/>
          <p:cNvSpPr>
            <a:spLocks noChangeArrowheads="1"/>
          </p:cNvSpPr>
          <p:nvPr/>
        </p:nvSpPr>
        <p:spPr bwMode="auto">
          <a:xfrm>
            <a:off x="6424119" y="2749654"/>
            <a:ext cx="1039953" cy="51838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147"/>
          <p:cNvSpPr>
            <a:spLocks noChangeShapeType="1"/>
          </p:cNvSpPr>
          <p:nvPr/>
        </p:nvSpPr>
        <p:spPr bwMode="auto">
          <a:xfrm>
            <a:off x="7478536" y="3015598"/>
            <a:ext cx="807085" cy="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2" name="Object 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069293"/>
              </p:ext>
            </p:extLst>
          </p:nvPr>
        </p:nvGraphicFramePr>
        <p:xfrm>
          <a:off x="6710504" y="2853602"/>
          <a:ext cx="350026" cy="2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0" name="Equation" r:id="rId16" imgW="253890" imgH="228501" progId="Equation.DSMT4">
                  <p:embed/>
                </p:oleObj>
              </mc:Choice>
              <mc:Fallback>
                <p:oleObj name="Equation" r:id="rId16" imgW="25389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504" y="2853602"/>
                        <a:ext cx="350026" cy="29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149"/>
          <p:cNvGrpSpPr>
            <a:grpSpLocks/>
          </p:cNvGrpSpPr>
          <p:nvPr/>
        </p:nvGrpSpPr>
        <p:grpSpPr bwMode="auto">
          <a:xfrm>
            <a:off x="5661872" y="2775303"/>
            <a:ext cx="755015" cy="292944"/>
            <a:chOff x="1694" y="1537"/>
            <a:chExt cx="583" cy="378"/>
          </a:xfrm>
        </p:grpSpPr>
        <p:sp>
          <p:nvSpPr>
            <p:cNvPr id="96" name="Rectangle 150"/>
            <p:cNvSpPr>
              <a:spLocks noChangeArrowheads="1"/>
            </p:cNvSpPr>
            <p:nvPr/>
          </p:nvSpPr>
          <p:spPr bwMode="auto">
            <a:xfrm>
              <a:off x="1770" y="17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Rectangle 151"/>
            <p:cNvSpPr>
              <a:spLocks noChangeArrowheads="1"/>
            </p:cNvSpPr>
            <p:nvPr/>
          </p:nvSpPr>
          <p:spPr bwMode="auto">
            <a:xfrm>
              <a:off x="1900" y="15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52"/>
            <p:cNvSpPr>
              <a:spLocks noChangeArrowheads="1"/>
            </p:cNvSpPr>
            <p:nvPr/>
          </p:nvSpPr>
          <p:spPr bwMode="auto">
            <a:xfrm>
              <a:off x="2034" y="1537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153"/>
            <p:cNvSpPr>
              <a:spLocks noChangeArrowheads="1"/>
            </p:cNvSpPr>
            <p:nvPr/>
          </p:nvSpPr>
          <p:spPr bwMode="auto">
            <a:xfrm>
              <a:off x="2161" y="1728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154"/>
            <p:cNvSpPr>
              <a:spLocks noChangeShapeType="1"/>
            </p:cNvSpPr>
            <p:nvPr/>
          </p:nvSpPr>
          <p:spPr bwMode="auto">
            <a:xfrm>
              <a:off x="1737" y="1846"/>
              <a:ext cx="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55"/>
            <p:cNvSpPr>
              <a:spLocks noChangeShapeType="1"/>
            </p:cNvSpPr>
            <p:nvPr/>
          </p:nvSpPr>
          <p:spPr bwMode="auto">
            <a:xfrm flipV="1">
              <a:off x="1843" y="1626"/>
              <a:ext cx="56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56"/>
            <p:cNvSpPr>
              <a:spLocks noChangeShapeType="1"/>
            </p:cNvSpPr>
            <p:nvPr/>
          </p:nvSpPr>
          <p:spPr bwMode="auto">
            <a:xfrm>
              <a:off x="1973" y="1632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57"/>
            <p:cNvSpPr>
              <a:spLocks noChangeShapeType="1"/>
            </p:cNvSpPr>
            <p:nvPr/>
          </p:nvSpPr>
          <p:spPr bwMode="auto">
            <a:xfrm>
              <a:off x="2113" y="1630"/>
              <a:ext cx="5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58"/>
            <p:cNvSpPr>
              <a:spLocks noChangeShapeType="1"/>
            </p:cNvSpPr>
            <p:nvPr/>
          </p:nvSpPr>
          <p:spPr bwMode="auto">
            <a:xfrm>
              <a:off x="2234" y="1828"/>
              <a:ext cx="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59"/>
            <p:cNvSpPr>
              <a:spLocks noChangeShapeType="1"/>
            </p:cNvSpPr>
            <p:nvPr/>
          </p:nvSpPr>
          <p:spPr bwMode="auto">
            <a:xfrm>
              <a:off x="1694" y="1846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Object 1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651289"/>
              </p:ext>
            </p:extLst>
          </p:nvPr>
        </p:nvGraphicFramePr>
        <p:xfrm>
          <a:off x="1607645" y="1684528"/>
          <a:ext cx="350026" cy="211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1" name="Equation" r:id="rId18" imgW="253780" imgH="164957" progId="Equation.DSMT4">
                  <p:embed/>
                </p:oleObj>
              </mc:Choice>
              <mc:Fallback>
                <p:oleObj name="Equation" r:id="rId18" imgW="253780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645" y="1684528"/>
                        <a:ext cx="350026" cy="211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481000"/>
              </p:ext>
            </p:extLst>
          </p:nvPr>
        </p:nvGraphicFramePr>
        <p:xfrm>
          <a:off x="2103756" y="2568759"/>
          <a:ext cx="350026" cy="21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2" name="Equation" r:id="rId20" imgW="253780" imgH="164957" progId="Equation.DSMT4">
                  <p:embed/>
                </p:oleObj>
              </mc:Choice>
              <mc:Fallback>
                <p:oleObj name="Equation" r:id="rId20" imgW="253780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756" y="2568759"/>
                        <a:ext cx="350026" cy="211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22910"/>
              </p:ext>
            </p:extLst>
          </p:nvPr>
        </p:nvGraphicFramePr>
        <p:xfrm>
          <a:off x="3101764" y="2513409"/>
          <a:ext cx="402096" cy="2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3" name="Equation" r:id="rId22" imgW="291973" imgH="228501" progId="Equation.DSMT4">
                  <p:embed/>
                </p:oleObj>
              </mc:Choice>
              <mc:Fallback>
                <p:oleObj name="Equation" r:id="rId22" imgW="291973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764" y="2513409"/>
                        <a:ext cx="402096" cy="29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163"/>
          <p:cNvGrpSpPr>
            <a:grpSpLocks/>
          </p:cNvGrpSpPr>
          <p:nvPr/>
        </p:nvGrpSpPr>
        <p:grpSpPr bwMode="auto">
          <a:xfrm>
            <a:off x="4125807" y="2791503"/>
            <a:ext cx="755015" cy="292944"/>
            <a:chOff x="1694" y="1537"/>
            <a:chExt cx="583" cy="378"/>
          </a:xfrm>
        </p:grpSpPr>
        <p:sp>
          <p:nvSpPr>
            <p:cNvPr id="86" name="Rectangle 164"/>
            <p:cNvSpPr>
              <a:spLocks noChangeArrowheads="1"/>
            </p:cNvSpPr>
            <p:nvPr/>
          </p:nvSpPr>
          <p:spPr bwMode="auto">
            <a:xfrm>
              <a:off x="1770" y="17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165"/>
            <p:cNvSpPr>
              <a:spLocks noChangeArrowheads="1"/>
            </p:cNvSpPr>
            <p:nvPr/>
          </p:nvSpPr>
          <p:spPr bwMode="auto">
            <a:xfrm>
              <a:off x="1900" y="15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166"/>
            <p:cNvSpPr>
              <a:spLocks noChangeArrowheads="1"/>
            </p:cNvSpPr>
            <p:nvPr/>
          </p:nvSpPr>
          <p:spPr bwMode="auto">
            <a:xfrm>
              <a:off x="2034" y="1537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167"/>
            <p:cNvSpPr>
              <a:spLocks noChangeArrowheads="1"/>
            </p:cNvSpPr>
            <p:nvPr/>
          </p:nvSpPr>
          <p:spPr bwMode="auto">
            <a:xfrm>
              <a:off x="2161" y="1728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68"/>
            <p:cNvSpPr>
              <a:spLocks noChangeShapeType="1"/>
            </p:cNvSpPr>
            <p:nvPr/>
          </p:nvSpPr>
          <p:spPr bwMode="auto">
            <a:xfrm>
              <a:off x="1737" y="1846"/>
              <a:ext cx="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169"/>
            <p:cNvSpPr>
              <a:spLocks noChangeShapeType="1"/>
            </p:cNvSpPr>
            <p:nvPr/>
          </p:nvSpPr>
          <p:spPr bwMode="auto">
            <a:xfrm flipV="1">
              <a:off x="1843" y="1626"/>
              <a:ext cx="56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170"/>
            <p:cNvSpPr>
              <a:spLocks noChangeShapeType="1"/>
            </p:cNvSpPr>
            <p:nvPr/>
          </p:nvSpPr>
          <p:spPr bwMode="auto">
            <a:xfrm>
              <a:off x="1973" y="1632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171"/>
            <p:cNvSpPr>
              <a:spLocks noChangeShapeType="1"/>
            </p:cNvSpPr>
            <p:nvPr/>
          </p:nvSpPr>
          <p:spPr bwMode="auto">
            <a:xfrm>
              <a:off x="2113" y="1630"/>
              <a:ext cx="5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72"/>
            <p:cNvSpPr>
              <a:spLocks noChangeShapeType="1"/>
            </p:cNvSpPr>
            <p:nvPr/>
          </p:nvSpPr>
          <p:spPr bwMode="auto">
            <a:xfrm>
              <a:off x="2234" y="1828"/>
              <a:ext cx="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73"/>
            <p:cNvSpPr>
              <a:spLocks noChangeShapeType="1"/>
            </p:cNvSpPr>
            <p:nvPr/>
          </p:nvSpPr>
          <p:spPr bwMode="auto">
            <a:xfrm>
              <a:off x="1694" y="1846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174"/>
          <p:cNvGrpSpPr>
            <a:grpSpLocks/>
          </p:cNvGrpSpPr>
          <p:nvPr/>
        </p:nvGrpSpPr>
        <p:grpSpPr bwMode="auto">
          <a:xfrm>
            <a:off x="2871789" y="2807703"/>
            <a:ext cx="755015" cy="292944"/>
            <a:chOff x="1694" y="1537"/>
            <a:chExt cx="583" cy="378"/>
          </a:xfrm>
        </p:grpSpPr>
        <p:sp>
          <p:nvSpPr>
            <p:cNvPr id="76" name="Rectangle 175"/>
            <p:cNvSpPr>
              <a:spLocks noChangeArrowheads="1"/>
            </p:cNvSpPr>
            <p:nvPr/>
          </p:nvSpPr>
          <p:spPr bwMode="auto">
            <a:xfrm>
              <a:off x="1770" y="17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76"/>
            <p:cNvSpPr>
              <a:spLocks noChangeArrowheads="1"/>
            </p:cNvSpPr>
            <p:nvPr/>
          </p:nvSpPr>
          <p:spPr bwMode="auto">
            <a:xfrm>
              <a:off x="1900" y="15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177"/>
            <p:cNvSpPr>
              <a:spLocks noChangeArrowheads="1"/>
            </p:cNvSpPr>
            <p:nvPr/>
          </p:nvSpPr>
          <p:spPr bwMode="auto">
            <a:xfrm>
              <a:off x="2034" y="1537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178"/>
            <p:cNvSpPr>
              <a:spLocks noChangeArrowheads="1"/>
            </p:cNvSpPr>
            <p:nvPr/>
          </p:nvSpPr>
          <p:spPr bwMode="auto">
            <a:xfrm>
              <a:off x="2161" y="1728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79"/>
            <p:cNvSpPr>
              <a:spLocks noChangeShapeType="1"/>
            </p:cNvSpPr>
            <p:nvPr/>
          </p:nvSpPr>
          <p:spPr bwMode="auto">
            <a:xfrm>
              <a:off x="1737" y="1846"/>
              <a:ext cx="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80"/>
            <p:cNvSpPr>
              <a:spLocks noChangeShapeType="1"/>
            </p:cNvSpPr>
            <p:nvPr/>
          </p:nvSpPr>
          <p:spPr bwMode="auto">
            <a:xfrm flipV="1">
              <a:off x="1843" y="1626"/>
              <a:ext cx="56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81"/>
            <p:cNvSpPr>
              <a:spLocks noChangeShapeType="1"/>
            </p:cNvSpPr>
            <p:nvPr/>
          </p:nvSpPr>
          <p:spPr bwMode="auto">
            <a:xfrm>
              <a:off x="1973" y="1632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82"/>
            <p:cNvSpPr>
              <a:spLocks noChangeShapeType="1"/>
            </p:cNvSpPr>
            <p:nvPr/>
          </p:nvSpPr>
          <p:spPr bwMode="auto">
            <a:xfrm>
              <a:off x="2113" y="1630"/>
              <a:ext cx="5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83"/>
            <p:cNvSpPr>
              <a:spLocks noChangeShapeType="1"/>
            </p:cNvSpPr>
            <p:nvPr/>
          </p:nvSpPr>
          <p:spPr bwMode="auto">
            <a:xfrm>
              <a:off x="2234" y="1828"/>
              <a:ext cx="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84"/>
            <p:cNvSpPr>
              <a:spLocks noChangeShapeType="1"/>
            </p:cNvSpPr>
            <p:nvPr/>
          </p:nvSpPr>
          <p:spPr bwMode="auto">
            <a:xfrm>
              <a:off x="1694" y="1846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9" name="Object 1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804068"/>
              </p:ext>
            </p:extLst>
          </p:nvPr>
        </p:nvGraphicFramePr>
        <p:xfrm>
          <a:off x="4329748" y="2518809"/>
          <a:ext cx="436809" cy="2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4" name="Equation" r:id="rId24" imgW="317362" imgH="228501" progId="Equation.DSMT4">
                  <p:embed/>
                </p:oleObj>
              </mc:Choice>
              <mc:Fallback>
                <p:oleObj name="Equation" r:id="rId24" imgW="31736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748" y="2518809"/>
                        <a:ext cx="436809" cy="29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740434"/>
              </p:ext>
            </p:extLst>
          </p:nvPr>
        </p:nvGraphicFramePr>
        <p:xfrm>
          <a:off x="5893294" y="2468861"/>
          <a:ext cx="419453" cy="292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5" name="Equation" r:id="rId26" imgW="304668" imgH="228501" progId="Equation.DSMT4">
                  <p:embed/>
                </p:oleObj>
              </mc:Choice>
              <mc:Fallback>
                <p:oleObj name="Equation" r:id="rId26" imgW="30466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3294" y="2468861"/>
                        <a:ext cx="419453" cy="292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077871"/>
              </p:ext>
            </p:extLst>
          </p:nvPr>
        </p:nvGraphicFramePr>
        <p:xfrm>
          <a:off x="4059273" y="2205616"/>
          <a:ext cx="1070328" cy="245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6" name="Equation" r:id="rId28" imgW="927100" imgH="228600" progId="Equation.DSMT4">
                  <p:embed/>
                </p:oleObj>
              </mc:Choice>
              <mc:Fallback>
                <p:oleObj name="Equation" r:id="rId28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273" y="2205616"/>
                        <a:ext cx="1070328" cy="245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757039"/>
              </p:ext>
            </p:extLst>
          </p:nvPr>
        </p:nvGraphicFramePr>
        <p:xfrm>
          <a:off x="5537482" y="2181317"/>
          <a:ext cx="1158558" cy="245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7" name="Equation" r:id="rId30" imgW="1002865" imgH="228501" progId="Equation.DSMT4">
                  <p:embed/>
                </p:oleObj>
              </mc:Choice>
              <mc:Fallback>
                <p:oleObj name="Equation" r:id="rId30" imgW="1002865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482" y="2181317"/>
                        <a:ext cx="1158558" cy="245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Line 207"/>
          <p:cNvSpPr>
            <a:spLocks noChangeShapeType="1"/>
          </p:cNvSpPr>
          <p:nvPr/>
        </p:nvSpPr>
        <p:spPr bwMode="auto">
          <a:xfrm>
            <a:off x="763164" y="4576669"/>
            <a:ext cx="656660" cy="0"/>
          </a:xfrm>
          <a:prstGeom prst="line">
            <a:avLst/>
          </a:prstGeom>
          <a:noFill/>
          <a:ln w="63500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208"/>
          <p:cNvSpPr>
            <a:spLocks noChangeShapeType="1"/>
          </p:cNvSpPr>
          <p:nvPr/>
        </p:nvSpPr>
        <p:spPr bwMode="auto">
          <a:xfrm>
            <a:off x="793538" y="4929011"/>
            <a:ext cx="590127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" name="Group 225"/>
          <p:cNvGrpSpPr>
            <a:grpSpLocks/>
          </p:cNvGrpSpPr>
          <p:nvPr/>
        </p:nvGrpSpPr>
        <p:grpSpPr bwMode="auto">
          <a:xfrm>
            <a:off x="489586" y="3413839"/>
            <a:ext cx="8044814" cy="876130"/>
            <a:chOff x="116" y="2571"/>
            <a:chExt cx="5562" cy="649"/>
          </a:xfrm>
        </p:grpSpPr>
        <p:sp>
          <p:nvSpPr>
            <p:cNvPr id="54" name="Line 190"/>
            <p:cNvSpPr>
              <a:spLocks noChangeShapeType="1"/>
            </p:cNvSpPr>
            <p:nvPr/>
          </p:nvSpPr>
          <p:spPr bwMode="auto">
            <a:xfrm>
              <a:off x="116" y="2585"/>
              <a:ext cx="258" cy="0"/>
            </a:xfrm>
            <a:prstGeom prst="line">
              <a:avLst/>
            </a:prstGeom>
            <a:noFill/>
            <a:ln w="63500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91"/>
            <p:cNvSpPr>
              <a:spLocks noChangeShapeType="1"/>
            </p:cNvSpPr>
            <p:nvPr/>
          </p:nvSpPr>
          <p:spPr bwMode="auto">
            <a:xfrm>
              <a:off x="374" y="2585"/>
              <a:ext cx="227" cy="0"/>
            </a:xfrm>
            <a:prstGeom prst="line">
              <a:avLst/>
            </a:prstGeom>
            <a:noFill/>
            <a:ln w="63500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92"/>
            <p:cNvSpPr>
              <a:spLocks noChangeShapeType="1"/>
            </p:cNvSpPr>
            <p:nvPr/>
          </p:nvSpPr>
          <p:spPr bwMode="auto">
            <a:xfrm>
              <a:off x="925" y="2590"/>
              <a:ext cx="260" cy="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93"/>
            <p:cNvSpPr>
              <a:spLocks noChangeShapeType="1"/>
            </p:cNvSpPr>
            <p:nvPr/>
          </p:nvSpPr>
          <p:spPr bwMode="auto">
            <a:xfrm>
              <a:off x="1864" y="2585"/>
              <a:ext cx="459" cy="5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94"/>
            <p:cNvSpPr>
              <a:spLocks noChangeShapeType="1"/>
            </p:cNvSpPr>
            <p:nvPr/>
          </p:nvSpPr>
          <p:spPr bwMode="auto">
            <a:xfrm>
              <a:off x="2857" y="2585"/>
              <a:ext cx="400" cy="1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95"/>
            <p:cNvSpPr>
              <a:spLocks noChangeShapeType="1"/>
            </p:cNvSpPr>
            <p:nvPr/>
          </p:nvSpPr>
          <p:spPr bwMode="auto">
            <a:xfrm>
              <a:off x="1178" y="2595"/>
              <a:ext cx="238" cy="0"/>
            </a:xfrm>
            <a:prstGeom prst="line">
              <a:avLst/>
            </a:prstGeom>
            <a:noFill/>
            <a:ln w="63500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96"/>
            <p:cNvSpPr>
              <a:spLocks noChangeShapeType="1"/>
            </p:cNvSpPr>
            <p:nvPr/>
          </p:nvSpPr>
          <p:spPr bwMode="auto">
            <a:xfrm>
              <a:off x="2333" y="2585"/>
              <a:ext cx="536" cy="0"/>
            </a:xfrm>
            <a:prstGeom prst="line">
              <a:avLst/>
            </a:prstGeom>
            <a:noFill/>
            <a:ln w="63500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97"/>
            <p:cNvSpPr>
              <a:spLocks noChangeShapeType="1"/>
            </p:cNvSpPr>
            <p:nvPr/>
          </p:nvSpPr>
          <p:spPr bwMode="auto">
            <a:xfrm>
              <a:off x="3263" y="2585"/>
              <a:ext cx="520" cy="5"/>
            </a:xfrm>
            <a:prstGeom prst="line">
              <a:avLst/>
            </a:prstGeom>
            <a:noFill/>
            <a:ln w="63500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98"/>
            <p:cNvSpPr>
              <a:spLocks noChangeShapeType="1"/>
            </p:cNvSpPr>
            <p:nvPr/>
          </p:nvSpPr>
          <p:spPr bwMode="auto">
            <a:xfrm>
              <a:off x="828" y="2630"/>
              <a:ext cx="0" cy="59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204"/>
            <p:cNvSpPr>
              <a:spLocks noChangeShapeType="1"/>
            </p:cNvSpPr>
            <p:nvPr/>
          </p:nvSpPr>
          <p:spPr bwMode="auto">
            <a:xfrm>
              <a:off x="601" y="2585"/>
              <a:ext cx="315" cy="5"/>
            </a:xfrm>
            <a:prstGeom prst="line">
              <a:avLst/>
            </a:prstGeom>
            <a:noFill/>
            <a:ln w="63500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05"/>
            <p:cNvSpPr>
              <a:spLocks noChangeShapeType="1"/>
            </p:cNvSpPr>
            <p:nvPr/>
          </p:nvSpPr>
          <p:spPr bwMode="auto">
            <a:xfrm>
              <a:off x="601" y="2630"/>
              <a:ext cx="0" cy="59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216"/>
            <p:cNvSpPr>
              <a:spLocks noChangeShapeType="1"/>
            </p:cNvSpPr>
            <p:nvPr/>
          </p:nvSpPr>
          <p:spPr bwMode="auto">
            <a:xfrm>
              <a:off x="1421" y="2592"/>
              <a:ext cx="404" cy="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217"/>
            <p:cNvSpPr>
              <a:spLocks noChangeShapeType="1"/>
            </p:cNvSpPr>
            <p:nvPr/>
          </p:nvSpPr>
          <p:spPr bwMode="auto">
            <a:xfrm>
              <a:off x="3796" y="2583"/>
              <a:ext cx="400" cy="1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18"/>
            <p:cNvSpPr>
              <a:spLocks noChangeShapeType="1"/>
            </p:cNvSpPr>
            <p:nvPr/>
          </p:nvSpPr>
          <p:spPr bwMode="auto">
            <a:xfrm flipV="1">
              <a:off x="4222" y="2571"/>
              <a:ext cx="1456" cy="11"/>
            </a:xfrm>
            <a:prstGeom prst="line">
              <a:avLst/>
            </a:prstGeom>
            <a:noFill/>
            <a:ln w="63500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19"/>
            <p:cNvSpPr>
              <a:spLocks noChangeShapeType="1"/>
            </p:cNvSpPr>
            <p:nvPr/>
          </p:nvSpPr>
          <p:spPr bwMode="auto">
            <a:xfrm>
              <a:off x="2858" y="2581"/>
              <a:ext cx="0" cy="59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20"/>
            <p:cNvSpPr>
              <a:spLocks noChangeShapeType="1"/>
            </p:cNvSpPr>
            <p:nvPr/>
          </p:nvSpPr>
          <p:spPr bwMode="auto">
            <a:xfrm>
              <a:off x="3779" y="2601"/>
              <a:ext cx="0" cy="59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21"/>
            <p:cNvSpPr>
              <a:spLocks noChangeShapeType="1"/>
            </p:cNvSpPr>
            <p:nvPr/>
          </p:nvSpPr>
          <p:spPr bwMode="auto">
            <a:xfrm>
              <a:off x="5645" y="2591"/>
              <a:ext cx="0" cy="59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Text Box 226"/>
          <p:cNvSpPr txBox="1">
            <a:spLocks noChangeArrowheads="1"/>
          </p:cNvSpPr>
          <p:nvPr/>
        </p:nvSpPr>
        <p:spPr bwMode="auto">
          <a:xfrm>
            <a:off x="872153" y="1143191"/>
            <a:ext cx="5832046" cy="32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08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en-US" sz="2000" b="1" dirty="0">
                <a:latin typeface="+mn-lt"/>
              </a:rPr>
              <a:t>Full</a:t>
            </a:r>
            <a:r>
              <a:rPr lang="en-US" sz="2000" dirty="0">
                <a:latin typeface="+mn-lt"/>
              </a:rPr>
              <a:t> 3D simulation method (</a:t>
            </a:r>
            <a:r>
              <a:rPr lang="en-US" sz="2000" b="1" dirty="0">
                <a:latin typeface="+mn-lt"/>
              </a:rPr>
              <a:t>200 CPU, ~10 hours</a:t>
            </a:r>
            <a:r>
              <a:rPr lang="en-US" sz="2000" dirty="0">
                <a:latin typeface="+mn-lt"/>
              </a:rPr>
              <a:t>)</a:t>
            </a:r>
            <a:endParaRPr lang="en-GB" sz="2000" dirty="0">
              <a:latin typeface="+mn-lt"/>
            </a:endParaRPr>
          </a:p>
        </p:txBody>
      </p:sp>
      <p:sp>
        <p:nvSpPr>
          <p:cNvPr id="117" name="Text Box 4"/>
          <p:cNvSpPr txBox="1">
            <a:spLocks noChangeArrowheads="1"/>
          </p:cNvSpPr>
          <p:nvPr/>
        </p:nvSpPr>
        <p:spPr bwMode="auto">
          <a:xfrm>
            <a:off x="1116000" y="576000"/>
            <a:ext cx="2483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High </a:t>
            </a:r>
            <a:r>
              <a:rPr lang="en-US" sz="2000" dirty="0">
                <a:solidFill>
                  <a:schemeClr val="bg1"/>
                </a:solidFill>
              </a:rPr>
              <a:t>L</a:t>
            </a:r>
            <a:r>
              <a:rPr lang="en-US" sz="2000" dirty="0" smtClean="0">
                <a:solidFill>
                  <a:schemeClr val="bg1"/>
                </a:solidFill>
              </a:rPr>
              <a:t>evel </a:t>
            </a:r>
            <a:r>
              <a:rPr lang="en-US" sz="2000" dirty="0">
                <a:solidFill>
                  <a:schemeClr val="bg1"/>
                </a:solidFill>
              </a:rPr>
              <a:t>S</a:t>
            </a:r>
            <a:r>
              <a:rPr lang="en-US" sz="2000" dirty="0" smtClean="0">
                <a:solidFill>
                  <a:schemeClr val="bg1"/>
                </a:solidFill>
              </a:rPr>
              <a:t>imulation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0625" y="4401738"/>
            <a:ext cx="5904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ASTRA</a:t>
            </a:r>
            <a:r>
              <a:rPr lang="en-US" sz="1600" dirty="0" smtClean="0"/>
              <a:t> (tracking with 3D SC) since 2011: ASTRA with wakes</a:t>
            </a:r>
            <a:endParaRPr lang="de-DE" sz="1600" dirty="0"/>
          </a:p>
        </p:txBody>
      </p:sp>
      <p:sp>
        <p:nvSpPr>
          <p:cNvPr id="118" name="TextBox 117"/>
          <p:cNvSpPr txBox="1"/>
          <p:nvPr/>
        </p:nvSpPr>
        <p:spPr>
          <a:xfrm>
            <a:off x="1460625" y="4751647"/>
            <a:ext cx="4796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CSRtrack</a:t>
            </a:r>
            <a:r>
              <a:rPr lang="en-US" sz="1600" dirty="0"/>
              <a:t> </a:t>
            </a:r>
            <a:r>
              <a:rPr lang="en-US" sz="1600" dirty="0" smtClean="0"/>
              <a:t>(tracking with CSR, “projected” model)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7684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-with-partner-logos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2000" dirty="0"/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0</TotalTime>
  <Words>373</Words>
  <Application>Microsoft Office PowerPoint</Application>
  <PresentationFormat>On-screen Show (4:3)</PresentationFormat>
  <Paragraphs>110</Paragraphs>
  <Slides>12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template-european-xfel-gmbh_presentation-with-partner-logos</vt:lpstr>
      <vt:lpstr>Photo Editor Photo</vt:lpstr>
      <vt:lpstr>Equation</vt:lpstr>
      <vt:lpstr>Bunch Compression</vt:lpstr>
      <vt:lpstr>Longitudinal Bunch Compression Basics</vt:lpstr>
      <vt:lpstr>XFEL – New Parameter Set</vt:lpstr>
      <vt:lpstr>Bunch Compression</vt:lpstr>
      <vt:lpstr>Bunch Compression Chicanes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wdecking</dc:creator>
  <cp:lastModifiedBy>Limberg, Torsten</cp:lastModifiedBy>
  <cp:revision>168</cp:revision>
  <cp:lastPrinted>2008-09-01T15:04:16Z</cp:lastPrinted>
  <dcterms:created xsi:type="dcterms:W3CDTF">2012-01-19T12:29:51Z</dcterms:created>
  <dcterms:modified xsi:type="dcterms:W3CDTF">2013-04-23T11:34:24Z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2102634888</vt:i4>
  </property>
  <property fmtid="{D5CDD505-2E9C-101B-9397-08002B2CF9AE}" pid="3" name="_NewReviewCycle">
    <vt:lpwstr/>
  </property>
  <property fmtid="{D5CDD505-2E9C-101B-9397-08002B2CF9AE}" pid="4" name="_EmailSubject">
    <vt:lpwstr>Talk</vt:lpwstr>
  </property>
  <property fmtid="{D5CDD505-2E9C-101B-9397-08002B2CF9AE}" pid="5" name="_AuthorEmail">
    <vt:lpwstr>winfried.decking@desy.de</vt:lpwstr>
  </property>
  <property fmtid="{D5CDD505-2E9C-101B-9397-08002B2CF9AE}" pid="6" name="_AuthorEmailDisplayName">
    <vt:lpwstr>Decking, Winfried</vt:lpwstr>
  </property>
</Properties>
</file>