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58" r:id="rId5"/>
    <p:sldId id="264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6" d="100"/>
          <a:sy n="116" d="100"/>
        </p:scale>
        <p:origin x="-102" y="-132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088" y="888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283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fld id="{5D9249F9-4FE2-476B-9E52-26101C9CEE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443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D719587-26C8-4EEE-9375-1AF5E195B202}" type="slidenum">
              <a:rPr lang="de-DE" sz="1200"/>
              <a:pPr/>
              <a:t>1</a:t>
            </a:fld>
            <a:endParaRPr lang="de-DE" sz="1200"/>
          </a:p>
        </p:txBody>
      </p:sp>
      <p:sp>
        <p:nvSpPr>
          <p:cNvPr id="1126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charset="-128"/>
              </a:rPr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smtClean="0">
              <a:ea typeface="ＭＳ Ｐゴシック" charset="-128"/>
            </a:endParaRP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charset="-128"/>
              </a:rPr>
              <a:t>  Upper area: </a:t>
            </a:r>
            <a:r>
              <a:rPr lang="en-GB" sz="1100" b="1" smtClean="0">
                <a:ea typeface="ＭＳ Ｐゴシック" charset="-128"/>
              </a:rPr>
              <a:t>Title</a:t>
            </a:r>
            <a:r>
              <a:rPr lang="en-GB" sz="1100" smtClean="0">
                <a:ea typeface="ＭＳ Ｐゴシック" charset="-128"/>
              </a:rPr>
              <a:t> of your talk, max. 2 rows of the defined size (55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charset="-128"/>
              </a:rPr>
              <a:t>  Lower area </a:t>
            </a:r>
            <a:r>
              <a:rPr lang="en-GB" sz="1100" b="1" smtClean="0">
                <a:ea typeface="ＭＳ Ｐゴシック" charset="-128"/>
              </a:rPr>
              <a:t>(subtitle):</a:t>
            </a:r>
            <a:r>
              <a:rPr lang="en-GB" sz="1100" smtClean="0">
                <a:ea typeface="ＭＳ Ｐゴシック" charset="-128"/>
              </a:rPr>
              <a:t> Conference/meeting/workshop, location, date,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your name and affiliation,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max. 4 rows of the defined size (32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charset="-128"/>
              </a:rPr>
              <a:t> Change the </a:t>
            </a:r>
            <a:r>
              <a:rPr lang="en-GB" sz="1100" b="1" smtClean="0">
                <a:ea typeface="ＭＳ Ｐゴシック" charset="-128"/>
              </a:rPr>
              <a:t>partner logos</a:t>
            </a:r>
            <a:r>
              <a:rPr lang="en-GB" sz="1100" smtClean="0">
                <a:ea typeface="ＭＳ Ｐゴシック" charset="-128"/>
              </a:rPr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prstGeom prst="rect">
            <a:avLst/>
          </a:prstGeo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GB"/>
              <a:t>Subtitle format (max. 4 lines)</a:t>
            </a:r>
          </a:p>
          <a:p>
            <a:r>
              <a:rPr lang="en-GB"/>
              <a:t>(conference, location, name of the speaker, date)</a:t>
            </a:r>
          </a:p>
          <a:p>
            <a:r>
              <a:rPr lang="en-GB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9918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A722D-3E0C-4D84-98FC-0E720C5F1DE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96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F0860D-1C4C-436F-A9DF-8C6E81561F9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en-GB" sz="2400">
              <a:ea typeface="ＭＳ Ｐゴシック" pitchFamily="18" charset="-128"/>
            </a:endParaRPr>
          </a:p>
        </p:txBody>
      </p:sp>
      <p:pic>
        <p:nvPicPr>
          <p:cNvPr id="1031" name="Picture 127" descr="logo-XFEL_rgb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0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n"/>
        <a:defRPr sz="2400">
          <a:solidFill>
            <a:schemeClr val="tx2"/>
          </a:solidFill>
          <a:latin typeface="+mn-lt"/>
          <a:ea typeface="+mn-ea"/>
          <a:cs typeface="ＭＳ Ｐゴシック" charset="-128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8760" y="3645868"/>
            <a:ext cx="7283450" cy="792317"/>
          </a:xfrm>
          <a:ln w="9525"/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GB" sz="2400" dirty="0" smtClean="0"/>
              <a:t>K. Floettmann</a:t>
            </a:r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585767" y="1980891"/>
            <a:ext cx="7918450" cy="1572632"/>
          </a:xfrm>
          <a:noFill/>
        </p:spPr>
        <p:txBody>
          <a:bodyPr/>
          <a:lstStyle/>
          <a:p>
            <a:pPr eaLnBrk="1" hangingPunct="1"/>
            <a:r>
              <a:rPr lang="en-US" sz="3600" b="1" dirty="0" smtClean="0"/>
              <a:t>Gun RF-Test in September</a:t>
            </a:r>
            <a:br>
              <a:rPr lang="en-US" sz="3600" b="1" dirty="0" smtClean="0"/>
            </a:br>
            <a:r>
              <a:rPr lang="en-US" sz="2400" b="1" dirty="0" smtClean="0"/>
              <a:t>Collaboration Meeting </a:t>
            </a:r>
            <a:br>
              <a:rPr lang="en-US" sz="2400" b="1" dirty="0" smtClean="0"/>
            </a:br>
            <a:r>
              <a:rPr lang="en-US" sz="2400" b="1" dirty="0" smtClean="0"/>
              <a:t>April 2013</a:t>
            </a:r>
            <a:endParaRPr lang="en-GB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A722D-3E0C-4D84-98FC-0E720C5F1DE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1224000"/>
            <a:ext cx="6240000" cy="46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6897" y="215590"/>
            <a:ext cx="62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Laser Room (Apr. 2013)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A722D-3E0C-4D84-98FC-0E720C5F1DE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384" y="1809000"/>
            <a:ext cx="4680000" cy="35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67" y="1224000"/>
            <a:ext cx="3510000" cy="46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896" y="215590"/>
            <a:ext cx="7212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Klystron R</a:t>
            </a:r>
            <a:r>
              <a:rPr lang="en-US" sz="2800" dirty="0" smtClean="0">
                <a:solidFill>
                  <a:schemeClr val="bg1"/>
                </a:solidFill>
              </a:rPr>
              <a:t>oom  </a:t>
            </a:r>
            <a:r>
              <a:rPr lang="en-US" sz="2800" dirty="0">
                <a:solidFill>
                  <a:schemeClr val="bg1"/>
                </a:solidFill>
              </a:rPr>
              <a:t>and Media </a:t>
            </a:r>
            <a:r>
              <a:rPr lang="en-US" sz="2800" dirty="0" smtClean="0">
                <a:solidFill>
                  <a:schemeClr val="bg1"/>
                </a:solidFill>
              </a:rPr>
              <a:t>Shaft  (Apr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dirty="0" smtClean="0">
                <a:solidFill>
                  <a:schemeClr val="bg1"/>
                </a:solidFill>
              </a:rPr>
              <a:t>2013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A722D-3E0C-4D84-98FC-0E720C5F1DE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1224775"/>
            <a:ext cx="6240000" cy="46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8800" y="216000"/>
            <a:ext cx="62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Injector Tunnel (Apr. 2013)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A722D-3E0C-4D84-98FC-0E720C5F1DE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53" y="1224775"/>
            <a:ext cx="5764687" cy="46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8800" y="216000"/>
            <a:ext cx="62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Injector Tunnel in September 2013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50205" y="1315844"/>
            <a:ext cx="2141034" cy="247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/>
              <a:t>Why </a:t>
            </a:r>
            <a:r>
              <a:rPr lang="en-US" sz="1800" dirty="0" smtClean="0"/>
              <a:t>an </a:t>
            </a:r>
            <a:r>
              <a:rPr lang="en-US" sz="1800" dirty="0" smtClean="0"/>
              <a:t>RF Test?</a:t>
            </a:r>
          </a:p>
          <a:p>
            <a:pPr>
              <a:buNone/>
            </a:pPr>
            <a:r>
              <a:rPr lang="en-US" sz="1800" dirty="0" smtClean="0"/>
              <a:t>First test of the complete RF power distribution</a:t>
            </a:r>
          </a:p>
          <a:p>
            <a:pPr>
              <a:buNone/>
            </a:pPr>
            <a:r>
              <a:rPr lang="en-US" sz="1800" dirty="0"/>
              <a:t>w</a:t>
            </a:r>
            <a:r>
              <a:rPr lang="en-US" sz="1800" dirty="0" smtClean="0"/>
              <a:t>ith 4 waveguides &amp; circulators and without SF6 </a:t>
            </a:r>
          </a:p>
          <a:p>
            <a:pPr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94479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A722D-3E0C-4D84-98FC-0E720C5F1DE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198800" y="216000"/>
            <a:ext cx="62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Klystron Room in September 2013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2" b="32792"/>
          <a:stretch/>
        </p:blipFill>
        <p:spPr>
          <a:xfrm>
            <a:off x="436552" y="2274848"/>
            <a:ext cx="8225414" cy="294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A722D-3E0C-4D84-98FC-0E720C5F1DE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57200" y="418728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/>
              <a:t>Assembly of the gun in the clean room</a:t>
            </a:r>
            <a:endParaRPr lang="de-DE" sz="1800" dirty="0"/>
          </a:p>
        </p:txBody>
      </p:sp>
      <p:pic>
        <p:nvPicPr>
          <p:cNvPr id="6" name="Content Placeholder 10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350356"/>
            <a:ext cx="4041775" cy="2420075"/>
          </a:xfrm>
          <a:prstGeom prst="rect">
            <a:avLst/>
          </a:prstGeom>
        </p:spPr>
      </p:pic>
      <p:pic>
        <p:nvPicPr>
          <p:cNvPr id="7" name="Content Placeholder 11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5323"/>
            <a:ext cx="4040188" cy="3030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5025" y="3890798"/>
            <a:ext cx="404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/>
              <a:t>On the way to Zeuthen</a:t>
            </a:r>
            <a:endParaRPr lang="de-DE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028181" y="4605755"/>
            <a:ext cx="75731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Gun is mounted at PITZ, conditioning has started</a:t>
            </a:r>
          </a:p>
          <a:p>
            <a:pPr>
              <a:buNone/>
            </a:pPr>
            <a:r>
              <a:rPr lang="en-US" sz="2000" dirty="0"/>
              <a:t>Cathode </a:t>
            </a:r>
            <a:r>
              <a:rPr lang="en-US" sz="2000" dirty="0" smtClean="0"/>
              <a:t>system is under </a:t>
            </a:r>
            <a:r>
              <a:rPr lang="en-US" sz="2000" dirty="0"/>
              <a:t>construction</a:t>
            </a:r>
          </a:p>
          <a:p>
            <a:pPr>
              <a:buNone/>
            </a:pPr>
            <a:r>
              <a:rPr lang="en-US" sz="2000" dirty="0"/>
              <a:t>RF-window test</a:t>
            </a:r>
            <a:r>
              <a:rPr lang="en-US" sz="2000" dirty="0" smtClean="0"/>
              <a:t>: </a:t>
            </a:r>
            <a:r>
              <a:rPr lang="en-US" sz="2000" dirty="0"/>
              <a:t>6 MW full pulse </a:t>
            </a:r>
            <a:r>
              <a:rPr lang="en-US" sz="2000" dirty="0" smtClean="0"/>
              <a:t>length with air on the air side</a:t>
            </a:r>
          </a:p>
          <a:p>
            <a:pPr>
              <a:buNone/>
            </a:pPr>
            <a:r>
              <a:rPr lang="en-US" sz="2000" dirty="0" smtClean="0"/>
              <a:t>up </a:t>
            </a:r>
            <a:r>
              <a:rPr lang="en-US" sz="2000" dirty="0"/>
              <a:t>to 7</a:t>
            </a:r>
            <a:r>
              <a:rPr lang="en-US" sz="2000" dirty="0" smtClean="0"/>
              <a:t> MW </a:t>
            </a:r>
            <a:r>
              <a:rPr lang="en-US" sz="2000" dirty="0"/>
              <a:t>full pulse length with </a:t>
            </a:r>
            <a:r>
              <a:rPr lang="en-US" sz="2000" dirty="0" smtClean="0"/>
              <a:t>SF6 </a:t>
            </a:r>
            <a:r>
              <a:rPr lang="en-US" sz="2000" dirty="0"/>
              <a:t>on the air </a:t>
            </a:r>
            <a:r>
              <a:rPr lang="en-US" sz="2000" dirty="0" smtClean="0"/>
              <a:t>side and light emission at high power (PITZ)</a:t>
            </a:r>
            <a:r>
              <a:rPr lang="en-US" sz="2000" dirty="0"/>
              <a:t>			</a:t>
            </a:r>
            <a:endParaRPr lang="de-DE" sz="2000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538977" y="4660986"/>
            <a:ext cx="489204" cy="290779"/>
          </a:xfrm>
          <a:prstGeom prst="rightArrow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8800" y="216000"/>
            <a:ext cx="62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Status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A722D-3E0C-4D84-98FC-0E720C5F1DE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198800" y="290341"/>
            <a:ext cx="62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What else do we need for the test?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746" y="1449659"/>
            <a:ext cx="81329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 smtClean="0"/>
              <a:t>personal interlock system incl. emergency off</a:t>
            </a:r>
          </a:p>
          <a:p>
            <a:pPr marL="342900" indent="-342900"/>
            <a:r>
              <a:rPr lang="en-US" sz="2000" dirty="0"/>
              <a:t>t</a:t>
            </a:r>
            <a:r>
              <a:rPr lang="en-US" sz="2000" dirty="0" smtClean="0"/>
              <a:t>echnical interlock for cavity, klystron, solenoids…</a:t>
            </a:r>
          </a:p>
          <a:p>
            <a:pPr marL="342900" indent="-342900"/>
            <a:r>
              <a:rPr lang="en-US" sz="2000" dirty="0" smtClean="0"/>
              <a:t>Temperature control system for gun (and cooling for solenoids)</a:t>
            </a:r>
          </a:p>
          <a:p>
            <a:pPr marL="342900" indent="-342900"/>
            <a:r>
              <a:rPr lang="en-US" sz="2000" dirty="0"/>
              <a:t>p</a:t>
            </a:r>
            <a:r>
              <a:rPr lang="en-US" sz="2000" dirty="0" smtClean="0"/>
              <a:t>ower supplies &amp; controller for solenoids</a:t>
            </a:r>
          </a:p>
          <a:p>
            <a:pPr marL="342900" indent="-342900"/>
            <a:r>
              <a:rPr lang="en-US" sz="2000" dirty="0"/>
              <a:t>v</a:t>
            </a:r>
            <a:r>
              <a:rPr lang="en-US" sz="2000" dirty="0" smtClean="0"/>
              <a:t>acuum &amp; vacuum controls</a:t>
            </a:r>
          </a:p>
          <a:p>
            <a:pPr marL="342900" indent="-342900"/>
            <a:r>
              <a:rPr lang="en-US" sz="2000" dirty="0" smtClean="0"/>
              <a:t>basic LLRF (no feedback or learning feed forward but a possibility to remotely control the RF </a:t>
            </a:r>
            <a:r>
              <a:rPr lang="en-US" sz="2000" dirty="0"/>
              <a:t>amplitude) </a:t>
            </a:r>
            <a:endParaRPr lang="en-US" sz="2000" dirty="0" smtClean="0"/>
          </a:p>
          <a:p>
            <a:pPr marL="342900" indent="-342900"/>
            <a:r>
              <a:rPr lang="en-US" sz="2000" dirty="0"/>
              <a:t>p</a:t>
            </a:r>
            <a:r>
              <a:rPr lang="en-US" sz="2000" dirty="0" smtClean="0"/>
              <a:t>reamp, klystron</a:t>
            </a:r>
            <a:r>
              <a:rPr lang="en-US" sz="2000" dirty="0"/>
              <a:t>, waveguides, circulators </a:t>
            </a:r>
          </a:p>
          <a:p>
            <a:pPr marL="342900" indent="-342900"/>
            <a:r>
              <a:rPr lang="en-US" sz="2000" dirty="0"/>
              <a:t>calibrated power signals</a:t>
            </a:r>
          </a:p>
          <a:p>
            <a:pPr marL="342900" indent="-342900"/>
            <a:r>
              <a:rPr lang="en-US" sz="2000" dirty="0" smtClean="0"/>
              <a:t>basic control system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2903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buNone/>
          <a:defRPr sz="2000" dirty="0"/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Bildschirmpräsentation (4:3)</PresentationFormat>
  <Paragraphs>40</Paragraphs>
  <Slides>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DESY European XFEL</vt:lpstr>
      <vt:lpstr>Gun RF-Test in September Collaboration Meeting  April 2013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WP-X   XFEL Project Progress Report (2-2009)</dc:title>
  <dc:creator>Wichmann, Riko</dc:creator>
  <cp:lastModifiedBy>brinker</cp:lastModifiedBy>
  <cp:revision>49</cp:revision>
  <dcterms:modified xsi:type="dcterms:W3CDTF">2013-04-22T15:35:27Z</dcterms:modified>
</cp:coreProperties>
</file>