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13" r:id="rId2"/>
    <p:sldId id="368" r:id="rId3"/>
    <p:sldId id="421" r:id="rId4"/>
    <p:sldId id="414" r:id="rId5"/>
    <p:sldId id="422" r:id="rId6"/>
    <p:sldId id="407" r:id="rId7"/>
    <p:sldId id="423" r:id="rId8"/>
    <p:sldId id="424" r:id="rId9"/>
    <p:sldId id="425" r:id="rId10"/>
    <p:sldId id="410" r:id="rId11"/>
    <p:sldId id="354" r:id="rId12"/>
    <p:sldId id="419" r:id="rId13"/>
    <p:sldId id="427" r:id="rId14"/>
    <p:sldId id="429" r:id="rId15"/>
    <p:sldId id="449" r:id="rId16"/>
    <p:sldId id="434" r:id="rId17"/>
    <p:sldId id="435" r:id="rId18"/>
    <p:sldId id="447" r:id="rId19"/>
    <p:sldId id="431" r:id="rId20"/>
    <p:sldId id="432" r:id="rId21"/>
    <p:sldId id="433" r:id="rId22"/>
    <p:sldId id="450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</p:sldIdLst>
  <p:sldSz cx="9144000" cy="6858000" type="screen4x3"/>
  <p:notesSz cx="6731000" cy="98567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00"/>
    <a:srgbClr val="FEECA0"/>
    <a:srgbClr val="E7F1F5"/>
    <a:srgbClr val="8ABBD0"/>
    <a:srgbClr val="FF0066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538" autoAdjust="0"/>
    <p:restoredTop sz="98642" autoAdjust="0"/>
  </p:normalViewPr>
  <p:slideViewPr>
    <p:cSldViewPr snapToGrid="0">
      <p:cViewPr varScale="1">
        <p:scale>
          <a:sx n="105" d="100"/>
          <a:sy n="105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070" y="-90"/>
      </p:cViewPr>
      <p:guideLst>
        <p:guide orient="horz" pos="3104"/>
        <p:guide pos="212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DA703D79-A400-4170-B9C6-A196167135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42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EB6FEA30-C6FB-4763-B998-257D592898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5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XFEL Collaboration Meeting</a:t>
            </a:r>
            <a:endParaRPr lang="fr-FR" dirty="0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22-24 April 2013</a:t>
            </a:r>
            <a:endParaRPr lang="fr-FR" dirty="0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D5266-9483-44E4-801E-00D6068352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6" name="Rectangle 106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74CF-5E24-49D5-B29B-627F90962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39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981075"/>
            <a:ext cx="88487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7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865188" y="58738"/>
            <a:ext cx="6972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79" name="Rectangle 10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92238" y="6642100"/>
            <a:ext cx="6457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O. Napoly, XFEL Collaboration Meeting</a:t>
            </a:r>
            <a:endParaRPr lang="fr-FR" dirty="0"/>
          </a:p>
        </p:txBody>
      </p:sp>
      <p:sp>
        <p:nvSpPr>
          <p:cNvPr id="6181" name="Rectangle 10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2100"/>
            <a:ext cx="9715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22-24 April 2013</a:t>
            </a:r>
            <a:endParaRPr lang="fr-FR" dirty="0"/>
          </a:p>
        </p:txBody>
      </p:sp>
      <p:sp>
        <p:nvSpPr>
          <p:cNvPr id="6182" name="Rectangle 106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9825" y="6642100"/>
            <a:ext cx="384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D85EF862-0B8F-45F5-835F-2B6BD262D5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1063" descr="cea quadri"/>
          <p:cNvPicPr preferRelativeResize="0"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477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68" descr="xfel-logo"/>
          <p:cNvPicPr>
            <a:picLocks noChangeAspect="1" noChangeArrowheads="1"/>
          </p:cNvPicPr>
          <p:nvPr userDrawn="1"/>
        </p:nvPicPr>
        <p:blipFill>
          <a:blip r:embed="rId6" cstate="print"/>
          <a:srcRect t="13852"/>
          <a:stretch>
            <a:fillRect/>
          </a:stretch>
        </p:blipFill>
        <p:spPr bwMode="auto">
          <a:xfrm>
            <a:off x="8004175" y="0"/>
            <a:ext cx="11525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5F5F5F"/>
          </a:solidFill>
          <a:latin typeface="Arial" charset="0"/>
        </a:defRPr>
      </a:lvl9pPr>
    </p:titleStyle>
    <p:bodyStyle>
      <a:lvl1pPr marL="342900" indent="-1524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6"/>
          <p:cNvSpPr>
            <a:spLocks noGrp="1"/>
          </p:cNvSpPr>
          <p:nvPr>
            <p:ph type="title"/>
          </p:nvPr>
        </p:nvSpPr>
        <p:spPr>
          <a:xfrm>
            <a:off x="915988" y="2484438"/>
            <a:ext cx="6972300" cy="2366962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DA8700"/>
                </a:solidFill>
              </a:rPr>
              <a:t>Procurement of Accelerator Components</a:t>
            </a:r>
          </a:p>
        </p:txBody>
      </p:sp>
      <p:sp>
        <p:nvSpPr>
          <p:cNvPr id="5123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smtClean="0"/>
          </a:p>
        </p:txBody>
      </p:sp>
      <p:sp>
        <p:nvSpPr>
          <p:cNvPr id="5124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22-24 April 2013</a:t>
            </a:r>
          </a:p>
        </p:txBody>
      </p:sp>
      <p:sp>
        <p:nvSpPr>
          <p:cNvPr id="51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C16F4-5CE5-4481-A4A3-7F1353154EAC}" type="slidenum">
              <a:rPr lang="fr-FR" smtClean="0"/>
              <a:pPr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234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Clean Fastening Hardware of String Assembly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58750" y="922476"/>
            <a:ext cx="876935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Call for tender for supply/cleaning/packaging issued in March 2012 : cancelled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Call for tender for cleaning/packaging started in February : 3 candidates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Clean </a:t>
            </a:r>
            <a:r>
              <a:rPr lang="en-GB" sz="1800" b="0" dirty="0">
                <a:cs typeface="Arial" charset="0"/>
                <a:sym typeface="Wingdings" pitchFamily="2" charset="2"/>
              </a:rPr>
              <a:t>h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ardware sets for PXFEL2_2 and XM-3, from a separate early order.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Clean hardware sets for XM-2, XM-1 and XM1 have been ordered separately and are available at Saclay.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CEA will supply the fastening hardware, about year by year</a:t>
            </a:r>
            <a:endParaRPr lang="en-GB" sz="1800" b="0" dirty="0">
              <a:cs typeface="Arial" charset="0"/>
              <a:sym typeface="Wingdings" pitchFamily="2" charset="2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Threaded rods : only one offer, expensive*.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CuNi1Si nuts : no vendors so far because material is very rare*.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</a:t>
            </a:r>
          </a:p>
          <a:p>
            <a:pPr lvl="2">
              <a:spcBef>
                <a:spcPts val="600"/>
              </a:spcBef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CuNi2Si would be easily available and cheap (competition)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Copper seals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: two offers, no order yet.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err="1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Aluminum</a:t>
            </a:r>
            <a:r>
              <a:rPr lang="en-GB" sz="1800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 gaskets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: four offers. CEA ordered gaskets for 40 cryomodules (~20 €/piece). First delivery June 2013, then 5 modules / month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Screws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(coupler pumping line) : CEA </a:t>
            </a:r>
            <a:r>
              <a:rPr lang="en-GB" sz="1800" b="0" dirty="0">
                <a:cs typeface="Arial" charset="0"/>
                <a:sym typeface="Wingdings" pitchFamily="2" charset="2"/>
              </a:rPr>
              <a:t>ordered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screws </a:t>
            </a:r>
            <a:r>
              <a:rPr lang="en-GB" sz="1800" b="0" dirty="0">
                <a:cs typeface="Arial" charset="0"/>
                <a:sym typeface="Wingdings" pitchFamily="2" charset="2"/>
              </a:rPr>
              <a:t>for 40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cryomodules, received at Saclay.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70C0"/>
                </a:solidFill>
                <a:cs typeface="Arial" charset="0"/>
                <a:sym typeface="Wingdings" pitchFamily="2" charset="2"/>
              </a:rPr>
              <a:t>Washers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: </a:t>
            </a:r>
            <a:r>
              <a:rPr lang="en-GB" sz="1800" b="0" dirty="0">
                <a:cs typeface="Arial" charset="0"/>
                <a:sym typeface="Wingdings" pitchFamily="2" charset="2"/>
              </a:rPr>
              <a:t>CEA ordered screws for 40 cryomodules, received at Saclay.</a:t>
            </a:r>
            <a:endParaRPr lang="en-GB" sz="1800" b="0" dirty="0" smtClean="0">
              <a:cs typeface="Arial" charset="0"/>
              <a:sym typeface="Wingdings" pitchFamily="2" charset="2"/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endParaRPr lang="en-GB" sz="1800" b="0" dirty="0">
              <a:cs typeface="Arial" charset="0"/>
              <a:sym typeface="Wingdings" pitchFamily="2" charset="2"/>
            </a:endParaRPr>
          </a:p>
          <a:p>
            <a:pPr>
              <a:spcBef>
                <a:spcPts val="600"/>
              </a:spcBef>
            </a:pPr>
            <a:r>
              <a:rPr lang="en-GB" sz="1800" b="0" i="1" dirty="0" smtClean="0">
                <a:cs typeface="Arial" charset="0"/>
                <a:sym typeface="Wingdings" pitchFamily="2" charset="2"/>
              </a:rPr>
              <a:t>* As far as we know, </a:t>
            </a:r>
            <a:r>
              <a:rPr lang="en-GB" sz="1800" b="0" i="1" dirty="0" err="1" smtClean="0">
                <a:cs typeface="Arial" charset="0"/>
                <a:sym typeface="Wingdings" pitchFamily="2" charset="2"/>
              </a:rPr>
              <a:t>Guldner</a:t>
            </a:r>
            <a:r>
              <a:rPr lang="en-GB" sz="1800" b="0" i="1" dirty="0" smtClean="0">
                <a:cs typeface="Arial" charset="0"/>
                <a:sym typeface="Wingdings" pitchFamily="2" charset="2"/>
              </a:rPr>
              <a:t> is the </a:t>
            </a:r>
            <a:r>
              <a:rPr lang="en-GB" sz="1800" b="0" i="1" smtClean="0">
                <a:cs typeface="Arial" charset="0"/>
                <a:sym typeface="Wingdings" pitchFamily="2" charset="2"/>
              </a:rPr>
              <a:t>only vendor in </a:t>
            </a:r>
            <a:r>
              <a:rPr lang="en-GB" sz="1800" b="0" i="1" dirty="0" smtClean="0">
                <a:cs typeface="Arial" charset="0"/>
                <a:sym typeface="Wingdings" pitchFamily="2" charset="2"/>
              </a:rPr>
              <a:t>Europe.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6"/>
          <p:cNvSpPr>
            <a:spLocks noGrp="1"/>
          </p:cNvSpPr>
          <p:nvPr>
            <p:ph type="title"/>
          </p:nvPr>
        </p:nvSpPr>
        <p:spPr>
          <a:xfrm>
            <a:off x="915988" y="2484438"/>
            <a:ext cx="6972300" cy="2366962"/>
          </a:xfrm>
        </p:spPr>
        <p:txBody>
          <a:bodyPr/>
          <a:lstStyle/>
          <a:p>
            <a:pPr algn="ctr"/>
            <a:r>
              <a:rPr lang="en-GB" sz="4000" b="1" dirty="0" smtClean="0">
                <a:solidFill>
                  <a:srgbClr val="DA8700"/>
                </a:solidFill>
              </a:rPr>
              <a:t>Assembly Industrialization</a:t>
            </a:r>
          </a:p>
        </p:txBody>
      </p:sp>
      <p:sp>
        <p:nvSpPr>
          <p:cNvPr id="5123" name="Espace réservé du pied de page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smtClean="0"/>
          </a:p>
        </p:txBody>
      </p:sp>
      <p:sp>
        <p:nvSpPr>
          <p:cNvPr id="5124" name="Espace réservé de la date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fr-FR" smtClean="0"/>
              <a:t>22-24 April 2013</a:t>
            </a:r>
          </a:p>
        </p:txBody>
      </p:sp>
      <p:sp>
        <p:nvSpPr>
          <p:cNvPr id="51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6C16F4-5CE5-4481-A4A3-7F1353154EAC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for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String and Module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Assembly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203" y="849172"/>
            <a:ext cx="8492645" cy="5225951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kern="1200" dirty="0">
                <a:cs typeface="Arial" charset="0"/>
              </a:rPr>
              <a:t>Tender process: </a:t>
            </a:r>
            <a:r>
              <a:rPr lang="en-US" sz="2400" kern="1200" dirty="0" smtClean="0">
                <a:cs typeface="Arial" charset="0"/>
              </a:rPr>
              <a:t>ALSYOM, lowest </a:t>
            </a:r>
            <a:r>
              <a:rPr lang="en-US" sz="2400" kern="1200" dirty="0">
                <a:cs typeface="Arial" charset="0"/>
              </a:rPr>
              <a:t>bidder / best technical </a:t>
            </a:r>
            <a:r>
              <a:rPr lang="en-US" sz="2400" kern="1200" dirty="0" smtClean="0">
                <a:cs typeface="Arial" charset="0"/>
              </a:rPr>
              <a:t>offer, </a:t>
            </a:r>
            <a:r>
              <a:rPr lang="en-US" sz="2400" kern="1200" dirty="0">
                <a:cs typeface="Arial" charset="0"/>
              </a:rPr>
              <a:t>has been selected by </a:t>
            </a:r>
            <a:r>
              <a:rPr lang="en-US" sz="2400" kern="1200" dirty="0" smtClean="0">
                <a:cs typeface="Arial" charset="0"/>
              </a:rPr>
              <a:t>CEA.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kern="1200" dirty="0" smtClean="0">
                <a:cs typeface="Arial" charset="0"/>
              </a:rPr>
              <a:t>The </a:t>
            </a:r>
            <a:r>
              <a:rPr lang="en-US" sz="2400" kern="1200" dirty="0">
                <a:cs typeface="Arial" charset="0"/>
              </a:rPr>
              <a:t>contract has to be awarded on 27 July </a:t>
            </a:r>
            <a:r>
              <a:rPr lang="en-US" sz="2400" kern="1200" dirty="0" smtClean="0">
                <a:cs typeface="Arial" charset="0"/>
              </a:rPr>
              <a:t>2012 for the integration of 83 cryomodules + 20 in option.</a:t>
            </a:r>
            <a:endParaRPr lang="en-US" sz="2400" kern="1200" dirty="0">
              <a:cs typeface="Arial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kern="1200" dirty="0">
                <a:cs typeface="Arial" charset="0"/>
              </a:rPr>
              <a:t>Up to 29 people will be on Saclay site during</a:t>
            </a:r>
            <a:r>
              <a:rPr lang="en-US" sz="2400" dirty="0"/>
              <a:t> 2 ½ </a:t>
            </a:r>
            <a:r>
              <a:rPr lang="en-US" sz="2400" dirty="0" smtClean="0"/>
              <a:t>years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kern="1200" dirty="0" smtClean="0">
                <a:cs typeface="Arial" charset="0"/>
              </a:rPr>
              <a:t>Kick-off meeting : 05/09/2013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kern="1200" dirty="0" smtClean="0">
                <a:cs typeface="Arial" charset="0"/>
              </a:rPr>
              <a:t>Review of Quality Plan and Management Plan : 27/09/13 with DESY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kern="1200" dirty="0" smtClean="0">
                <a:cs typeface="Arial" charset="0"/>
              </a:rPr>
              <a:t>After 9 months collaboration, these people are GOOD  and the CEA-</a:t>
            </a:r>
            <a:r>
              <a:rPr lang="en-US" sz="2400" kern="1200" dirty="0" err="1" smtClean="0">
                <a:cs typeface="Arial" charset="0"/>
              </a:rPr>
              <a:t>Alsyom</a:t>
            </a:r>
            <a:r>
              <a:rPr lang="en-US" sz="2400" kern="1200" dirty="0" smtClean="0">
                <a:cs typeface="Arial" charset="0"/>
              </a:rPr>
              <a:t> collaboration is EXCELLENT 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ALSYOM Management Plan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5" y="876821"/>
            <a:ext cx="7512058" cy="54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703508" y="1164921"/>
            <a:ext cx="1130631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000" b="0" dirty="0" smtClean="0">
                <a:solidFill>
                  <a:schemeClr val="bg1"/>
                </a:solidFill>
              </a:rPr>
              <a:t> Off site </a:t>
            </a:r>
            <a:endParaRPr lang="fr-FR" sz="2000" b="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703508" y="1826657"/>
            <a:ext cx="13260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800" b="0" dirty="0" smtClean="0"/>
              <a:t>29 </a:t>
            </a:r>
            <a:r>
              <a:rPr lang="fr-FR" sz="1800" b="0" dirty="0" err="1" smtClean="0"/>
              <a:t>persons</a:t>
            </a:r>
            <a:endParaRPr lang="fr-FR" sz="1800" b="0" dirty="0" smtClean="0"/>
          </a:p>
          <a:p>
            <a:r>
              <a:rPr lang="fr-FR" sz="1800" b="0" dirty="0" smtClean="0"/>
              <a:t>on site</a:t>
            </a:r>
            <a:endParaRPr lang="fr-FR" sz="1800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51187" y="3673400"/>
            <a:ext cx="35458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1*</a:t>
            </a:r>
            <a:endParaRPr lang="fr-FR" sz="1400" b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7125018" y="4839386"/>
            <a:ext cx="692818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2 (1**)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80037" y="5961744"/>
            <a:ext cx="792205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20 (4**)</a:t>
            </a:r>
            <a:endParaRPr lang="fr-FR" sz="1800" b="0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509653" y="5897349"/>
            <a:ext cx="425116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1**</a:t>
            </a:r>
            <a:endParaRPr lang="fr-FR" sz="1800" b="0" dirty="0"/>
          </a:p>
        </p:txBody>
      </p:sp>
      <p:sp>
        <p:nvSpPr>
          <p:cNvPr id="15" name="ZoneTexte 14"/>
          <p:cNvSpPr txBox="1"/>
          <p:nvPr/>
        </p:nvSpPr>
        <p:spPr>
          <a:xfrm>
            <a:off x="3577749" y="4815650"/>
            <a:ext cx="35458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1*</a:t>
            </a:r>
            <a:endParaRPr lang="fr-FR" sz="1800" b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08166" y="4839387"/>
            <a:ext cx="284052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/>
              <a:t>1</a:t>
            </a:r>
            <a:endParaRPr lang="fr-FR" sz="1800" b="0" dirty="0"/>
          </a:p>
        </p:txBody>
      </p:sp>
      <p:sp>
        <p:nvSpPr>
          <p:cNvPr id="17" name="ZoneTexte 16"/>
          <p:cNvSpPr txBox="1"/>
          <p:nvPr/>
        </p:nvSpPr>
        <p:spPr>
          <a:xfrm>
            <a:off x="1630892" y="2569384"/>
            <a:ext cx="35458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1*</a:t>
            </a:r>
            <a:endParaRPr lang="fr-FR" sz="1800" b="0" dirty="0"/>
          </a:p>
        </p:txBody>
      </p:sp>
      <p:sp>
        <p:nvSpPr>
          <p:cNvPr id="18" name="ZoneTexte 17"/>
          <p:cNvSpPr txBox="1"/>
          <p:nvPr/>
        </p:nvSpPr>
        <p:spPr>
          <a:xfrm>
            <a:off x="3588123" y="3673400"/>
            <a:ext cx="35458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1*</a:t>
            </a:r>
            <a:endParaRPr lang="fr-FR" sz="1800" b="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34622" y="4814161"/>
            <a:ext cx="35458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400" b="0" dirty="0" smtClean="0"/>
              <a:t>1*</a:t>
            </a:r>
            <a:endParaRPr lang="fr-FR" sz="1800" b="0" dirty="0"/>
          </a:p>
        </p:txBody>
      </p:sp>
      <p:sp>
        <p:nvSpPr>
          <p:cNvPr id="20" name="ZoneTexte 19"/>
          <p:cNvSpPr txBox="1"/>
          <p:nvPr/>
        </p:nvSpPr>
        <p:spPr>
          <a:xfrm>
            <a:off x="7703508" y="2723272"/>
            <a:ext cx="1326004" cy="6155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0" dirty="0" smtClean="0"/>
              <a:t>*  </a:t>
            </a:r>
            <a:r>
              <a:rPr lang="fr-FR" sz="1600" b="0" dirty="0" err="1" smtClean="0"/>
              <a:t>from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mid</a:t>
            </a:r>
            <a:r>
              <a:rPr lang="fr-FR" sz="1600" b="0" dirty="0" smtClean="0"/>
              <a:t>- sept. 2012</a:t>
            </a:r>
            <a:endParaRPr lang="fr-FR" sz="1600" b="0" dirty="0"/>
          </a:p>
        </p:txBody>
      </p:sp>
      <p:sp>
        <p:nvSpPr>
          <p:cNvPr id="21" name="ZoneTexte 20"/>
          <p:cNvSpPr txBox="1"/>
          <p:nvPr/>
        </p:nvSpPr>
        <p:spPr>
          <a:xfrm>
            <a:off x="7713606" y="3598111"/>
            <a:ext cx="132600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0" dirty="0" smtClean="0"/>
              <a:t>** </a:t>
            </a:r>
            <a:r>
              <a:rPr lang="fr-FR" sz="1600" b="0" dirty="0" err="1" smtClean="0"/>
              <a:t>from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beg</a:t>
            </a:r>
            <a:r>
              <a:rPr lang="fr-FR" sz="1600" b="0" dirty="0" smtClean="0"/>
              <a:t>- </a:t>
            </a:r>
            <a:r>
              <a:rPr lang="fr-FR" sz="1600" b="0" dirty="0" err="1" smtClean="0"/>
              <a:t>febr</a:t>
            </a:r>
            <a:r>
              <a:rPr lang="fr-FR" sz="1600" b="0" dirty="0" smtClean="0"/>
              <a:t>. 2013</a:t>
            </a:r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1845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with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Alsyom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Schedule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788748"/>
            <a:ext cx="77819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41017"/>
              </p:ext>
            </p:extLst>
          </p:nvPr>
        </p:nvGraphicFramePr>
        <p:xfrm>
          <a:off x="730684" y="5380320"/>
          <a:ext cx="7732734" cy="77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714"/>
                <a:gridCol w="4443020"/>
              </a:tblGrid>
              <a:tr h="389239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T3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1" u="sng" dirty="0" smtClean="0">
                          <a:solidFill>
                            <a:schemeClr val="tx1"/>
                          </a:solidFill>
                        </a:rPr>
                        <a:t>Start of production phase for 20</a:t>
                      </a:r>
                      <a:r>
                        <a:rPr lang="fr-FR" sz="1400" b="1" i="1" u="sng" baseline="0" dirty="0" smtClean="0">
                          <a:solidFill>
                            <a:schemeClr val="tx1"/>
                          </a:solidFill>
                        </a:rPr>
                        <a:t> modules in option</a:t>
                      </a:r>
                      <a:endParaRPr lang="fr-FR" sz="1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89239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T3 + 6 </a:t>
                      </a:r>
                      <a:r>
                        <a:rPr lang="fr-FR" sz="1600" b="0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</a:rPr>
                        <a:t>Acceptance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 of 20 cryomodules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313118" y="3431418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for 80 cryomodules</a:t>
            </a:r>
            <a:endParaRPr lang="fr-FR" sz="1400" i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56193" y="5342742"/>
            <a:ext cx="3240000" cy="3566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5755" y="5695558"/>
            <a:ext cx="3240000" cy="3566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64937" y="5344830"/>
            <a:ext cx="4428000" cy="3566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67025" y="5697646"/>
            <a:ext cx="4428000" cy="35660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801251" y="1219204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20/08/2012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29179" y="2525492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= T0 + 4 </a:t>
            </a:r>
            <a:r>
              <a:rPr lang="fr-FR" sz="1400" dirty="0" err="1" smtClean="0">
                <a:solidFill>
                  <a:srgbClr val="0070C0"/>
                </a:solidFill>
              </a:rPr>
              <a:t>months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50953" y="3389078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= T0 + 9 </a:t>
            </a:r>
            <a:r>
              <a:rPr lang="fr-FR" sz="1400" dirty="0" err="1" smtClean="0">
                <a:solidFill>
                  <a:srgbClr val="0070C0"/>
                </a:solidFill>
              </a:rPr>
              <a:t>months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88103" y="5362982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= T2 + 22 ½ </a:t>
            </a:r>
            <a:r>
              <a:rPr lang="fr-FR" sz="1400" dirty="0" err="1" smtClean="0">
                <a:solidFill>
                  <a:srgbClr val="0070C0"/>
                </a:solidFill>
              </a:rPr>
              <a:t>months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9093" y="6088131"/>
            <a:ext cx="585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70C0"/>
                </a:solidFill>
              </a:rPr>
              <a:t>N.B. : </a:t>
            </a:r>
            <a:r>
              <a:rPr lang="fr-FR" sz="1800" dirty="0" err="1" smtClean="0">
                <a:solidFill>
                  <a:srgbClr val="0070C0"/>
                </a:solidFill>
              </a:rPr>
              <a:t>after</a:t>
            </a:r>
            <a:r>
              <a:rPr lang="fr-FR" sz="1800" dirty="0" smtClean="0">
                <a:solidFill>
                  <a:srgbClr val="0070C0"/>
                </a:solidFill>
              </a:rPr>
              <a:t> T2, </a:t>
            </a:r>
            <a:r>
              <a:rPr lang="fr-FR" sz="1800" dirty="0" err="1" smtClean="0">
                <a:solidFill>
                  <a:srgbClr val="0070C0"/>
                </a:solidFill>
              </a:rPr>
              <a:t>this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</a:rPr>
              <a:t>schedule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</a:rPr>
              <a:t>includes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</a:rPr>
              <a:t>some</a:t>
            </a:r>
            <a:r>
              <a:rPr lang="fr-FR" sz="1800" dirty="0" smtClean="0">
                <a:solidFill>
                  <a:srgbClr val="0070C0"/>
                </a:solidFill>
              </a:rPr>
              <a:t> </a:t>
            </a:r>
            <a:r>
              <a:rPr lang="fr-FR" sz="1800" dirty="0" err="1" smtClean="0">
                <a:solidFill>
                  <a:srgbClr val="0070C0"/>
                </a:solidFill>
              </a:rPr>
              <a:t>margin</a:t>
            </a:r>
            <a:r>
              <a:rPr lang="fr-FR" sz="1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9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with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Alsyom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Schedule (2/2)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9" y="1973945"/>
            <a:ext cx="8960117" cy="4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4799" y="1055339"/>
            <a:ext cx="811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smtClean="0"/>
              <a:t>The Call for Tender </a:t>
            </a:r>
            <a:r>
              <a:rPr lang="fr-FR" sz="2400" b="0" dirty="0" err="1" smtClean="0"/>
              <a:t>was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released</a:t>
            </a:r>
            <a:r>
              <a:rPr lang="fr-FR" sz="2400" b="0" dirty="0" smtClean="0"/>
              <a:t> in August 2011 </a:t>
            </a:r>
            <a:r>
              <a:rPr lang="fr-FR" sz="2400" b="0" dirty="0" err="1" smtClean="0"/>
              <a:t>with</a:t>
            </a:r>
            <a:r>
              <a:rPr lang="fr-FR" sz="2400" b="0" dirty="0" smtClean="0"/>
              <a:t> the </a:t>
            </a:r>
            <a:r>
              <a:rPr lang="fr-FR" sz="2400" b="0" dirty="0" err="1" smtClean="0"/>
              <a:t>following</a:t>
            </a:r>
            <a:r>
              <a:rPr lang="fr-FR" sz="2400" b="0" dirty="0" smtClean="0"/>
              <a:t> </a:t>
            </a:r>
            <a:r>
              <a:rPr lang="fr-FR" sz="2400" b="0" dirty="0" err="1" smtClean="0"/>
              <a:t>schedule</a:t>
            </a:r>
            <a:r>
              <a:rPr lang="fr-FR" sz="2400" b="0" dirty="0" smtClean="0"/>
              <a:t> in CEA </a:t>
            </a:r>
            <a:r>
              <a:rPr lang="fr-FR" sz="2400" b="0" dirty="0" err="1" smtClean="0"/>
              <a:t>Specifications</a:t>
            </a:r>
            <a:r>
              <a:rPr lang="fr-FR" sz="2400" b="0" dirty="0" smtClean="0"/>
              <a:t>:</a:t>
            </a:r>
            <a:endParaRPr lang="fr-FR" sz="2400" b="0" dirty="0"/>
          </a:p>
        </p:txBody>
      </p:sp>
      <p:sp>
        <p:nvSpPr>
          <p:cNvPr id="20" name="ZoneTexte 19"/>
          <p:cNvSpPr txBox="1"/>
          <p:nvPr/>
        </p:nvSpPr>
        <p:spPr>
          <a:xfrm>
            <a:off x="2278754" y="6068340"/>
            <a:ext cx="6415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smtClean="0"/>
              <a:t>End date of XM80 = oct. 2014 </a:t>
            </a:r>
            <a:r>
              <a:rPr lang="fr-FR" sz="2000" b="0" dirty="0" smtClean="0">
                <a:sym typeface="Symbol"/>
              </a:rPr>
              <a:t> </a:t>
            </a:r>
            <a:r>
              <a:rPr lang="fr-FR" sz="2000" b="0" dirty="0" smtClean="0"/>
              <a:t>XM100 = March 2015</a:t>
            </a: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27581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cid:image003.png@01CE3B00.518F2E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7" y="4020855"/>
            <a:ext cx="7430247" cy="21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Initial Schedule (1/2)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3045" y="926925"/>
            <a:ext cx="86554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Phase 1</a:t>
            </a:r>
            <a:r>
              <a:rPr lang="en-US" sz="2400" b="0" dirty="0"/>
              <a:t>: </a:t>
            </a:r>
            <a:r>
              <a:rPr lang="en-US" sz="2400" dirty="0" smtClean="0"/>
              <a:t>observation </a:t>
            </a:r>
            <a:r>
              <a:rPr lang="en-US" sz="2400" dirty="0"/>
              <a:t>phase</a:t>
            </a:r>
            <a:r>
              <a:rPr lang="en-US" sz="2400" b="0" dirty="0"/>
              <a:t> which covers the assembly of XM-3 by CEA with ALSYOM staff as observers.</a:t>
            </a:r>
            <a:endParaRPr lang="fr-FR" sz="2400" b="0" dirty="0"/>
          </a:p>
          <a:p>
            <a:r>
              <a:rPr lang="en-US" sz="2400" b="0" dirty="0" smtClean="0"/>
              <a:t>Initially, </a:t>
            </a:r>
            <a:r>
              <a:rPr lang="en-US" sz="2400" b="0" dirty="0"/>
              <a:t>this phase </a:t>
            </a:r>
            <a:r>
              <a:rPr lang="en-US" sz="2400" b="0" dirty="0" smtClean="0"/>
              <a:t>starts </a:t>
            </a:r>
            <a:r>
              <a:rPr lang="en-US" sz="2400" b="0" dirty="0"/>
              <a:t>at T0 (20 </a:t>
            </a:r>
            <a:r>
              <a:rPr lang="en-US" sz="2400" b="0" dirty="0" smtClean="0"/>
              <a:t>August </a:t>
            </a:r>
            <a:r>
              <a:rPr lang="en-US" sz="2400" b="0" dirty="0"/>
              <a:t>2012) until T0 + 4 months (20 </a:t>
            </a:r>
            <a:r>
              <a:rPr lang="en-US" sz="2400" b="0" dirty="0" smtClean="0"/>
              <a:t>December 2012).</a:t>
            </a:r>
          </a:p>
          <a:p>
            <a:endParaRPr lang="en-US" sz="2400" b="0" dirty="0"/>
          </a:p>
          <a:p>
            <a:r>
              <a:rPr lang="en-US" sz="2400" dirty="0">
                <a:solidFill>
                  <a:srgbClr val="FF0000"/>
                </a:solidFill>
              </a:rPr>
              <a:t>Phase 2 </a:t>
            </a:r>
            <a:r>
              <a:rPr lang="en-US" sz="2400" b="0" dirty="0"/>
              <a:t>: </a:t>
            </a:r>
            <a:r>
              <a:rPr lang="en-US" sz="2400" dirty="0" smtClean="0"/>
              <a:t>training phase </a:t>
            </a:r>
            <a:r>
              <a:rPr lang="en-US" sz="2400" b="0" dirty="0" smtClean="0"/>
              <a:t>which covers </a:t>
            </a:r>
            <a:r>
              <a:rPr lang="en-US" sz="2400" b="0" dirty="0"/>
              <a:t>the assembly of XM-2 and </a:t>
            </a:r>
            <a:r>
              <a:rPr lang="en-US" sz="2400" b="0" dirty="0" smtClean="0"/>
              <a:t>XM-1 </a:t>
            </a:r>
            <a:r>
              <a:rPr lang="en-US" sz="2400" b="0" dirty="0"/>
              <a:t>by mixed CEA-</a:t>
            </a:r>
            <a:r>
              <a:rPr lang="en-US" sz="2400" b="0" dirty="0" err="1"/>
              <a:t>Alsyom</a:t>
            </a:r>
            <a:r>
              <a:rPr lang="en-US" sz="2400" b="0" dirty="0"/>
              <a:t> teams (co-activity or transfer of knowledge) from </a:t>
            </a:r>
            <a:r>
              <a:rPr lang="en-US" sz="2400" dirty="0" smtClean="0"/>
              <a:t>T1 =</a:t>
            </a:r>
            <a:r>
              <a:rPr lang="en-US" sz="2400" dirty="0"/>
              <a:t> T0 + 4 </a:t>
            </a:r>
            <a:r>
              <a:rPr lang="en-US" sz="2400" dirty="0" smtClean="0"/>
              <a:t>months</a:t>
            </a:r>
            <a:r>
              <a:rPr lang="en-US" sz="2400" b="0" dirty="0" smtClean="0"/>
              <a:t> till </a:t>
            </a:r>
            <a:r>
              <a:rPr lang="en-US" sz="2400" dirty="0" smtClean="0"/>
              <a:t>T1 + 6 months</a:t>
            </a:r>
            <a:r>
              <a:rPr lang="en-US" sz="2400" b="0" dirty="0" smtClean="0"/>
              <a:t>.</a:t>
            </a:r>
          </a:p>
          <a:p>
            <a:endParaRPr lang="en-US" sz="2400" b="0" dirty="0"/>
          </a:p>
          <a:p>
            <a:endParaRPr lang="en-US" sz="2400" b="0" dirty="0" smtClean="0"/>
          </a:p>
          <a:p>
            <a:endParaRPr lang="en-US" sz="2400" b="0" dirty="0"/>
          </a:p>
          <a:p>
            <a:endParaRPr lang="en-US" sz="2400" b="0" dirty="0" smtClean="0"/>
          </a:p>
          <a:p>
            <a:r>
              <a:rPr lang="en-US" sz="2400" b="0" dirty="0"/>
              <a:t> </a:t>
            </a:r>
            <a:r>
              <a:rPr lang="en-US" sz="2400" b="0" dirty="0" smtClean="0"/>
              <a:t>                XM-2                                     XM-1</a:t>
            </a:r>
          </a:p>
          <a:p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0903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3869871"/>
            <a:ext cx="6686731" cy="24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Initial Schedule (2/2)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3045" y="926925"/>
            <a:ext cx="86554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Phase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="0" dirty="0" smtClean="0"/>
              <a:t>: </a:t>
            </a:r>
            <a:r>
              <a:rPr lang="en-US" sz="2400" dirty="0" smtClean="0"/>
              <a:t>production </a:t>
            </a:r>
            <a:r>
              <a:rPr lang="en-US" sz="2400" dirty="0"/>
              <a:t>phase </a:t>
            </a:r>
            <a:r>
              <a:rPr lang="en-US" sz="2400" b="0" dirty="0" smtClean="0"/>
              <a:t>which </a:t>
            </a:r>
            <a:r>
              <a:rPr lang="en-US" sz="2400" b="0" dirty="0"/>
              <a:t>covers the assembly of </a:t>
            </a:r>
            <a:r>
              <a:rPr lang="en-US" sz="2400" b="0" dirty="0" smtClean="0"/>
              <a:t>XM1 to XM80 by </a:t>
            </a:r>
            <a:r>
              <a:rPr lang="en-US" sz="2400" b="0" dirty="0" err="1" smtClean="0"/>
              <a:t>Alsyom</a:t>
            </a:r>
            <a:r>
              <a:rPr lang="en-US" sz="2400" b="0" dirty="0" smtClean="0"/>
              <a:t> from </a:t>
            </a:r>
            <a:r>
              <a:rPr lang="en-US" sz="2400" dirty="0" smtClean="0"/>
              <a:t>T2 = T0 + 9 months</a:t>
            </a:r>
            <a:r>
              <a:rPr lang="en-US" sz="2400" b="0" dirty="0" smtClean="0"/>
              <a:t> (20 May 2013) till </a:t>
            </a:r>
            <a:r>
              <a:rPr lang="en-US" sz="2400" dirty="0" smtClean="0"/>
              <a:t>T2 </a:t>
            </a:r>
            <a:r>
              <a:rPr lang="en-US" sz="2400" dirty="0"/>
              <a:t>+ </a:t>
            </a:r>
            <a:r>
              <a:rPr lang="en-US" sz="2400" dirty="0" smtClean="0"/>
              <a:t>24 </a:t>
            </a:r>
            <a:r>
              <a:rPr lang="en-US" sz="2400" dirty="0"/>
              <a:t>months</a:t>
            </a:r>
            <a:r>
              <a:rPr lang="en-US" sz="2400" b="0" dirty="0"/>
              <a:t> (20 May </a:t>
            </a:r>
            <a:r>
              <a:rPr lang="en-US" sz="2400" b="0" dirty="0" smtClean="0"/>
              <a:t>2015).</a:t>
            </a:r>
            <a:endParaRPr lang="fr-FR" sz="2400" b="0" dirty="0"/>
          </a:p>
          <a:p>
            <a:endParaRPr lang="en-US" sz="2400" b="0" dirty="0"/>
          </a:p>
          <a:p>
            <a:r>
              <a:rPr lang="en-US" sz="2400" dirty="0">
                <a:solidFill>
                  <a:srgbClr val="FF0000"/>
                </a:solidFill>
              </a:rPr>
              <a:t>Phase </a:t>
            </a:r>
            <a:r>
              <a:rPr lang="en-US" sz="2400" dirty="0" smtClean="0">
                <a:solidFill>
                  <a:srgbClr val="FF0000"/>
                </a:solidFill>
              </a:rPr>
              <a:t>4 </a:t>
            </a:r>
            <a:r>
              <a:rPr lang="en-US" sz="2400" b="0" dirty="0"/>
              <a:t>: </a:t>
            </a:r>
            <a:r>
              <a:rPr lang="en-US" sz="2400" dirty="0" smtClean="0"/>
              <a:t>production phase (option) </a:t>
            </a:r>
            <a:r>
              <a:rPr lang="en-US" sz="2400" b="0" dirty="0" smtClean="0"/>
              <a:t>which covers </a:t>
            </a:r>
            <a:r>
              <a:rPr lang="en-US" sz="2400" b="0" dirty="0"/>
              <a:t>the assembly of </a:t>
            </a:r>
            <a:r>
              <a:rPr lang="en-US" sz="2400" b="0" dirty="0" smtClean="0"/>
              <a:t>XM81 </a:t>
            </a:r>
            <a:r>
              <a:rPr lang="en-US" sz="2400" b="0" dirty="0"/>
              <a:t>and </a:t>
            </a:r>
            <a:r>
              <a:rPr lang="en-US" sz="2400" b="0" dirty="0" smtClean="0"/>
              <a:t>XM100 </a:t>
            </a:r>
            <a:r>
              <a:rPr lang="en-US" sz="2400" b="0" dirty="0"/>
              <a:t>by </a:t>
            </a:r>
            <a:r>
              <a:rPr lang="en-US" sz="2400" b="0" dirty="0" err="1" smtClean="0"/>
              <a:t>Alsyom</a:t>
            </a:r>
            <a:r>
              <a:rPr lang="en-US" sz="2400" b="0" dirty="0" smtClean="0"/>
              <a:t> </a:t>
            </a:r>
            <a:r>
              <a:rPr lang="en-US" sz="2400" b="0" dirty="0"/>
              <a:t>from </a:t>
            </a:r>
            <a:r>
              <a:rPr lang="en-US" sz="2400" dirty="0" smtClean="0"/>
              <a:t>T3 </a:t>
            </a:r>
            <a:r>
              <a:rPr lang="en-US" sz="2400" b="0" dirty="0" smtClean="0"/>
              <a:t>(5 April 2015) </a:t>
            </a:r>
            <a:r>
              <a:rPr lang="en-US" sz="2400" b="0" dirty="0"/>
              <a:t>till </a:t>
            </a:r>
            <a:r>
              <a:rPr lang="en-US" sz="2400" dirty="0" smtClean="0"/>
              <a:t>T3 </a:t>
            </a:r>
            <a:r>
              <a:rPr lang="en-US" sz="2400" dirty="0"/>
              <a:t>+ 6</a:t>
            </a:r>
            <a:r>
              <a:rPr lang="en-US" sz="2400" dirty="0" smtClean="0"/>
              <a:t> </a:t>
            </a:r>
            <a:r>
              <a:rPr lang="en-US" sz="2400" dirty="0"/>
              <a:t>months</a:t>
            </a:r>
            <a:r>
              <a:rPr lang="en-US" sz="2400" b="0" dirty="0"/>
              <a:t> </a:t>
            </a:r>
            <a:r>
              <a:rPr lang="en-US" sz="2400" b="0" dirty="0" smtClean="0"/>
              <a:t>(</a:t>
            </a:r>
            <a:r>
              <a:rPr lang="en-US" sz="2400" b="0" dirty="0"/>
              <a:t>5</a:t>
            </a:r>
            <a:r>
              <a:rPr lang="en-US" sz="2400" b="0" dirty="0" smtClean="0"/>
              <a:t> October 2015).</a:t>
            </a:r>
          </a:p>
          <a:p>
            <a:endParaRPr lang="en-US" sz="2400" b="0" dirty="0"/>
          </a:p>
          <a:p>
            <a:endParaRPr lang="en-US" sz="2400" b="0" dirty="0" smtClean="0"/>
          </a:p>
          <a:p>
            <a:endParaRPr lang="en-US" sz="2400" b="0" dirty="0"/>
          </a:p>
          <a:p>
            <a:endParaRPr lang="en-US" sz="2400" b="0" dirty="0" smtClean="0"/>
          </a:p>
          <a:p>
            <a:r>
              <a:rPr lang="en-US" sz="2400" b="0" dirty="0"/>
              <a:t> </a:t>
            </a:r>
          </a:p>
          <a:p>
            <a:r>
              <a:rPr lang="en-US" sz="2400" b="0" dirty="0"/>
              <a:t> </a:t>
            </a:r>
            <a:r>
              <a:rPr lang="en-US" sz="2400" b="0" dirty="0" smtClean="0"/>
              <a:t>                                      XM1</a:t>
            </a:r>
          </a:p>
        </p:txBody>
      </p:sp>
    </p:spTree>
    <p:extLst>
      <p:ext uri="{BB962C8B-B14F-4D97-AF65-F5344CB8AC3E}">
        <p14:creationId xmlns:p14="http://schemas.microsoft.com/office/powerpoint/2010/main" val="4010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cid:image003.png@01CE3B00.518F2E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7" y="3238339"/>
            <a:ext cx="8162390" cy="217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Industrial</a:t>
            </a:r>
            <a:r>
              <a:rPr lang="fr-FR" sz="2400" b="1" kern="1200" dirty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Contract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Current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Schedule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3045" y="926925"/>
            <a:ext cx="8655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Phase </a:t>
            </a:r>
            <a:r>
              <a:rPr lang="en-US" sz="2400" dirty="0">
                <a:solidFill>
                  <a:srgbClr val="FF0000"/>
                </a:solidFill>
              </a:rPr>
              <a:t>2 </a:t>
            </a:r>
            <a:r>
              <a:rPr lang="en-US" sz="2400" b="0" dirty="0"/>
              <a:t>: </a:t>
            </a:r>
            <a:r>
              <a:rPr lang="en-US" sz="2400" b="0" dirty="0" smtClean="0"/>
              <a:t>the </a:t>
            </a:r>
            <a:r>
              <a:rPr lang="en-US" sz="2400" dirty="0" smtClean="0"/>
              <a:t>training phase </a:t>
            </a:r>
            <a:r>
              <a:rPr lang="en-US" sz="2400" b="0" dirty="0" smtClean="0"/>
              <a:t>is shifted by 3 to 4 months with the availability of XM-2 cavities.</a:t>
            </a:r>
          </a:p>
          <a:p>
            <a:endParaRPr lang="en-US" sz="2400" b="0" dirty="0"/>
          </a:p>
          <a:p>
            <a:r>
              <a:rPr lang="en-US" sz="2400" b="0" dirty="0" smtClean="0"/>
              <a:t>We do not wish to compress the </a:t>
            </a:r>
            <a:r>
              <a:rPr lang="en-US" sz="2400" dirty="0" smtClean="0"/>
              <a:t>training phase !</a:t>
            </a:r>
            <a:endParaRPr lang="en-US" sz="2400" b="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1315883" y="5684588"/>
            <a:ext cx="620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Counter-productive !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0802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cid:image003.png@01CE3B00.518F2E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8" y="4283901"/>
            <a:ext cx="7044585" cy="20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Pre-Series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Training Phase: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Rationale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for Schedule (1/4)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787" y="849172"/>
            <a:ext cx="8893480" cy="561425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T1 = 2 April 2013 </a:t>
            </a:r>
            <a:r>
              <a:rPr lang="en-US" sz="1900" kern="1200" dirty="0" smtClean="0">
                <a:latin typeface="Arial" charset="0"/>
                <a:cs typeface="Arial" charset="0"/>
              </a:rPr>
              <a:t>: start of string assembly with XM-2 cavities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>
                <a:latin typeface="Arial" charset="0"/>
                <a:cs typeface="Arial" charset="0"/>
              </a:rPr>
              <a:t>f</a:t>
            </a:r>
            <a:r>
              <a:rPr lang="en-US" sz="1900" kern="1200" dirty="0" smtClean="0">
                <a:latin typeface="Arial" charset="0"/>
                <a:cs typeface="Arial" charset="0"/>
              </a:rPr>
              <a:t>irst 4 cavities received 7 March 2013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>
                <a:latin typeface="Arial" charset="0"/>
                <a:cs typeface="Arial" charset="0"/>
              </a:rPr>
              <a:t>l</a:t>
            </a:r>
            <a:r>
              <a:rPr lang="en-US" sz="1900" kern="1200" dirty="0" smtClean="0">
                <a:latin typeface="Arial" charset="0"/>
                <a:cs typeface="Arial" charset="0"/>
              </a:rPr>
              <a:t>ast 4 cavities received 12 April 2012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>
                <a:latin typeface="Arial" charset="0"/>
                <a:cs typeface="Arial" charset="0"/>
              </a:rPr>
              <a:t>a</a:t>
            </a:r>
            <a:r>
              <a:rPr lang="en-US" sz="1900" kern="1200" dirty="0" smtClean="0">
                <a:latin typeface="Arial" charset="0"/>
                <a:cs typeface="Arial" charset="0"/>
              </a:rPr>
              <a:t>t least one week is needed for reception + RF control + leak check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 smtClean="0">
                <a:latin typeface="Arial" charset="0"/>
                <a:cs typeface="Arial" charset="0"/>
              </a:rPr>
              <a:t>8 cavities are needed for string pre-alignment in the clean room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 need 6 months for XM-2 and XM-3 to train </a:t>
            </a:r>
            <a:r>
              <a:rPr lang="en-US" sz="1900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Alsyom</a:t>
            </a: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>
                <a:latin typeface="Arial" charset="0"/>
                <a:cs typeface="Arial" charset="0"/>
              </a:rPr>
              <a:t>a</a:t>
            </a:r>
            <a:r>
              <a:rPr lang="en-US" sz="1900" kern="1200" dirty="0" smtClean="0">
                <a:latin typeface="Arial" charset="0"/>
                <a:cs typeface="Arial" charset="0"/>
              </a:rPr>
              <a:t>lready a factor 2 reduction with respect to XM-3 (2 modules in 6 months !)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 err="1" smtClean="0">
                <a:latin typeface="Arial" charset="0"/>
                <a:cs typeface="Arial" charset="0"/>
              </a:rPr>
              <a:t>Alsyom</a:t>
            </a:r>
            <a:r>
              <a:rPr lang="en-US" sz="1900" kern="1200" dirty="0" smtClean="0">
                <a:latin typeface="Arial" charset="0"/>
                <a:cs typeface="Arial" charset="0"/>
              </a:rPr>
              <a:t> does not want to compromise the quality of the training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 err="1" smtClean="0">
                <a:latin typeface="Arial" charset="0"/>
                <a:cs typeface="Arial" charset="0"/>
              </a:rPr>
              <a:t>Alsyom</a:t>
            </a:r>
            <a:r>
              <a:rPr lang="en-US" sz="1900" kern="1200" dirty="0" smtClean="0">
                <a:latin typeface="Arial" charset="0"/>
                <a:cs typeface="Arial" charset="0"/>
              </a:rPr>
              <a:t> is considering faster rate of production at a later stage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endParaRPr lang="en-US" sz="1900" kern="1200" dirty="0">
              <a:latin typeface="Arial" charset="0"/>
              <a:cs typeface="Arial" charset="0"/>
            </a:endParaRP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endParaRPr lang="en-US" sz="1900" kern="1200" dirty="0" smtClean="0">
              <a:latin typeface="Arial" charset="0"/>
              <a:cs typeface="Arial" charset="0"/>
            </a:endParaRP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endParaRPr lang="en-US" sz="1900" kern="1200" dirty="0">
              <a:latin typeface="Arial" charset="0"/>
              <a:cs typeface="Arial" charset="0"/>
            </a:endParaRPr>
          </a:p>
          <a:p>
            <a:pPr marL="419100" lvl="1" indent="0">
              <a:spcBef>
                <a:spcPts val="600"/>
              </a:spcBef>
              <a:buNone/>
            </a:pPr>
            <a:r>
              <a:rPr lang="en-US" sz="1900" kern="1200" dirty="0" smtClean="0">
                <a:latin typeface="Arial" charset="0"/>
                <a:cs typeface="Arial" charset="0"/>
              </a:rPr>
              <a:t>     XM-2                                            XM-1</a:t>
            </a:r>
          </a:p>
          <a:p>
            <a:pPr marL="419100" lvl="1" indent="0">
              <a:spcBef>
                <a:spcPts val="600"/>
              </a:spcBef>
              <a:buNone/>
            </a:pPr>
            <a:endParaRPr lang="en-US" sz="1900" kern="1200" dirty="0" smtClean="0">
              <a:latin typeface="Arial" charset="0"/>
              <a:cs typeface="Arial" charset="0"/>
            </a:endParaRPr>
          </a:p>
          <a:p>
            <a:pPr marL="3829050" lvl="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kern="1200" dirty="0">
                <a:latin typeface="Arial" charset="0"/>
                <a:cs typeface="Arial" charset="0"/>
              </a:rPr>
              <a:t> </a:t>
            </a:r>
            <a:r>
              <a:rPr lang="en-US" sz="1900" kern="1200" dirty="0" smtClean="0">
                <a:latin typeface="Arial" charset="0"/>
                <a:cs typeface="Arial" charset="0"/>
              </a:rPr>
              <a:t>                                          </a:t>
            </a:r>
            <a:r>
              <a:rPr lang="en-US" sz="1400" kern="1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           (from CEA specs)</a:t>
            </a:r>
            <a:endParaRPr lang="en-US" sz="1900" kern="1200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Magnetic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Shieldings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58750" y="679450"/>
            <a:ext cx="87693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“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Cryophy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” material, from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Aperam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, has been qualified by cold measurements at DESY </a:t>
            </a:r>
            <a:r>
              <a:rPr lang="en-GB" sz="1800" b="0" dirty="0" smtClean="0">
                <a:cs typeface="Arial" charset="0"/>
                <a:sym typeface="Symbol"/>
              </a:rPr>
              <a:t>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identical properties as “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Cryoperm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” (VAC)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Eight units of “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Cryophy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”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shieldings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fabricated by “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MecaMagnetic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” (MM) and eight units fabricated by Magnetic Shields L</a:t>
            </a:r>
            <a:r>
              <a:rPr lang="en-GB" sz="1800" b="0" baseline="30000" dirty="0" smtClean="0">
                <a:cs typeface="Arial" charset="0"/>
                <a:sym typeface="Wingdings" pitchFamily="2" charset="2"/>
              </a:rPr>
              <a:t>td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(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MSL</a:t>
            </a:r>
            <a:r>
              <a:rPr lang="en-GB" sz="1800" b="0" baseline="30000" dirty="0" err="1" smtClean="0">
                <a:cs typeface="Arial" charset="0"/>
                <a:sym typeface="Wingdings" pitchFamily="2" charset="2"/>
              </a:rPr>
              <a:t>td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), available for PXFEL3_1 and PXFEL2_1: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four each have equipped PXFEL3_1 cavity string (MM for </a:t>
            </a:r>
            <a:r>
              <a:rPr lang="en-GB" sz="1800" b="0" dirty="0">
                <a:cs typeface="Arial" charset="0"/>
                <a:sym typeface="Wingdings" pitchFamily="2" charset="2"/>
              </a:rPr>
              <a:t>c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avities 1-4, </a:t>
            </a:r>
            <a:r>
              <a:rPr lang="en-GB" sz="1800" b="0" dirty="0" err="1">
                <a:cs typeface="Arial" charset="0"/>
                <a:sym typeface="Wingdings" pitchFamily="2" charset="2"/>
              </a:rPr>
              <a:t>MSL</a:t>
            </a:r>
            <a:r>
              <a:rPr lang="en-GB" sz="1800" b="0" baseline="30000" dirty="0" err="1">
                <a:cs typeface="Arial" charset="0"/>
                <a:sym typeface="Wingdings" pitchFamily="2" charset="2"/>
              </a:rPr>
              <a:t>td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for </a:t>
            </a:r>
            <a:r>
              <a:rPr lang="en-GB" sz="1800" b="0" dirty="0">
                <a:cs typeface="Arial" charset="0"/>
                <a:sym typeface="Wingdings" pitchFamily="2" charset="2"/>
              </a:rPr>
              <a:t>c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avities 5-8).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>
                <a:cs typeface="Arial" charset="0"/>
                <a:sym typeface="Wingdings" pitchFamily="2" charset="2"/>
              </a:rPr>
              <a:t>four each have equipped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PXFEL2_2 </a:t>
            </a:r>
            <a:r>
              <a:rPr lang="en-GB" sz="1800" b="0" dirty="0">
                <a:cs typeface="Arial" charset="0"/>
                <a:sym typeface="Wingdings" pitchFamily="2" charset="2"/>
              </a:rPr>
              <a:t>cavity string (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MSL</a:t>
            </a:r>
            <a:r>
              <a:rPr lang="en-GB" sz="1800" b="0" baseline="30000" dirty="0" err="1" smtClean="0">
                <a:cs typeface="Arial" charset="0"/>
                <a:sym typeface="Wingdings" pitchFamily="2" charset="2"/>
              </a:rPr>
              <a:t>td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</a:t>
            </a:r>
            <a:r>
              <a:rPr lang="en-GB" sz="1800" b="0" dirty="0">
                <a:cs typeface="Arial" charset="0"/>
                <a:sym typeface="Wingdings" pitchFamily="2" charset="2"/>
              </a:rPr>
              <a:t>for c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avities 1-4</a:t>
            </a:r>
            <a:r>
              <a:rPr lang="en-GB" sz="1800" b="0" dirty="0">
                <a:cs typeface="Arial" charset="0"/>
                <a:sym typeface="Wingdings" pitchFamily="2" charset="2"/>
              </a:rPr>
              <a:t>,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MM </a:t>
            </a:r>
            <a:r>
              <a:rPr lang="en-GB" sz="1800" b="0" dirty="0">
                <a:cs typeface="Arial" charset="0"/>
                <a:sym typeface="Wingdings" pitchFamily="2" charset="2"/>
              </a:rPr>
              <a:t>for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cavities 5-8).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Another eight </a:t>
            </a:r>
            <a:r>
              <a:rPr lang="en-GB" sz="1800" b="0" dirty="0">
                <a:cs typeface="Arial" charset="0"/>
                <a:sym typeface="Wingdings" pitchFamily="2" charset="2"/>
              </a:rPr>
              <a:t>units of “</a:t>
            </a:r>
            <a:r>
              <a:rPr lang="en-GB" sz="1800" b="0" dirty="0" err="1">
                <a:cs typeface="Arial" charset="0"/>
                <a:sym typeface="Wingdings" pitchFamily="2" charset="2"/>
              </a:rPr>
              <a:t>Cryophy</a:t>
            </a:r>
            <a:r>
              <a:rPr lang="en-GB" sz="1800" b="0" dirty="0">
                <a:cs typeface="Arial" charset="0"/>
                <a:sym typeface="Wingdings" pitchFamily="2" charset="2"/>
              </a:rPr>
              <a:t>” </a:t>
            </a:r>
            <a:r>
              <a:rPr lang="en-GB" sz="1800" b="0" dirty="0" err="1">
                <a:cs typeface="Arial" charset="0"/>
                <a:sym typeface="Wingdings" pitchFamily="2" charset="2"/>
              </a:rPr>
              <a:t>shieldings</a:t>
            </a:r>
            <a:r>
              <a:rPr lang="en-GB" sz="1800" b="0" dirty="0">
                <a:cs typeface="Arial" charset="0"/>
                <a:sym typeface="Wingdings" pitchFamily="2" charset="2"/>
              </a:rPr>
              <a:t> fabricated by “</a:t>
            </a:r>
            <a:r>
              <a:rPr lang="en-GB" sz="1800" b="0" dirty="0" err="1">
                <a:cs typeface="Arial" charset="0"/>
                <a:sym typeface="Wingdings" pitchFamily="2" charset="2"/>
              </a:rPr>
              <a:t>MecaMagnetic</a:t>
            </a:r>
            <a:r>
              <a:rPr lang="en-GB" sz="1800" b="0" dirty="0">
                <a:cs typeface="Arial" charset="0"/>
                <a:sym typeface="Wingdings" pitchFamily="2" charset="2"/>
              </a:rPr>
              <a:t>” (MM) and eight units fabricated by Magnetic Shields L</a:t>
            </a:r>
            <a:r>
              <a:rPr lang="en-GB" sz="1800" b="0" baseline="30000" dirty="0">
                <a:cs typeface="Arial" charset="0"/>
                <a:sym typeface="Wingdings" pitchFamily="2" charset="2"/>
              </a:rPr>
              <a:t>td</a:t>
            </a:r>
            <a:r>
              <a:rPr lang="en-GB" sz="1800" b="0" dirty="0">
                <a:cs typeface="Arial" charset="0"/>
                <a:sym typeface="Wingdings" pitchFamily="2" charset="2"/>
              </a:rPr>
              <a:t> (</a:t>
            </a:r>
            <a:r>
              <a:rPr lang="en-GB" sz="1800" b="0" dirty="0" err="1">
                <a:cs typeface="Arial" charset="0"/>
                <a:sym typeface="Wingdings" pitchFamily="2" charset="2"/>
              </a:rPr>
              <a:t>MSL</a:t>
            </a:r>
            <a:r>
              <a:rPr lang="en-GB" sz="1800" b="0" baseline="30000" dirty="0" err="1">
                <a:cs typeface="Arial" charset="0"/>
                <a:sym typeface="Wingdings" pitchFamily="2" charset="2"/>
              </a:rPr>
              <a:t>td</a:t>
            </a:r>
            <a:r>
              <a:rPr lang="en-GB" sz="1800" b="0" dirty="0">
                <a:cs typeface="Arial" charset="0"/>
                <a:sym typeface="Wingdings" pitchFamily="2" charset="2"/>
              </a:rPr>
              <a:t>), available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for spares for XFEL configuration.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Restricted call for tender in 2011 led to 3 bidders : VAC, MM, </a:t>
            </a:r>
            <a:r>
              <a:rPr lang="en-GB" sz="1800" b="0" dirty="0" err="1">
                <a:cs typeface="Arial" charset="0"/>
                <a:sym typeface="Wingdings" pitchFamily="2" charset="2"/>
              </a:rPr>
              <a:t>MSL</a:t>
            </a:r>
            <a:r>
              <a:rPr lang="en-GB" sz="1800" b="0" baseline="30000" dirty="0" err="1">
                <a:cs typeface="Arial" charset="0"/>
                <a:sym typeface="Wingdings" pitchFamily="2" charset="2"/>
              </a:rPr>
              <a:t>td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. The PRR took place at Saclay on 31 January 2012 to validate the choice of MM, the lowest bidder and best technical offer.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dirty="0" smtClean="0">
                <a:cs typeface="Arial" charset="0"/>
                <a:sym typeface="Wingdings" pitchFamily="2" charset="2"/>
              </a:rPr>
              <a:t>Contract has been awarded to </a:t>
            </a:r>
            <a:r>
              <a:rPr lang="en-GB" sz="1800" dirty="0" err="1" smtClean="0">
                <a:cs typeface="Arial" charset="0"/>
                <a:sym typeface="Wingdings" pitchFamily="2" charset="2"/>
              </a:rPr>
              <a:t>MecaMagnetic</a:t>
            </a:r>
            <a:r>
              <a:rPr lang="en-GB" sz="1800" dirty="0" smtClean="0">
                <a:cs typeface="Arial" charset="0"/>
                <a:sym typeface="Wingdings" pitchFamily="2" charset="2"/>
              </a:rPr>
              <a:t> by CEA in April 2012.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1800" dirty="0" smtClean="0">
                <a:cs typeface="Arial" charset="0"/>
                <a:sym typeface="Wingdings" pitchFamily="2" charset="2"/>
              </a:rPr>
              <a:t>Kick-off meeting took place on 10 May 2012.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en-GB" sz="1800" b="0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Pre-Series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Training Phase: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Rationale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for Schedule (2/4)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203" y="849172"/>
            <a:ext cx="8492645" cy="5476472"/>
          </a:xfrm>
        </p:spPr>
        <p:txBody>
          <a:bodyPr>
            <a:normAutofit/>
          </a:bodyPr>
          <a:lstStyle/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 anticipate still many non-conformities</a:t>
            </a: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kern="1200" dirty="0" smtClean="0">
              <a:latin typeface="Arial" charset="0"/>
              <a:cs typeface="Arial" charset="0"/>
            </a:endParaRPr>
          </a:p>
          <a:p>
            <a:pPr marL="133350" indent="0">
              <a:spcBef>
                <a:spcPts val="600"/>
              </a:spcBef>
              <a:buNone/>
            </a:pPr>
            <a:r>
              <a:rPr lang="en-US" sz="1900" kern="1200" dirty="0" smtClean="0">
                <a:latin typeface="Arial" charset="0"/>
                <a:cs typeface="Arial" charset="0"/>
              </a:rPr>
              <a:t>In total 43 Non-Conformance Reports (NCR) were issued for XM-3, about 13 NCR under the responsibility of CEA: main reason for 7 month assembly.</a:t>
            </a: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7170" name="Graphiqu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71" y="1239070"/>
            <a:ext cx="6642951" cy="43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406" y="5090192"/>
            <a:ext cx="1872000" cy="1404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248" y="3620781"/>
            <a:ext cx="1804962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146" y="3627667"/>
            <a:ext cx="2106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" y="3632316"/>
            <a:ext cx="2106000" cy="140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Pre-Series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Training Phase: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Rationale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for Schedule (3/4)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203" y="849172"/>
            <a:ext cx="8492645" cy="5476472"/>
          </a:xfrm>
        </p:spPr>
        <p:txBody>
          <a:bodyPr>
            <a:normAutofit/>
          </a:bodyPr>
          <a:lstStyle/>
          <a:p>
            <a:pPr marL="4191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CEA and </a:t>
            </a:r>
            <a:r>
              <a:rPr lang="en-US" b="1" kern="1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Alsyom</a:t>
            </a:r>
            <a:r>
              <a:rPr lang="en-US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want to </a:t>
            </a:r>
            <a:r>
              <a:rPr lang="en-US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assemble XM-1 </a:t>
            </a:r>
            <a:r>
              <a:rPr lang="en-US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with XFEL couplers from </a:t>
            </a:r>
            <a:r>
              <a:rPr lang="en-US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Thales-RI production:</a:t>
            </a:r>
            <a:endParaRPr lang="en-US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kern="1200" dirty="0" smtClean="0">
                <a:latin typeface="Arial" charset="0"/>
                <a:cs typeface="Arial" charset="0"/>
              </a:rPr>
              <a:t>No co-activity for the series (XM1-XM100): </a:t>
            </a:r>
            <a:r>
              <a:rPr lang="en-US" kern="1200" dirty="0" err="1" smtClean="0">
                <a:latin typeface="Arial" charset="0"/>
                <a:cs typeface="Arial" charset="0"/>
              </a:rPr>
              <a:t>Alsyom</a:t>
            </a:r>
            <a:r>
              <a:rPr lang="en-US" kern="1200" dirty="0" smtClean="0">
                <a:latin typeface="Arial" charset="0"/>
                <a:cs typeface="Arial" charset="0"/>
              </a:rPr>
              <a:t> staff do not have the competence to treat properly the non-conformities arising from the new coupler production and new configuration</a:t>
            </a:r>
            <a:endParaRPr lang="en-US" dirty="0">
              <a:cs typeface="Arial" charset="0"/>
            </a:endParaRP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kern="1200" dirty="0" smtClean="0">
                <a:latin typeface="Arial" charset="0"/>
                <a:cs typeface="Arial" charset="0"/>
              </a:rPr>
              <a:t>First batch of XFEL couplers expected on 3 June 2013 (HW comm.) which is consistent with the start of XM-1 string assembly mid-June.</a:t>
            </a:r>
          </a:p>
          <a:p>
            <a:pPr marL="70485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kern="1200" dirty="0" smtClean="0">
                <a:latin typeface="Arial" charset="0"/>
                <a:cs typeface="Arial" charset="0"/>
              </a:rPr>
              <a:t>TTF3 couplers are generating too many assembly problems: ceramics caps, bellow clamps, e-pick-ups, RF antenna.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29104" y="5039967"/>
            <a:ext cx="1404000" cy="14826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017" y="5090192"/>
            <a:ext cx="1872000" cy="140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2" y="5079288"/>
            <a:ext cx="2106000" cy="1404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79389" y="6151783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79389" y="4695986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41774" y="472027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32350" y="6151783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40793" y="472027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47652" y="620628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23529" y="472027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XM-3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4" y="3649712"/>
            <a:ext cx="2106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036" y="0"/>
            <a:ext cx="7381968" cy="701458"/>
          </a:xfrm>
        </p:spPr>
        <p:txBody>
          <a:bodyPr/>
          <a:lstStyle/>
          <a:p>
            <a:pPr algn="ctr"/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Pre-Series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Training Phase:</a:t>
            </a:r>
            <a:b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</a:br>
            <a:r>
              <a:rPr lang="fr-FR" sz="2400" b="1" kern="1200" dirty="0" err="1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Rationale</a:t>
            </a:r>
            <a:r>
              <a:rPr lang="fr-FR" sz="2400" b="1" kern="1200" dirty="0" smtClean="0">
                <a:solidFill>
                  <a:srgbClr val="DA8700"/>
                </a:solidFill>
                <a:latin typeface="Arial" charset="0"/>
                <a:ea typeface="+mn-ea"/>
                <a:cs typeface="Arial" charset="0"/>
              </a:rPr>
              <a:t> for Schedule (4/4)</a:t>
            </a:r>
            <a:endParaRPr lang="fr-FR" sz="2400" b="1" kern="1200" dirty="0">
              <a:solidFill>
                <a:srgbClr val="DA87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203" y="849172"/>
            <a:ext cx="8492645" cy="5476472"/>
          </a:xfrm>
        </p:spPr>
        <p:txBody>
          <a:bodyPr>
            <a:normAutofit/>
          </a:bodyPr>
          <a:lstStyle/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High financial </a:t>
            </a:r>
            <a:r>
              <a:rPr lang="en-US" sz="1900" b="1" kern="1200" dirty="0">
                <a:solidFill>
                  <a:srgbClr val="FF0000"/>
                </a:solidFill>
                <a:latin typeface="Arial" charset="0"/>
                <a:cs typeface="Arial" charset="0"/>
              </a:rPr>
              <a:t>r</a:t>
            </a:r>
            <a:r>
              <a:rPr lang="en-US" sz="1900" b="1" kern="1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isk for CEA:</a:t>
            </a:r>
            <a:endParaRPr lang="en-US" sz="1900" kern="1200" dirty="0" smtClean="0">
              <a:latin typeface="Arial" charset="0"/>
              <a:cs typeface="Arial" charset="0"/>
            </a:endParaRPr>
          </a:p>
          <a:p>
            <a:pPr marL="133350" indent="0">
              <a:spcBef>
                <a:spcPts val="600"/>
              </a:spcBef>
              <a:buNone/>
            </a:pPr>
            <a:r>
              <a:rPr lang="en-US" sz="1900" kern="1200" dirty="0" smtClean="0">
                <a:latin typeface="Arial" charset="0"/>
                <a:cs typeface="Arial" charset="0"/>
              </a:rPr>
              <a:t>In case of supply chain interruption (component shortage), CEA will compensate </a:t>
            </a:r>
            <a:r>
              <a:rPr lang="en-US" sz="1900" kern="1200" dirty="0" err="1" smtClean="0">
                <a:latin typeface="Arial" charset="0"/>
                <a:cs typeface="Arial" charset="0"/>
              </a:rPr>
              <a:t>Alsyom</a:t>
            </a:r>
            <a:r>
              <a:rPr lang="en-US" sz="1900" kern="1200" dirty="0" smtClean="0">
                <a:latin typeface="Arial" charset="0"/>
                <a:cs typeface="Arial" charset="0"/>
              </a:rPr>
              <a:t> with </a:t>
            </a:r>
            <a:r>
              <a:rPr lang="en-US" sz="1900" i="1" kern="1200" dirty="0" smtClean="0">
                <a:latin typeface="Arial" charset="0"/>
                <a:cs typeface="Arial" charset="0"/>
              </a:rPr>
              <a:t>xx</a:t>
            </a:r>
            <a:r>
              <a:rPr lang="en-US" sz="1900" kern="1200" dirty="0" smtClean="0">
                <a:latin typeface="Arial" charset="0"/>
                <a:cs typeface="Arial" charset="0"/>
              </a:rPr>
              <a:t> k€/day for maintaining 29 staff on the Saclay site, </a:t>
            </a:r>
            <a:r>
              <a:rPr lang="en-US" sz="1900" i="1" kern="1200" dirty="0" err="1" smtClean="0">
                <a:latin typeface="Arial" charset="0"/>
                <a:cs typeface="Arial" charset="0"/>
              </a:rPr>
              <a:t>yyy</a:t>
            </a:r>
            <a:r>
              <a:rPr lang="en-US" sz="1900" kern="1200" dirty="0" smtClean="0">
                <a:latin typeface="Arial" charset="0"/>
                <a:cs typeface="Arial" charset="0"/>
              </a:rPr>
              <a:t> k€ for dismissing and recruiting after 3 months interruption.</a:t>
            </a: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285750">
              <a:spcBef>
                <a:spcPts val="600"/>
              </a:spcBef>
              <a:buFont typeface="Arial" pitchFamily="34" charset="0"/>
              <a:buChar char="•"/>
            </a:pPr>
            <a:endParaRPr lang="en-US" sz="1900" b="1" kern="1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42194" y="6381328"/>
            <a:ext cx="2133600" cy="365125"/>
          </a:xfrm>
        </p:spPr>
        <p:txBody>
          <a:bodyPr/>
          <a:lstStyle/>
          <a:p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O. Napoly, XFEL Collaboration Meeting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156176" y="6365093"/>
            <a:ext cx="2133600" cy="365125"/>
          </a:xfrm>
        </p:spPr>
        <p:txBody>
          <a:bodyPr/>
          <a:lstStyle/>
          <a:p>
            <a:fld id="{267A1164-DE38-4982-9BFC-002CCAC76DE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8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Fabrication parts </a:t>
            </a:r>
            <a:r>
              <a:rPr lang="fr-FR" dirty="0" err="1" smtClean="0"/>
              <a:t>released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Physical</a:t>
            </a:r>
            <a:r>
              <a:rPr lang="fr-FR" dirty="0" smtClean="0"/>
              <a:t> part </a:t>
            </a:r>
            <a:r>
              <a:rPr lang="fr-FR" dirty="0" err="1" smtClean="0"/>
              <a:t>released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5806A7-BCCE-4741-AB47-7A26318FFE5F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6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ReleaseD</a:t>
            </a:r>
            <a:r>
              <a:rPr lang="fr-FR" dirty="0" smtClean="0"/>
              <a:t> fabrication WP03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85775" y="2857500"/>
          <a:ext cx="8172451" cy="114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8"/>
              </a:tblGrid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D00000000574027,A,1,1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Isolation for Cables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Isolation for cables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D00000000574437,A,1,1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Capton Isolation for Flexible Electrical Connection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Capton isolation for flexible electrical connection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D00000000574447,A,1,1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Capton Isolation for Welding Sleeve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Capton isolation for welding sleeve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D00000000574647,A,1,1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Hex. Screw M10x20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Hexagon screw M10x20 (for coupler supports)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D00000000574657,A,1,1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Washer 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Washer 10 (for coupler supports)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Fabrication parts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 WP05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879445"/>
              </p:ext>
            </p:extLst>
          </p:nvPr>
        </p:nvGraphicFramePr>
        <p:xfrm>
          <a:off x="576263" y="1340770"/>
          <a:ext cx="5723930" cy="5328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1267"/>
                <a:gridCol w="1688455"/>
                <a:gridCol w="2564208"/>
              </a:tblGrid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             D00000000573387,A,1,1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TMP-PT: Temperature Sensor Coupler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Temperature sensor coupler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       D00000000573637,A,1,1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70K Interface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70K interface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  D00000000573917,A,1,1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4 K Interface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4 K interface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     D00000000575247,A,1,1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Cable e-1_70K_CY (1.5m)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Cable e-1_70K_CY for pick-up on 70K part, cavity side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D00000000578807,A,1,1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XM-3_CWP: Coupler Warm Part (TTF3)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TTF3 Coupler warm part for XM-3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D00000000574687,A,1,1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Warm Bellow Horizontal Holder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Warm bellow horizontal holder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D00000000574737,A,1,1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Copper Seal for CF100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Copper seal for CF100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D00000000574747,A,1,1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Screw S08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Screw S08, CuNi2Si, M8x35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D00000000574757,A,1,1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Washer W08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Washer W08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D00000000574767,A,1,1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Electrical Feedthrough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 err="1">
                          <a:effectLst/>
                        </a:rPr>
                        <a:t>Electrical</a:t>
                      </a:r>
                      <a:r>
                        <a:rPr lang="fr-FR" sz="500" u="none" strike="noStrike" dirty="0">
                          <a:effectLst/>
                        </a:rPr>
                        <a:t> </a:t>
                      </a:r>
                      <a:r>
                        <a:rPr lang="fr-FR" sz="500" u="none" strike="noStrike" dirty="0" err="1">
                          <a:effectLst/>
                        </a:rPr>
                        <a:t>feedthrough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D00000000574777,A,1,1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Electrical Feedthrough assembly kit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Electrical feedthrough assembly kit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   D00000000574827,A,1,1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Copper Seal CF25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Copper seal CF25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   D00000000574837,A,1,1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ANT-scr: Antenna Screw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Antenna screw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   D00000000574847,A,1,1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Push Rod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Push rod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D00000000574857,A,1,1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Push Rod Assembly Set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Push rod assembly set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   D00000000574887,A,1,1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Big Flange Ã˜250 mm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Big flange Ã˜250 mm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                   D00000000574897,A,1,1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 err="1">
                          <a:effectLst/>
                        </a:rPr>
                        <a:t>Big</a:t>
                      </a:r>
                      <a:r>
                        <a:rPr lang="fr-FR" sz="500" u="none" strike="noStrike" dirty="0">
                          <a:effectLst/>
                        </a:rPr>
                        <a:t> </a:t>
                      </a:r>
                      <a:r>
                        <a:rPr lang="fr-FR" sz="500" u="none" strike="noStrike" dirty="0" err="1">
                          <a:effectLst/>
                        </a:rPr>
                        <a:t>Flange</a:t>
                      </a:r>
                      <a:r>
                        <a:rPr lang="fr-FR" sz="500" u="none" strike="noStrike" dirty="0">
                          <a:effectLst/>
                        </a:rPr>
                        <a:t> </a:t>
                      </a:r>
                      <a:r>
                        <a:rPr lang="fr-FR" sz="500" u="none" strike="noStrike" dirty="0" err="1">
                          <a:effectLst/>
                        </a:rPr>
                        <a:t>Assembly</a:t>
                      </a:r>
                      <a:r>
                        <a:rPr lang="fr-FR" sz="500" u="none" strike="noStrike" dirty="0">
                          <a:effectLst/>
                        </a:rPr>
                        <a:t> Set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Big flange assembly set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   D00000000574927,A,1,1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 err="1">
                          <a:effectLst/>
                        </a:rPr>
                        <a:t>Big</a:t>
                      </a:r>
                      <a:r>
                        <a:rPr lang="fr-FR" sz="500" u="none" strike="noStrike" dirty="0">
                          <a:effectLst/>
                        </a:rPr>
                        <a:t> </a:t>
                      </a:r>
                      <a:r>
                        <a:rPr lang="fr-FR" sz="500" u="none" strike="noStrike" dirty="0" err="1">
                          <a:effectLst/>
                        </a:rPr>
                        <a:t>Turning</a:t>
                      </a:r>
                      <a:r>
                        <a:rPr lang="fr-FR" sz="500" u="none" strike="noStrike" dirty="0">
                          <a:effectLst/>
                        </a:rPr>
                        <a:t> </a:t>
                      </a:r>
                      <a:r>
                        <a:rPr lang="fr-FR" sz="500" u="none" strike="noStrike" dirty="0" err="1">
                          <a:effectLst/>
                        </a:rPr>
                        <a:t>Flange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Big turning flange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  D00000000574937,A,1,1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Big Turning Flange Assembly Set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Big turning flange assembly set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D00000000574987,A,1,1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Coupler Support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 dirty="0">
                          <a:effectLst/>
                        </a:rPr>
                        <a:t>Coupler support </a:t>
                      </a:r>
                      <a:r>
                        <a:rPr lang="fr-FR" sz="500" u="none" strike="noStrike" dirty="0" err="1">
                          <a:effectLst/>
                        </a:rPr>
                        <a:t>assembly</a:t>
                      </a:r>
                      <a:endParaRPr lang="fr-FR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D00000000575057,A,1,1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WGB: Waveguide Box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Waveguide box assembly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  <a:tr h="24220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                 D00000000575257,A,1,1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u="none" strike="noStrike">
                          <a:effectLst/>
                        </a:rPr>
                        <a:t>Cable e-2_70K_WG (1.0m)</a:t>
                      </a:r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 dirty="0">
                          <a:effectLst/>
                        </a:rPr>
                        <a:t>Cable e-2_70K_WG for pick-up on 70K part, waveguide side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44" marR="4544" marT="4544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63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76263" y="3677828"/>
          <a:ext cx="8172451" cy="28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8"/>
              </a:tblGrid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D00000000573347,A,1,1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Cab-CAV: Cavity RF Cables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Cavity</a:t>
                      </a:r>
                      <a:r>
                        <a:rPr lang="fr-FR" sz="900" u="none" strike="noStrike" dirty="0">
                          <a:effectLst/>
                        </a:rPr>
                        <a:t> RF </a:t>
                      </a:r>
                      <a:r>
                        <a:rPr lang="fr-FR" sz="900" u="none" strike="noStrike" dirty="0" err="1">
                          <a:effectLst/>
                        </a:rPr>
                        <a:t>cables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31640" y="4462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Fabrication parts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 WP06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968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76263" y="3677828"/>
          <a:ext cx="8172451" cy="28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8"/>
              </a:tblGrid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D00000000573347,A,1,1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Cab-CAV: Cavity RF Cables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Cavity</a:t>
                      </a:r>
                      <a:r>
                        <a:rPr lang="fr-FR" sz="900" u="none" strike="noStrike" dirty="0">
                          <a:effectLst/>
                        </a:rPr>
                        <a:t> RF </a:t>
                      </a:r>
                      <a:r>
                        <a:rPr lang="fr-FR" sz="900" u="none" strike="noStrike" dirty="0" err="1">
                          <a:effectLst/>
                        </a:rPr>
                        <a:t>cables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31640" y="4462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Fabrication parts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 WP07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963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76263" y="3152670"/>
          <a:ext cx="8172450" cy="120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7"/>
              </a:tblGrid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D00000000575267,A,1,1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CPL: Coupler Pumping Line Assembly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Coupler Pumping Line assembly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D00000000575277,A,1,1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CPL-BL: Bellow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Bellow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D00000000575337,A,1,1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Pumping Line Type1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Pumping line type1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D00000000575347,A,1,1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Pumping Line Type2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Pumping line type2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D00000000575407,A,1,1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Easy Close Valve SE40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Easy close valve SE40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D00000000575437,A,1,1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Pumping Line (PL) Support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Pumping line (PL) support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D00000000575497,A,1,1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TSP: TSP Insert and Pot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TSP insert and pot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D00000000575527,A,1,1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IGP: Ion Getter Pump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Ion Getter </a:t>
                      </a:r>
                      <a:r>
                        <a:rPr lang="fr-FR" sz="900" u="none" strike="noStrike" dirty="0" err="1">
                          <a:effectLst/>
                        </a:rPr>
                        <a:t>pump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5656" y="46116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Fabrication parts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 WP08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572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Fabrication parts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released</a:t>
            </a:r>
            <a:r>
              <a:rPr lang="fr-FR" dirty="0"/>
              <a:t> </a:t>
            </a:r>
            <a:r>
              <a:rPr lang="fr-FR" dirty="0" smtClean="0"/>
              <a:t>WP10/DR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76263" y="3611939"/>
          <a:ext cx="8172451" cy="28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8"/>
              </a:tblGrid>
              <a:tr h="27158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       D00000000572127,A,1,1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CAV: Cavity Full Equipped / Measured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Cavity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</a:rPr>
                        <a:t>fully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</a:rPr>
                        <a:t>equipped</a:t>
                      </a:r>
                      <a:r>
                        <a:rPr lang="fr-FR" sz="900" u="none" strike="noStrike" dirty="0">
                          <a:effectLst/>
                        </a:rPr>
                        <a:t>/</a:t>
                      </a:r>
                      <a:r>
                        <a:rPr lang="fr-FR" sz="900" u="none" strike="noStrike" dirty="0" err="1">
                          <a:effectLst/>
                        </a:rPr>
                        <a:t>measured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86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Magnetic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Shieldings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: PXFELs &amp; XM-3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  <p:pic>
        <p:nvPicPr>
          <p:cNvPr id="1026" name="Picture 2" descr="C:\Users\on095247\Documents\Bibliothèque\Photos\XFEL\Saclay\PXFEL2_2\2011 03 28 MM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4658" y="677451"/>
            <a:ext cx="5882024" cy="26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21" y="347006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30" y="3470060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7683" y="1323992"/>
            <a:ext cx="310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/>
              <a:t>P</a:t>
            </a:r>
            <a:r>
              <a:rPr lang="fr-FR" sz="1800" b="0" dirty="0" smtClean="0"/>
              <a:t>rototype by </a:t>
            </a:r>
            <a:r>
              <a:rPr lang="fr-FR" sz="1800" b="0" dirty="0" err="1" smtClean="0"/>
              <a:t>MecaMagnetic</a:t>
            </a:r>
            <a:r>
              <a:rPr lang="fr-FR" sz="1800" b="0" dirty="0"/>
              <a:t> </a:t>
            </a:r>
            <a:r>
              <a:rPr lang="fr-FR" sz="1800" b="0" dirty="0" smtClean="0"/>
              <a:t>for PXFEL configuration</a:t>
            </a:r>
          </a:p>
          <a:p>
            <a:r>
              <a:rPr lang="fr-FR" sz="1800" b="0" dirty="0" smtClean="0"/>
              <a:t>(warm-up tube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flange</a:t>
            </a:r>
            <a:r>
              <a:rPr lang="fr-FR" sz="1800" b="0" dirty="0" smtClean="0"/>
              <a:t>)</a:t>
            </a:r>
            <a:endParaRPr lang="fr-FR" sz="1800" b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64717" y="3768650"/>
            <a:ext cx="3091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dirty="0" err="1" smtClean="0"/>
              <a:t>Pre-series</a:t>
            </a:r>
            <a:r>
              <a:rPr lang="fr-FR" sz="1800" b="0" dirty="0" smtClean="0"/>
              <a:t> by </a:t>
            </a:r>
            <a:r>
              <a:rPr lang="fr-FR" sz="1800" b="0" dirty="0" err="1" smtClean="0"/>
              <a:t>MecaMagnetic</a:t>
            </a:r>
            <a:r>
              <a:rPr lang="fr-FR" sz="1800" b="0" dirty="0" smtClean="0"/>
              <a:t> for XFEL configuration</a:t>
            </a:r>
          </a:p>
          <a:p>
            <a:r>
              <a:rPr lang="fr-FR" sz="1800" b="0" dirty="0" smtClean="0"/>
              <a:t>(warm-up tube </a:t>
            </a:r>
            <a:r>
              <a:rPr lang="fr-FR" sz="1800" b="0" dirty="0" err="1" smtClean="0"/>
              <a:t>with</a:t>
            </a:r>
            <a:r>
              <a:rPr lang="fr-FR" sz="1800" b="0" dirty="0" smtClean="0"/>
              <a:t> Ti/SS transition): </a:t>
            </a:r>
            <a:r>
              <a:rPr lang="fr-FR" sz="1800" b="0" dirty="0" err="1" smtClean="0"/>
              <a:t>benchmarking</a:t>
            </a:r>
            <a:r>
              <a:rPr lang="fr-FR" sz="1800" b="0" dirty="0" smtClean="0"/>
              <a:t> XM-3 </a:t>
            </a:r>
            <a:r>
              <a:rPr lang="fr-FR" sz="1800" b="0" dirty="0" err="1" smtClean="0"/>
              <a:t>cavities</a:t>
            </a:r>
            <a:r>
              <a:rPr lang="fr-FR" sz="1800" b="0" dirty="0"/>
              <a:t> </a:t>
            </a:r>
            <a:r>
              <a:rPr lang="fr-FR" sz="1800" b="0" dirty="0" smtClean="0"/>
              <a:t>!</a:t>
            </a: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28681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036581"/>
              </p:ext>
            </p:extLst>
          </p:nvPr>
        </p:nvGraphicFramePr>
        <p:xfrm>
          <a:off x="555104" y="2348880"/>
          <a:ext cx="8172451" cy="374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8"/>
              </a:tblGrid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                                       D00000000594747,A,1,1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QUAD: Quadrupole (XFEL Magnet Assembly)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XFEL magnet assembly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D00000000573677,A,1,1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Invar Rod Fixture for Q-pole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Invar rod fixture for Q-pole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D00000000573687,A,1,1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Cover for Q-pole Diagnostic Tube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Cover</a:t>
                      </a:r>
                      <a:r>
                        <a:rPr lang="fr-FR" sz="900" u="none" strike="noStrike" dirty="0">
                          <a:effectLst/>
                        </a:rPr>
                        <a:t> for Q-pole diagnostic tube (</a:t>
                      </a:r>
                      <a:r>
                        <a:rPr lang="fr-FR" sz="900" u="none" strike="noStrike" dirty="0" err="1">
                          <a:effectLst/>
                        </a:rPr>
                        <a:t>Deckel</a:t>
                      </a:r>
                      <a:r>
                        <a:rPr lang="fr-FR" sz="900" u="none" strike="noStrike" dirty="0">
                          <a:effectLst/>
                        </a:rPr>
                        <a:t>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D00000000573997,A,1,1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Leads Assembly Thermal Connection 4K and 70K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Leads assembly thermal connection 4K and 70K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D00000000574007,A,1,1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Insulation tube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Insulation tube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D00000000574017,A,1,1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Insulation Disk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Insulation disk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D00000000574257,A,1,1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Countersunk-head Screw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Countersunk-head screw M4x10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D00000000574267,A,1,1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Threaded Flange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Threaded flange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D00000000574277,A,1,1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Special Nut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Special nut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D00000000574287,A,1,1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EL-FEED: Cover + Elec. Feedthroughs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Cover with electrical feedthroughs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31035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D00000000574297,A,1,1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WELD-SL: Welding Sleeve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Welding sleeve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6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D00000000574307,A,1,1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Flexible Connection Interior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Flexible connection interior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  <a:tr h="16523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D00000000574337,A,1,1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Electrical Connection External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err="1">
                          <a:effectLst/>
                        </a:rPr>
                        <a:t>Electrical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</a:rPr>
                        <a:t>connection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r>
                        <a:rPr lang="fr-FR" sz="900" u="none" strike="noStrike" dirty="0" err="1">
                          <a:effectLst/>
                        </a:rPr>
                        <a:t>external</a:t>
                      </a:r>
                      <a:r>
                        <a:rPr lang="fr-FR" sz="900" u="none" strike="noStrike" dirty="0">
                          <a:effectLst/>
                        </a:rPr>
                        <a:t>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5656" y="72008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Fabrication parts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 WP11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1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576263" y="3677828"/>
          <a:ext cx="8172451" cy="281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630"/>
                <a:gridCol w="2410723"/>
                <a:gridCol w="3661098"/>
              </a:tblGrid>
              <a:tr h="150045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                                D00000000573307,A,1,1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Cab-BPMC: BPM1 Cable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BPM1 cables for button BPM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2" marR="7502" marT="7502" marB="0" anchor="b"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31640" y="37637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Fabrication parts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r>
              <a:rPr lang="fr-FR" dirty="0" smtClean="0"/>
              <a:t> WP17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1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Physical</a:t>
            </a:r>
            <a:r>
              <a:rPr lang="fr-FR" dirty="0" smtClean="0"/>
              <a:t> PARTS 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released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 the </a:t>
            </a:r>
            <a:r>
              <a:rPr lang="fr-FR" dirty="0" err="1" smtClean="0"/>
              <a:t>physical</a:t>
            </a:r>
            <a:r>
              <a:rPr lang="fr-FR" dirty="0" smtClean="0"/>
              <a:t> part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release </a:t>
            </a:r>
            <a:r>
              <a:rPr lang="fr-FR" dirty="0" err="1" smtClean="0"/>
              <a:t>please</a:t>
            </a:r>
            <a:r>
              <a:rPr lang="fr-FR" dirty="0" smtClean="0"/>
              <a:t> do </a:t>
            </a:r>
            <a:r>
              <a:rPr lang="fr-FR" dirty="0" err="1" smtClean="0"/>
              <a:t>so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20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Fabrication/</a:t>
            </a:r>
            <a:r>
              <a:rPr lang="fr-FR" dirty="0" err="1" smtClean="0"/>
              <a:t>Physical</a:t>
            </a:r>
            <a:r>
              <a:rPr lang="fr-FR" dirty="0" smtClean="0"/>
              <a:t> Part  </a:t>
            </a:r>
            <a:r>
              <a:rPr lang="fr-FR" dirty="0" err="1" smtClean="0"/>
              <a:t>released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All the </a:t>
            </a:r>
            <a:r>
              <a:rPr lang="fr-FR" dirty="0" smtClean="0"/>
              <a:t>fabrication part and 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/>
              <a:t>part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release </a:t>
            </a:r>
            <a:r>
              <a:rPr lang="fr-FR" dirty="0" err="1"/>
              <a:t>please</a:t>
            </a:r>
            <a:r>
              <a:rPr lang="fr-FR" dirty="0"/>
              <a:t> do </a:t>
            </a:r>
            <a:r>
              <a:rPr lang="fr-FR" dirty="0" err="1"/>
              <a:t>so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23 avril 2013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4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Magnetic Shields: Production Schedule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53639" y="679451"/>
            <a:ext cx="8769350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>
                <a:cs typeface="Arial" charset="0"/>
                <a:sym typeface="Wingdings" pitchFamily="2" charset="2"/>
              </a:rPr>
              <a:t>Contract awarded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for 83 modules </a:t>
            </a:r>
            <a:r>
              <a:rPr lang="en-GB" sz="2400" b="0" dirty="0">
                <a:cs typeface="Arial" charset="0"/>
                <a:sym typeface="Wingdings" pitchFamily="2" charset="2"/>
              </a:rPr>
              <a:t>+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20 modules </a:t>
            </a:r>
            <a:r>
              <a:rPr lang="en-GB" sz="2400" b="0" dirty="0">
                <a:cs typeface="Arial" charset="0"/>
                <a:sym typeface="Wingdings" pitchFamily="2" charset="2"/>
              </a:rPr>
              <a:t>in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option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2 pre-series shields: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XM-3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XM-2, in stock.</a:t>
            </a:r>
            <a:endParaRPr lang="en-GB" sz="2400" b="0" dirty="0">
              <a:cs typeface="Arial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81 (=79+1+1) series produced at the rate of 1 module/week after a ramp-up period of 1 module / 2 weeks.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XM-1 requested for Week n°24 (10 June 2013),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Actual production schedule to be defined </a:t>
            </a:r>
            <a:r>
              <a:rPr lang="en-GB" sz="2400" b="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with </a:t>
            </a:r>
            <a:r>
              <a:rPr lang="en-GB" sz="2400" b="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MM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2 spares, from two earlier separate orders: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400" b="0" dirty="0" err="1" smtClean="0">
                <a:cs typeface="Arial" charset="0"/>
                <a:sym typeface="Wingdings" pitchFamily="2" charset="2"/>
              </a:rPr>
              <a:t>MecaMagnetic</a:t>
            </a:r>
            <a:r>
              <a:rPr lang="en-GB" sz="2400" b="0" dirty="0">
                <a:cs typeface="Arial" charset="0"/>
                <a:sym typeface="Wingdings" pitchFamily="2" charset="2"/>
              </a:rPr>
              <a:t>, same configuration without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engraving,</a:t>
            </a:r>
            <a:endParaRPr lang="en-GB" sz="2400" b="0" dirty="0"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400" b="0" dirty="0">
                <a:cs typeface="Arial" charset="0"/>
                <a:sym typeface="Wingdings" pitchFamily="2" charset="2"/>
              </a:rPr>
              <a:t>Magnetic Shield Ltd, different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configuration.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Magnetic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Shieldings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: XM-2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39874" y="1595968"/>
            <a:ext cx="2778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dirty="0" err="1" smtClean="0"/>
              <a:t>Pre-series</a:t>
            </a:r>
            <a:r>
              <a:rPr lang="fr-FR" sz="2400" b="0" dirty="0" smtClean="0"/>
              <a:t> by </a:t>
            </a:r>
            <a:r>
              <a:rPr lang="fr-FR" sz="2400" b="0" dirty="0" err="1" smtClean="0"/>
              <a:t>MecaMagnetic</a:t>
            </a:r>
            <a:r>
              <a:rPr lang="fr-FR" sz="2400" b="0" dirty="0" smtClean="0"/>
              <a:t> for XM-2 </a:t>
            </a:r>
            <a:r>
              <a:rPr lang="fr-FR" sz="2400" b="0" dirty="0" err="1" smtClean="0"/>
              <a:t>cryomodule</a:t>
            </a:r>
            <a:endParaRPr lang="fr-FR" sz="2400" b="0" dirty="0"/>
          </a:p>
        </p:txBody>
      </p:sp>
      <p:pic>
        <p:nvPicPr>
          <p:cNvPr id="3" name="Picture 2" descr="C:\Users\on095247\Documents\Bibliothèque\Photos\XFEL\Saclay\XM-2\Blindages\DSC05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0" y="3293013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n095247\Documents\Bibliothèque\Photos\XFEL\Saclay\XM-2\Blindages\DSC05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3197" y="2223807"/>
            <a:ext cx="5022710" cy="376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n095247\Documents\Bibliothèque\Photos\XFEL\Saclay\XM-2\Blindages\DSC05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66" y="697041"/>
            <a:ext cx="3416837" cy="25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n095247\Documents\Bibliothèque\Photos\XFEL\Saclay\PXFEL2\Démontage\2010 09 23 2 matelas superisola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8697"/>
          <a:stretch/>
        </p:blipFill>
        <p:spPr bwMode="auto">
          <a:xfrm>
            <a:off x="5509385" y="598156"/>
            <a:ext cx="3622087" cy="24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Super-insulation Blankets 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169100" y="4634429"/>
            <a:ext cx="876935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GB" sz="1800" b="0" dirty="0">
                <a:cs typeface="Arial" charset="0"/>
                <a:sym typeface="Wingdings" pitchFamily="2" charset="2"/>
              </a:rPr>
              <a:t>N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egotiations with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Jehier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allowed about 10% reduction /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CfT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offer, through: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>
                <a:cs typeface="Arial" charset="0"/>
                <a:sym typeface="Wingdings" pitchFamily="2" charset="2"/>
              </a:rPr>
              <a:t>m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ore flexible (rapid) delivery rate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1800" b="0" dirty="0">
                <a:cs typeface="Arial" charset="0"/>
                <a:sym typeface="Wingdings" pitchFamily="2" charset="2"/>
              </a:rPr>
              <a:t>s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implification of 2K blankets fabrication</a:t>
            </a:r>
          </a:p>
          <a:p>
            <a:pPr marL="457200" indent="-457200">
              <a:spcBef>
                <a:spcPts val="600"/>
              </a:spcBef>
            </a:pPr>
            <a:r>
              <a:rPr lang="en-GB" sz="1800" dirty="0" smtClean="0">
                <a:cs typeface="Arial" charset="0"/>
                <a:sym typeface="Wingdings" pitchFamily="2" charset="2"/>
              </a:rPr>
              <a:t>70 K blankets ordered in advance for XM-3, XM-2, XM-1</a:t>
            </a:r>
            <a:r>
              <a:rPr lang="en-GB" sz="1800" dirty="0">
                <a:cs typeface="Arial" charset="0"/>
                <a:sym typeface="Wingdings" pitchFamily="2" charset="2"/>
              </a:rPr>
              <a:t> 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(delivered in June 2012)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848568"/>
              </p:ext>
            </p:extLst>
          </p:nvPr>
        </p:nvGraphicFramePr>
        <p:xfrm>
          <a:off x="398462" y="3274818"/>
          <a:ext cx="8229602" cy="1285240"/>
        </p:xfrm>
        <a:graphic>
          <a:graphicData uri="http://schemas.openxmlformats.org/drawingml/2006/table">
            <a:tbl>
              <a:tblPr firstRow="1" bandRow="1"/>
              <a:tblGrid>
                <a:gridCol w="1179817"/>
                <a:gridCol w="1219195"/>
                <a:gridCol w="1793404"/>
                <a:gridCol w="2018593"/>
                <a:gridCol w="2018593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mtClean="0"/>
                        <a:t>Cryoloss</a:t>
                      </a:r>
                      <a:r>
                        <a:rPr lang="en-US" baseline="0" smtClean="0"/>
                        <a:t>at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PXFEL 3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PXFEL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3_1</a:t>
                      </a:r>
                    </a:p>
                    <a:p>
                      <a:pPr algn="ctr"/>
                      <a:r>
                        <a:rPr lang="en-US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cooldown</a:t>
                      </a:r>
                      <a:endParaRPr lang="en-US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 2011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PXFEL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3_1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cooldown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Feb 2012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PXFEL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2_3</a:t>
                      </a:r>
                      <a:endParaRPr lang="en-US" b="1" dirty="0" smtClean="0"/>
                    </a:p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cooldown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March 2013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40 / 80 K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134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96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97-102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 W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9100" y="624248"/>
            <a:ext cx="538831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Super-insulation blankets have been qualified (PXFEL2_1 and PXFEL3_1).</a:t>
            </a:r>
          </a:p>
          <a:p>
            <a:pPr marL="457200" indent="-457200">
              <a:spcBef>
                <a:spcPts val="600"/>
              </a:spcBef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The 40/80 K super-insulation blanket (2x15 layers):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costs about 4 k€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saves 1 day on cantilever and about 7 </a:t>
            </a:r>
            <a:r>
              <a:rPr lang="en-GB" sz="1800" b="0" dirty="0" err="1" smtClean="0">
                <a:cs typeface="Arial" charset="0"/>
                <a:sym typeface="Wingdings" pitchFamily="2" charset="2"/>
              </a:rPr>
              <a:t>p.day</a:t>
            </a:r>
            <a:r>
              <a:rPr lang="en-GB" sz="1800" b="0" dirty="0" smtClean="0">
                <a:cs typeface="Arial" charset="0"/>
                <a:sym typeface="Wingdings" pitchFamily="2" charset="2"/>
              </a:rPr>
              <a:t> (balance at ~600 € / day)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1800" b="0" dirty="0" smtClean="0">
                <a:cs typeface="Arial" charset="0"/>
                <a:sym typeface="Wingdings" pitchFamily="2" charset="2"/>
              </a:rPr>
              <a:t>saves about 30 W @ 40 K with respect to multilayers (30 + 29 separators).</a:t>
            </a:r>
          </a:p>
        </p:txBody>
      </p:sp>
    </p:spTree>
    <p:extLst>
      <p:ext uri="{BB962C8B-B14F-4D97-AF65-F5344CB8AC3E}">
        <p14:creationId xmlns:p14="http://schemas.microsoft.com/office/powerpoint/2010/main" val="39244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Super-insulation Blankets 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3639" y="679451"/>
            <a:ext cx="876935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>
                <a:cs typeface="Arial" charset="0"/>
                <a:sym typeface="Wingdings" pitchFamily="2" charset="2"/>
              </a:rPr>
              <a:t>Contract awarded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for 80 modules </a:t>
            </a:r>
            <a:r>
              <a:rPr lang="en-GB" sz="2400" b="0" dirty="0">
                <a:cs typeface="Arial" charset="0"/>
                <a:sym typeface="Wingdings" pitchFamily="2" charset="2"/>
              </a:rPr>
              <a:t>+ 20 in 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option + 2 sets of 2K blankets (XM-2, XM-1) (option lifted)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Kick-of meeting on 27 August 2012.</a:t>
            </a: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Pre-series modules: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XM-3 : 2K from DESY, 70 K from </a:t>
            </a:r>
            <a:r>
              <a:rPr lang="en-GB" sz="2400" b="0" dirty="0" err="1" smtClean="0">
                <a:cs typeface="Arial" charset="0"/>
                <a:sym typeface="Wingdings" pitchFamily="2" charset="2"/>
              </a:rPr>
              <a:t>Jehier</a:t>
            </a:r>
            <a:r>
              <a:rPr lang="en-GB" sz="2400" b="0" dirty="0">
                <a:cs typeface="Arial" charset="0"/>
                <a:sym typeface="Wingdings" pitchFamily="2" charset="2"/>
              </a:rPr>
              <a:t>,</a:t>
            </a:r>
            <a:endParaRPr lang="en-GB" sz="2400" b="0" dirty="0" smtClean="0"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XM-2 and XM-1, in stock from </a:t>
            </a:r>
            <a:r>
              <a:rPr lang="en-GB" sz="2400" b="0" dirty="0" err="1" smtClean="0">
                <a:cs typeface="Arial" charset="0"/>
                <a:sym typeface="Wingdings" pitchFamily="2" charset="2"/>
              </a:rPr>
              <a:t>Jehier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.</a:t>
            </a:r>
            <a:endParaRPr lang="en-GB" sz="2400" b="0" dirty="0">
              <a:cs typeface="Arial" charset="0"/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80 series produced by batches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10 modules on 6 May 2013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10 modules on 14 June 2013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20 modules on 31 </a:t>
            </a:r>
            <a:r>
              <a:rPr lang="en-GB" sz="2400" b="0" dirty="0">
                <a:cs typeface="Arial" charset="0"/>
                <a:sym typeface="Wingdings" pitchFamily="2" charset="2"/>
              </a:rPr>
              <a:t>O</a:t>
            </a:r>
            <a:r>
              <a:rPr lang="en-GB" sz="2400" b="0" dirty="0" smtClean="0">
                <a:cs typeface="Arial" charset="0"/>
                <a:sym typeface="Wingdings" pitchFamily="2" charset="2"/>
              </a:rPr>
              <a:t>ctober 2013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20 modules on 14 March 2014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20 modules on 25 July 2014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GB" sz="2400" b="0" dirty="0" smtClean="0">
                <a:cs typeface="Arial" charset="0"/>
                <a:sym typeface="Wingdings" pitchFamily="2" charset="2"/>
              </a:rPr>
              <a:t>Option of 20 additional modules needed by mid-2014.</a:t>
            </a:r>
          </a:p>
        </p:txBody>
      </p:sp>
    </p:spTree>
    <p:extLst>
      <p:ext uri="{BB962C8B-B14F-4D97-AF65-F5344CB8AC3E}">
        <p14:creationId xmlns:p14="http://schemas.microsoft.com/office/powerpoint/2010/main" val="22301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70 K Blankets: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Prototype by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Jehier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for PXFEL2_2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O. Napoly, XFEL Collaboration Meeting</a:t>
            </a:r>
            <a:endParaRPr lang="fr-FR"/>
          </a:p>
        </p:txBody>
      </p:sp>
      <p:pic>
        <p:nvPicPr>
          <p:cNvPr id="2050" name="Picture 2" descr="C:\Users\on095247\Documents\Bibliothèque\Photos\XFEL\Saclay\Legros oct-12\CA-WS5\ASS_AH_142\P1040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210" y="3603108"/>
            <a:ext cx="4322365" cy="28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n095247\Documents\Bibliothèque\Photos\XFEL\Saclay\Legros oct-12\CA-WS5\ASS_AH_142\P1040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95" y="982672"/>
            <a:ext cx="3668009" cy="55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n095247\Documents\Bibliothèque\Photos\XFEL\Saclay\Legros oct-12\CA-WS5\ASS_AH_142\P1040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10" y="982672"/>
            <a:ext cx="4322365" cy="28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768350" y="0"/>
            <a:ext cx="7489825" cy="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2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K Blankets: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  <a:p>
            <a:pPr algn="ctr"/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Prototype by </a:t>
            </a:r>
            <a:r>
              <a:rPr lang="en-GB" sz="2400" dirty="0" err="1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Jehier</a:t>
            </a:r>
            <a:r>
              <a:rPr lang="en-GB" sz="2400" dirty="0" smtClean="0">
                <a:solidFill>
                  <a:srgbClr val="DA8700"/>
                </a:solidFill>
                <a:cs typeface="Arial" charset="0"/>
                <a:sym typeface="Wingdings" pitchFamily="2" charset="2"/>
              </a:rPr>
              <a:t> for XM-2</a:t>
            </a:r>
            <a:endParaRPr lang="en-GB" sz="2400" dirty="0">
              <a:solidFill>
                <a:srgbClr val="DA87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22-24 April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74CF-5E24-49D5-B29B-627F90962C6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O. Napoly, XFEL Collaboration Meeting</a:t>
            </a:r>
            <a:endParaRPr lang="fr-FR" dirty="0"/>
          </a:p>
        </p:txBody>
      </p:sp>
      <p:pic>
        <p:nvPicPr>
          <p:cNvPr id="3074" name="Picture 2" descr="C:\Users\on095247\Documents\Bibliothèque\Photos\XFEL\Saclay\XM-2\Superisolation\P101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0" y="3732481"/>
            <a:ext cx="3611671" cy="27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n095247\Documents\Bibliothèque\Photos\XFEL\Saclay\XM-2\Superisolation\DSC05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0" y="967005"/>
            <a:ext cx="3611671" cy="27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n095247\Documents\Bibliothèque\Photos\XFEL\Saclay\XM-2\Superisolation\P101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1" y="3727721"/>
            <a:ext cx="3612494" cy="270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62" y="967005"/>
            <a:ext cx="360000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">
  <a:themeElements>
    <a:clrScheme name="ce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23386</TotalTime>
  <Words>2448</Words>
  <Application>Microsoft Office PowerPoint</Application>
  <PresentationFormat>Affichage à l'écran (4:3)</PresentationFormat>
  <Paragraphs>488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cea</vt:lpstr>
      <vt:lpstr>Procurement of Accelerator Components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Assembly Industrialization</vt:lpstr>
      <vt:lpstr>Industrial Contract for String and Module Assembly</vt:lpstr>
      <vt:lpstr>Industrial Contract : ALSYOM Management Plan</vt:lpstr>
      <vt:lpstr>Industrial Contract with Alsyom: Schedule</vt:lpstr>
      <vt:lpstr>Industrial Contract with Alsyom: Schedule (2/2)</vt:lpstr>
      <vt:lpstr>Industrial Contract : Initial Schedule (1/2)</vt:lpstr>
      <vt:lpstr>Industrial Contract : Initial Schedule (2/2)</vt:lpstr>
      <vt:lpstr>Industrial Contract : Current Schedule</vt:lpstr>
      <vt:lpstr>Pre-Series Training Phase: Rationale for Schedule (1/4)</vt:lpstr>
      <vt:lpstr>Pre-Series Training Phase: Rationale for Schedule (2/4)</vt:lpstr>
      <vt:lpstr>Pre-Series Training Phase: Rationale for Schedule (3/4)</vt:lpstr>
      <vt:lpstr>Pre-Series Training Phase: Rationale for Schedule (4/4)</vt:lpstr>
      <vt:lpstr>Fabrication parts released  Physical part released</vt:lpstr>
      <vt:lpstr>NON ReleaseD fabrication WP03</vt:lpstr>
      <vt:lpstr>Fabrication parts to be released WP05</vt:lpstr>
      <vt:lpstr>Présentation PowerPoint</vt:lpstr>
      <vt:lpstr>Présentation PowerPoint</vt:lpstr>
      <vt:lpstr>Présentation PowerPoint</vt:lpstr>
      <vt:lpstr>Fabrication parts to be released WP10/DR</vt:lpstr>
      <vt:lpstr>Présentation PowerPoint</vt:lpstr>
      <vt:lpstr>Présentation PowerPoint</vt:lpstr>
      <vt:lpstr>Physical PARTS  to be released</vt:lpstr>
      <vt:lpstr>Fabrication/Physical Part  released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Napoly</dc:creator>
  <cp:lastModifiedBy>NAPOLY Olivier</cp:lastModifiedBy>
  <cp:revision>176</cp:revision>
  <cp:lastPrinted>2002-05-28T12:54:19Z</cp:lastPrinted>
  <dcterms:created xsi:type="dcterms:W3CDTF">2003-09-15T10:46:19Z</dcterms:created>
  <dcterms:modified xsi:type="dcterms:W3CDTF">2013-04-23T11:46:27Z</dcterms:modified>
</cp:coreProperties>
</file>