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64" r:id="rId2"/>
    <p:sldId id="265" r:id="rId3"/>
    <p:sldId id="26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32" autoAdjust="0"/>
    <p:restoredTop sz="86387" autoAdjust="0"/>
  </p:normalViewPr>
  <p:slideViewPr>
    <p:cSldViewPr>
      <p:cViewPr varScale="1">
        <p:scale>
          <a:sx n="63" d="100"/>
          <a:sy n="63" d="100"/>
        </p:scale>
        <p:origin x="-81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C301FB-7A1C-46D5-A7D8-4D79E6FBD3A6}" type="datetimeFigureOut">
              <a:rPr lang="de-DE" smtClean="0"/>
              <a:t>23.04.2013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712F4-AAA4-4AA4-ADC9-04883CA6787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8449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base">
              <a:lnSpc>
                <a:spcPct val="75000"/>
              </a:lnSpc>
              <a:spcAft>
                <a:spcPct val="0"/>
              </a:spcAft>
            </a:pPr>
            <a:fld id="{2B76B653-A305-4D7D-9E07-DB02073BC4AE}" type="slidenum">
              <a:rPr lang="en-US" smtClean="0">
                <a:solidFill>
                  <a:srgbClr val="FFFFFF"/>
                </a:solidFill>
              </a:rPr>
              <a:pPr fontAlgn="base">
                <a:lnSpc>
                  <a:spcPct val="75000"/>
                </a:lnSpc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Aft>
                <a:spcPct val="0"/>
              </a:spcAft>
            </a:pPr>
            <a:r>
              <a:rPr lang="en-GB" smtClean="0"/>
              <a:t>14.4.2013, DESY, Hamburg</a:t>
            </a:r>
          </a:p>
          <a:p>
            <a:pPr fontAlgn="base">
              <a:spcAft>
                <a:spcPct val="0"/>
              </a:spcAft>
            </a:pPr>
            <a:r>
              <a:rPr lang="en-GB" smtClean="0"/>
              <a:t>Lutz Lilje, DESY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8202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3" name="Line 73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lnSpc>
                <a:spcPct val="75000"/>
              </a:lnSpc>
              <a:spcBef>
                <a:spcPct val="50000"/>
              </a:spcBef>
              <a:spcAft>
                <a:spcPct val="0"/>
              </a:spcAft>
            </a:pPr>
            <a:endParaRPr lang="de-DE">
              <a:solidFill>
                <a:srgbClr val="261748"/>
              </a:solidFill>
            </a:endParaRPr>
          </a:p>
        </p:txBody>
      </p:sp>
      <p:sp>
        <p:nvSpPr>
          <p:cNvPr id="10322" name="Rectangle 82"/>
          <p:cNvSpPr>
            <a:spLocks noChangeArrowheads="1"/>
          </p:cNvSpPr>
          <p:nvPr/>
        </p:nvSpPr>
        <p:spPr bwMode="auto">
          <a:xfrm>
            <a:off x="8448675" y="119063"/>
            <a:ext cx="569913" cy="903287"/>
          </a:xfrm>
          <a:prstGeom prst="rect">
            <a:avLst/>
          </a:prstGeom>
          <a:solidFill>
            <a:schemeClr val="hlink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lnSpc>
                <a:spcPct val="75000"/>
              </a:lnSpc>
              <a:spcBef>
                <a:spcPct val="50000"/>
              </a:spcBef>
              <a:spcAft>
                <a:spcPct val="0"/>
              </a:spcAft>
            </a:pPr>
            <a:endParaRPr lang="de-DE">
              <a:solidFill>
                <a:srgbClr val="261748"/>
              </a:solidFill>
            </a:endParaRPr>
          </a:p>
        </p:txBody>
      </p:sp>
      <p:pic>
        <p:nvPicPr>
          <p:cNvPr id="10323" name="Picture 83" descr="logo-XFEL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411538"/>
            <a:ext cx="7258050" cy="2868612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40" tIns="4572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hlink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10325" name="Line 85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lnSpc>
                <a:spcPct val="75000"/>
              </a:lnSpc>
              <a:spcBef>
                <a:spcPct val="50000"/>
              </a:spcBef>
              <a:spcAft>
                <a:spcPct val="0"/>
              </a:spcAft>
            </a:pPr>
            <a:endParaRPr lang="de-DE">
              <a:solidFill>
                <a:srgbClr val="261748"/>
              </a:solidFill>
            </a:endParaRPr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pic>
        <p:nvPicPr>
          <p:cNvPr id="10327" name="Picture 87" descr="Undulator_final_nurh#50DE97_links4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4423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8" name="Picture 134" descr="Undulator_final_nurh#50DE97_recht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000" b="1">
                <a:solidFill>
                  <a:schemeClr val="bg1"/>
                </a:solidFill>
                <a:ea typeface="Geneva" pitchFamily="1" charset="-128"/>
              </a:defRPr>
            </a:lvl1pPr>
          </a:lstStyle>
          <a:p>
            <a:pPr fontAlgn="base">
              <a:lnSpc>
                <a:spcPct val="75000"/>
              </a:lnSpc>
              <a:spcAft>
                <a:spcPct val="0"/>
              </a:spcAft>
            </a:pPr>
            <a:fld id="{2B76B653-A305-4D7D-9E07-DB02073BC4AE}" type="slidenum">
              <a:rPr lang="en-US" smtClean="0">
                <a:solidFill>
                  <a:srgbClr val="FFFFFF"/>
                </a:solidFill>
              </a:rPr>
              <a:pPr fontAlgn="base">
                <a:lnSpc>
                  <a:spcPct val="75000"/>
                </a:lnSpc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pic>
        <p:nvPicPr>
          <p:cNvPr id="1061" name="Picture 37" descr="Helmholtz_Log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6600" y="6516688"/>
            <a:ext cx="584200" cy="23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0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>
                <a:solidFill>
                  <a:srgbClr val="000000"/>
                </a:solidFill>
              </a:defRPr>
            </a:lvl1pPr>
          </a:lstStyle>
          <a:p>
            <a:pPr fontAlgn="base">
              <a:spcAft>
                <a:spcPct val="0"/>
              </a:spcAft>
            </a:pPr>
            <a:r>
              <a:rPr lang="en-GB" dirty="0" smtClean="0"/>
              <a:t>23.4.2013, DESY, Hamburg</a:t>
            </a:r>
          </a:p>
          <a:p>
            <a:pPr fontAlgn="base">
              <a:spcAft>
                <a:spcPct val="0"/>
              </a:spcAft>
            </a:pPr>
            <a:r>
              <a:rPr lang="en-GB" dirty="0" smtClean="0"/>
              <a:t>Lutz Lilje, DESY</a:t>
            </a:r>
            <a:endParaRPr lang="en-GB" dirty="0"/>
          </a:p>
        </p:txBody>
      </p:sp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lnSpc>
                <a:spcPct val="75000"/>
              </a:lnSpc>
              <a:spcBef>
                <a:spcPct val="50000"/>
              </a:spcBef>
              <a:spcAft>
                <a:spcPct val="0"/>
              </a:spcAft>
            </a:pPr>
            <a:endParaRPr lang="de-DE">
              <a:solidFill>
                <a:srgbClr val="261748"/>
              </a:solidFill>
            </a:endParaRPr>
          </a:p>
        </p:txBody>
      </p:sp>
      <p:pic>
        <p:nvPicPr>
          <p:cNvPr id="1145" name="Picture 121" descr="DESY-Logo-cyan-RGB_Hintergrund weis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9888" y="6511925"/>
            <a:ext cx="252412" cy="252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6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fontAlgn="base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261748"/>
              </a:solidFill>
            </a:endParaRPr>
          </a:p>
        </p:txBody>
      </p:sp>
      <p:sp>
        <p:nvSpPr>
          <p:cNvPr id="1147" name="Text Box 123"/>
          <p:cNvSpPr txBox="1">
            <a:spLocks noChangeArrowheads="1"/>
          </p:cNvSpPr>
          <p:nvPr/>
        </p:nvSpPr>
        <p:spPr bwMode="auto">
          <a:xfrm>
            <a:off x="1093788" y="116632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fontAlgn="base">
              <a:lnSpc>
                <a:spcPct val="75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FFFFFF"/>
                </a:solidFill>
              </a:rPr>
              <a:t>WP 07</a:t>
            </a:r>
            <a:r>
              <a:rPr lang="en-US" sz="1400" baseline="0" dirty="0" smtClean="0">
                <a:solidFill>
                  <a:srgbClr val="FFFFFF"/>
                </a:solidFill>
              </a:rPr>
              <a:t> Cavity Frequency T</a:t>
            </a:r>
            <a:r>
              <a:rPr lang="en-US" sz="1400" dirty="0" smtClean="0">
                <a:solidFill>
                  <a:srgbClr val="FFFFFF"/>
                </a:solidFill>
              </a:rPr>
              <a:t>uner</a:t>
            </a:r>
            <a:endParaRPr lang="en-US" altLang="ko-KR" sz="1400" dirty="0" smtClean="0">
              <a:solidFill>
                <a:srgbClr val="FFFFFF"/>
              </a:solidFill>
              <a:ea typeface="굴림" pitchFamily="1" charset="-127"/>
            </a:endParaRPr>
          </a:p>
        </p:txBody>
      </p:sp>
      <p:pic>
        <p:nvPicPr>
          <p:cNvPr id="1151" name="Picture 127" descr="logo-XFEL_rgb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1338"/>
            <a:ext cx="72834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Slide title: Don’t edit here!</a:t>
            </a:r>
          </a:p>
        </p:txBody>
      </p:sp>
      <p:sp>
        <p:nvSpPr>
          <p:cNvPr id="115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17475" y="1347788"/>
            <a:ext cx="5702300" cy="445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 format – don’t edit!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6825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1" r:id="rId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aseline="0" dirty="0" smtClean="0"/>
              <a:t>Status of the System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5891213" y="1066800"/>
            <a:ext cx="3252787" cy="5472113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Mechanics: </a:t>
            </a:r>
          </a:p>
          <a:p>
            <a:pPr lvl="1"/>
            <a:r>
              <a:rPr lang="en-US" dirty="0"/>
              <a:t>Series </a:t>
            </a:r>
            <a:r>
              <a:rPr lang="en-US" dirty="0" smtClean="0"/>
              <a:t>fabrication ongoing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Series </a:t>
            </a:r>
            <a:r>
              <a:rPr lang="en-US" dirty="0" err="1"/>
              <a:t>piezo</a:t>
            </a:r>
            <a:r>
              <a:rPr lang="en-US" dirty="0"/>
              <a:t> fixture delivery </a:t>
            </a:r>
            <a:r>
              <a:rPr lang="en-US" dirty="0" smtClean="0"/>
              <a:t>finished.</a:t>
            </a:r>
            <a:endParaRPr lang="en-US" dirty="0"/>
          </a:p>
          <a:p>
            <a:r>
              <a:rPr lang="en-US" dirty="0"/>
              <a:t>Drive unit: </a:t>
            </a:r>
          </a:p>
          <a:p>
            <a:pPr lvl="1"/>
            <a:r>
              <a:rPr lang="en-US" dirty="0"/>
              <a:t>Documentation reports decided. </a:t>
            </a:r>
          </a:p>
          <a:p>
            <a:pPr lvl="1"/>
            <a:r>
              <a:rPr lang="en-US" dirty="0"/>
              <a:t>First units have FAT and been delivered to CEA and DESY. </a:t>
            </a:r>
          </a:p>
          <a:p>
            <a:pPr lvl="1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Ramp up to series rate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has been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achieved.</a:t>
            </a:r>
          </a:p>
          <a:p>
            <a:r>
              <a:rPr lang="en-US" dirty="0" err="1"/>
              <a:t>Piezo</a:t>
            </a:r>
            <a:r>
              <a:rPr lang="en-US" dirty="0"/>
              <a:t> system: </a:t>
            </a:r>
          </a:p>
          <a:p>
            <a:pPr lvl="1"/>
            <a:r>
              <a:rPr lang="en-US" dirty="0"/>
              <a:t>Continuing tests of permanent FLASH setup. </a:t>
            </a:r>
          </a:p>
          <a:p>
            <a:pPr lvl="1"/>
            <a:r>
              <a:rPr lang="en-US" dirty="0" smtClean="0"/>
              <a:t>Series production of fixtures ongoing.</a:t>
            </a:r>
            <a:endParaRPr lang="en-US" dirty="0"/>
          </a:p>
          <a:p>
            <a:r>
              <a:rPr lang="en-US" dirty="0"/>
              <a:t>QC testing during module installation at </a:t>
            </a:r>
            <a:r>
              <a:rPr lang="en-US" dirty="0" err="1"/>
              <a:t>Saclay</a:t>
            </a:r>
            <a:r>
              <a:rPr lang="en-US" dirty="0"/>
              <a:t> (INFN contribution). </a:t>
            </a:r>
          </a:p>
          <a:p>
            <a:pPr lvl="1"/>
            <a:r>
              <a:rPr lang="en-US" dirty="0"/>
              <a:t>Series system completed (rack delivery). </a:t>
            </a:r>
          </a:p>
          <a:p>
            <a:pPr lvl="1"/>
            <a:r>
              <a:rPr lang="en-US" dirty="0"/>
              <a:t>Software development continues.</a:t>
            </a:r>
          </a:p>
          <a:p>
            <a:r>
              <a:rPr lang="en-US" dirty="0"/>
              <a:t>Fabrication of all tuner parts ongoing. </a:t>
            </a:r>
          </a:p>
          <a:p>
            <a:r>
              <a:rPr lang="en-US" dirty="0"/>
              <a:t>Documentation in EDMS continues</a:t>
            </a:r>
            <a:r>
              <a:rPr lang="en-US" dirty="0" smtClean="0"/>
              <a:t>.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52400" y="990600"/>
            <a:ext cx="5662613" cy="5472524"/>
            <a:chOff x="1946275" y="1066800"/>
            <a:chExt cx="5662613" cy="5472524"/>
          </a:xfrm>
        </p:grpSpPr>
        <p:pic>
          <p:nvPicPr>
            <p:cNvPr id="9" name="Picture 4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8038" t="45621" r="20447" b="12571"/>
            <a:stretch/>
          </p:blipFill>
          <p:spPr bwMode="auto">
            <a:xfrm>
              <a:off x="2107498" y="1066800"/>
              <a:ext cx="5501390" cy="5472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 Box 6"/>
            <p:cNvSpPr txBox="1">
              <a:spLocks noChangeArrowheads="1"/>
            </p:cNvSpPr>
            <p:nvPr/>
          </p:nvSpPr>
          <p:spPr bwMode="auto">
            <a:xfrm>
              <a:off x="3684588" y="3477582"/>
              <a:ext cx="1296988" cy="307975"/>
            </a:xfrm>
            <a:prstGeom prst="rect">
              <a:avLst/>
            </a:prstGeom>
            <a:solidFill>
              <a:srgbClr val="FFFF99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lnSpc>
                  <a:spcPct val="7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261748"/>
                  </a:solidFill>
                </a:rPr>
                <a:t>Mechanics</a:t>
              </a:r>
            </a:p>
          </p:txBody>
        </p:sp>
        <p:sp>
          <p:nvSpPr>
            <p:cNvPr id="11" name="Text Box 7"/>
            <p:cNvSpPr txBox="1">
              <a:spLocks noChangeArrowheads="1"/>
            </p:cNvSpPr>
            <p:nvPr/>
          </p:nvSpPr>
          <p:spPr bwMode="auto">
            <a:xfrm>
              <a:off x="2378074" y="4789559"/>
              <a:ext cx="1296988" cy="307975"/>
            </a:xfrm>
            <a:prstGeom prst="rect">
              <a:avLst/>
            </a:prstGeom>
            <a:solidFill>
              <a:srgbClr val="FFFF99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lnSpc>
                  <a:spcPct val="7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261748"/>
                  </a:solidFill>
                </a:rPr>
                <a:t>Drive Unit</a:t>
              </a:r>
            </a:p>
          </p:txBody>
        </p:sp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1946275" y="1420181"/>
              <a:ext cx="1728787" cy="307975"/>
            </a:xfrm>
            <a:prstGeom prst="rect">
              <a:avLst/>
            </a:prstGeom>
            <a:solidFill>
              <a:srgbClr val="FFFF99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lnSpc>
                  <a:spcPct val="7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dirty="0" err="1">
                  <a:solidFill>
                    <a:srgbClr val="261748"/>
                  </a:solidFill>
                </a:rPr>
                <a:t>Piezo</a:t>
              </a:r>
              <a:r>
                <a:rPr lang="en-US" dirty="0">
                  <a:solidFill>
                    <a:srgbClr val="261748"/>
                  </a:solidFill>
                </a:rPr>
                <a:t> System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70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Comment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MSPE</a:t>
            </a:r>
            <a:endParaRPr lang="de-D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4294967295"/>
          </p:nvPr>
        </p:nvSpPr>
        <p:spPr>
          <a:xfrm>
            <a:off x="117474" y="1347788"/>
            <a:ext cx="8493125" cy="4459287"/>
          </a:xfrm>
        </p:spPr>
        <p:txBody>
          <a:bodyPr>
            <a:normAutofit lnSpcReduction="10000"/>
          </a:bodyPr>
          <a:lstStyle/>
          <a:p>
            <a:r>
              <a:rPr lang="de-DE" dirty="0" smtClean="0"/>
              <a:t>Plan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overview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simple</a:t>
            </a:r>
          </a:p>
          <a:p>
            <a:pPr lvl="1"/>
            <a:r>
              <a:rPr lang="de-DE" dirty="0" err="1" smtClean="0">
                <a:solidFill>
                  <a:srgbClr val="0070C0"/>
                </a:solidFill>
              </a:rPr>
              <a:t>Delivery</a:t>
            </a:r>
            <a:r>
              <a:rPr lang="de-DE" dirty="0" smtClean="0">
                <a:solidFill>
                  <a:srgbClr val="0070C0"/>
                </a:solidFill>
              </a:rPr>
              <a:t> </a:t>
            </a:r>
            <a:r>
              <a:rPr lang="de-DE" dirty="0" err="1" smtClean="0">
                <a:solidFill>
                  <a:srgbClr val="0070C0"/>
                </a:solidFill>
              </a:rPr>
              <a:t>of</a:t>
            </a:r>
            <a:r>
              <a:rPr lang="de-DE" dirty="0" smtClean="0">
                <a:solidFill>
                  <a:srgbClr val="0070C0"/>
                </a:solidFill>
              </a:rPr>
              <a:t> </a:t>
            </a:r>
            <a:r>
              <a:rPr lang="de-DE" dirty="0" err="1" smtClean="0">
                <a:solidFill>
                  <a:srgbClr val="0070C0"/>
                </a:solidFill>
              </a:rPr>
              <a:t>components</a:t>
            </a:r>
            <a:r>
              <a:rPr lang="de-DE" dirty="0" smtClean="0">
                <a:solidFill>
                  <a:srgbClr val="0070C0"/>
                </a:solidFill>
              </a:rPr>
              <a:t> </a:t>
            </a:r>
            <a:r>
              <a:rPr lang="de-DE" dirty="0" err="1" smtClean="0">
                <a:solidFill>
                  <a:srgbClr val="0070C0"/>
                </a:solidFill>
              </a:rPr>
              <a:t>is</a:t>
            </a:r>
            <a:r>
              <a:rPr lang="de-DE" dirty="0" smtClean="0">
                <a:solidFill>
                  <a:srgbClr val="0070C0"/>
                </a:solidFill>
              </a:rPr>
              <a:t> for </a:t>
            </a:r>
            <a:r>
              <a:rPr lang="de-DE" dirty="0" err="1" smtClean="0">
                <a:solidFill>
                  <a:srgbClr val="0070C0"/>
                </a:solidFill>
              </a:rPr>
              <a:t>one</a:t>
            </a:r>
            <a:r>
              <a:rPr lang="de-DE" dirty="0" smtClean="0">
                <a:solidFill>
                  <a:srgbClr val="0070C0"/>
                </a:solidFill>
              </a:rPr>
              <a:t> </a:t>
            </a:r>
            <a:r>
              <a:rPr lang="de-DE" dirty="0" err="1" smtClean="0">
                <a:solidFill>
                  <a:srgbClr val="0070C0"/>
                </a:solidFill>
              </a:rPr>
              <a:t>module</a:t>
            </a:r>
            <a:r>
              <a:rPr lang="de-DE" dirty="0" smtClean="0">
                <a:solidFill>
                  <a:srgbClr val="0070C0"/>
                </a:solidFill>
              </a:rPr>
              <a:t> per </a:t>
            </a:r>
            <a:r>
              <a:rPr lang="de-DE" dirty="0" err="1" smtClean="0">
                <a:solidFill>
                  <a:srgbClr val="0070C0"/>
                </a:solidFill>
              </a:rPr>
              <a:t>week</a:t>
            </a:r>
            <a:r>
              <a:rPr lang="de-DE" dirty="0" smtClean="0">
                <a:solidFill>
                  <a:srgbClr val="0070C0"/>
                </a:solidFill>
              </a:rPr>
              <a:t> </a:t>
            </a:r>
            <a:r>
              <a:rPr lang="de-DE" dirty="0" err="1" smtClean="0">
                <a:solidFill>
                  <a:srgbClr val="0070C0"/>
                </a:solidFill>
              </a:rPr>
              <a:t>from</a:t>
            </a:r>
            <a:r>
              <a:rPr lang="de-DE" dirty="0" smtClean="0">
                <a:solidFill>
                  <a:srgbClr val="0070C0"/>
                </a:solidFill>
              </a:rPr>
              <a:t> </a:t>
            </a:r>
            <a:r>
              <a:rPr lang="de-DE" dirty="0" err="1" smtClean="0">
                <a:solidFill>
                  <a:srgbClr val="0070C0"/>
                </a:solidFill>
              </a:rPr>
              <a:t>now</a:t>
            </a:r>
            <a:r>
              <a:rPr lang="de-DE" baseline="0" dirty="0" smtClean="0">
                <a:solidFill>
                  <a:srgbClr val="0070C0"/>
                </a:solidFill>
              </a:rPr>
              <a:t> on</a:t>
            </a:r>
          </a:p>
          <a:p>
            <a:pPr lvl="0"/>
            <a:r>
              <a:rPr lang="de-DE" dirty="0" err="1" smtClean="0"/>
              <a:t>Recent</a:t>
            </a:r>
            <a:r>
              <a:rPr lang="de-DE" dirty="0" smtClean="0"/>
              <a:t> </a:t>
            </a:r>
            <a:r>
              <a:rPr lang="de-DE" dirty="0" err="1" smtClean="0"/>
              <a:t>problem</a:t>
            </a:r>
            <a:endParaRPr lang="de-DE" dirty="0" smtClean="0"/>
          </a:p>
          <a:p>
            <a:pPr lvl="1"/>
            <a:r>
              <a:rPr lang="de-DE" dirty="0" smtClean="0"/>
              <a:t>Tuner rings</a:t>
            </a:r>
          </a:p>
          <a:p>
            <a:pPr lvl="2"/>
            <a:r>
              <a:rPr lang="de-DE" dirty="0" err="1" smtClean="0"/>
              <a:t>Manufacturer</a:t>
            </a:r>
            <a:r>
              <a:rPr lang="de-DE" dirty="0" smtClean="0"/>
              <a:t> </a:t>
            </a:r>
            <a:r>
              <a:rPr lang="de-DE" dirty="0" err="1" smtClean="0"/>
              <a:t>does</a:t>
            </a:r>
            <a:r>
              <a:rPr lang="de-DE" dirty="0" smtClean="0"/>
              <a:t> not </a:t>
            </a:r>
            <a:r>
              <a:rPr lang="de-DE" dirty="0" err="1" smtClean="0"/>
              <a:t>deliver</a:t>
            </a:r>
            <a:r>
              <a:rPr lang="de-DE" dirty="0" smtClean="0"/>
              <a:t> </a:t>
            </a:r>
            <a:r>
              <a:rPr lang="de-DE" dirty="0" err="1" smtClean="0"/>
              <a:t>required</a:t>
            </a:r>
            <a:r>
              <a:rPr lang="de-DE" dirty="0" smtClean="0"/>
              <a:t> </a:t>
            </a:r>
            <a:r>
              <a:rPr lang="de-DE" dirty="0" err="1" smtClean="0"/>
              <a:t>quality</a:t>
            </a:r>
            <a:endParaRPr lang="de-DE" dirty="0" smtClean="0"/>
          </a:p>
          <a:p>
            <a:pPr lvl="3"/>
            <a:r>
              <a:rPr lang="de-DE" dirty="0" err="1" smtClean="0"/>
              <a:t>Gave</a:t>
            </a:r>
            <a:r>
              <a:rPr lang="de-DE" dirty="0" smtClean="0"/>
              <a:t> </a:t>
            </a:r>
            <a:r>
              <a:rPr lang="de-DE" dirty="0" err="1" smtClean="0"/>
              <a:t>up</a:t>
            </a:r>
            <a:r>
              <a:rPr lang="de-DE" dirty="0" smtClean="0"/>
              <a:t> on </a:t>
            </a:r>
            <a:r>
              <a:rPr lang="de-DE" dirty="0" err="1" smtClean="0"/>
              <a:t>Monday</a:t>
            </a:r>
            <a:endParaRPr lang="de-DE" dirty="0" smtClean="0"/>
          </a:p>
          <a:p>
            <a:pPr lvl="2"/>
            <a:r>
              <a:rPr lang="de-DE" dirty="0" smtClean="0"/>
              <a:t>Cross check on </a:t>
            </a:r>
            <a:r>
              <a:rPr lang="de-DE" dirty="0" err="1" smtClean="0"/>
              <a:t>how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many</a:t>
            </a:r>
            <a:r>
              <a:rPr lang="de-DE" baseline="0" dirty="0" smtClean="0"/>
              <a:t> rings </a:t>
            </a:r>
            <a:r>
              <a:rPr lang="de-DE" baseline="0" dirty="0" err="1" smtClean="0"/>
              <a:t>have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been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delivered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underway</a:t>
            </a:r>
            <a:endParaRPr lang="de-DE" baseline="0" dirty="0" smtClean="0"/>
          </a:p>
          <a:p>
            <a:pPr lvl="2"/>
            <a:r>
              <a:rPr lang="de-DE" baseline="0" dirty="0" smtClean="0">
                <a:solidFill>
                  <a:srgbClr val="0070C0"/>
                </a:solidFill>
              </a:rPr>
              <a:t>I do not </a:t>
            </a:r>
            <a:r>
              <a:rPr lang="de-DE" baseline="0" dirty="0" err="1" smtClean="0">
                <a:solidFill>
                  <a:srgbClr val="0070C0"/>
                </a:solidFill>
              </a:rPr>
              <a:t>expect</a:t>
            </a:r>
            <a:r>
              <a:rPr lang="de-DE" baseline="0" dirty="0" smtClean="0">
                <a:solidFill>
                  <a:srgbClr val="0070C0"/>
                </a:solidFill>
              </a:rPr>
              <a:t> an </a:t>
            </a:r>
            <a:r>
              <a:rPr lang="de-DE" baseline="0" dirty="0" err="1" smtClean="0">
                <a:solidFill>
                  <a:srgbClr val="0070C0"/>
                </a:solidFill>
              </a:rPr>
              <a:t>effect</a:t>
            </a:r>
            <a:r>
              <a:rPr lang="de-DE" baseline="0" dirty="0" smtClean="0">
                <a:solidFill>
                  <a:srgbClr val="0070C0"/>
                </a:solidFill>
              </a:rPr>
              <a:t> on </a:t>
            </a:r>
            <a:r>
              <a:rPr lang="de-DE" baseline="0" dirty="0" err="1" smtClean="0">
                <a:solidFill>
                  <a:srgbClr val="0070C0"/>
                </a:solidFill>
              </a:rPr>
              <a:t>the</a:t>
            </a:r>
            <a:r>
              <a:rPr lang="de-DE" baseline="0" dirty="0" smtClean="0">
                <a:solidFill>
                  <a:srgbClr val="0070C0"/>
                </a:solidFill>
              </a:rPr>
              <a:t> </a:t>
            </a:r>
            <a:r>
              <a:rPr lang="de-DE" baseline="0" dirty="0" err="1" smtClean="0">
                <a:solidFill>
                  <a:srgbClr val="0070C0"/>
                </a:solidFill>
              </a:rPr>
              <a:t>cavity</a:t>
            </a:r>
            <a:r>
              <a:rPr lang="de-DE" baseline="0" dirty="0" smtClean="0">
                <a:solidFill>
                  <a:srgbClr val="0070C0"/>
                </a:solidFill>
              </a:rPr>
              <a:t> </a:t>
            </a:r>
            <a:r>
              <a:rPr lang="de-DE" baseline="0" dirty="0" err="1" smtClean="0">
                <a:solidFill>
                  <a:srgbClr val="0070C0"/>
                </a:solidFill>
              </a:rPr>
              <a:t>production</a:t>
            </a:r>
            <a:r>
              <a:rPr lang="de-DE" baseline="0" dirty="0" smtClean="0">
                <a:solidFill>
                  <a:srgbClr val="0070C0"/>
                </a:solidFill>
              </a:rPr>
              <a:t> </a:t>
            </a:r>
            <a:r>
              <a:rPr lang="de-DE" baseline="0" dirty="0" err="1" smtClean="0">
                <a:solidFill>
                  <a:srgbClr val="0070C0"/>
                </a:solidFill>
              </a:rPr>
              <a:t>at</a:t>
            </a:r>
            <a:r>
              <a:rPr lang="de-DE" baseline="0" dirty="0" smtClean="0">
                <a:solidFill>
                  <a:srgbClr val="0070C0"/>
                </a:solidFill>
              </a:rPr>
              <a:t> </a:t>
            </a:r>
            <a:r>
              <a:rPr lang="de-DE" baseline="0" dirty="0" err="1" smtClean="0">
                <a:solidFill>
                  <a:srgbClr val="0070C0"/>
                </a:solidFill>
              </a:rPr>
              <a:t>this</a:t>
            </a:r>
            <a:r>
              <a:rPr lang="de-DE" baseline="0" dirty="0" smtClean="0">
                <a:solidFill>
                  <a:srgbClr val="0070C0"/>
                </a:solidFill>
              </a:rPr>
              <a:t> </a:t>
            </a:r>
            <a:r>
              <a:rPr lang="de-DE" baseline="0" dirty="0" err="1" smtClean="0">
                <a:solidFill>
                  <a:srgbClr val="0070C0"/>
                </a:solidFill>
              </a:rPr>
              <a:t>moment</a:t>
            </a:r>
            <a:r>
              <a:rPr lang="de-DE" baseline="0" dirty="0" smtClean="0">
                <a:solidFill>
                  <a:srgbClr val="0070C0"/>
                </a:solidFill>
              </a:rPr>
              <a:t> in time</a:t>
            </a:r>
          </a:p>
        </p:txBody>
      </p:sp>
    </p:spTree>
    <p:extLst>
      <p:ext uri="{BB962C8B-B14F-4D97-AF65-F5344CB8AC3E}">
        <p14:creationId xmlns:p14="http://schemas.microsoft.com/office/powerpoint/2010/main" val="75039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Number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components</a:t>
            </a:r>
            <a:r>
              <a:rPr lang="de-DE" dirty="0" smtClean="0"/>
              <a:t> on 31st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July2013</a:t>
            </a:r>
            <a:endParaRPr lang="de-D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4294967295"/>
          </p:nvPr>
        </p:nvSpPr>
        <p:spPr>
          <a:xfrm>
            <a:off x="117474" y="1347788"/>
            <a:ext cx="8721725" cy="4459287"/>
          </a:xfrm>
        </p:spPr>
        <p:txBody>
          <a:bodyPr/>
          <a:lstStyle/>
          <a:p>
            <a:r>
              <a:rPr lang="de-DE" dirty="0" err="1" smtClean="0"/>
              <a:t>Tunerrings</a:t>
            </a:r>
            <a:r>
              <a:rPr lang="de-DE" dirty="0" smtClean="0"/>
              <a:t> </a:t>
            </a:r>
            <a:r>
              <a:rPr lang="de-DE" dirty="0" err="1" smtClean="0"/>
              <a:t>being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researched</a:t>
            </a:r>
            <a:r>
              <a:rPr lang="de-DE" baseline="0" dirty="0" smtClean="0"/>
              <a:t>,</a:t>
            </a:r>
            <a:r>
              <a:rPr lang="de-DE" dirty="0" smtClean="0"/>
              <a:t> </a:t>
            </a:r>
            <a:r>
              <a:rPr lang="de-DE" dirty="0" err="1" smtClean="0"/>
              <a:t>expectation</a:t>
            </a:r>
            <a:r>
              <a:rPr lang="de-DE" dirty="0" smtClean="0"/>
              <a:t> ~ </a:t>
            </a:r>
            <a:r>
              <a:rPr lang="de-DE" dirty="0" err="1" smtClean="0"/>
              <a:t>some</a:t>
            </a:r>
            <a:r>
              <a:rPr lang="de-DE" smtClean="0"/>
              <a:t> 100s</a:t>
            </a:r>
            <a:endParaRPr lang="de-DE" dirty="0" smtClean="0"/>
          </a:p>
          <a:p>
            <a:r>
              <a:rPr lang="de-DE" dirty="0" err="1" smtClean="0"/>
              <a:t>Piezo</a:t>
            </a:r>
            <a:r>
              <a:rPr lang="de-DE" dirty="0" smtClean="0"/>
              <a:t> </a:t>
            </a:r>
            <a:r>
              <a:rPr lang="de-DE" dirty="0" err="1" smtClean="0"/>
              <a:t>fixtures</a:t>
            </a:r>
            <a:r>
              <a:rPr lang="de-DE" dirty="0" smtClean="0"/>
              <a:t> ~400</a:t>
            </a:r>
          </a:p>
          <a:p>
            <a:r>
              <a:rPr lang="de-DE" dirty="0" smtClean="0"/>
              <a:t>Normal </a:t>
            </a:r>
            <a:r>
              <a:rPr lang="de-DE" dirty="0" err="1" smtClean="0"/>
              <a:t>tuners</a:t>
            </a:r>
            <a:endParaRPr lang="de-DE" dirty="0" smtClean="0"/>
          </a:p>
          <a:p>
            <a:pPr lvl="1"/>
            <a:r>
              <a:rPr lang="de-DE" dirty="0" smtClean="0"/>
              <a:t>Tuner </a:t>
            </a:r>
            <a:r>
              <a:rPr lang="de-DE" dirty="0" err="1" smtClean="0"/>
              <a:t>mechanics</a:t>
            </a:r>
            <a:r>
              <a:rPr lang="de-DE" dirty="0" smtClean="0"/>
              <a:t> ~ 300</a:t>
            </a:r>
          </a:p>
          <a:p>
            <a:pPr lvl="1"/>
            <a:r>
              <a:rPr lang="de-DE" dirty="0" smtClean="0"/>
              <a:t>Motors ~80</a:t>
            </a:r>
          </a:p>
          <a:p>
            <a:pPr lvl="0"/>
            <a:r>
              <a:rPr lang="de-DE" dirty="0" err="1" smtClean="0"/>
              <a:t>Mirrored</a:t>
            </a:r>
            <a:r>
              <a:rPr lang="de-DE" dirty="0" smtClean="0"/>
              <a:t> </a:t>
            </a:r>
            <a:r>
              <a:rPr lang="de-DE" dirty="0" err="1" smtClean="0"/>
              <a:t>tuners</a:t>
            </a:r>
            <a:endParaRPr lang="de-DE" dirty="0" smtClean="0"/>
          </a:p>
          <a:p>
            <a:pPr lvl="1" rtl="0" eaLnBrk="1" fontAlgn="base" hangingPunct="1"/>
            <a:r>
              <a:rPr lang="de-DE" sz="240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Tuner </a:t>
            </a:r>
            <a:r>
              <a:rPr lang="de-DE" sz="2400" dirty="0" err="1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mechanics</a:t>
            </a:r>
            <a:r>
              <a:rPr lang="de-DE" sz="240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 ~ 50</a:t>
            </a:r>
            <a:endParaRPr lang="de-DE" sz="2400" dirty="0" smtClean="0">
              <a:effectLst/>
            </a:endParaRPr>
          </a:p>
          <a:p>
            <a:pPr lvl="1"/>
            <a:r>
              <a:rPr lang="de-DE" sz="240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Motors ~12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4711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XFEL 2011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196</Words>
  <Application>Microsoft Office PowerPoint</Application>
  <PresentationFormat>On-screen Show (4:3)</PresentationFormat>
  <Paragraphs>37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XFEL 2011</vt:lpstr>
      <vt:lpstr>Status of the System Components</vt:lpstr>
      <vt:lpstr>Comment to MSPE</vt:lpstr>
      <vt:lpstr>Number of components on 31st of July2013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Tuner Parts for Module Assembly</dc:title>
  <dc:creator>Lilje, Lutz</dc:creator>
  <cp:lastModifiedBy>Lutz Lilje</cp:lastModifiedBy>
  <cp:revision>25</cp:revision>
  <dcterms:created xsi:type="dcterms:W3CDTF">2006-08-16T00:00:00Z</dcterms:created>
  <dcterms:modified xsi:type="dcterms:W3CDTF">2013-04-23T10:19:24Z</dcterms:modified>
</cp:coreProperties>
</file>