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1"/>
  </p:notesMasterIdLst>
  <p:sldIdLst>
    <p:sldId id="292" r:id="rId3"/>
    <p:sldId id="554" r:id="rId4"/>
    <p:sldId id="559" r:id="rId5"/>
    <p:sldId id="561" r:id="rId6"/>
    <p:sldId id="562" r:id="rId7"/>
    <p:sldId id="557" r:id="rId8"/>
    <p:sldId id="553" r:id="rId9"/>
    <p:sldId id="564" r:id="rId10"/>
  </p:sldIdLst>
  <p:sldSz cx="9144000" cy="6858000" type="screen4x3"/>
  <p:notesSz cx="67818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EFBBB1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05" autoAdjust="0"/>
  </p:normalViewPr>
  <p:slideViewPr>
    <p:cSldViewPr>
      <p:cViewPr>
        <p:scale>
          <a:sx n="70" d="100"/>
          <a:sy n="70" d="100"/>
        </p:scale>
        <p:origin x="-162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2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4648E-CF20-4C45-8606-5476A1F9B4E0}" type="datetimeFigureOut">
              <a:rPr lang="de-DE" smtClean="0"/>
              <a:t>23.04.2013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45027-9132-478A-BACC-5F4228974C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11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947D76CA-6C81-4CD8-99E6-DB5050854A54}" type="slidenum">
              <a:rPr lang="de-DE" sz="1200">
                <a:solidFill>
                  <a:prstClr val="black"/>
                </a:solidFill>
              </a:rPr>
              <a:pPr/>
              <a:t>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240" y="4711383"/>
            <a:ext cx="4973320" cy="44634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</a:t>
            </a:r>
            <a:r>
              <a:rPr lang="en-GB" sz="1100" dirty="0" err="1" smtClean="0"/>
              <a:t>pt</a:t>
            </a:r>
            <a:r>
              <a:rPr lang="en-GB" sz="1100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</a:t>
            </a:r>
            <a:r>
              <a:rPr lang="en-GB" sz="1100" dirty="0" err="1" smtClean="0"/>
              <a:t>pt</a:t>
            </a:r>
            <a:r>
              <a:rPr lang="en-GB" sz="1100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900">
              <a:solidFill>
                <a:srgbClr val="261748"/>
              </a:solidFill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US" sz="900">
              <a:solidFill>
                <a:srgbClr val="261748"/>
              </a:solidFill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900">
              <a:solidFill>
                <a:srgbClr val="261748"/>
              </a:solidFill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D185D1D1-4572-401D-9E17-4F4F51FE52A6}" type="slidenum">
              <a:rPr lang="en-GB" smtClean="0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7504" y="6654006"/>
            <a:ext cx="5112568" cy="138038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dirty="0" smtClean="0">
                <a:latin typeface="Calibri" pitchFamily="34" charset="0"/>
              </a:rPr>
              <a:t>European XFEL Machine Advisory Committee Meeting, May 2013.  </a:t>
            </a:r>
            <a:r>
              <a:rPr lang="en-US" sz="1000" b="1" dirty="0">
                <a:latin typeface="Calibri" pitchFamily="34" charset="0"/>
              </a:rPr>
              <a:t>Waldemar </a:t>
            </a:r>
            <a:r>
              <a:rPr lang="en-US" sz="1000" b="1" dirty="0" smtClean="0">
                <a:latin typeface="Calibri" pitchFamily="34" charset="0"/>
              </a:rPr>
              <a:t>Singer</a:t>
            </a:r>
            <a:endParaRPr lang="en-US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3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4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3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1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20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7504" y="6654006"/>
            <a:ext cx="5112568" cy="138038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dirty="0" smtClean="0">
                <a:latin typeface="Calibri" pitchFamily="34" charset="0"/>
              </a:rPr>
              <a:t>European XFEL Machine Advisory Committee Meeting, May 2013.  </a:t>
            </a:r>
            <a:r>
              <a:rPr lang="en-US" sz="1000" b="1" dirty="0">
                <a:latin typeface="Calibri" pitchFamily="34" charset="0"/>
              </a:rPr>
              <a:t>Waldemar </a:t>
            </a:r>
            <a:r>
              <a:rPr lang="en-US" sz="1000" b="1" dirty="0" smtClean="0">
                <a:latin typeface="Calibri" pitchFamily="34" charset="0"/>
              </a:rPr>
              <a:t>Singer</a:t>
            </a:r>
            <a:endParaRPr lang="en-US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5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A194-5343-4E1A-8C56-EB7760CE5C24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7504" y="6654006"/>
            <a:ext cx="5112568" cy="138038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dirty="0" smtClean="0">
                <a:latin typeface="Calibri" pitchFamily="34" charset="0"/>
              </a:rPr>
              <a:t>European XFEL Machine Advisory Committee Meeting, May 2013.  </a:t>
            </a:r>
            <a:r>
              <a:rPr lang="en-US" sz="1000" b="1" dirty="0">
                <a:latin typeface="Calibri" pitchFamily="34" charset="0"/>
              </a:rPr>
              <a:t>Waldemar </a:t>
            </a:r>
            <a:r>
              <a:rPr lang="en-US" sz="1000" b="1" dirty="0" smtClean="0">
                <a:latin typeface="Calibri" pitchFamily="34" charset="0"/>
              </a:rPr>
              <a:t>Singer</a:t>
            </a:r>
            <a:endParaRPr lang="en-US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2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0A03-7FD4-488C-A6AB-DBF5D6C3689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7504" y="6654006"/>
            <a:ext cx="5112568" cy="138038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dirty="0" smtClean="0">
                <a:latin typeface="Calibri" pitchFamily="34" charset="0"/>
              </a:rPr>
              <a:t>European XFEL Machine Advisory Committee Meeting, May 2013.  </a:t>
            </a:r>
            <a:r>
              <a:rPr lang="en-US" sz="1000" b="1" dirty="0">
                <a:latin typeface="Calibri" pitchFamily="34" charset="0"/>
              </a:rPr>
              <a:t>Waldemar </a:t>
            </a:r>
            <a:r>
              <a:rPr lang="en-US" sz="1000" b="1" dirty="0" smtClean="0">
                <a:latin typeface="Calibri" pitchFamily="34" charset="0"/>
              </a:rPr>
              <a:t>Singer</a:t>
            </a:r>
            <a:endParaRPr lang="en-US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1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644BF3-523F-4ABE-B40F-1ACD9C6BBF40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latin typeface="Arial" charset="0"/>
                <a:ea typeface="Geneva" pitchFamily="1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185D1D1-4572-401D-9E17-4F4F51FE52A6}" type="slidenum">
              <a:rPr lang="en-GB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European XFEL Machine Advisory Committee Meeting, November 2012 </a:t>
            </a:r>
            <a:br>
              <a:rPr lang="en-US" dirty="0" smtClean="0"/>
            </a:br>
            <a:r>
              <a:rPr lang="en-US" dirty="0" smtClean="0"/>
              <a:t>Detlef Reschke, DESY</a:t>
            </a:r>
            <a:endParaRPr lang="en-GB" dirty="0"/>
          </a:p>
        </p:txBody>
      </p:sp>
      <p:sp>
        <p:nvSpPr>
          <p:cNvPr id="1030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de-DE" sz="900">
              <a:solidFill>
                <a:srgbClr val="261748"/>
              </a:solidFill>
            </a:endParaRPr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Status of Cavity Production</a:t>
            </a:r>
          </a:p>
        </p:txBody>
      </p:sp>
      <p:pic>
        <p:nvPicPr>
          <p:cNvPr id="1034" name="Picture 127" descr="logo-XFEL_rg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45388" y="6510338"/>
            <a:ext cx="3841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folHlink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4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0" r:id="rId3"/>
    <p:sldLayoutId id="2147483681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6E7C-59E7-488C-ACE4-5269A82447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07504" y="6654006"/>
            <a:ext cx="5112568" cy="13803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sz="1000" b="1" smtClean="0">
                <a:latin typeface="Calibri" pitchFamily="34" charset="0"/>
              </a:rPr>
              <a:t>European XFEL Machine Advisory Committee Meeting, May 2013.  Waldemar Singer</a:t>
            </a:r>
            <a:endParaRPr lang="en-US" sz="1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2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esy.de\home\singerw\My%20Documents\WP4_CVs_Production\EZ\Protocols\PM13\PM13\3060P001_27%20TIME%20SCHEDULE%20XFEL.mpp!COLL_6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7504" y="3356992"/>
            <a:ext cx="8928992" cy="1728192"/>
          </a:xfrm>
          <a:ln w="9525"/>
        </p:spPr>
        <p:txBody>
          <a:bodyPr/>
          <a:lstStyle/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Waldemar Singer</a:t>
            </a:r>
          </a:p>
          <a:p>
            <a:pPr eaLnBrk="1" hangingPunct="1"/>
            <a:r>
              <a:rPr lang="en-US" sz="1800" b="1" dirty="0" smtClean="0"/>
              <a:t>For WP04 </a:t>
            </a:r>
          </a:p>
          <a:p>
            <a:pPr eaLnBrk="1" hangingPunct="1"/>
            <a:endParaRPr lang="en-US" sz="2000" b="1" dirty="0" smtClean="0"/>
          </a:p>
          <a:p>
            <a:pPr eaLnBrk="1" hangingPunct="1"/>
            <a:endParaRPr lang="en-US" sz="2000" b="1" dirty="0" smtClean="0"/>
          </a:p>
          <a:p>
            <a:pPr algn="l" eaLnBrk="1" hangingPunct="1"/>
            <a:endParaRPr lang="en-US" sz="1600" b="1" dirty="0" smtClean="0"/>
          </a:p>
          <a:p>
            <a:pPr eaLnBrk="1" hangingPunct="1">
              <a:spcBef>
                <a:spcPts val="2400"/>
              </a:spcBef>
            </a:pPr>
            <a:r>
              <a:rPr lang="en-US" sz="2000" b="1" dirty="0" smtClean="0"/>
              <a:t>          </a:t>
            </a:r>
            <a:endParaRPr lang="en-GB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67544" y="1124744"/>
            <a:ext cx="8424936" cy="1844675"/>
          </a:xfrm>
        </p:spPr>
        <p:txBody>
          <a:bodyPr/>
          <a:lstStyle/>
          <a:p>
            <a:r>
              <a:rPr lang="en-US" sz="4000" dirty="0" smtClean="0"/>
              <a:t>Time schedule XFEL 1.3 GHz Cavity Production</a:t>
            </a:r>
            <a:endParaRPr lang="en-US" sz="4000" dirty="0"/>
          </a:p>
        </p:txBody>
      </p:sp>
      <p:pic>
        <p:nvPicPr>
          <p:cNvPr id="7172" name="Picture 19" descr="DESY-Logo-cyan-RGB_Hintergrund wei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27027"/>
            <a:ext cx="864096" cy="86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 rotWithShape="1">
          <a:blip r:embed="rId4"/>
          <a:srcRect r="42589"/>
          <a:stretch/>
        </p:blipFill>
        <p:spPr bwMode="auto">
          <a:xfrm>
            <a:off x="5004048" y="5520548"/>
            <a:ext cx="922461" cy="69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folHlink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0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71706" cy="11521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Status: Delivering of cavity material (SFP) to DESY.  2013 will be finished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smtClean="0">
                <a:latin typeface="Calibri" pitchFamily="34" charset="0"/>
              </a:rPr>
              <a:t>European XFEL Machine Advisory Committee Meeting, May 2013.  Waldemar Singer</a:t>
            </a:r>
            <a:endParaRPr lang="en-US" sz="1000" b="1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35661"/>
              </p:ext>
            </p:extLst>
          </p:nvPr>
        </p:nvGraphicFramePr>
        <p:xfrm>
          <a:off x="467551" y="1108330"/>
          <a:ext cx="8136897" cy="4418689"/>
        </p:xfrm>
        <a:graphic>
          <a:graphicData uri="http://schemas.openxmlformats.org/drawingml/2006/table">
            <a:tbl>
              <a:tblPr/>
              <a:tblGrid>
                <a:gridCol w="800754"/>
                <a:gridCol w="1575504"/>
                <a:gridCol w="792088"/>
                <a:gridCol w="576064"/>
                <a:gridCol w="864096"/>
                <a:gridCol w="504056"/>
                <a:gridCol w="936104"/>
                <a:gridCol w="432054"/>
                <a:gridCol w="432042"/>
                <a:gridCol w="595851"/>
                <a:gridCol w="628284"/>
              </a:tblGrid>
              <a:tr h="3897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Semi-</a:t>
                      </a:r>
                      <a:r>
                        <a:rPr lang="de-DE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finished</a:t>
                      </a:r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Fa. </a:t>
                      </a:r>
                      <a:r>
                        <a:rPr lang="de-DE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Heraeus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Fa. </a:t>
                      </a:r>
                      <a:r>
                        <a:rPr lang="de-DE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Ningxia</a:t>
                      </a:r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OTIC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Fa. </a:t>
                      </a:r>
                      <a:r>
                        <a:rPr lang="de-DE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Plansee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Fa. Tokyo </a:t>
                      </a:r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Denkai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</a:t>
                      </a:r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ordered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for 560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240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for 560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for 240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560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 for 240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560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240 CAVs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-sheet 2.8mm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2943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1484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2943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5886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1484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B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14740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NbTi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-ring 220x100x5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Nb-sheet 2mm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Nb-sheet 9mm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Nb-rod D20x800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Nb-tube 84x3x22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Nb-tube 84x3x105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Nb-tube 84x3x140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Nb-tube 45x2.5x45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Nb-ring 135x75x27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Coupler Housing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1366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1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NbTi-rod D142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4380" marR="4380" marT="4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23528" y="5626780"/>
            <a:ext cx="576064" cy="216024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291" y="55501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- 100% </a:t>
            </a:r>
            <a:r>
              <a:rPr lang="de-DE" dirty="0" err="1" smtClean="0"/>
              <a:t>delivered</a:t>
            </a:r>
            <a:endParaRPr lang="de-DE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3528" y="5956790"/>
            <a:ext cx="576064" cy="216024"/>
          </a:xfrm>
          <a:prstGeom prst="rect">
            <a:avLst/>
          </a:prstGeom>
          <a:solidFill>
            <a:srgbClr val="EFBBB1"/>
          </a:soli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15757" y="5626780"/>
            <a:ext cx="576064" cy="216024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5204" y="55501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- 90% </a:t>
            </a:r>
            <a:r>
              <a:rPr lang="de-DE" dirty="0" err="1" smtClean="0"/>
              <a:t>delivered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58801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- 50% </a:t>
            </a:r>
            <a:r>
              <a:rPr lang="de-DE" dirty="0" err="1" smtClean="0"/>
              <a:t>delivered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6923919" y="555012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de-DE" sz="2400" b="1" dirty="0" smtClean="0"/>
              <a:t>Total:</a:t>
            </a:r>
            <a:r>
              <a:rPr lang="de-DE" sz="2400" dirty="0" smtClean="0"/>
              <a:t>  </a:t>
            </a:r>
            <a:r>
              <a:rPr lang="de-DE" sz="2400" b="1" dirty="0" smtClean="0"/>
              <a:t>24420</a:t>
            </a:r>
            <a:endParaRPr lang="de-D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88490" y="6072397"/>
            <a:ext cx="565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Ca. 300 </a:t>
            </a:r>
            <a:r>
              <a:rPr lang="de-DE" dirty="0" err="1" smtClean="0"/>
              <a:t>pcs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2,8 mm </a:t>
            </a:r>
            <a:r>
              <a:rPr lang="de-DE" dirty="0" err="1" smtClean="0"/>
              <a:t>Nb</a:t>
            </a:r>
            <a:r>
              <a:rPr lang="de-DE" dirty="0" smtClean="0"/>
              <a:t>-sheets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reordered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5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61093"/>
              </p:ext>
            </p:extLst>
          </p:nvPr>
        </p:nvGraphicFramePr>
        <p:xfrm>
          <a:off x="107503" y="1124744"/>
          <a:ext cx="8928993" cy="4987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314"/>
                <a:gridCol w="508286"/>
                <a:gridCol w="508286"/>
                <a:gridCol w="508286"/>
                <a:gridCol w="508286"/>
                <a:gridCol w="576709"/>
                <a:gridCol w="576709"/>
                <a:gridCol w="576709"/>
                <a:gridCol w="576709"/>
                <a:gridCol w="576709"/>
                <a:gridCol w="576709"/>
                <a:gridCol w="576709"/>
                <a:gridCol w="508286"/>
                <a:gridCol w="508286"/>
              </a:tblGrid>
              <a:tr h="19111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ear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1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Month</a:t>
                      </a:r>
                      <a:endParaRPr lang="en-US" sz="18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March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April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May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1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Week</a:t>
                      </a:r>
                      <a:endParaRPr lang="en-US" sz="18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4">
                <a:tc>
                  <a:txBody>
                    <a:bodyPr/>
                    <a:lstStyle/>
                    <a:p>
                      <a:pPr algn="r" fontAlgn="ctr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EZ 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No</a:t>
                      </a:r>
                      <a:r>
                        <a:rPr lang="de-DE" sz="2000" u="none" strike="noStrike" dirty="0" smtClean="0">
                          <a:effectLst/>
                        </a:rPr>
                        <a:t>.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515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520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523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520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531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529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537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544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518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546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553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517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525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530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532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534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538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539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543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545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547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549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554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521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526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535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540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551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552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555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541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RI 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No</a:t>
                      </a:r>
                      <a:r>
                        <a:rPr lang="de-DE" sz="2000" u="none" strike="noStrike" dirty="0" smtClean="0">
                          <a:effectLst/>
                        </a:rPr>
                        <a:t>.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009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012</a:t>
                      </a:r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018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2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 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2">
                <a:tc>
                  <a:txBody>
                    <a:bodyPr/>
                    <a:lstStyle/>
                    <a:p>
                      <a:pPr algn="r" fontAlgn="ctr"/>
                      <a:endParaRPr lang="de-DE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8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SCVs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delivered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In</a:t>
                      </a:r>
                      <a:r>
                        <a:rPr lang="de-DE" sz="2000" u="none" strike="noStrike" baseline="0" dirty="0" smtClean="0">
                          <a:effectLst/>
                        </a:rPr>
                        <a:t> t</a:t>
                      </a:r>
                      <a:r>
                        <a:rPr lang="de-DE" sz="2000" u="none" strike="noStrike" dirty="0" smtClean="0">
                          <a:effectLst/>
                        </a:rPr>
                        <a:t>otal SCVs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delivered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10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12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15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17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19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22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24</a:t>
                      </a:r>
                      <a:endParaRPr lang="de-DE" sz="2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>
                          <a:effectLst/>
                        </a:rPr>
                        <a:t>27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30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32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37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43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49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54" marR="3954" marT="39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7504" y="6654006"/>
            <a:ext cx="5112568" cy="138038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dirty="0" smtClean="0">
                <a:latin typeface="Calibri" pitchFamily="34" charset="0"/>
              </a:rPr>
              <a:t>European XFEL Machine Advisory Committee Meeting, May 2013.  </a:t>
            </a:r>
            <a:r>
              <a:rPr lang="en-US" sz="1000" b="1" dirty="0">
                <a:latin typeface="Calibri" pitchFamily="34" charset="0"/>
              </a:rPr>
              <a:t>Waldemar </a:t>
            </a:r>
            <a:r>
              <a:rPr lang="en-US" sz="1000" b="1" dirty="0" smtClean="0">
                <a:latin typeface="Calibri" pitchFamily="34" charset="0"/>
              </a:rPr>
              <a:t>Singer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83450" cy="720080"/>
          </a:xfrm>
        </p:spPr>
        <p:txBody>
          <a:bodyPr/>
          <a:lstStyle/>
          <a:p>
            <a:r>
              <a:rPr lang="en-US" dirty="0" smtClean="0"/>
              <a:t>CAVs production schedule till end of May 2013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39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smtClean="0">
                <a:latin typeface="Calibri" pitchFamily="34" charset="0"/>
              </a:rPr>
              <a:t>European XFEL Machine Advisory Committee Meeting, May 2013.  Waldemar Singer</a:t>
            </a:r>
            <a:endParaRPr lang="en-US" sz="1000" b="1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72227"/>
              </p:ext>
            </p:extLst>
          </p:nvPr>
        </p:nvGraphicFramePr>
        <p:xfrm>
          <a:off x="107503" y="1159717"/>
          <a:ext cx="9001001" cy="4826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/>
                <a:gridCol w="720080"/>
                <a:gridCol w="648072"/>
                <a:gridCol w="576064"/>
                <a:gridCol w="648072"/>
                <a:gridCol w="529430"/>
                <a:gridCol w="563847"/>
                <a:gridCol w="563847"/>
                <a:gridCol w="563847"/>
                <a:gridCol w="563847"/>
                <a:gridCol w="563847"/>
                <a:gridCol w="563847"/>
                <a:gridCol w="696000"/>
              </a:tblGrid>
              <a:tr h="26219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ear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219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onth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May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June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July</a:t>
                      </a:r>
                      <a:endParaRPr lang="de-DE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219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Week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30/31</a:t>
                      </a:r>
                      <a:endParaRPr lang="de-DE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17">
                <a:tc>
                  <a:txBody>
                    <a:bodyPr/>
                    <a:lstStyle/>
                    <a:p>
                      <a:pPr algn="r" fontAlgn="ctr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EZ 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No</a:t>
                      </a:r>
                      <a:r>
                        <a:rPr lang="de-DE" sz="2000" u="none" strike="noStrike" dirty="0" smtClean="0">
                          <a:effectLst/>
                        </a:rPr>
                        <a:t>.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>
                          <a:effectLst/>
                        </a:rPr>
                        <a:t>544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518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>
                          <a:effectLst/>
                        </a:rPr>
                        <a:t>546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553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545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547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549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554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551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552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555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17">
                <a:tc>
                  <a:txBody>
                    <a:bodyPr/>
                    <a:lstStyle/>
                    <a:p>
                      <a:pPr algn="r" fontAlgn="ctr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>
                          <a:effectLst/>
                        </a:rPr>
                        <a:t> </a:t>
                      </a:r>
                      <a:endParaRPr lang="de-D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RI 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No</a:t>
                      </a:r>
                      <a:r>
                        <a:rPr lang="de-DE" sz="2000" u="none" strike="noStrike" dirty="0" smtClean="0">
                          <a:effectLst/>
                        </a:rPr>
                        <a:t>.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019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040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028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041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018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038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>
                          <a:effectLst/>
                        </a:rPr>
                        <a:t>NN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023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 smtClean="0">
                          <a:effectLst/>
                        </a:rPr>
                        <a:t>039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u="none" strike="noStrike" dirty="0">
                          <a:effectLst/>
                        </a:rPr>
                        <a:t>NN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61">
                <a:tc vMerge="1">
                  <a:txBody>
                    <a:bodyPr/>
                    <a:lstStyle/>
                    <a:p>
                      <a:pPr algn="ctr" fontAlgn="ctr"/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035</a:t>
                      </a:r>
                      <a:endParaRPr lang="de-DE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17">
                <a:tc>
                  <a:txBody>
                    <a:bodyPr/>
                    <a:lstStyle/>
                    <a:p>
                      <a:pPr algn="r" fontAlgn="ctr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u="none" strike="noStrike" dirty="0">
                          <a:effectLst/>
                        </a:rPr>
                        <a:t> </a:t>
                      </a:r>
                      <a:endParaRPr lang="de-D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5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SCVs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delivered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6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>
                          <a:effectLst/>
                        </a:rPr>
                        <a:t>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8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7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>
                          <a:effectLst/>
                        </a:rPr>
                        <a:t>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>
                          <a:effectLst/>
                        </a:rPr>
                        <a:t>7</a:t>
                      </a:r>
                      <a:endParaRPr lang="de-DE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21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smtClean="0">
                          <a:effectLst/>
                        </a:rPr>
                        <a:t>In</a:t>
                      </a:r>
                      <a:r>
                        <a:rPr lang="de-DE" sz="2000" u="none" strike="noStrike" baseline="0" dirty="0" smtClean="0">
                          <a:effectLst/>
                        </a:rPr>
                        <a:t> t</a:t>
                      </a:r>
                      <a:r>
                        <a:rPr lang="de-DE" sz="2000" u="none" strike="noStrike" dirty="0" smtClean="0">
                          <a:effectLst/>
                        </a:rPr>
                        <a:t>otal SCVs </a:t>
                      </a:r>
                      <a:r>
                        <a:rPr lang="de-DE" sz="2000" u="none" strike="noStrike" dirty="0" err="1" smtClean="0">
                          <a:effectLst/>
                        </a:rPr>
                        <a:t>delivered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32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37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43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49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56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62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69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87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94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99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106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u="none" strike="noStrike" dirty="0" smtClean="0">
                          <a:effectLst/>
                        </a:rPr>
                        <a:t>113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9" marR="3499" marT="3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1259632" y="404664"/>
            <a:ext cx="70339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CAVs </a:t>
            </a:r>
            <a:r>
              <a:rPr lang="de-DE" sz="2400" dirty="0" err="1" smtClean="0"/>
              <a:t>Production</a:t>
            </a:r>
            <a:r>
              <a:rPr lang="de-DE" sz="2400" dirty="0" smtClean="0"/>
              <a:t> </a:t>
            </a:r>
            <a:r>
              <a:rPr lang="de-DE" sz="2400" dirty="0" err="1" smtClean="0"/>
              <a:t>schedule</a:t>
            </a:r>
            <a:r>
              <a:rPr lang="de-DE" sz="2400" dirty="0" smtClean="0"/>
              <a:t> </a:t>
            </a:r>
            <a:r>
              <a:rPr lang="de-DE" sz="2400" dirty="0" err="1" smtClean="0"/>
              <a:t>till</a:t>
            </a:r>
            <a:r>
              <a:rPr lang="de-DE" sz="2400" dirty="0" smtClean="0"/>
              <a:t> end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July</a:t>
            </a:r>
            <a:r>
              <a:rPr lang="de-DE" sz="2400" dirty="0" smtClean="0"/>
              <a:t> 2013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117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smtClean="0">
                <a:latin typeface="Calibri" pitchFamily="34" charset="0"/>
              </a:rPr>
              <a:t>European XFEL Machine Advisory Committee Meeting, May 2013.  Waldemar Singer</a:t>
            </a:r>
            <a:endParaRPr lang="en-US" sz="1000" b="1" dirty="0">
              <a:latin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294423"/>
              </p:ext>
            </p:extLst>
          </p:nvPr>
        </p:nvGraphicFramePr>
        <p:xfrm>
          <a:off x="0" y="3140968"/>
          <a:ext cx="13212960" cy="12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rojekt" r:id="rId3" imgW="12166560" imgH="1136520" progId="MSProject.Project.9">
                  <p:link updateAutomatic="1"/>
                </p:oleObj>
              </mc:Choice>
              <mc:Fallback>
                <p:oleObj name="Projekt" r:id="rId3" imgW="12166560" imgH="1136520" progId="MSProject.Project.9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140968"/>
                        <a:ext cx="13212960" cy="123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2000" b="1" dirty="0" smtClean="0"/>
              <a:t> </a:t>
            </a:r>
            <a:r>
              <a:rPr lang="de-DE" sz="2000" b="1" dirty="0" err="1" smtClean="0"/>
              <a:t>E.Zanon</a:t>
            </a:r>
            <a:r>
              <a:rPr lang="de-DE" sz="2000" b="1" dirty="0" smtClean="0"/>
              <a:t>: </a:t>
            </a:r>
            <a:r>
              <a:rPr lang="de-DE" sz="2000" b="1" dirty="0" err="1" smtClean="0"/>
              <a:t>Production</a:t>
            </a:r>
            <a:r>
              <a:rPr lang="de-DE" sz="2000" b="1" dirty="0" smtClean="0"/>
              <a:t> time </a:t>
            </a:r>
            <a:r>
              <a:rPr lang="de-DE" sz="2000" b="1" dirty="0" err="1" smtClean="0"/>
              <a:t>schedule</a:t>
            </a:r>
            <a:r>
              <a:rPr lang="de-DE" sz="2000" b="1" dirty="0" smtClean="0"/>
              <a:t>. Finish </a:t>
            </a:r>
            <a:r>
              <a:rPr lang="de-DE" sz="2000" b="1" dirty="0" err="1" smtClean="0"/>
              <a:t>production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400 CAVs </a:t>
            </a:r>
            <a:r>
              <a:rPr lang="de-DE" dirty="0" err="1" smtClean="0">
                <a:solidFill>
                  <a:srgbClr val="FF0000"/>
                </a:solidFill>
              </a:rPr>
              <a:t>mid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M</a:t>
            </a:r>
            <a:r>
              <a:rPr lang="de-DE" dirty="0" smtClean="0">
                <a:solidFill>
                  <a:srgbClr val="FF0000"/>
                </a:solidFill>
              </a:rPr>
              <a:t>ay 2015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03840" y="4410866"/>
            <a:ext cx="1440160" cy="36933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7856" y="442872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400 CAVs</a:t>
            </a:r>
            <a:endParaRPr lang="de-DE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39552" y="4122834"/>
            <a:ext cx="8604448" cy="28803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7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6408712" cy="274042"/>
          </a:xfrm>
        </p:spPr>
        <p:txBody>
          <a:bodyPr>
            <a:noAutofit/>
          </a:bodyPr>
          <a:lstStyle/>
          <a:p>
            <a:r>
              <a:rPr lang="de-DE" sz="2000" b="1" dirty="0" smtClean="0"/>
              <a:t>RI: </a:t>
            </a:r>
            <a:r>
              <a:rPr lang="de-DE" sz="2000" b="1" dirty="0" err="1" smtClean="0"/>
              <a:t>Production</a:t>
            </a:r>
            <a:r>
              <a:rPr lang="de-DE" sz="2000" b="1" dirty="0" smtClean="0"/>
              <a:t> time </a:t>
            </a:r>
            <a:r>
              <a:rPr lang="de-DE" sz="2000" b="1" dirty="0" err="1" smtClean="0"/>
              <a:t>schedule</a:t>
            </a:r>
            <a:r>
              <a:rPr lang="de-DE" sz="2000" dirty="0"/>
              <a:t>. Finish </a:t>
            </a:r>
            <a:r>
              <a:rPr lang="de-DE" sz="2000" dirty="0" err="1"/>
              <a:t>production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400 CAVs </a:t>
            </a:r>
            <a:r>
              <a:rPr lang="de-DE" dirty="0" err="1">
                <a:solidFill>
                  <a:srgbClr val="FF0000"/>
                </a:solidFill>
              </a:rPr>
              <a:t>mid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March 2015</a:t>
            </a:r>
            <a:endParaRPr lang="de-DE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55" r="15555"/>
          <a:stretch/>
        </p:blipFill>
        <p:spPr bwMode="auto">
          <a:xfrm>
            <a:off x="-1044624" y="1477267"/>
            <a:ext cx="987679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547664" y="4293096"/>
            <a:ext cx="7284504" cy="280515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352" y="457361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400 CAVs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812360" y="4573612"/>
            <a:ext cx="1152128" cy="36933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2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54799" y="6544745"/>
            <a:ext cx="36010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folHlink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27584" y="2924944"/>
            <a:ext cx="7796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3200" b="1" dirty="0">
                <a:latin typeface="Times New Roman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5957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sz="1000" b="1" smtClean="0">
                <a:latin typeface="Calibri" pitchFamily="34" charset="0"/>
              </a:rPr>
              <a:t>European XFEL Machine Advisory Committee Meeting, May 2013.  Waldemar Singer</a:t>
            </a:r>
            <a:endParaRPr lang="en-US" sz="1000" b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615947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</a:rPr>
              <a:t>Eacc</a:t>
            </a:r>
            <a:r>
              <a:rPr lang="en-US" sz="2200" dirty="0" smtClean="0">
                <a:solidFill>
                  <a:schemeClr val="bg1"/>
                </a:solidFill>
              </a:rPr>
              <a:t> at </a:t>
            </a:r>
            <a:r>
              <a:rPr lang="en-US" sz="2200" dirty="0" err="1" smtClean="0">
                <a:solidFill>
                  <a:schemeClr val="bg1"/>
                </a:solidFill>
              </a:rPr>
              <a:t>Qo</a:t>
            </a:r>
            <a:r>
              <a:rPr lang="en-US" sz="2200" dirty="0" smtClean="0">
                <a:solidFill>
                  <a:schemeClr val="bg1"/>
                </a:solidFill>
              </a:rPr>
              <a:t>=1x10</a:t>
            </a:r>
            <a:r>
              <a:rPr lang="en-US" sz="2200" baseline="30000" dirty="0" smtClean="0">
                <a:solidFill>
                  <a:schemeClr val="bg1"/>
                </a:solidFill>
              </a:rPr>
              <a:t>10</a:t>
            </a:r>
            <a:r>
              <a:rPr lang="en-US" sz="2200" dirty="0" smtClean="0">
                <a:solidFill>
                  <a:schemeClr val="bg1"/>
                </a:solidFill>
              </a:rPr>
              <a:t> (or max </a:t>
            </a:r>
            <a:r>
              <a:rPr lang="en-US" sz="2200" dirty="0" err="1" smtClean="0">
                <a:solidFill>
                  <a:schemeClr val="bg1"/>
                </a:solidFill>
              </a:rPr>
              <a:t>Eacc</a:t>
            </a:r>
            <a:r>
              <a:rPr lang="en-US" sz="2200" dirty="0" smtClean="0">
                <a:solidFill>
                  <a:schemeClr val="bg1"/>
                </a:solidFill>
              </a:rPr>
              <a:t> for curves with </a:t>
            </a:r>
            <a:r>
              <a:rPr lang="en-US" sz="2200" dirty="0" err="1" smtClean="0">
                <a:solidFill>
                  <a:schemeClr val="bg1"/>
                </a:solidFill>
              </a:rPr>
              <a:t>Qo</a:t>
            </a:r>
            <a:r>
              <a:rPr lang="en-US" sz="2200" dirty="0" smtClean="0">
                <a:solidFill>
                  <a:schemeClr val="bg1"/>
                </a:solidFill>
              </a:rPr>
              <a:t>&gt;1x10</a:t>
            </a:r>
            <a:r>
              <a:rPr lang="en-US" sz="2200" baseline="30000" dirty="0" smtClean="0">
                <a:solidFill>
                  <a:schemeClr val="bg1"/>
                </a:solidFill>
              </a:rPr>
              <a:t>10</a:t>
            </a:r>
            <a:r>
              <a:rPr lang="en-US" sz="2200" dirty="0" smtClean="0">
                <a:solidFill>
                  <a:schemeClr val="bg1"/>
                </a:solidFill>
              </a:rPr>
              <a:t>)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On-screen Show (4:3)</PresentationFormat>
  <Paragraphs>526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DESY European XFEL</vt:lpstr>
      <vt:lpstr>Custom Design</vt:lpstr>
      <vt:lpstr>\\win.desy.de\home\singerw\My Documents\WP4_CVs_Production\EZ\Protocols\PM13\PM13\3060P001_27 TIME SCHEDULE XFEL.mpp!COLL_6</vt:lpstr>
      <vt:lpstr>Time schedule XFEL 1.3 GHz Cavity Production</vt:lpstr>
      <vt:lpstr>Status: Delivering of cavity material (SFP) to DESY.  2013 will be finished </vt:lpstr>
      <vt:lpstr>CAVs production schedule till end of May 2013 </vt:lpstr>
      <vt:lpstr>CAVs Production schedule till end of July 2013</vt:lpstr>
      <vt:lpstr> E.Zanon: Production time schedule. Finish production of 400 CAVs mid of May 2015</vt:lpstr>
      <vt:lpstr>RI: Production time schedule. Finish production of 400 CAVs mid of March 2015</vt:lpstr>
      <vt:lpstr>PowerPoint Presentation</vt:lpstr>
      <vt:lpstr>Eacc at Qo=1x1010 (or max Eacc for curves with Qo&gt;1x1010)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Weise</dc:creator>
  <cp:lastModifiedBy>singerw</cp:lastModifiedBy>
  <cp:revision>509</cp:revision>
  <cp:lastPrinted>2012-10-29T09:38:25Z</cp:lastPrinted>
  <dcterms:created xsi:type="dcterms:W3CDTF">2012-04-02T07:17:19Z</dcterms:created>
  <dcterms:modified xsi:type="dcterms:W3CDTF">2013-04-23T10:55:40Z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