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5"/>
  </p:notesMasterIdLst>
  <p:sldIdLst>
    <p:sldId id="263" r:id="rId2"/>
    <p:sldId id="369" r:id="rId3"/>
    <p:sldId id="372" r:id="rId4"/>
    <p:sldId id="370" r:id="rId5"/>
    <p:sldId id="356" r:id="rId6"/>
    <p:sldId id="374" r:id="rId7"/>
    <p:sldId id="361" r:id="rId8"/>
    <p:sldId id="362" r:id="rId9"/>
    <p:sldId id="363" r:id="rId10"/>
    <p:sldId id="367" r:id="rId11"/>
    <p:sldId id="368" r:id="rId12"/>
    <p:sldId id="365" r:id="rId13"/>
    <p:sldId id="366" r:id="rId14"/>
    <p:sldId id="364" r:id="rId15"/>
    <p:sldId id="376" r:id="rId16"/>
    <p:sldId id="377" r:id="rId17"/>
    <p:sldId id="378" r:id="rId18"/>
    <p:sldId id="322" r:id="rId19"/>
    <p:sldId id="381" r:id="rId20"/>
    <p:sldId id="333" r:id="rId21"/>
    <p:sldId id="386" r:id="rId22"/>
    <p:sldId id="385" r:id="rId23"/>
    <p:sldId id="389" r:id="rId24"/>
    <p:sldId id="387" r:id="rId25"/>
    <p:sldId id="343" r:id="rId26"/>
    <p:sldId id="390" r:id="rId27"/>
    <p:sldId id="391" r:id="rId28"/>
    <p:sldId id="393" r:id="rId29"/>
    <p:sldId id="394" r:id="rId30"/>
    <p:sldId id="371" r:id="rId31"/>
    <p:sldId id="296" r:id="rId32"/>
    <p:sldId id="354" r:id="rId33"/>
    <p:sldId id="355" r:id="rId34"/>
    <p:sldId id="341" r:id="rId35"/>
    <p:sldId id="379" r:id="rId36"/>
    <p:sldId id="359" r:id="rId37"/>
    <p:sldId id="383" r:id="rId38"/>
    <p:sldId id="382" r:id="rId39"/>
    <p:sldId id="384" r:id="rId40"/>
    <p:sldId id="392" r:id="rId41"/>
    <p:sldId id="396" r:id="rId42"/>
    <p:sldId id="332" r:id="rId43"/>
    <p:sldId id="335" r:id="rId44"/>
  </p:sldIdLst>
  <p:sldSz cx="9144000" cy="6858000" type="screen4x3"/>
  <p:notesSz cx="6797675" cy="9926638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9C9E9F"/>
    <a:srgbClr val="FFFFFF"/>
    <a:srgbClr val="DDDDDD"/>
    <a:srgbClr val="00A5EB"/>
    <a:srgbClr val="FFCC00"/>
    <a:srgbClr val="FFFF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20" autoAdjust="0"/>
    <p:restoredTop sz="85766" autoAdjust="0"/>
  </p:normalViewPr>
  <p:slideViewPr>
    <p:cSldViewPr snapToGrid="0">
      <p:cViewPr>
        <p:scale>
          <a:sx n="76" d="100"/>
          <a:sy n="76" d="100"/>
        </p:scale>
        <p:origin x="-1140" y="-72"/>
      </p:cViewPr>
      <p:guideLst>
        <p:guide orient="horz" pos="3816"/>
        <p:guide orient="horz" pos="167"/>
        <p:guide orient="horz" pos="616"/>
        <p:guide orient="horz" pos="2672"/>
        <p:guide orient="horz" pos="1165"/>
        <p:guide pos="5551"/>
        <p:guide pos="1551"/>
        <p:guide pos="4178"/>
        <p:guide pos="2927"/>
        <p:guide pos="2809"/>
        <p:guide pos="178"/>
        <p:guide pos="4299"/>
        <p:guide pos="143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6" d="100"/>
          <a:sy n="76" d="100"/>
        </p:scale>
        <p:origin x="-2130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618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68" tIns="45784" rIns="91568" bIns="4578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GB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899" y="0"/>
            <a:ext cx="294618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68" tIns="45784" rIns="91568" bIns="4578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GB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68" tIns="45784" rIns="91568" bIns="457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Textmasterformate durch Klicken bearbeiten</a:t>
            </a:r>
          </a:p>
          <a:p>
            <a:pPr lvl="1"/>
            <a:r>
              <a:rPr lang="en-GB" smtClean="0"/>
              <a:t>Zweite Ebene</a:t>
            </a:r>
          </a:p>
          <a:p>
            <a:pPr lvl="2"/>
            <a:r>
              <a:rPr lang="en-GB" smtClean="0"/>
              <a:t>Dritte Ebene</a:t>
            </a:r>
          </a:p>
          <a:p>
            <a:pPr lvl="3"/>
            <a:r>
              <a:rPr lang="en-GB" smtClean="0"/>
              <a:t>Vierte Ebene</a:t>
            </a:r>
          </a:p>
          <a:p>
            <a:pPr lvl="4"/>
            <a:r>
              <a:rPr lang="en-GB" smtClean="0"/>
              <a:t>Fünfte Ebene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8716"/>
            <a:ext cx="294618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68" tIns="45784" rIns="91568" bIns="45784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GB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899" y="9428716"/>
            <a:ext cx="294618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68" tIns="45784" rIns="91568" bIns="4578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4736858A-39C2-4BA9-B2EA-2EBB3C5D7C0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90343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58B32-140E-8340-8427-0FDE994999AE}" type="slidenum">
              <a:rPr lang="en-GB" smtClean="0"/>
              <a:pPr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1477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6858A-39C2-4BA9-B2EA-2EBB3C5D7C04}" type="slidenum">
              <a:rPr lang="en-GB" smtClean="0"/>
              <a:pPr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9325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2100" y="1363663"/>
            <a:ext cx="8520113" cy="485775"/>
          </a:xfrm>
        </p:spPr>
        <p:txBody>
          <a:bodyPr/>
          <a:lstStyle>
            <a:lvl1pPr marL="0" indent="0">
              <a:buFont typeface="Arial Black" pitchFamily="34" charset="0"/>
              <a:buNone/>
              <a:defRPr b="1">
                <a:solidFill>
                  <a:srgbClr val="F28E00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40243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282575" y="0"/>
            <a:ext cx="8520113" cy="1266825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 anchor="b"/>
          <a:lstStyle>
            <a:lvl1pPr>
              <a:lnSpc>
                <a:spcPct val="80000"/>
              </a:lnSpc>
              <a:defRPr sz="4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  <a:endParaRPr lang="en-GB" noProof="0" dirty="0" smtClean="0"/>
          </a:p>
        </p:txBody>
      </p:sp>
      <p:pic>
        <p:nvPicPr>
          <p:cNvPr id="402441" name="Picture 9" descr="DESY-Logo-cyan-RGB_ger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54" t="-4523" r="-13409"/>
          <a:stretch>
            <a:fillRect/>
          </a:stretch>
        </p:blipFill>
        <p:spPr bwMode="auto">
          <a:xfrm>
            <a:off x="7794625" y="5684838"/>
            <a:ext cx="1149350" cy="102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2448" name="Text Box 16"/>
          <p:cNvSpPr txBox="1">
            <a:spLocks noChangeArrowheads="1"/>
          </p:cNvSpPr>
          <p:nvPr userDrawn="1"/>
        </p:nvSpPr>
        <p:spPr bwMode="auto">
          <a:xfrm>
            <a:off x="2003425" y="2481263"/>
            <a:ext cx="28559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/>
          </a:p>
        </p:txBody>
      </p:sp>
      <p:pic>
        <p:nvPicPr>
          <p:cNvPr id="402453" name="Picture 21" descr="HG_LOGO_70_ENG_K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5949950"/>
            <a:ext cx="1473200" cy="59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 userDrawn="1"/>
        </p:nvCxnSpPr>
        <p:spPr bwMode="auto">
          <a:xfrm flipV="1">
            <a:off x="17813" y="1282535"/>
            <a:ext cx="8823366" cy="23752"/>
          </a:xfrm>
          <a:prstGeom prst="line">
            <a:avLst/>
          </a:prstGeom>
          <a:ln w="38100"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9409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80200" y="103188"/>
            <a:ext cx="2132013" cy="56673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82575" y="103188"/>
            <a:ext cx="6245225" cy="56673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27927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282575" y="6280150"/>
            <a:ext cx="759301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0" anchor="ctr"/>
          <a:lstStyle/>
          <a:p>
            <a:pPr algn="r" eaLnBrk="1" hangingPunct="1"/>
            <a:r>
              <a:rPr lang="en-GB" sz="900" b="1" dirty="0" smtClean="0">
                <a:solidFill>
                  <a:schemeClr val="bg2"/>
                </a:solidFill>
              </a:rPr>
              <a:t>Doris Eckstein </a:t>
            </a:r>
            <a:r>
              <a:rPr lang="en-GB" sz="900" dirty="0" smtClean="0">
                <a:solidFill>
                  <a:schemeClr val="bg2"/>
                </a:solidFill>
              </a:rPr>
              <a:t>|  Diode Measurements – Macroscopic |  8.12.2011  </a:t>
            </a:r>
            <a:r>
              <a:rPr lang="en-GB" sz="900" dirty="0">
                <a:solidFill>
                  <a:schemeClr val="bg2"/>
                </a:solidFill>
              </a:rPr>
              <a:t>|  </a:t>
            </a:r>
            <a:r>
              <a:rPr lang="en-GB" sz="900" b="1" dirty="0">
                <a:solidFill>
                  <a:schemeClr val="bg2"/>
                </a:solidFill>
              </a:rPr>
              <a:t>Page </a:t>
            </a:r>
            <a:fld id="{ABA098E9-E6EE-44BF-9612-6777A6DF1330}" type="slidenum">
              <a:rPr lang="en-GB" sz="900" b="1">
                <a:solidFill>
                  <a:schemeClr val="bg2"/>
                </a:solidFill>
              </a:rPr>
              <a:pPr algn="r" eaLnBrk="1" hangingPunct="1"/>
              <a:t>‹#›</a:t>
            </a:fld>
            <a:endParaRPr lang="en-GB" sz="900" b="1" dirty="0">
              <a:solidFill>
                <a:schemeClr val="bg2"/>
              </a:solidFill>
            </a:endParaRPr>
          </a:p>
        </p:txBody>
      </p:sp>
      <p:pic>
        <p:nvPicPr>
          <p:cNvPr id="7" name="Picture 10" descr="DESY-Logo-cyan-RGB_ger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24" t="-7854" r="-18587" b="-12566"/>
          <a:stretch>
            <a:fillRect/>
          </a:stretch>
        </p:blipFill>
        <p:spPr bwMode="auto">
          <a:xfrm>
            <a:off x="8035925" y="6099175"/>
            <a:ext cx="776288" cy="73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 userDrawn="1"/>
        </p:nvCxnSpPr>
        <p:spPr bwMode="auto">
          <a:xfrm flipV="1">
            <a:off x="0" y="605642"/>
            <a:ext cx="8823366" cy="23752"/>
          </a:xfrm>
          <a:prstGeom prst="line">
            <a:avLst/>
          </a:prstGeom>
          <a:ln w="38100"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4340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836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82575" y="977900"/>
            <a:ext cx="4183063" cy="4792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18038" y="977900"/>
            <a:ext cx="4184650" cy="4792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7622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33893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05922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180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32764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60596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2575" y="977900"/>
            <a:ext cx="8520113" cy="479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 smtClean="0"/>
              <a:t>Textmasterformate</a:t>
            </a:r>
            <a:r>
              <a:rPr lang="en-GB" dirty="0" smtClean="0"/>
              <a:t> </a:t>
            </a:r>
            <a:r>
              <a:rPr lang="en-GB" dirty="0" err="1" smtClean="0"/>
              <a:t>durch</a:t>
            </a:r>
            <a:r>
              <a:rPr lang="en-GB" dirty="0" smtClean="0"/>
              <a:t> </a:t>
            </a:r>
            <a:r>
              <a:rPr lang="en-GB" dirty="0" err="1" smtClean="0"/>
              <a:t>Klicken</a:t>
            </a:r>
            <a:r>
              <a:rPr lang="en-GB" dirty="0" smtClean="0"/>
              <a:t> </a:t>
            </a:r>
            <a:r>
              <a:rPr lang="en-GB" dirty="0" err="1" smtClean="0"/>
              <a:t>bearbeiten</a:t>
            </a:r>
            <a:endParaRPr lang="en-GB" dirty="0" smtClean="0"/>
          </a:p>
          <a:p>
            <a:pPr lvl="1"/>
            <a:r>
              <a:rPr lang="en-GB" dirty="0" err="1" smtClean="0"/>
              <a:t>Zweite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</p:txBody>
      </p:sp>
      <p:sp>
        <p:nvSpPr>
          <p:cNvPr id="40141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92100" y="103188"/>
            <a:ext cx="8520113" cy="54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 smtClean="0"/>
              <a:t>Titelmasterformat</a:t>
            </a:r>
            <a:r>
              <a:rPr lang="en-GB" dirty="0" smtClean="0"/>
              <a:t> </a:t>
            </a:r>
            <a:r>
              <a:rPr lang="en-GB" dirty="0" err="1" smtClean="0"/>
              <a:t>durch</a:t>
            </a:r>
            <a:r>
              <a:rPr lang="en-GB" dirty="0" smtClean="0"/>
              <a:t> </a:t>
            </a:r>
            <a:r>
              <a:rPr lang="en-GB" dirty="0" err="1" smtClean="0"/>
              <a:t>Klicken</a:t>
            </a:r>
            <a:r>
              <a:rPr lang="en-GB" dirty="0" smtClean="0"/>
              <a:t> </a:t>
            </a:r>
            <a:r>
              <a:rPr lang="en-GB" dirty="0" err="1" smtClean="0"/>
              <a:t>bearbeiten</a:t>
            </a:r>
            <a:endParaRPr lang="en-GB" dirty="0" smtClean="0"/>
          </a:p>
        </p:txBody>
      </p:sp>
      <p:sp>
        <p:nvSpPr>
          <p:cNvPr id="401413" name="Rectangle 5"/>
          <p:cNvSpPr>
            <a:spLocks noChangeArrowheads="1"/>
          </p:cNvSpPr>
          <p:nvPr/>
        </p:nvSpPr>
        <p:spPr bwMode="auto">
          <a:xfrm>
            <a:off x="282575" y="6280150"/>
            <a:ext cx="759301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0" anchor="ctr"/>
          <a:lstStyle/>
          <a:p>
            <a:pPr algn="r" eaLnBrk="1" hangingPunct="1"/>
            <a:r>
              <a:rPr lang="en-GB" sz="900" b="1" dirty="0" smtClean="0">
                <a:solidFill>
                  <a:schemeClr val="bg2"/>
                </a:solidFill>
              </a:rPr>
              <a:t>Doris Eckstein </a:t>
            </a:r>
            <a:r>
              <a:rPr lang="en-GB" sz="900" dirty="0" smtClean="0">
                <a:solidFill>
                  <a:schemeClr val="bg2"/>
                </a:solidFill>
              </a:rPr>
              <a:t>|  Diode Measurements – Macroscopic |  </a:t>
            </a:r>
            <a:r>
              <a:rPr lang="en-GB" sz="900" dirty="0">
                <a:solidFill>
                  <a:schemeClr val="bg2"/>
                </a:solidFill>
              </a:rPr>
              <a:t>Date  |  </a:t>
            </a:r>
            <a:r>
              <a:rPr lang="en-GB" sz="900" b="1" dirty="0">
                <a:solidFill>
                  <a:schemeClr val="bg2"/>
                </a:solidFill>
              </a:rPr>
              <a:t>Page </a:t>
            </a:r>
            <a:fld id="{ABA098E9-E6EE-44BF-9612-6777A6DF1330}" type="slidenum">
              <a:rPr lang="en-GB" sz="900" b="1">
                <a:solidFill>
                  <a:schemeClr val="bg2"/>
                </a:solidFill>
              </a:rPr>
              <a:pPr algn="r" eaLnBrk="1" hangingPunct="1"/>
              <a:t>‹#›</a:t>
            </a:fld>
            <a:endParaRPr lang="en-GB" sz="900" b="1" dirty="0">
              <a:solidFill>
                <a:schemeClr val="bg2"/>
              </a:solidFill>
            </a:endParaRPr>
          </a:p>
        </p:txBody>
      </p:sp>
      <p:pic>
        <p:nvPicPr>
          <p:cNvPr id="401418" name="Picture 10" descr="DESY-Logo-cyan-RGB_ger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24" t="-7854" r="-18587" b="-12566"/>
          <a:stretch>
            <a:fillRect/>
          </a:stretch>
        </p:blipFill>
        <p:spPr bwMode="auto">
          <a:xfrm>
            <a:off x="8035925" y="6099175"/>
            <a:ext cx="776288" cy="73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 userDrawn="1"/>
        </p:nvCxnSpPr>
        <p:spPr bwMode="auto">
          <a:xfrm flipV="1">
            <a:off x="0" y="605642"/>
            <a:ext cx="8823366" cy="23752"/>
          </a:xfrm>
          <a:prstGeom prst="line">
            <a:avLst/>
          </a:prstGeom>
          <a:ln w="38100"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 baseline="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265113" indent="-265113" algn="l" rtl="0" eaLnBrk="1" fontAlgn="base" hangingPunct="1">
        <a:spcBef>
          <a:spcPct val="0"/>
        </a:spcBef>
        <a:spcAft>
          <a:spcPct val="50000"/>
        </a:spcAft>
        <a:buClr>
          <a:srgbClr val="F28E00"/>
        </a:buClr>
        <a:buFont typeface="Arial Black" pitchFamily="34" charset="0"/>
        <a:buChar char="&gt;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184150" algn="l" rtl="0" eaLnBrk="1" fontAlgn="base" hangingPunct="1">
        <a:spcBef>
          <a:spcPct val="0"/>
        </a:spcBef>
        <a:spcAft>
          <a:spcPct val="5000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236663" indent="-228600" algn="l" rtl="0" eaLnBrk="1" fontAlgn="base" hangingPunct="1">
        <a:spcBef>
          <a:spcPct val="0"/>
        </a:spcBef>
        <a:spcAft>
          <a:spcPct val="0"/>
        </a:spcAft>
        <a:buClr>
          <a:srgbClr val="FF9900"/>
        </a:buClr>
        <a:buFont typeface="Arial Black" pitchFamily="34" charset="0"/>
        <a:defRPr sz="1200">
          <a:solidFill>
            <a:schemeClr val="tx1"/>
          </a:solidFill>
          <a:latin typeface="+mn-lt"/>
        </a:defRPr>
      </a:lvl3pPr>
      <a:lvl4pPr marL="1644650" indent="-228600" algn="l" rtl="0" eaLnBrk="1" fontAlgn="base" hangingPunct="1">
        <a:spcBef>
          <a:spcPct val="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73" name="Rectangle 29"/>
          <p:cNvSpPr>
            <a:spLocks noGrp="1" noChangeArrowheads="1"/>
          </p:cNvSpPr>
          <p:nvPr>
            <p:ph type="ctrTitle"/>
          </p:nvPr>
        </p:nvSpPr>
        <p:spPr>
          <a:xfrm>
            <a:off x="121921" y="0"/>
            <a:ext cx="8884920" cy="1266825"/>
          </a:xfrm>
        </p:spPr>
        <p:txBody>
          <a:bodyPr/>
          <a:lstStyle/>
          <a:p>
            <a:r>
              <a:rPr lang="en-US" sz="3200" dirty="0" smtClean="0"/>
              <a:t>Diode Measurements – Macroscopic </a:t>
            </a:r>
            <a:r>
              <a:rPr lang="en-US" sz="3200" dirty="0"/>
              <a:t>E</a:t>
            </a:r>
            <a:r>
              <a:rPr lang="en-US" sz="3200" dirty="0" smtClean="0"/>
              <a:t>ffects</a:t>
            </a:r>
            <a:endParaRPr lang="de-DE" sz="3200" dirty="0"/>
          </a:p>
        </p:txBody>
      </p:sp>
      <p:sp>
        <p:nvSpPr>
          <p:cNvPr id="185374" name="Rectangle 30"/>
          <p:cNvSpPr>
            <a:spLocks noGrp="1" noChangeArrowheads="1"/>
          </p:cNvSpPr>
          <p:nvPr>
            <p:ph type="subTitle" idx="1"/>
          </p:nvPr>
        </p:nvSpPr>
        <p:spPr>
          <a:xfrm>
            <a:off x="137160" y="1363663"/>
            <a:ext cx="8675053" cy="485775"/>
          </a:xfrm>
        </p:spPr>
        <p:txBody>
          <a:bodyPr/>
          <a:lstStyle/>
          <a:p>
            <a:r>
              <a:rPr lang="en-US" sz="2400" dirty="0" smtClean="0"/>
              <a:t>Preliminary Results from the Diodes Group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002060"/>
                </a:solidFill>
              </a:rPr>
              <a:t>Brown University, CERN, DESY</a:t>
            </a:r>
            <a:r>
              <a:rPr lang="en-US" dirty="0">
                <a:solidFill>
                  <a:srgbClr val="002060"/>
                </a:solidFill>
              </a:rPr>
              <a:t>, </a:t>
            </a:r>
            <a:r>
              <a:rPr lang="en-US" dirty="0" smtClean="0">
                <a:solidFill>
                  <a:srgbClr val="002060"/>
                </a:solidFill>
              </a:rPr>
              <a:t>Hamburg University, </a:t>
            </a:r>
            <a:r>
              <a:rPr lang="en-US" dirty="0">
                <a:solidFill>
                  <a:srgbClr val="002060"/>
                </a:solidFill>
              </a:rPr>
              <a:t>Santander </a:t>
            </a:r>
            <a:r>
              <a:rPr lang="en-US" dirty="0" smtClean="0">
                <a:solidFill>
                  <a:srgbClr val="002060"/>
                </a:solidFill>
              </a:rPr>
              <a:t>(IFCA), KIT, Vilnius</a:t>
            </a:r>
          </a:p>
          <a:p>
            <a:endParaRPr lang="de-DE" dirty="0"/>
          </a:p>
        </p:txBody>
      </p:sp>
      <p:sp>
        <p:nvSpPr>
          <p:cNvPr id="7" name="Text Box 35"/>
          <p:cNvSpPr txBox="1">
            <a:spLocks noChangeArrowheads="1"/>
          </p:cNvSpPr>
          <p:nvPr/>
        </p:nvSpPr>
        <p:spPr bwMode="auto">
          <a:xfrm>
            <a:off x="213359" y="3456940"/>
            <a:ext cx="454501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de-DE" dirty="0" smtClean="0">
                <a:solidFill>
                  <a:srgbClr val="00A5EB"/>
                </a:solidFill>
              </a:rPr>
              <a:t>Doris Eckstein	</a:t>
            </a:r>
          </a:p>
          <a:p>
            <a:r>
              <a:rPr lang="en-US" dirty="0" smtClean="0"/>
              <a:t>HPK Workshop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3591"/>
            <a:ext cx="9144000" cy="5330818"/>
          </a:xfrm>
          <a:prstGeom prst="rect">
            <a:avLst/>
          </a:prstGeom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92100" y="103188"/>
            <a:ext cx="8520113" cy="544512"/>
          </a:xfrm>
          <a:prstGeom prst="rect">
            <a:avLst/>
          </a:prstGeom>
          <a:noFill/>
          <a:ln/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US" dirty="0" smtClean="0"/>
              <a:t>N</a:t>
            </a:r>
            <a:r>
              <a:rPr lang="en-US" baseline="-25000" dirty="0" smtClean="0"/>
              <a:t>eff</a:t>
            </a:r>
            <a:r>
              <a:rPr lang="en-US" dirty="0" smtClean="0"/>
              <a:t> – </a:t>
            </a:r>
            <a:r>
              <a:rPr lang="en-US" dirty="0" err="1" smtClean="0"/>
              <a:t>fluence</a:t>
            </a:r>
            <a:r>
              <a:rPr lang="en-US" dirty="0" smtClean="0"/>
              <a:t> dependence</a:t>
            </a:r>
            <a:endParaRPr lang="en-US" baseline="-25000" dirty="0"/>
          </a:p>
        </p:txBody>
      </p:sp>
      <p:sp>
        <p:nvSpPr>
          <p:cNvPr id="4" name="TextBox 3"/>
          <p:cNvSpPr txBox="1"/>
          <p:nvPr/>
        </p:nvSpPr>
        <p:spPr>
          <a:xfrm>
            <a:off x="5511452" y="832308"/>
            <a:ext cx="20056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2"/>
                </a:solidFill>
              </a:rPr>
              <a:t>n-type material</a:t>
            </a:r>
            <a:endParaRPr lang="de-DE" sz="2000" b="1" dirty="0">
              <a:solidFill>
                <a:schemeClr val="accent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845331"/>
            <a:ext cx="20938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</a:rPr>
              <a:t>23 </a:t>
            </a:r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</a:rPr>
              <a:t>GeV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</a:rPr>
              <a:t> protons</a:t>
            </a:r>
            <a:endParaRPr lang="de-DE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0937" y="5925132"/>
            <a:ext cx="2441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/>
              <a:t>material comparison</a:t>
            </a:r>
            <a:endParaRPr lang="de-DE" sz="1800" b="1" dirty="0"/>
          </a:p>
        </p:txBody>
      </p:sp>
    </p:spTree>
    <p:extLst>
      <p:ext uri="{BB962C8B-B14F-4D97-AF65-F5344CB8AC3E}">
        <p14:creationId xmlns:p14="http://schemas.microsoft.com/office/powerpoint/2010/main" val="287544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3591"/>
            <a:ext cx="9144000" cy="5330818"/>
          </a:xfrm>
          <a:prstGeom prst="rect">
            <a:avLst/>
          </a:prstGeom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92100" y="103188"/>
            <a:ext cx="8520113" cy="544512"/>
          </a:xfrm>
          <a:prstGeom prst="rect">
            <a:avLst/>
          </a:prstGeom>
          <a:noFill/>
          <a:ln/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US" dirty="0" smtClean="0"/>
              <a:t>N</a:t>
            </a:r>
            <a:r>
              <a:rPr lang="en-US" baseline="-25000" dirty="0" smtClean="0"/>
              <a:t>eff</a:t>
            </a:r>
            <a:r>
              <a:rPr lang="en-US" dirty="0" smtClean="0"/>
              <a:t> – </a:t>
            </a:r>
            <a:r>
              <a:rPr lang="en-US" dirty="0" err="1" smtClean="0"/>
              <a:t>fluence</a:t>
            </a:r>
            <a:r>
              <a:rPr lang="en-US" dirty="0" smtClean="0"/>
              <a:t> dependence</a:t>
            </a:r>
            <a:endParaRPr lang="en-US" baseline="-25000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845331"/>
            <a:ext cx="20938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</a:rPr>
              <a:t>23 </a:t>
            </a:r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</a:rPr>
              <a:t>GeV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</a:rPr>
              <a:t> protons</a:t>
            </a:r>
            <a:endParaRPr lang="de-DE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11452" y="832308"/>
            <a:ext cx="20056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2"/>
                </a:solidFill>
              </a:rPr>
              <a:t>p-type material</a:t>
            </a:r>
            <a:endParaRPr lang="de-DE" sz="2000" b="1" dirty="0">
              <a:solidFill>
                <a:schemeClr val="accent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0937" y="5925132"/>
            <a:ext cx="2441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/>
              <a:t>material comparison</a:t>
            </a:r>
            <a:endParaRPr lang="de-DE" sz="1800" b="1" dirty="0"/>
          </a:p>
        </p:txBody>
      </p:sp>
    </p:spTree>
    <p:extLst>
      <p:ext uri="{BB962C8B-B14F-4D97-AF65-F5344CB8AC3E}">
        <p14:creationId xmlns:p14="http://schemas.microsoft.com/office/powerpoint/2010/main" val="320651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3591"/>
            <a:ext cx="9144000" cy="5330818"/>
          </a:xfrm>
          <a:prstGeom prst="rect">
            <a:avLst/>
          </a:prstGeom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92100" y="103188"/>
            <a:ext cx="8520113" cy="544512"/>
          </a:xfrm>
          <a:prstGeom prst="rect">
            <a:avLst/>
          </a:prstGeom>
          <a:noFill/>
          <a:ln/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US" dirty="0" smtClean="0"/>
              <a:t>N</a:t>
            </a:r>
            <a:r>
              <a:rPr lang="en-US" baseline="-25000" dirty="0" smtClean="0"/>
              <a:t>eff</a:t>
            </a:r>
            <a:r>
              <a:rPr lang="en-US" dirty="0" smtClean="0"/>
              <a:t> – </a:t>
            </a:r>
            <a:r>
              <a:rPr lang="en-US" dirty="0" err="1" smtClean="0"/>
              <a:t>fluence</a:t>
            </a:r>
            <a:r>
              <a:rPr lang="en-US" dirty="0" smtClean="0"/>
              <a:t> dependence</a:t>
            </a:r>
            <a:endParaRPr lang="en-US" baseline="-25000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845331"/>
            <a:ext cx="20938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</a:rPr>
              <a:t>23 </a:t>
            </a:r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</a:rPr>
              <a:t>GeV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</a:rPr>
              <a:t> protons</a:t>
            </a:r>
            <a:endParaRPr lang="de-DE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11452" y="832308"/>
            <a:ext cx="20056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2"/>
                </a:solidFill>
              </a:rPr>
              <a:t>n-type material</a:t>
            </a:r>
            <a:endParaRPr lang="de-DE" sz="2000" b="1" dirty="0">
              <a:solidFill>
                <a:schemeClr val="accent2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 flipH="1">
            <a:off x="2870457" y="1678487"/>
            <a:ext cx="448940" cy="0"/>
          </a:xfrm>
          <a:prstGeom prst="straightConnector1">
            <a:avLst/>
          </a:prstGeom>
          <a:ln>
            <a:solidFill>
              <a:srgbClr val="00B050"/>
            </a:solidFill>
            <a:headEnd type="none" w="med" len="med"/>
            <a:tailEnd type="arrow"/>
          </a:ln>
          <a:ex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419605" y="1521735"/>
            <a:ext cx="19062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n>
                  <a:solidFill>
                    <a:srgbClr val="00B050"/>
                  </a:solidFill>
                </a:ln>
              </a:rPr>
              <a:t>thinned 200 um FZ</a:t>
            </a:r>
            <a:endParaRPr lang="de-DE" dirty="0">
              <a:ln>
                <a:solidFill>
                  <a:srgbClr val="00B050"/>
                </a:solidFill>
              </a:ln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0937" y="5925132"/>
            <a:ext cx="2441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/>
              <a:t>material comparison</a:t>
            </a:r>
            <a:endParaRPr lang="de-DE" sz="1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231715" y="5925132"/>
            <a:ext cx="4779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en-US" sz="1800" b="1" dirty="0" smtClean="0">
                <a:solidFill>
                  <a:srgbClr val="FF0000"/>
                </a:solidFill>
              </a:rPr>
              <a:t>FTH200N has smaller depletion Voltage</a:t>
            </a:r>
            <a:endParaRPr lang="de-DE" sz="1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464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3591"/>
            <a:ext cx="9144000" cy="5330818"/>
          </a:xfrm>
          <a:prstGeom prst="rect">
            <a:avLst/>
          </a:prstGeom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92100" y="103188"/>
            <a:ext cx="8520113" cy="544512"/>
          </a:xfrm>
          <a:prstGeom prst="rect">
            <a:avLst/>
          </a:prstGeom>
          <a:noFill/>
          <a:ln/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US" dirty="0" smtClean="0"/>
              <a:t>N</a:t>
            </a:r>
            <a:r>
              <a:rPr lang="en-US" baseline="-25000" dirty="0" smtClean="0"/>
              <a:t>eff</a:t>
            </a:r>
            <a:r>
              <a:rPr lang="en-US" dirty="0" smtClean="0"/>
              <a:t> – </a:t>
            </a:r>
            <a:r>
              <a:rPr lang="en-US" dirty="0" err="1" smtClean="0"/>
              <a:t>fluence</a:t>
            </a:r>
            <a:r>
              <a:rPr lang="en-US" dirty="0" smtClean="0"/>
              <a:t> dependence</a:t>
            </a:r>
            <a:endParaRPr lang="en-US" baseline="-25000" dirty="0"/>
          </a:p>
        </p:txBody>
      </p:sp>
      <p:sp>
        <p:nvSpPr>
          <p:cNvPr id="4" name="TextBox 3"/>
          <p:cNvSpPr txBox="1"/>
          <p:nvPr/>
        </p:nvSpPr>
        <p:spPr>
          <a:xfrm>
            <a:off x="5511452" y="832308"/>
            <a:ext cx="20056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2"/>
                </a:solidFill>
              </a:rPr>
              <a:t>p-type material</a:t>
            </a:r>
            <a:endParaRPr lang="de-DE" sz="2000" b="1" dirty="0">
              <a:solidFill>
                <a:schemeClr val="accent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845331"/>
            <a:ext cx="20938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</a:rPr>
              <a:t>23 </a:t>
            </a:r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</a:rPr>
              <a:t>GeV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</a:rPr>
              <a:t> protons</a:t>
            </a:r>
            <a:endParaRPr lang="de-DE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 flipH="1">
            <a:off x="2870457" y="1678487"/>
            <a:ext cx="448940" cy="0"/>
          </a:xfrm>
          <a:prstGeom prst="straightConnector1">
            <a:avLst/>
          </a:prstGeom>
          <a:ln>
            <a:solidFill>
              <a:srgbClr val="00B050"/>
            </a:solidFill>
            <a:headEnd type="none" w="med" len="med"/>
            <a:tailEnd type="arrow"/>
          </a:ln>
          <a:ex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419605" y="1521735"/>
            <a:ext cx="19062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n>
                  <a:solidFill>
                    <a:srgbClr val="00B050"/>
                  </a:solidFill>
                </a:ln>
              </a:rPr>
              <a:t>thinned 200 um FZ</a:t>
            </a:r>
            <a:endParaRPr lang="de-DE" dirty="0">
              <a:ln>
                <a:solidFill>
                  <a:srgbClr val="00B050"/>
                </a:solidFill>
              </a:ln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0937" y="5925132"/>
            <a:ext cx="2441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/>
              <a:t>material comparison</a:t>
            </a:r>
            <a:endParaRPr lang="de-DE" sz="1800" b="1" dirty="0"/>
          </a:p>
        </p:txBody>
      </p:sp>
    </p:spTree>
    <p:extLst>
      <p:ext uri="{BB962C8B-B14F-4D97-AF65-F5344CB8AC3E}">
        <p14:creationId xmlns:p14="http://schemas.microsoft.com/office/powerpoint/2010/main" val="79742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3591"/>
            <a:ext cx="9144000" cy="5330818"/>
          </a:xfrm>
          <a:prstGeom prst="rect">
            <a:avLst/>
          </a:prstGeom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92100" y="103188"/>
            <a:ext cx="8520113" cy="544512"/>
          </a:xfrm>
          <a:prstGeom prst="rect">
            <a:avLst/>
          </a:prstGeom>
          <a:noFill/>
          <a:ln/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US" dirty="0" smtClean="0"/>
              <a:t>N</a:t>
            </a:r>
            <a:r>
              <a:rPr lang="en-US" baseline="-25000" dirty="0" smtClean="0"/>
              <a:t>eff</a:t>
            </a:r>
            <a:r>
              <a:rPr lang="en-US" dirty="0" smtClean="0"/>
              <a:t> – </a:t>
            </a:r>
            <a:r>
              <a:rPr lang="en-US" dirty="0" err="1" smtClean="0"/>
              <a:t>fluence</a:t>
            </a:r>
            <a:r>
              <a:rPr lang="en-US" dirty="0" smtClean="0"/>
              <a:t> dependence</a:t>
            </a:r>
            <a:endParaRPr lang="en-US" baseline="-25000" dirty="0"/>
          </a:p>
        </p:txBody>
      </p:sp>
      <p:sp>
        <p:nvSpPr>
          <p:cNvPr id="4" name="TextBox 3"/>
          <p:cNvSpPr txBox="1"/>
          <p:nvPr/>
        </p:nvSpPr>
        <p:spPr>
          <a:xfrm>
            <a:off x="5511452" y="832308"/>
            <a:ext cx="28456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2"/>
                </a:solidFill>
              </a:rPr>
              <a:t>n- and p-type material</a:t>
            </a:r>
            <a:endParaRPr lang="de-DE" sz="2000" b="1" dirty="0">
              <a:solidFill>
                <a:schemeClr val="accent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845331"/>
            <a:ext cx="20938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</a:rPr>
              <a:t>23 </a:t>
            </a:r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</a:rPr>
              <a:t>GeV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</a:rPr>
              <a:t> protons</a:t>
            </a:r>
            <a:endParaRPr lang="de-DE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0937" y="5925132"/>
            <a:ext cx="2441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/>
              <a:t>material comparison</a:t>
            </a:r>
            <a:endParaRPr lang="de-DE" sz="1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008243" y="5925132"/>
            <a:ext cx="4719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en-US" sz="1800" b="1" dirty="0" smtClean="0">
                <a:solidFill>
                  <a:srgbClr val="FF0000"/>
                </a:solidFill>
              </a:rPr>
              <a:t>p- and n-type similar, thinned more flat</a:t>
            </a:r>
            <a:endParaRPr lang="de-DE" sz="1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73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100" y="103188"/>
            <a:ext cx="8714114" cy="544512"/>
          </a:xfrm>
        </p:spPr>
        <p:txBody>
          <a:bodyPr/>
          <a:lstStyle/>
          <a:p>
            <a:r>
              <a:rPr lang="en-US" dirty="0"/>
              <a:t>N</a:t>
            </a:r>
            <a:r>
              <a:rPr lang="en-US" baseline="-25000" dirty="0"/>
              <a:t>eff</a:t>
            </a:r>
            <a:r>
              <a:rPr lang="en-US" dirty="0"/>
              <a:t> – </a:t>
            </a:r>
            <a:r>
              <a:rPr lang="en-US" dirty="0" err="1"/>
              <a:t>fluence</a:t>
            </a:r>
            <a:r>
              <a:rPr lang="en-US" dirty="0"/>
              <a:t> </a:t>
            </a:r>
            <a:r>
              <a:rPr lang="en-US" dirty="0" smtClean="0"/>
              <a:t>dependence after 23GeV and 23 MeV protons</a:t>
            </a:r>
            <a:endParaRPr lang="en-US" baseline="-25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82" y="1473096"/>
            <a:ext cx="6631971" cy="4629537"/>
          </a:xfrm>
        </p:spPr>
      </p:pic>
      <p:sp>
        <p:nvSpPr>
          <p:cNvPr id="7" name="TextBox 6"/>
          <p:cNvSpPr txBox="1"/>
          <p:nvPr/>
        </p:nvSpPr>
        <p:spPr>
          <a:xfrm>
            <a:off x="1240076" y="1421031"/>
            <a:ext cx="20056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2"/>
                </a:solidFill>
              </a:rPr>
              <a:t>n-type material</a:t>
            </a:r>
            <a:endParaRPr lang="de-DE" sz="2000" b="1" dirty="0">
              <a:solidFill>
                <a:schemeClr val="accent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40076" y="926575"/>
            <a:ext cx="39613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dependence on particle energy</a:t>
            </a:r>
            <a:endParaRPr lang="de-DE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586608" y="3745282"/>
            <a:ext cx="355738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chemeClr val="accent1">
                    <a:lumMod val="50000"/>
                  </a:schemeClr>
                </a:solidFill>
              </a:rPr>
              <a:t>steeper rise of depletion</a:t>
            </a:r>
          </a:p>
          <a:p>
            <a:r>
              <a:rPr lang="en-US" sz="1800" b="1" dirty="0" smtClean="0">
                <a:solidFill>
                  <a:schemeClr val="accent1">
                    <a:lumMod val="50000"/>
                  </a:schemeClr>
                </a:solidFill>
              </a:rPr>
              <a:t>voltage after 23MeV protons</a:t>
            </a:r>
          </a:p>
          <a:p>
            <a:endParaRPr lang="en-US" sz="18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1800" b="1" dirty="0" smtClean="0">
                <a:solidFill>
                  <a:schemeClr val="accent1">
                    <a:lumMod val="50000"/>
                  </a:schemeClr>
                </a:solidFill>
              </a:rPr>
              <a:t>which material does invert and</a:t>
            </a:r>
          </a:p>
          <a:p>
            <a:r>
              <a:rPr lang="en-US" sz="1800" b="1" dirty="0" smtClean="0">
                <a:solidFill>
                  <a:schemeClr val="accent1">
                    <a:lumMod val="50000"/>
                  </a:schemeClr>
                </a:solidFill>
              </a:rPr>
              <a:t>which not?</a:t>
            </a:r>
          </a:p>
        </p:txBody>
      </p:sp>
    </p:spTree>
    <p:extLst>
      <p:ext uri="{BB962C8B-B14F-4D97-AF65-F5344CB8AC3E}">
        <p14:creationId xmlns:p14="http://schemas.microsoft.com/office/powerpoint/2010/main" val="375786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100" y="103188"/>
            <a:ext cx="8764218" cy="544512"/>
          </a:xfrm>
        </p:spPr>
        <p:txBody>
          <a:bodyPr/>
          <a:lstStyle/>
          <a:p>
            <a:r>
              <a:rPr lang="en-US" dirty="0"/>
              <a:t>N</a:t>
            </a:r>
            <a:r>
              <a:rPr lang="en-US" baseline="-25000" dirty="0"/>
              <a:t>eff</a:t>
            </a:r>
            <a:r>
              <a:rPr lang="en-US" dirty="0"/>
              <a:t> – </a:t>
            </a:r>
            <a:r>
              <a:rPr lang="en-US" dirty="0" err="1"/>
              <a:t>fluence</a:t>
            </a:r>
            <a:r>
              <a:rPr lang="en-US" dirty="0"/>
              <a:t> dependence after 23GeV and 23 MeV protons</a:t>
            </a:r>
            <a:endParaRPr lang="en-US" baseline="-25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82" y="1473096"/>
            <a:ext cx="6631971" cy="4629536"/>
          </a:xfrm>
        </p:spPr>
      </p:pic>
      <p:sp>
        <p:nvSpPr>
          <p:cNvPr id="7" name="TextBox 6"/>
          <p:cNvSpPr txBox="1"/>
          <p:nvPr/>
        </p:nvSpPr>
        <p:spPr>
          <a:xfrm>
            <a:off x="1240076" y="1421031"/>
            <a:ext cx="20056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2"/>
                </a:solidFill>
              </a:rPr>
              <a:t>p-type material</a:t>
            </a:r>
            <a:endParaRPr lang="de-DE" sz="2000" b="1" dirty="0">
              <a:solidFill>
                <a:schemeClr val="accent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40076" y="926575"/>
            <a:ext cx="39613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dependence on particle energy</a:t>
            </a:r>
            <a:endParaRPr lang="de-DE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586608" y="3745282"/>
            <a:ext cx="32752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chemeClr val="accent1">
                    <a:lumMod val="50000"/>
                  </a:schemeClr>
                </a:solidFill>
              </a:rPr>
              <a:t>steeper rise of depletion</a:t>
            </a:r>
          </a:p>
          <a:p>
            <a:r>
              <a:rPr lang="en-US" sz="1800" b="1" dirty="0" smtClean="0">
                <a:solidFill>
                  <a:schemeClr val="accent1">
                    <a:lumMod val="50000"/>
                  </a:schemeClr>
                </a:solidFill>
              </a:rPr>
              <a:t>voltage after 23MeV protons</a:t>
            </a:r>
            <a:endParaRPr lang="de-DE" sz="18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84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Annealing of N</a:t>
            </a:r>
            <a:r>
              <a:rPr lang="en-US" baseline="-25000" dirty="0" smtClean="0"/>
              <a:t>eff</a:t>
            </a:r>
            <a:endParaRPr lang="de-DE" baseline="-25000" dirty="0"/>
          </a:p>
        </p:txBody>
      </p:sp>
      <p:sp>
        <p:nvSpPr>
          <p:cNvPr id="5" name="TextBox 4"/>
          <p:cNvSpPr txBox="1"/>
          <p:nvPr/>
        </p:nvSpPr>
        <p:spPr>
          <a:xfrm>
            <a:off x="4264" y="868680"/>
            <a:ext cx="37609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Irradiation with </a:t>
            </a:r>
            <a:r>
              <a:rPr lang="en-US" sz="2000" b="1" dirty="0"/>
              <a:t>protons 23MeV</a:t>
            </a:r>
          </a:p>
          <a:p>
            <a:r>
              <a:rPr lang="en-US" sz="2000" dirty="0" err="1"/>
              <a:t>Fluence</a:t>
            </a:r>
            <a:r>
              <a:rPr lang="en-US" sz="2000" dirty="0"/>
              <a:t>: 3e14 </a:t>
            </a:r>
            <a:r>
              <a:rPr lang="en-US" sz="2000" dirty="0" err="1"/>
              <a:t>neq</a:t>
            </a:r>
            <a:endParaRPr lang="de-DE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91"/>
          <a:stretch/>
        </p:blipFill>
        <p:spPr>
          <a:xfrm>
            <a:off x="104472" y="1576566"/>
            <a:ext cx="5951176" cy="458995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75331" y="2830882"/>
            <a:ext cx="26853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/>
              <a:t>all materials are p-type</a:t>
            </a:r>
          </a:p>
          <a:p>
            <a:r>
              <a:rPr lang="en-US" sz="1800" b="1" dirty="0" smtClean="0"/>
              <a:t>after this </a:t>
            </a:r>
            <a:r>
              <a:rPr lang="en-US" sz="1800" b="1" dirty="0" err="1" smtClean="0"/>
              <a:t>fluence</a:t>
            </a:r>
            <a:endParaRPr lang="de-DE" sz="1800" b="1" dirty="0"/>
          </a:p>
        </p:txBody>
      </p:sp>
    </p:spTree>
    <p:extLst>
      <p:ext uri="{BB962C8B-B14F-4D97-AF65-F5344CB8AC3E}">
        <p14:creationId xmlns:p14="http://schemas.microsoft.com/office/powerpoint/2010/main" val="2533473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Annealing of N</a:t>
            </a:r>
            <a:r>
              <a:rPr lang="en-US" baseline="-25000" dirty="0" smtClean="0"/>
              <a:t>eff</a:t>
            </a:r>
            <a:endParaRPr lang="de-DE" baseline="-25000" dirty="0"/>
          </a:p>
        </p:txBody>
      </p:sp>
      <p:sp>
        <p:nvSpPr>
          <p:cNvPr id="5" name="TextBox 4"/>
          <p:cNvSpPr txBox="1"/>
          <p:nvPr/>
        </p:nvSpPr>
        <p:spPr>
          <a:xfrm>
            <a:off x="4264" y="868680"/>
            <a:ext cx="30203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Irradiation with </a:t>
            </a:r>
            <a:r>
              <a:rPr lang="en-US" sz="2000" b="1" dirty="0" smtClean="0"/>
              <a:t>neutrons</a:t>
            </a:r>
          </a:p>
          <a:p>
            <a:r>
              <a:rPr lang="en-US" sz="2000" dirty="0" err="1" smtClean="0"/>
              <a:t>Fluence</a:t>
            </a:r>
            <a:r>
              <a:rPr lang="en-US" sz="2000" dirty="0" smtClean="0"/>
              <a:t>: 4e14 </a:t>
            </a:r>
            <a:r>
              <a:rPr lang="en-US" sz="2000" dirty="0" err="1" smtClean="0"/>
              <a:t>neq</a:t>
            </a:r>
            <a:endParaRPr lang="de-DE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19"/>
          <a:stretch/>
        </p:blipFill>
        <p:spPr>
          <a:xfrm>
            <a:off x="98895" y="1576566"/>
            <a:ext cx="5938650" cy="474773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300591" y="2843408"/>
            <a:ext cx="26853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/>
              <a:t>all materials are p-type</a:t>
            </a:r>
          </a:p>
          <a:p>
            <a:r>
              <a:rPr lang="en-US" sz="1800" b="1" dirty="0" smtClean="0"/>
              <a:t>after this </a:t>
            </a:r>
            <a:r>
              <a:rPr lang="en-US" sz="1800" b="1" dirty="0" err="1" smtClean="0"/>
              <a:t>fluence</a:t>
            </a:r>
            <a:endParaRPr lang="de-DE" sz="1800" b="1" dirty="0"/>
          </a:p>
        </p:txBody>
      </p:sp>
    </p:spTree>
    <p:extLst>
      <p:ext uri="{BB962C8B-B14F-4D97-AF65-F5344CB8AC3E}">
        <p14:creationId xmlns:p14="http://schemas.microsoft.com/office/powerpoint/2010/main" val="648607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MCz200N after 23MeV and 23 </a:t>
            </a:r>
            <a:r>
              <a:rPr lang="en-US" dirty="0" err="1" smtClean="0"/>
              <a:t>GeV</a:t>
            </a:r>
            <a:r>
              <a:rPr lang="en-US" dirty="0" smtClean="0"/>
              <a:t> Protons</a:t>
            </a:r>
            <a:endParaRPr lang="de-DE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61191"/>
            <a:ext cx="4634630" cy="368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93"/>
          <a:stretch/>
        </p:blipFill>
        <p:spPr bwMode="auto">
          <a:xfrm>
            <a:off x="4334005" y="2680569"/>
            <a:ext cx="4779851" cy="3723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5341531" y="1298181"/>
            <a:ext cx="1599136" cy="940446"/>
            <a:chOff x="3410185" y="1816057"/>
            <a:chExt cx="1599136" cy="940446"/>
          </a:xfrm>
        </p:grpSpPr>
        <p:sp>
          <p:nvSpPr>
            <p:cNvPr id="7" name="Textfeld 9"/>
            <p:cNvSpPr txBox="1"/>
            <p:nvPr/>
          </p:nvSpPr>
          <p:spPr>
            <a:xfrm>
              <a:off x="3674978" y="2417949"/>
              <a:ext cx="7553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>
                  <a:solidFill>
                    <a:schemeClr val="accent5">
                      <a:lumMod val="50000"/>
                    </a:schemeClr>
                  </a:solidFill>
                </a:rPr>
                <a:t>p-type</a:t>
              </a:r>
              <a:endParaRPr lang="en-US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8" name="Textfeld 10"/>
            <p:cNvSpPr txBox="1"/>
            <p:nvPr/>
          </p:nvSpPr>
          <p:spPr>
            <a:xfrm>
              <a:off x="3700626" y="1816057"/>
              <a:ext cx="8258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>
                  <a:solidFill>
                    <a:srgbClr val="FF0000"/>
                  </a:solidFill>
                </a:rPr>
                <a:t>n-type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0185" y="2127671"/>
              <a:ext cx="1599136" cy="3240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" name="TextBox 3"/>
          <p:cNvSpPr txBox="1"/>
          <p:nvPr/>
        </p:nvSpPr>
        <p:spPr>
          <a:xfrm>
            <a:off x="6277904" y="1290616"/>
            <a:ext cx="20858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annealing </a:t>
            </a:r>
            <a:r>
              <a:rPr lang="en-US" dirty="0" err="1" smtClean="0">
                <a:solidFill>
                  <a:srgbClr val="FF0000"/>
                </a:solidFill>
              </a:rPr>
              <a:t>behaviour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162411" y="1900073"/>
            <a:ext cx="20858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annealing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</a:rPr>
              <a:t>behaviour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:</a:t>
            </a:r>
          </a:p>
          <a:p>
            <a:endParaRPr lang="de-DE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17940" y="959627"/>
            <a:ext cx="9621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3.5x10</a:t>
            </a:r>
            <a:r>
              <a:rPr lang="en-US" b="1" baseline="30000" dirty="0" smtClean="0"/>
              <a:t>13</a:t>
            </a:r>
            <a:endParaRPr lang="de-DE" b="1" baseline="30000" dirty="0"/>
          </a:p>
        </p:txBody>
      </p:sp>
      <p:sp>
        <p:nvSpPr>
          <p:cNvPr id="24" name="TextBox 23"/>
          <p:cNvSpPr txBox="1"/>
          <p:nvPr/>
        </p:nvSpPr>
        <p:spPr>
          <a:xfrm>
            <a:off x="1836254" y="1505110"/>
            <a:ext cx="9621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5.8x10</a:t>
            </a:r>
            <a:r>
              <a:rPr lang="en-US" b="1" baseline="30000" dirty="0" smtClean="0"/>
              <a:t>13</a:t>
            </a:r>
            <a:endParaRPr lang="de-DE" b="1" baseline="30000" dirty="0"/>
          </a:p>
        </p:txBody>
      </p:sp>
      <p:sp>
        <p:nvSpPr>
          <p:cNvPr id="25" name="TextBox 24"/>
          <p:cNvSpPr txBox="1"/>
          <p:nvPr/>
        </p:nvSpPr>
        <p:spPr>
          <a:xfrm>
            <a:off x="2317316" y="1968673"/>
            <a:ext cx="9621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9.5x10</a:t>
            </a:r>
            <a:r>
              <a:rPr lang="en-US" b="1" baseline="30000" dirty="0" smtClean="0"/>
              <a:t>13</a:t>
            </a:r>
            <a:endParaRPr lang="de-DE" b="1" baseline="30000" dirty="0"/>
          </a:p>
        </p:txBody>
      </p:sp>
      <p:sp>
        <p:nvSpPr>
          <p:cNvPr id="26" name="TextBox 25"/>
          <p:cNvSpPr txBox="1"/>
          <p:nvPr/>
        </p:nvSpPr>
        <p:spPr>
          <a:xfrm>
            <a:off x="2121971" y="2484848"/>
            <a:ext cx="9621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2.4x10</a:t>
            </a:r>
            <a:r>
              <a:rPr lang="en-US" b="1" baseline="30000" dirty="0" smtClean="0"/>
              <a:t>14</a:t>
            </a:r>
            <a:endParaRPr lang="de-DE" b="1" baseline="30000" dirty="0"/>
          </a:p>
        </p:txBody>
      </p:sp>
      <p:sp>
        <p:nvSpPr>
          <p:cNvPr id="27" name="TextBox 26"/>
          <p:cNvSpPr txBox="1"/>
          <p:nvPr/>
        </p:nvSpPr>
        <p:spPr>
          <a:xfrm>
            <a:off x="7205324" y="2965879"/>
            <a:ext cx="9545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1.8x10</a:t>
            </a:r>
            <a:r>
              <a:rPr lang="en-US" b="1" baseline="30000" dirty="0" smtClean="0"/>
              <a:t>11</a:t>
            </a:r>
            <a:endParaRPr lang="de-DE" b="1" baseline="30000" dirty="0"/>
          </a:p>
        </p:txBody>
      </p:sp>
      <p:sp>
        <p:nvSpPr>
          <p:cNvPr id="28" name="TextBox 27"/>
          <p:cNvSpPr txBox="1"/>
          <p:nvPr/>
        </p:nvSpPr>
        <p:spPr>
          <a:xfrm>
            <a:off x="7452189" y="3556690"/>
            <a:ext cx="9621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9.6x10</a:t>
            </a:r>
            <a:r>
              <a:rPr lang="en-US" b="1" baseline="30000" dirty="0" smtClean="0"/>
              <a:t>12</a:t>
            </a:r>
            <a:endParaRPr lang="de-DE" b="1" baseline="30000" dirty="0"/>
          </a:p>
        </p:txBody>
      </p:sp>
      <p:sp>
        <p:nvSpPr>
          <p:cNvPr id="29" name="TextBox 28"/>
          <p:cNvSpPr txBox="1"/>
          <p:nvPr/>
        </p:nvSpPr>
        <p:spPr>
          <a:xfrm>
            <a:off x="7357724" y="4022854"/>
            <a:ext cx="9621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3.8x10</a:t>
            </a:r>
            <a:r>
              <a:rPr lang="en-US" b="1" baseline="30000" dirty="0" smtClean="0"/>
              <a:t>14</a:t>
            </a:r>
            <a:endParaRPr lang="de-DE" b="1" baseline="30000" dirty="0"/>
          </a:p>
        </p:txBody>
      </p:sp>
      <p:sp>
        <p:nvSpPr>
          <p:cNvPr id="20" name="TextBox 19"/>
          <p:cNvSpPr txBox="1"/>
          <p:nvPr/>
        </p:nvSpPr>
        <p:spPr>
          <a:xfrm>
            <a:off x="111642" y="4363758"/>
            <a:ext cx="4335097" cy="19800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With increasing </a:t>
            </a:r>
            <a:r>
              <a:rPr lang="en-US" dirty="0" err="1" smtClean="0"/>
              <a:t>fluence</a:t>
            </a:r>
            <a:r>
              <a:rPr lang="en-US" dirty="0" smtClean="0"/>
              <a:t> the annealing </a:t>
            </a:r>
            <a:r>
              <a:rPr lang="en-US" dirty="0" err="1" smtClean="0"/>
              <a:t>behaviour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Changes to p-type after 2.4x10</a:t>
            </a:r>
            <a:r>
              <a:rPr lang="en-US" baseline="30000" dirty="0" smtClean="0"/>
              <a:t>14</a:t>
            </a:r>
            <a:r>
              <a:rPr lang="de-DE" dirty="0" smtClean="0"/>
              <a:t> 23MeV p</a:t>
            </a:r>
          </a:p>
          <a:p>
            <a:pPr marL="285750" indent="-285750">
              <a:buFont typeface="Arial" pitchFamily="34" charset="0"/>
              <a:buChar char="•"/>
            </a:pPr>
            <a:endParaRPr lang="en-US" baseline="300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Stays n-type up to 3.8x10</a:t>
            </a:r>
            <a:r>
              <a:rPr lang="en-US" baseline="30000" dirty="0" smtClean="0"/>
              <a:t>14 </a:t>
            </a:r>
            <a:r>
              <a:rPr lang="en-US" dirty="0" smtClean="0"/>
              <a:t>23GeV p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1234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Diodes (Pad sensors) in the HPK Campaign </a:t>
            </a:r>
            <a:endParaRPr lang="de-DE" dirty="0"/>
          </a:p>
        </p:txBody>
      </p:sp>
      <p:pic>
        <p:nvPicPr>
          <p:cNvPr id="4099" name="Picture 3" descr="Diod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200" y="896008"/>
            <a:ext cx="786600" cy="7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4209203" y="1682608"/>
            <a:ext cx="4951571" cy="4161932"/>
            <a:chOff x="3276600" y="719946"/>
            <a:chExt cx="5686783" cy="4840911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5063" y="910741"/>
              <a:ext cx="5608320" cy="4650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Rectangle 11"/>
            <p:cNvSpPr/>
            <p:nvPr/>
          </p:nvSpPr>
          <p:spPr bwMode="auto">
            <a:xfrm>
              <a:off x="3276600" y="719946"/>
              <a:ext cx="271463" cy="273762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4109" name="Group 4108"/>
          <p:cNvGrpSpPr/>
          <p:nvPr/>
        </p:nvGrpSpPr>
        <p:grpSpPr>
          <a:xfrm>
            <a:off x="536839" y="1825315"/>
            <a:ext cx="3366824" cy="1414307"/>
            <a:chOff x="357451" y="3971615"/>
            <a:chExt cx="3366824" cy="1414307"/>
          </a:xfrm>
        </p:grpSpPr>
        <p:grpSp>
          <p:nvGrpSpPr>
            <p:cNvPr id="19" name="Group 18"/>
            <p:cNvGrpSpPr/>
            <p:nvPr/>
          </p:nvGrpSpPr>
          <p:grpSpPr>
            <a:xfrm>
              <a:off x="357451" y="3971615"/>
              <a:ext cx="2992755" cy="1414307"/>
              <a:chOff x="173000" y="1078215"/>
              <a:chExt cx="2992755" cy="1414307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173000" y="1385667"/>
                <a:ext cx="2992755" cy="802702"/>
                <a:chOff x="57513" y="1605217"/>
                <a:chExt cx="2992755" cy="802702"/>
              </a:xfrm>
            </p:grpSpPr>
            <p:sp>
              <p:nvSpPr>
                <p:cNvPr id="5" name="Rectangle 4"/>
                <p:cNvSpPr/>
                <p:nvPr/>
              </p:nvSpPr>
              <p:spPr bwMode="auto">
                <a:xfrm>
                  <a:off x="57513" y="1674020"/>
                  <a:ext cx="2992755" cy="481622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6" name="Rectangle 5"/>
                <p:cNvSpPr/>
                <p:nvPr/>
              </p:nvSpPr>
              <p:spPr bwMode="auto">
                <a:xfrm>
                  <a:off x="57513" y="2155642"/>
                  <a:ext cx="2992755" cy="183475"/>
                </a:xfrm>
                <a:prstGeom prst="rect">
                  <a:avLst/>
                </a:prstGeom>
                <a:solidFill>
                  <a:schemeClr val="accent1">
                    <a:lumMod val="5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16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9" name="Rectangle 8"/>
                <p:cNvSpPr/>
                <p:nvPr/>
              </p:nvSpPr>
              <p:spPr bwMode="auto">
                <a:xfrm>
                  <a:off x="542135" y="1674020"/>
                  <a:ext cx="2023510" cy="183475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16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0" name="Rectangle 9"/>
                <p:cNvSpPr/>
                <p:nvPr/>
              </p:nvSpPr>
              <p:spPr bwMode="auto">
                <a:xfrm>
                  <a:off x="172292" y="1674020"/>
                  <a:ext cx="196258" cy="183475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16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1" name="Rectangle 10"/>
                <p:cNvSpPr/>
                <p:nvPr/>
              </p:nvSpPr>
              <p:spPr bwMode="auto">
                <a:xfrm>
                  <a:off x="2734979" y="1674020"/>
                  <a:ext cx="196258" cy="183475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16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7" name="Rectangle 6"/>
                <p:cNvSpPr/>
                <p:nvPr/>
              </p:nvSpPr>
              <p:spPr bwMode="auto">
                <a:xfrm>
                  <a:off x="57513" y="2339117"/>
                  <a:ext cx="2992755" cy="68802"/>
                </a:xfrm>
                <a:prstGeom prst="rect">
                  <a:avLst/>
                </a:prstGeom>
                <a:solidFill>
                  <a:schemeClr val="accent2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16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3" name="Rectangle 12"/>
                <p:cNvSpPr/>
                <p:nvPr/>
              </p:nvSpPr>
              <p:spPr bwMode="auto">
                <a:xfrm>
                  <a:off x="542135" y="1605219"/>
                  <a:ext cx="2023510" cy="68802"/>
                </a:xfrm>
                <a:prstGeom prst="rect">
                  <a:avLst/>
                </a:prstGeom>
                <a:solidFill>
                  <a:schemeClr val="accent2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16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4" name="Rectangle 13"/>
                <p:cNvSpPr/>
                <p:nvPr/>
              </p:nvSpPr>
              <p:spPr bwMode="auto">
                <a:xfrm>
                  <a:off x="173000" y="1605217"/>
                  <a:ext cx="195549" cy="68802"/>
                </a:xfrm>
                <a:prstGeom prst="rect">
                  <a:avLst/>
                </a:prstGeom>
                <a:solidFill>
                  <a:schemeClr val="accent2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16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5" name="Rectangle 14"/>
                <p:cNvSpPr/>
                <p:nvPr/>
              </p:nvSpPr>
              <p:spPr bwMode="auto">
                <a:xfrm>
                  <a:off x="2735688" y="1605473"/>
                  <a:ext cx="195549" cy="68802"/>
                </a:xfrm>
                <a:prstGeom prst="rect">
                  <a:avLst/>
                </a:prstGeom>
                <a:solidFill>
                  <a:schemeClr val="accent2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16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sp>
            <p:nvSpPr>
              <p:cNvPr id="17" name="TextBox 16"/>
              <p:cNvSpPr txBox="1"/>
              <p:nvPr/>
            </p:nvSpPr>
            <p:spPr>
              <a:xfrm>
                <a:off x="771525" y="1597538"/>
                <a:ext cx="73129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n bulk</a:t>
                </a:r>
                <a:endParaRPr lang="de-DE" dirty="0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1343560" y="1858645"/>
                <a:ext cx="113685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n+ implant</a:t>
                </a:r>
                <a:endParaRPr lang="de-DE" dirty="0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1306485" y="1370794"/>
                <a:ext cx="113685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p+ implant</a:t>
                </a:r>
                <a:endParaRPr lang="de-DE" dirty="0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1126600" y="1078215"/>
                <a:ext cx="108555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Al contact</a:t>
                </a:r>
                <a:endParaRPr lang="de-DE" dirty="0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1126600" y="2153968"/>
                <a:ext cx="108555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Al contact</a:t>
                </a:r>
                <a:endParaRPr lang="de-DE" dirty="0"/>
              </a:p>
            </p:txBody>
          </p:sp>
        </p:grpSp>
        <p:cxnSp>
          <p:nvCxnSpPr>
            <p:cNvPr id="4096" name="Straight Connector 4095"/>
            <p:cNvCxnSpPr/>
            <p:nvPr/>
          </p:nvCxnSpPr>
          <p:spPr bwMode="auto">
            <a:xfrm flipV="1">
              <a:off x="2396605" y="3971615"/>
              <a:ext cx="0" cy="29257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00" name="Straight Connector 4099"/>
            <p:cNvCxnSpPr/>
            <p:nvPr/>
          </p:nvCxnSpPr>
          <p:spPr bwMode="auto">
            <a:xfrm>
              <a:off x="2396605" y="3971615"/>
              <a:ext cx="122582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02" name="Straight Connector 4101"/>
            <p:cNvCxnSpPr/>
            <p:nvPr/>
          </p:nvCxnSpPr>
          <p:spPr bwMode="auto">
            <a:xfrm>
              <a:off x="3622431" y="3971615"/>
              <a:ext cx="0" cy="6886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" name="Straight Connector 38"/>
            <p:cNvCxnSpPr/>
            <p:nvPr/>
          </p:nvCxnSpPr>
          <p:spPr bwMode="auto">
            <a:xfrm flipV="1">
              <a:off x="2402403" y="5093343"/>
              <a:ext cx="0" cy="29257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0" name="Straight Connector 39"/>
            <p:cNvCxnSpPr/>
            <p:nvPr/>
          </p:nvCxnSpPr>
          <p:spPr bwMode="auto">
            <a:xfrm>
              <a:off x="2402403" y="5383414"/>
              <a:ext cx="122582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" name="Straight Connector 40"/>
            <p:cNvCxnSpPr/>
            <p:nvPr/>
          </p:nvCxnSpPr>
          <p:spPr bwMode="auto">
            <a:xfrm>
              <a:off x="3628229" y="4704436"/>
              <a:ext cx="0" cy="67897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04" name="Straight Connector 4103"/>
            <p:cNvCxnSpPr/>
            <p:nvPr/>
          </p:nvCxnSpPr>
          <p:spPr bwMode="auto">
            <a:xfrm>
              <a:off x="3576638" y="4660215"/>
              <a:ext cx="85725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06" name="Straight Connector 4105"/>
            <p:cNvCxnSpPr/>
            <p:nvPr/>
          </p:nvCxnSpPr>
          <p:spPr bwMode="auto">
            <a:xfrm>
              <a:off x="3529013" y="4704436"/>
              <a:ext cx="19526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410" y="763316"/>
            <a:ext cx="4328160" cy="5580380"/>
          </a:xfrm>
        </p:spPr>
        <p:txBody>
          <a:bodyPr/>
          <a:lstStyle/>
          <a:p>
            <a:r>
              <a:rPr lang="en-US" dirty="0" smtClean="0"/>
              <a:t>simple structures </a:t>
            </a:r>
          </a:p>
          <a:p>
            <a:pPr lvl="1"/>
            <a:r>
              <a:rPr lang="en-US" dirty="0" smtClean="0"/>
              <a:t>non-segmented pads on both sides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marL="444500" lvl="1" indent="0">
              <a:buNone/>
            </a:pPr>
            <a:endParaRPr lang="en-US" dirty="0" smtClean="0"/>
          </a:p>
          <a:p>
            <a:r>
              <a:rPr lang="en-US" dirty="0" smtClean="0"/>
              <a:t>allow to study material properties:</a:t>
            </a:r>
          </a:p>
          <a:p>
            <a:pPr lvl="1"/>
            <a:r>
              <a:rPr lang="en-US" dirty="0" smtClean="0"/>
              <a:t>volume current</a:t>
            </a:r>
          </a:p>
          <a:p>
            <a:pPr lvl="1"/>
            <a:r>
              <a:rPr lang="en-US" dirty="0" smtClean="0"/>
              <a:t>depletion voltage/ effective doping concentration</a:t>
            </a:r>
          </a:p>
          <a:p>
            <a:pPr lvl="1"/>
            <a:r>
              <a:rPr lang="en-US" dirty="0" smtClean="0"/>
              <a:t>trapping (charge collection)</a:t>
            </a:r>
          </a:p>
          <a:p>
            <a:pPr lvl="1"/>
            <a:r>
              <a:rPr lang="en-US" dirty="0" smtClean="0"/>
              <a:t>temperature dependence</a:t>
            </a:r>
          </a:p>
          <a:p>
            <a:pPr lvl="1"/>
            <a:r>
              <a:rPr lang="en-US" dirty="0" err="1" smtClean="0"/>
              <a:t>fluence</a:t>
            </a:r>
            <a:r>
              <a:rPr lang="en-US" dirty="0" smtClean="0"/>
              <a:t> dependence</a:t>
            </a:r>
          </a:p>
          <a:p>
            <a:pPr lvl="1"/>
            <a:r>
              <a:rPr lang="en-US" dirty="0" smtClean="0"/>
              <a:t>dependence on irradiating particle type</a:t>
            </a:r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0320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54364"/>
            <a:ext cx="4495800" cy="404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93" t="40322" r="62855" b="29839"/>
          <a:stretch/>
        </p:blipFill>
        <p:spPr bwMode="auto">
          <a:xfrm>
            <a:off x="563671" y="4644289"/>
            <a:ext cx="2279737" cy="298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356" y="1590427"/>
            <a:ext cx="4720206" cy="3948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94" t="34687" r="36123" b="36351"/>
          <a:stretch/>
        </p:blipFill>
        <p:spPr bwMode="auto">
          <a:xfrm>
            <a:off x="4791109" y="5406178"/>
            <a:ext cx="2272167" cy="264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MCz200N after 23MeV and 23 </a:t>
            </a:r>
            <a:r>
              <a:rPr lang="en-US" dirty="0" err="1" smtClean="0"/>
              <a:t>GeV</a:t>
            </a:r>
            <a:r>
              <a:rPr lang="en-US" dirty="0" smtClean="0"/>
              <a:t> Protons</a:t>
            </a:r>
            <a:endParaRPr lang="de-DE" dirty="0"/>
          </a:p>
        </p:txBody>
      </p:sp>
      <p:cxnSp>
        <p:nvCxnSpPr>
          <p:cNvPr id="5" name="Straight Arrow Connector 4"/>
          <p:cNvCxnSpPr/>
          <p:nvPr/>
        </p:nvCxnSpPr>
        <p:spPr bwMode="auto">
          <a:xfrm flipV="1">
            <a:off x="1979112" y="2061729"/>
            <a:ext cx="638828" cy="363254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headEnd type="none" w="med" len="med"/>
            <a:tailEnd type="arrow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 bwMode="auto">
          <a:xfrm>
            <a:off x="6678460" y="3691733"/>
            <a:ext cx="638828" cy="323589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headEnd type="none" w="med" len="med"/>
            <a:tailEnd type="arrow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617940" y="1904802"/>
            <a:ext cx="10983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high field</a:t>
            </a:r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 p-type</a:t>
            </a:r>
            <a:endParaRPr lang="de-DE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17288" y="3853527"/>
            <a:ext cx="11913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small field</a:t>
            </a:r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 n-type</a:t>
            </a:r>
            <a:endParaRPr lang="de-DE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22448" y="759430"/>
            <a:ext cx="41120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red laser TCT illumination from the front</a:t>
            </a:r>
          </a:p>
          <a:p>
            <a:pPr marL="285750" indent="-285750">
              <a:buFont typeface="Wingdings" pitchFamily="2" charset="2"/>
              <a:buChar char="à"/>
            </a:pPr>
            <a:r>
              <a:rPr lang="en-US" dirty="0" smtClean="0">
                <a:sym typeface="Wingdings" pitchFamily="2" charset="2"/>
              </a:rPr>
              <a:t>charge injected close to p+ electrode</a:t>
            </a:r>
          </a:p>
          <a:p>
            <a:pPr marL="285750" indent="-285750">
              <a:buFont typeface="Wingdings" pitchFamily="2" charset="2"/>
              <a:buChar char="à"/>
            </a:pPr>
            <a:r>
              <a:rPr lang="en-US" dirty="0" smtClean="0"/>
              <a:t>electrons drift through bulk to backplane</a:t>
            </a:r>
            <a:endParaRPr lang="de-DE" dirty="0"/>
          </a:p>
        </p:txBody>
      </p:sp>
      <p:sp>
        <p:nvSpPr>
          <p:cNvPr id="13" name="TextBox 12"/>
          <p:cNvSpPr txBox="1"/>
          <p:nvPr/>
        </p:nvSpPr>
        <p:spPr>
          <a:xfrm>
            <a:off x="563671" y="4955241"/>
            <a:ext cx="15488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 min </a:t>
            </a:r>
            <a:r>
              <a:rPr lang="en-US" dirty="0"/>
              <a:t>@ 80</a:t>
            </a:r>
            <a:r>
              <a:rPr lang="en-US" baseline="40000" dirty="0"/>
              <a:t>O</a:t>
            </a:r>
            <a:r>
              <a:rPr lang="en-US" dirty="0"/>
              <a:t>C</a:t>
            </a:r>
            <a:r>
              <a:rPr lang="en-US" dirty="0" smtClean="0"/>
              <a:t> </a:t>
            </a:r>
            <a:endParaRPr lang="de-DE" dirty="0"/>
          </a:p>
        </p:txBody>
      </p:sp>
      <p:sp>
        <p:nvSpPr>
          <p:cNvPr id="19" name="TextBox 18"/>
          <p:cNvSpPr txBox="1"/>
          <p:nvPr/>
        </p:nvSpPr>
        <p:spPr>
          <a:xfrm>
            <a:off x="4791109" y="5694171"/>
            <a:ext cx="15488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 min </a:t>
            </a:r>
            <a:r>
              <a:rPr lang="en-US" dirty="0"/>
              <a:t>@ 80</a:t>
            </a:r>
            <a:r>
              <a:rPr lang="en-US" baseline="40000" dirty="0"/>
              <a:t>O</a:t>
            </a:r>
            <a:r>
              <a:rPr lang="en-US" dirty="0"/>
              <a:t>C</a:t>
            </a:r>
            <a:r>
              <a:rPr lang="en-US" dirty="0" smtClean="0"/>
              <a:t> </a:t>
            </a:r>
            <a:endParaRPr lang="de-DE" dirty="0"/>
          </a:p>
        </p:txBody>
      </p:sp>
      <p:sp>
        <p:nvSpPr>
          <p:cNvPr id="14" name="TextBox 13"/>
          <p:cNvSpPr txBox="1"/>
          <p:nvPr/>
        </p:nvSpPr>
        <p:spPr>
          <a:xfrm>
            <a:off x="399063" y="5542006"/>
            <a:ext cx="41729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err="1" smtClean="0">
                <a:solidFill>
                  <a:schemeClr val="accent1">
                    <a:lumMod val="75000"/>
                  </a:schemeClr>
                </a:solidFill>
              </a:rPr>
              <a:t>MCz</a:t>
            </a: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</a:rPr>
              <a:t> inverts after 23 MeV protons</a:t>
            </a:r>
          </a:p>
          <a:p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</a:rPr>
              <a:t>does not invert after 23 </a:t>
            </a:r>
            <a:r>
              <a:rPr lang="en-US" sz="1800" b="1" dirty="0" err="1" smtClean="0">
                <a:solidFill>
                  <a:schemeClr val="accent1">
                    <a:lumMod val="75000"/>
                  </a:schemeClr>
                </a:solidFill>
              </a:rPr>
              <a:t>GeV</a:t>
            </a: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</a:rPr>
              <a:t> protons</a:t>
            </a:r>
            <a:endParaRPr lang="de-DE" sz="1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5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Charge Collection Efficiency with TCT</a:t>
            </a:r>
            <a:endParaRPr lang="de-DE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21636"/>
            <a:ext cx="9157338" cy="5384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0018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6"/>
          <p:cNvSpPr txBox="1"/>
          <p:nvPr/>
        </p:nvSpPr>
        <p:spPr>
          <a:xfrm>
            <a:off x="179512" y="4725144"/>
            <a:ext cx="636905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/>
              <a:buChar char="à"/>
            </a:pPr>
            <a:r>
              <a:rPr lang="en-US" sz="1600" dirty="0" smtClean="0">
                <a:solidFill>
                  <a:schemeClr val="tx1"/>
                </a:solidFill>
              </a:rPr>
              <a:t>CCE measured with </a:t>
            </a:r>
            <a:r>
              <a:rPr lang="en-US" sz="1600" dirty="0" smtClean="0">
                <a:solidFill>
                  <a:srgbClr val="FF0000"/>
                </a:solidFill>
              </a:rPr>
              <a:t>radioactive source (Sr-90) </a:t>
            </a:r>
            <a:r>
              <a:rPr lang="en-US" sz="1600" dirty="0" smtClean="0">
                <a:solidFill>
                  <a:schemeClr val="tx1"/>
                </a:solidFill>
              </a:rPr>
              <a:t>and </a:t>
            </a:r>
            <a:r>
              <a:rPr lang="en-US" sz="1600" dirty="0" smtClean="0">
                <a:solidFill>
                  <a:srgbClr val="FF0000"/>
                </a:solidFill>
              </a:rPr>
              <a:t>infrared laser</a:t>
            </a:r>
          </a:p>
          <a:p>
            <a:pPr marL="285750" indent="-285750">
              <a:buFont typeface="Wingdings"/>
              <a:buChar char="à"/>
            </a:pPr>
            <a:r>
              <a:rPr lang="en-US" sz="1600" dirty="0" smtClean="0">
                <a:solidFill>
                  <a:schemeClr val="tx1"/>
                </a:solidFill>
              </a:rPr>
              <a:t>Advantage source: Absolute energy scale</a:t>
            </a:r>
          </a:p>
          <a:p>
            <a:pPr marL="285750" indent="-285750">
              <a:buFont typeface="Wingdings"/>
              <a:buChar char="à"/>
            </a:pPr>
            <a:r>
              <a:rPr lang="en-US" sz="1600" dirty="0" smtClean="0">
                <a:solidFill>
                  <a:schemeClr val="tx1"/>
                </a:solidFill>
              </a:rPr>
              <a:t>Advantage laser: much larger signal, less influenced by noise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Result: CCE relative to non-irradiated sensor. 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Shape between laser and source agrees very well!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58" y="1419090"/>
            <a:ext cx="7684542" cy="3306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feld 6"/>
          <p:cNvSpPr txBox="1"/>
          <p:nvPr/>
        </p:nvSpPr>
        <p:spPr>
          <a:xfrm>
            <a:off x="487858" y="1124744"/>
            <a:ext cx="28969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</a:rPr>
              <a:t>Details on CCE measurement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2100" y="103188"/>
            <a:ext cx="8520113" cy="54451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US" dirty="0"/>
              <a:t>Charge Collection Efficiency with </a:t>
            </a:r>
            <a:r>
              <a:rPr lang="en-US" dirty="0" smtClean="0"/>
              <a:t>TCT and Source</a:t>
            </a:r>
            <a:endParaRPr lang="de-DE" dirty="0"/>
          </a:p>
        </p:txBody>
      </p:sp>
      <p:sp>
        <p:nvSpPr>
          <p:cNvPr id="2" name="TextBox 1"/>
          <p:cNvSpPr txBox="1"/>
          <p:nvPr/>
        </p:nvSpPr>
        <p:spPr>
          <a:xfrm>
            <a:off x="6548563" y="5573731"/>
            <a:ext cx="18549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Wingdings" pitchFamily="2" charset="2"/>
              </a:rPr>
              <a:t> now show laser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3555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1" r="3767"/>
          <a:stretch/>
        </p:blipFill>
        <p:spPr bwMode="auto">
          <a:xfrm>
            <a:off x="200416" y="914401"/>
            <a:ext cx="8825207" cy="4622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92100" y="103188"/>
            <a:ext cx="8520113" cy="54451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US" dirty="0"/>
              <a:t>Charge Collection Efficiency </a:t>
            </a:r>
            <a:r>
              <a:rPr lang="en-US" dirty="0" smtClean="0"/>
              <a:t>– </a:t>
            </a:r>
            <a:r>
              <a:rPr lang="en-US" dirty="0" err="1" smtClean="0"/>
              <a:t>Fluence</a:t>
            </a:r>
            <a:r>
              <a:rPr lang="en-US" dirty="0" smtClean="0"/>
              <a:t> Dependence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3443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CCE </a:t>
            </a:r>
            <a:r>
              <a:rPr lang="en-US" dirty="0" err="1" smtClean="0"/>
              <a:t>GeV</a:t>
            </a:r>
            <a:r>
              <a:rPr lang="en-US" dirty="0" smtClean="0"/>
              <a:t> vs. MeV Protons</a:t>
            </a:r>
            <a:endParaRPr lang="de-D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64" y="763884"/>
            <a:ext cx="5851462" cy="4284106"/>
          </a:xfrm>
        </p:spPr>
      </p:pic>
      <p:sp>
        <p:nvSpPr>
          <p:cNvPr id="5" name="TextBox 4"/>
          <p:cNvSpPr txBox="1"/>
          <p:nvPr/>
        </p:nvSpPr>
        <p:spPr>
          <a:xfrm>
            <a:off x="1201246" y="1295191"/>
            <a:ext cx="15231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-20</a:t>
            </a:r>
            <a:r>
              <a:rPr lang="en-US" b="1" baseline="30000" dirty="0" smtClean="0"/>
              <a:t>o</a:t>
            </a:r>
            <a:r>
              <a:rPr lang="en-US" b="1" dirty="0" smtClean="0"/>
              <a:t> C at 1e15</a:t>
            </a:r>
            <a:endParaRPr lang="de-DE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18798" y="5003261"/>
            <a:ext cx="752000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CCE after </a:t>
            </a:r>
            <a:r>
              <a:rPr lang="en-US" dirty="0" err="1" smtClean="0"/>
              <a:t>GeV</a:t>
            </a:r>
            <a:r>
              <a:rPr lang="en-US" dirty="0" smtClean="0"/>
              <a:t> proton irradiation smaller above depletion than after MeV protons</a:t>
            </a:r>
          </a:p>
          <a:p>
            <a:endParaRPr lang="en-US" dirty="0" smtClean="0"/>
          </a:p>
          <a:p>
            <a:pPr marL="285750" indent="-285750">
              <a:buFont typeface="Wingdings"/>
              <a:buChar char="à"/>
            </a:pPr>
            <a:r>
              <a:rPr lang="en-US" dirty="0" smtClean="0">
                <a:sym typeface="Wingdings" pitchFamily="2" charset="2"/>
              </a:rPr>
              <a:t>Could be attributed to trapping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 Have to bring all sensors to same level of annealing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3496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Charge Collection in Diodes</a:t>
            </a:r>
            <a:endParaRPr lang="de-D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3" y="1916482"/>
            <a:ext cx="6576963" cy="397075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44727" y="919961"/>
            <a:ext cx="61782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800" b="1" dirty="0" err="1" smtClean="0"/>
              <a:t>signal</a:t>
            </a:r>
            <a:r>
              <a:rPr lang="de-DE" sz="1800" b="1" dirty="0" smtClean="0"/>
              <a:t> </a:t>
            </a:r>
            <a:r>
              <a:rPr lang="de-DE" sz="1800" b="1" dirty="0" err="1" smtClean="0"/>
              <a:t>calculated</a:t>
            </a:r>
            <a:r>
              <a:rPr lang="de-DE" sz="1800" b="1" dirty="0" smtClean="0"/>
              <a:t> </a:t>
            </a:r>
            <a:r>
              <a:rPr lang="de-DE" sz="1800" b="1" dirty="0" err="1" smtClean="0"/>
              <a:t>from</a:t>
            </a:r>
            <a:r>
              <a:rPr lang="de-DE" sz="1800" b="1" dirty="0" smtClean="0"/>
              <a:t> CCE </a:t>
            </a:r>
            <a:r>
              <a:rPr lang="de-DE" sz="1800" b="1" dirty="0" err="1" smtClean="0"/>
              <a:t>as</a:t>
            </a:r>
            <a:r>
              <a:rPr lang="de-DE" sz="1800" b="1" dirty="0" smtClean="0"/>
              <a:t> CCE </a:t>
            </a:r>
            <a:r>
              <a:rPr lang="de-DE" sz="1800" b="1" dirty="0"/>
              <a:t>* 22000e * d/300µm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1352" y="1496685"/>
            <a:ext cx="60500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at 800V bias (above depletion) after 23MeV proton irradiation</a:t>
            </a:r>
            <a:endParaRPr lang="de-DE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577353" y="2154477"/>
            <a:ext cx="25165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* FZ320 looses faster</a:t>
            </a:r>
          </a:p>
          <a:p>
            <a:endParaRPr lang="en-US" b="1" dirty="0"/>
          </a:p>
          <a:p>
            <a:r>
              <a:rPr lang="en-US" b="1" dirty="0" smtClean="0"/>
              <a:t>* n-type and p-type  rather similar</a:t>
            </a:r>
          </a:p>
        </p:txBody>
      </p:sp>
    </p:spTree>
    <p:extLst>
      <p:ext uri="{BB962C8B-B14F-4D97-AF65-F5344CB8AC3E}">
        <p14:creationId xmlns:p14="http://schemas.microsoft.com/office/powerpoint/2010/main" val="2244273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Charge Collection in Diodes</a:t>
            </a:r>
            <a:endParaRPr lang="de-D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3" y="1919715"/>
            <a:ext cx="6576963" cy="396428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44727" y="919961"/>
            <a:ext cx="61782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800" b="1" dirty="0" err="1" smtClean="0"/>
              <a:t>signal</a:t>
            </a:r>
            <a:r>
              <a:rPr lang="de-DE" sz="1800" b="1" dirty="0" smtClean="0"/>
              <a:t> </a:t>
            </a:r>
            <a:r>
              <a:rPr lang="de-DE" sz="1800" b="1" dirty="0" err="1" smtClean="0"/>
              <a:t>calculated</a:t>
            </a:r>
            <a:r>
              <a:rPr lang="de-DE" sz="1800" b="1" dirty="0" smtClean="0"/>
              <a:t> </a:t>
            </a:r>
            <a:r>
              <a:rPr lang="de-DE" sz="1800" b="1" dirty="0" err="1" smtClean="0"/>
              <a:t>from</a:t>
            </a:r>
            <a:r>
              <a:rPr lang="de-DE" sz="1800" b="1" dirty="0" smtClean="0"/>
              <a:t> CCE </a:t>
            </a:r>
            <a:r>
              <a:rPr lang="de-DE" sz="1800" b="1" dirty="0" err="1" smtClean="0"/>
              <a:t>as</a:t>
            </a:r>
            <a:r>
              <a:rPr lang="de-DE" sz="1800" b="1" dirty="0" smtClean="0"/>
              <a:t> CCE </a:t>
            </a:r>
            <a:r>
              <a:rPr lang="de-DE" sz="1800" b="1" dirty="0"/>
              <a:t>* 22000e * d/300µm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1352" y="1496685"/>
            <a:ext cx="60388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at 800V bias (above depletion) after 23GeV proton irradiation</a:t>
            </a:r>
            <a:endParaRPr lang="de-DE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27456" y="2154476"/>
            <a:ext cx="2516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/>
          </a:p>
          <a:p>
            <a:r>
              <a:rPr lang="en-US" b="1" dirty="0" smtClean="0"/>
              <a:t>All fairly similar</a:t>
            </a:r>
          </a:p>
        </p:txBody>
      </p:sp>
    </p:spTree>
    <p:extLst>
      <p:ext uri="{BB962C8B-B14F-4D97-AF65-F5344CB8AC3E}">
        <p14:creationId xmlns:p14="http://schemas.microsoft.com/office/powerpoint/2010/main" val="344386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Charge Collection in Diodes</a:t>
            </a:r>
            <a:endParaRPr lang="de-D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77" y="1919715"/>
            <a:ext cx="6559794" cy="396428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44727" y="919961"/>
            <a:ext cx="61782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800" b="1" dirty="0" err="1" smtClean="0"/>
              <a:t>signal</a:t>
            </a:r>
            <a:r>
              <a:rPr lang="de-DE" sz="1800" b="1" dirty="0" smtClean="0"/>
              <a:t> </a:t>
            </a:r>
            <a:r>
              <a:rPr lang="de-DE" sz="1800" b="1" dirty="0" err="1" smtClean="0"/>
              <a:t>calculated</a:t>
            </a:r>
            <a:r>
              <a:rPr lang="de-DE" sz="1800" b="1" dirty="0" smtClean="0"/>
              <a:t> </a:t>
            </a:r>
            <a:r>
              <a:rPr lang="de-DE" sz="1800" b="1" dirty="0" err="1" smtClean="0"/>
              <a:t>from</a:t>
            </a:r>
            <a:r>
              <a:rPr lang="de-DE" sz="1800" b="1" dirty="0" smtClean="0"/>
              <a:t> CCE </a:t>
            </a:r>
            <a:r>
              <a:rPr lang="de-DE" sz="1800" b="1" dirty="0" err="1" smtClean="0"/>
              <a:t>as</a:t>
            </a:r>
            <a:r>
              <a:rPr lang="de-DE" sz="1800" b="1" dirty="0" smtClean="0"/>
              <a:t> CCE </a:t>
            </a:r>
            <a:r>
              <a:rPr lang="de-DE" sz="1800" b="1" dirty="0"/>
              <a:t>* 22000e * d/300µm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1352" y="1496685"/>
            <a:ext cx="72250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at 800V bias (above depletion) after 23 MeV and 23GeV proton irradiation</a:t>
            </a:r>
            <a:endParaRPr lang="de-DE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27456" y="2154476"/>
            <a:ext cx="25165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3933172" y="5591612"/>
            <a:ext cx="45576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Charge collection equivalent for all materials</a:t>
            </a:r>
          </a:p>
          <a:p>
            <a:r>
              <a:rPr lang="en-US" b="1" dirty="0" smtClean="0"/>
              <a:t>Thicker sensors loose faster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426301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Charge Collection in Diodes</a:t>
            </a:r>
            <a:endParaRPr lang="de-D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77" y="1922943"/>
            <a:ext cx="6559794" cy="395782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44727" y="919961"/>
            <a:ext cx="61782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800" b="1" dirty="0" err="1" smtClean="0"/>
              <a:t>signal</a:t>
            </a:r>
            <a:r>
              <a:rPr lang="de-DE" sz="1800" b="1" dirty="0" smtClean="0"/>
              <a:t> </a:t>
            </a:r>
            <a:r>
              <a:rPr lang="de-DE" sz="1800" b="1" dirty="0" err="1" smtClean="0"/>
              <a:t>calculated</a:t>
            </a:r>
            <a:r>
              <a:rPr lang="de-DE" sz="1800" b="1" dirty="0" smtClean="0"/>
              <a:t> </a:t>
            </a:r>
            <a:r>
              <a:rPr lang="de-DE" sz="1800" b="1" dirty="0" err="1" smtClean="0"/>
              <a:t>from</a:t>
            </a:r>
            <a:r>
              <a:rPr lang="de-DE" sz="1800" b="1" dirty="0" smtClean="0"/>
              <a:t> CCE </a:t>
            </a:r>
            <a:r>
              <a:rPr lang="de-DE" sz="1800" b="1" dirty="0" err="1" smtClean="0"/>
              <a:t>as</a:t>
            </a:r>
            <a:r>
              <a:rPr lang="de-DE" sz="1800" b="1" dirty="0" smtClean="0"/>
              <a:t> CCE </a:t>
            </a:r>
            <a:r>
              <a:rPr lang="de-DE" sz="1800" b="1" dirty="0"/>
              <a:t>* 22000e * d/300µm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1352" y="1496685"/>
            <a:ext cx="55146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at 800V bias (above depletion) after neutron irradiation</a:t>
            </a:r>
            <a:endParaRPr lang="de-DE" b="1" dirty="0">
              <a:solidFill>
                <a:schemeClr val="accent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27456" y="2154476"/>
            <a:ext cx="25165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6527248" y="2167001"/>
            <a:ext cx="2716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dirty="0" smtClean="0"/>
              <a:t>n-type and p-type similar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9981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Charge Collection in Diodes</a:t>
            </a:r>
            <a:endParaRPr lang="de-D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77" y="1924888"/>
            <a:ext cx="6559794" cy="395393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44727" y="919961"/>
            <a:ext cx="61782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800" b="1" dirty="0" err="1" smtClean="0"/>
              <a:t>signal</a:t>
            </a:r>
            <a:r>
              <a:rPr lang="de-DE" sz="1800" b="1" dirty="0" smtClean="0"/>
              <a:t> </a:t>
            </a:r>
            <a:r>
              <a:rPr lang="de-DE" sz="1800" b="1" dirty="0" err="1" smtClean="0"/>
              <a:t>calculated</a:t>
            </a:r>
            <a:r>
              <a:rPr lang="de-DE" sz="1800" b="1" dirty="0" smtClean="0"/>
              <a:t> </a:t>
            </a:r>
            <a:r>
              <a:rPr lang="de-DE" sz="1800" b="1" dirty="0" err="1" smtClean="0"/>
              <a:t>from</a:t>
            </a:r>
            <a:r>
              <a:rPr lang="de-DE" sz="1800" b="1" dirty="0" smtClean="0"/>
              <a:t> CCE </a:t>
            </a:r>
            <a:r>
              <a:rPr lang="de-DE" sz="1800" b="1" dirty="0" err="1" smtClean="0"/>
              <a:t>as</a:t>
            </a:r>
            <a:r>
              <a:rPr lang="de-DE" sz="1800" b="1" dirty="0" smtClean="0"/>
              <a:t> CCE </a:t>
            </a:r>
            <a:r>
              <a:rPr lang="de-DE" sz="1800" b="1" dirty="0"/>
              <a:t>* 22000e * d/300µm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1352" y="1496685"/>
            <a:ext cx="73500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at 800V bias (above depletion) after neutron and 23 MeV proton irradiation</a:t>
            </a:r>
            <a:endParaRPr lang="de-DE" b="1" dirty="0">
              <a:solidFill>
                <a:schemeClr val="accent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27456" y="2154476"/>
            <a:ext cx="25165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4886338" y="5373664"/>
            <a:ext cx="2716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/>
          </a:p>
          <a:p>
            <a:r>
              <a:rPr lang="en-US" b="1" dirty="0"/>
              <a:t>n</a:t>
            </a:r>
            <a:r>
              <a:rPr lang="en-US" b="1" dirty="0" smtClean="0"/>
              <a:t>eed more neutron data</a:t>
            </a:r>
          </a:p>
          <a:p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245120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Irradiations and Measurements</a:t>
            </a:r>
            <a:endParaRPr lang="de-DE" dirty="0"/>
          </a:p>
        </p:txBody>
      </p:sp>
      <p:sp>
        <p:nvSpPr>
          <p:cNvPr id="4" name="Inhaltsplatzhalter 2"/>
          <p:cNvSpPr txBox="1">
            <a:spLocks noGrp="1"/>
          </p:cNvSpPr>
          <p:nvPr>
            <p:ph idx="1"/>
          </p:nvPr>
        </p:nvSpPr>
        <p:spPr>
          <a:xfrm>
            <a:off x="43841" y="3658471"/>
            <a:ext cx="9056317" cy="155235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lnSpc>
                <a:spcPts val="2563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lnSpc>
                <a:spcPct val="98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ts val="2138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ts val="1938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ts val="1638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0" fontAlgn="base" hangingPunct="0">
              <a:lnSpc>
                <a:spcPts val="1638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0" fontAlgn="base" hangingPunct="0">
              <a:lnSpc>
                <a:spcPts val="1638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0" fontAlgn="base" hangingPunct="0">
              <a:lnSpc>
                <a:spcPts val="1638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0" fontAlgn="base" hangingPunct="0">
              <a:lnSpc>
                <a:spcPts val="1638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de-DE" sz="1800" b="1" dirty="0" smtClean="0"/>
              <a:t>Neutrons</a:t>
            </a:r>
            <a:r>
              <a:rPr lang="de-DE" sz="1800" dirty="0" smtClean="0"/>
              <a:t>: 	1 </a:t>
            </a:r>
            <a:r>
              <a:rPr lang="de-DE" sz="1800" dirty="0" err="1" smtClean="0"/>
              <a:t>MeV</a:t>
            </a:r>
            <a:r>
              <a:rPr lang="de-DE" sz="1800" dirty="0" smtClean="0"/>
              <a:t> (TRIGA Reaktor Ljubljana)	  </a:t>
            </a:r>
            <a:r>
              <a:rPr lang="de-DE" sz="1800" dirty="0" err="1" smtClean="0">
                <a:solidFill>
                  <a:schemeClr val="accent1">
                    <a:lumMod val="50000"/>
                  </a:schemeClr>
                </a:solidFill>
              </a:rPr>
              <a:t>annealing</a:t>
            </a:r>
            <a:r>
              <a:rPr lang="de-DE" sz="1800" dirty="0" smtClean="0">
                <a:solidFill>
                  <a:schemeClr val="accent1">
                    <a:lumMod val="50000"/>
                  </a:schemeClr>
                </a:solidFill>
              </a:rPr>
              <a:t> not an </a:t>
            </a:r>
            <a:r>
              <a:rPr lang="de-DE" sz="1800" dirty="0" err="1" smtClean="0">
                <a:solidFill>
                  <a:schemeClr val="accent1">
                    <a:lumMod val="50000"/>
                  </a:schemeClr>
                </a:solidFill>
              </a:rPr>
              <a:t>issue</a:t>
            </a:r>
            <a:endParaRPr lang="de-DE" sz="1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de-DE" sz="1800" b="1" dirty="0" smtClean="0"/>
              <a:t>Protons</a:t>
            </a:r>
            <a:r>
              <a:rPr lang="de-DE" sz="1800" dirty="0" smtClean="0"/>
              <a:t>:	23 </a:t>
            </a:r>
            <a:r>
              <a:rPr lang="de-DE" sz="1800" dirty="0" err="1" smtClean="0"/>
              <a:t>MeV</a:t>
            </a:r>
            <a:r>
              <a:rPr lang="de-DE" sz="1800" dirty="0" smtClean="0"/>
              <a:t> (Karlsruhe </a:t>
            </a:r>
            <a:r>
              <a:rPr lang="de-DE" sz="1800" dirty="0" err="1" smtClean="0"/>
              <a:t>cyclotron</a:t>
            </a:r>
            <a:r>
              <a:rPr lang="de-DE" sz="1800" dirty="0" smtClean="0"/>
              <a:t>)        	</a:t>
            </a:r>
            <a:r>
              <a:rPr lang="de-DE" sz="1800" dirty="0" smtClean="0">
                <a:solidFill>
                  <a:schemeClr val="accent1">
                    <a:lumMod val="50000"/>
                  </a:schemeClr>
                </a:solidFill>
              </a:rPr>
              <a:t>  </a:t>
            </a:r>
            <a:r>
              <a:rPr lang="de-DE" sz="1800" dirty="0" err="1" smtClean="0">
                <a:solidFill>
                  <a:schemeClr val="accent1">
                    <a:lumMod val="50000"/>
                  </a:schemeClr>
                </a:solidFill>
              </a:rPr>
              <a:t>irradiation</a:t>
            </a:r>
            <a:r>
              <a:rPr lang="de-DE" sz="1800" dirty="0" smtClean="0">
                <a:solidFill>
                  <a:schemeClr val="accent1">
                    <a:lumMod val="50000"/>
                  </a:schemeClr>
                </a:solidFill>
              </a:rPr>
              <a:t> in </a:t>
            </a:r>
            <a:r>
              <a:rPr lang="de-DE" sz="1800" dirty="0" err="1" smtClean="0">
                <a:solidFill>
                  <a:schemeClr val="accent1">
                    <a:lumMod val="50000"/>
                  </a:schemeClr>
                </a:solidFill>
              </a:rPr>
              <a:t>cooled</a:t>
            </a:r>
            <a:r>
              <a:rPr lang="de-DE" sz="1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sz="1800" dirty="0" err="1" smtClean="0">
                <a:solidFill>
                  <a:schemeClr val="accent1">
                    <a:lumMod val="50000"/>
                  </a:schemeClr>
                </a:solidFill>
              </a:rPr>
              <a:t>environment</a:t>
            </a:r>
            <a:endParaRPr lang="de-DE" sz="1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de-DE" sz="1800" dirty="0" smtClean="0"/>
              <a:t>			800 </a:t>
            </a:r>
            <a:r>
              <a:rPr lang="de-DE" sz="1800" dirty="0" err="1" smtClean="0"/>
              <a:t>MeV</a:t>
            </a:r>
            <a:r>
              <a:rPr lang="de-DE" sz="1800" dirty="0" smtClean="0"/>
              <a:t> (Los </a:t>
            </a:r>
            <a:r>
              <a:rPr lang="de-DE" sz="1800" dirty="0" err="1" smtClean="0"/>
              <a:t>Alamos</a:t>
            </a:r>
            <a:r>
              <a:rPr lang="de-DE" sz="1800" dirty="0" smtClean="0"/>
              <a:t>)			  </a:t>
            </a:r>
            <a:r>
              <a:rPr lang="de-DE" sz="1800" dirty="0" err="1" smtClean="0">
                <a:solidFill>
                  <a:schemeClr val="accent1">
                    <a:lumMod val="50000"/>
                  </a:schemeClr>
                </a:solidFill>
              </a:rPr>
              <a:t>air</a:t>
            </a:r>
            <a:r>
              <a:rPr lang="de-DE" sz="1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sz="1800" dirty="0" err="1" smtClean="0">
                <a:solidFill>
                  <a:schemeClr val="accent1">
                    <a:lumMod val="50000"/>
                  </a:schemeClr>
                </a:solidFill>
              </a:rPr>
              <a:t>cooling</a:t>
            </a:r>
            <a:r>
              <a:rPr lang="de-DE" sz="1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sz="1800" dirty="0" err="1" smtClean="0">
                <a:solidFill>
                  <a:schemeClr val="accent1">
                    <a:lumMod val="50000"/>
                  </a:schemeClr>
                </a:solidFill>
              </a:rPr>
              <a:t>to</a:t>
            </a:r>
            <a:r>
              <a:rPr lang="de-DE" sz="1800" dirty="0" smtClean="0">
                <a:solidFill>
                  <a:schemeClr val="accent1">
                    <a:lumMod val="50000"/>
                  </a:schemeClr>
                </a:solidFill>
              </a:rPr>
              <a:t> ~RT</a:t>
            </a:r>
            <a:r>
              <a:rPr lang="de-DE" sz="1800" dirty="0" smtClean="0"/>
              <a:t>	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e-DE" sz="1800" dirty="0" smtClean="0"/>
              <a:t>			23 </a:t>
            </a:r>
            <a:r>
              <a:rPr lang="de-DE" sz="1800" dirty="0" err="1" smtClean="0"/>
              <a:t>GeV</a:t>
            </a:r>
            <a:r>
              <a:rPr lang="de-DE" sz="1800" dirty="0" smtClean="0"/>
              <a:t> (CERN PS)				  </a:t>
            </a:r>
            <a:r>
              <a:rPr lang="de-DE" sz="1800" dirty="0" err="1" smtClean="0">
                <a:solidFill>
                  <a:schemeClr val="accent1">
                    <a:lumMod val="50000"/>
                  </a:schemeClr>
                </a:solidFill>
              </a:rPr>
              <a:t>sensors</a:t>
            </a:r>
            <a:r>
              <a:rPr lang="de-DE" sz="1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sz="1800" dirty="0" err="1" smtClean="0">
                <a:solidFill>
                  <a:schemeClr val="accent1">
                    <a:lumMod val="50000"/>
                  </a:schemeClr>
                </a:solidFill>
              </a:rPr>
              <a:t>get</a:t>
            </a:r>
            <a:r>
              <a:rPr lang="de-DE" sz="1800" dirty="0" smtClean="0">
                <a:solidFill>
                  <a:schemeClr val="accent1">
                    <a:lumMod val="50000"/>
                  </a:schemeClr>
                </a:solidFill>
              </a:rPr>
              <a:t> warm </a:t>
            </a:r>
            <a:r>
              <a:rPr lang="de-DE" sz="1800" dirty="0" err="1" smtClean="0">
                <a:solidFill>
                  <a:schemeClr val="accent1">
                    <a:lumMod val="50000"/>
                  </a:schemeClr>
                </a:solidFill>
              </a:rPr>
              <a:t>during</a:t>
            </a:r>
            <a:r>
              <a:rPr lang="de-DE" sz="1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sz="1800" dirty="0" err="1" smtClean="0">
                <a:solidFill>
                  <a:schemeClr val="accent1">
                    <a:lumMod val="50000"/>
                  </a:schemeClr>
                </a:solidFill>
              </a:rPr>
              <a:t>irradiation</a:t>
            </a:r>
            <a:endParaRPr lang="de-DE" sz="1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	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</a:rPr>
              <a:t>										  -&gt; </a:t>
            </a:r>
            <a:r>
              <a:rPr lang="en-US" sz="1800" dirty="0" err="1" smtClean="0">
                <a:solidFill>
                  <a:schemeClr val="accent1">
                    <a:lumMod val="50000"/>
                  </a:schemeClr>
                </a:solidFill>
              </a:rPr>
              <a:t>fluence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</a:rPr>
              <a:t> dependent annealing</a:t>
            </a:r>
            <a:endParaRPr lang="de-DE" sz="1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de-DE" sz="1800" dirty="0" smtClean="0"/>
              <a:t>				</a:t>
            </a:r>
            <a:endParaRPr lang="de-DE" sz="1800" dirty="0"/>
          </a:p>
        </p:txBody>
      </p:sp>
      <p:sp>
        <p:nvSpPr>
          <p:cNvPr id="5" name="Rectangle 4"/>
          <p:cNvSpPr/>
          <p:nvPr/>
        </p:nvSpPr>
        <p:spPr>
          <a:xfrm>
            <a:off x="0" y="5864165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https://twiki.cern.ch/twiki/pub/CMS/SLHCSensorDevelopment/HPK_measurement_specs_V2.7.pdf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5539770"/>
            <a:ext cx="29787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Measurements according to:</a:t>
            </a:r>
            <a:endParaRPr lang="de-DE" b="1" dirty="0"/>
          </a:p>
        </p:txBody>
      </p:sp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9842975"/>
              </p:ext>
            </p:extLst>
          </p:nvPr>
        </p:nvGraphicFramePr>
        <p:xfrm>
          <a:off x="0" y="826750"/>
          <a:ext cx="8900147" cy="249428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890785"/>
                <a:gridCol w="2101291"/>
                <a:gridCol w="2255994"/>
                <a:gridCol w="2168754"/>
                <a:gridCol w="1483323"/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de-DE" dirty="0" err="1" smtClean="0">
                          <a:effectLst/>
                        </a:rPr>
                        <a:t>radius</a:t>
                      </a:r>
                      <a:endParaRPr lang="de-DE" dirty="0">
                        <a:effectLst/>
                        <a:latin typeface="Calibri"/>
                      </a:endParaRPr>
                    </a:p>
                  </a:txBody>
                  <a:tcPr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err="1" smtClean="0">
                          <a:effectLst/>
                        </a:rPr>
                        <a:t>proton</a:t>
                      </a:r>
                      <a:r>
                        <a:rPr lang="de-DE" dirty="0" smtClean="0">
                          <a:effectLst/>
                        </a:rPr>
                        <a:t> </a:t>
                      </a:r>
                      <a:r>
                        <a:rPr lang="el-GR" dirty="0" smtClean="0">
                          <a:effectLst/>
                        </a:rPr>
                        <a:t>Φ</a:t>
                      </a:r>
                      <a:r>
                        <a:rPr lang="de-DE" baseline="-25000" dirty="0" err="1" smtClean="0">
                          <a:effectLst/>
                        </a:rPr>
                        <a:t>eq</a:t>
                      </a:r>
                      <a:r>
                        <a:rPr lang="de-DE" dirty="0" smtClean="0">
                          <a:effectLst/>
                        </a:rPr>
                        <a:t> [</a:t>
                      </a:r>
                      <a:r>
                        <a:rPr lang="de-DE" baseline="0" dirty="0" smtClean="0">
                          <a:effectLst/>
                        </a:rPr>
                        <a:t>cm</a:t>
                      </a:r>
                      <a:r>
                        <a:rPr lang="de-DE" baseline="30000" dirty="0" smtClean="0">
                          <a:effectLst/>
                        </a:rPr>
                        <a:t>-2</a:t>
                      </a:r>
                      <a:r>
                        <a:rPr lang="de-DE" baseline="0" dirty="0" smtClean="0">
                          <a:effectLst/>
                        </a:rPr>
                        <a:t>]</a:t>
                      </a:r>
                      <a:r>
                        <a:rPr lang="de-DE" dirty="0" smtClean="0">
                          <a:effectLst/>
                        </a:rPr>
                        <a:t> </a:t>
                      </a:r>
                      <a:endParaRPr lang="de-DE" dirty="0">
                        <a:effectLst/>
                        <a:latin typeface="Calibri"/>
                      </a:endParaRPr>
                    </a:p>
                  </a:txBody>
                  <a:tcPr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err="1" smtClean="0">
                          <a:effectLst/>
                        </a:rPr>
                        <a:t>neutron</a:t>
                      </a:r>
                      <a:r>
                        <a:rPr lang="de-DE" dirty="0" smtClean="0">
                          <a:effectLst/>
                        </a:rPr>
                        <a:t> </a:t>
                      </a:r>
                      <a:r>
                        <a:rPr lang="el-GR" dirty="0" smtClean="0">
                          <a:effectLst/>
                        </a:rPr>
                        <a:t>Φ</a:t>
                      </a:r>
                      <a:r>
                        <a:rPr lang="de-DE" baseline="-25000" dirty="0" err="1" smtClean="0">
                          <a:effectLst/>
                        </a:rPr>
                        <a:t>eq</a:t>
                      </a:r>
                      <a:r>
                        <a:rPr lang="de-DE" dirty="0" smtClean="0">
                          <a:effectLst/>
                        </a:rPr>
                        <a:t> [</a:t>
                      </a:r>
                      <a:r>
                        <a:rPr lang="de-DE" baseline="0" dirty="0" smtClean="0">
                          <a:effectLst/>
                        </a:rPr>
                        <a:t>cm</a:t>
                      </a:r>
                      <a:r>
                        <a:rPr lang="de-DE" baseline="30000" dirty="0" smtClean="0">
                          <a:effectLst/>
                        </a:rPr>
                        <a:t>-2</a:t>
                      </a:r>
                      <a:r>
                        <a:rPr lang="de-DE" baseline="0" dirty="0" smtClean="0">
                          <a:effectLst/>
                        </a:rPr>
                        <a:t>]</a:t>
                      </a:r>
                      <a:r>
                        <a:rPr lang="de-DE" dirty="0" smtClean="0">
                          <a:effectLst/>
                        </a:rPr>
                        <a:t> </a:t>
                      </a:r>
                      <a:endParaRPr lang="de-DE" dirty="0">
                        <a:effectLst/>
                        <a:latin typeface="Calibri"/>
                      </a:endParaRPr>
                    </a:p>
                  </a:txBody>
                  <a:tcPr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effectLst/>
                        </a:rPr>
                        <a:t>total </a:t>
                      </a:r>
                      <a:r>
                        <a:rPr lang="el-GR" dirty="0" smtClean="0">
                          <a:effectLst/>
                        </a:rPr>
                        <a:t>Φ</a:t>
                      </a:r>
                      <a:r>
                        <a:rPr lang="de-DE" baseline="-25000" dirty="0" err="1" smtClean="0">
                          <a:effectLst/>
                        </a:rPr>
                        <a:t>eq</a:t>
                      </a:r>
                      <a:r>
                        <a:rPr lang="de-DE" dirty="0" smtClean="0">
                          <a:effectLst/>
                        </a:rPr>
                        <a:t> [</a:t>
                      </a:r>
                      <a:r>
                        <a:rPr lang="de-DE" baseline="0" dirty="0" smtClean="0">
                          <a:effectLst/>
                        </a:rPr>
                        <a:t>cm</a:t>
                      </a:r>
                      <a:r>
                        <a:rPr lang="de-DE" baseline="30000" dirty="0" smtClean="0">
                          <a:effectLst/>
                        </a:rPr>
                        <a:t>-2</a:t>
                      </a:r>
                      <a:r>
                        <a:rPr lang="de-DE" baseline="0" dirty="0" smtClean="0">
                          <a:effectLst/>
                        </a:rPr>
                        <a:t>]</a:t>
                      </a:r>
                      <a:r>
                        <a:rPr lang="de-DE" dirty="0" smtClean="0">
                          <a:effectLst/>
                        </a:rPr>
                        <a:t> </a:t>
                      </a:r>
                      <a:endParaRPr lang="de-DE" dirty="0">
                        <a:effectLst/>
                        <a:latin typeface="Calibri"/>
                      </a:endParaRPr>
                    </a:p>
                  </a:txBody>
                  <a:tcPr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err="1" smtClean="0">
                          <a:effectLst/>
                          <a:latin typeface="+mn-lt"/>
                        </a:rPr>
                        <a:t>Active</a:t>
                      </a:r>
                      <a:r>
                        <a:rPr lang="de-DE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de-DE" baseline="0" dirty="0" err="1" smtClean="0">
                          <a:effectLst/>
                          <a:latin typeface="+mn-lt"/>
                        </a:rPr>
                        <a:t>thickn</a:t>
                      </a:r>
                      <a:r>
                        <a:rPr lang="de-DE" baseline="0" dirty="0" smtClean="0">
                          <a:effectLst/>
                          <a:latin typeface="+mn-lt"/>
                        </a:rPr>
                        <a:t>.</a:t>
                      </a:r>
                      <a:endParaRPr lang="de-DE" dirty="0">
                        <a:effectLst/>
                        <a:latin typeface="Calibri"/>
                      </a:endParaRPr>
                    </a:p>
                  </a:txBody>
                  <a:tcPr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40 cm</a:t>
                      </a:r>
                      <a:endParaRPr lang="de-D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3 ∙ 10</a:t>
                      </a:r>
                      <a:r>
                        <a:rPr lang="de-DE" baseline="30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14</a:t>
                      </a:r>
                      <a:endParaRPr lang="de-D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4 ∙ 10</a:t>
                      </a:r>
                      <a:r>
                        <a:rPr lang="de-DE" baseline="30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14</a:t>
                      </a:r>
                      <a:endParaRPr lang="de-D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7 ∙ 10</a:t>
                      </a:r>
                      <a:r>
                        <a:rPr lang="de-DE" baseline="30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14</a:t>
                      </a:r>
                      <a:endParaRPr lang="de-D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≥ 200 μ</a:t>
                      </a:r>
                      <a:r>
                        <a:rPr lang="de-D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m</a:t>
                      </a:r>
                      <a:endParaRPr lang="de-D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20 cm</a:t>
                      </a:r>
                      <a:endParaRPr lang="de-D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 ∙ 10</a:t>
                      </a:r>
                      <a:r>
                        <a:rPr lang="de-DE" baseline="30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15</a:t>
                      </a:r>
                      <a:endParaRPr lang="de-D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5 ∙ 10</a:t>
                      </a:r>
                      <a:r>
                        <a:rPr lang="de-DE" baseline="30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14</a:t>
                      </a:r>
                      <a:endParaRPr lang="de-D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1.5 ∙ 10</a:t>
                      </a:r>
                      <a:r>
                        <a:rPr lang="de-DE" baseline="30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15</a:t>
                      </a:r>
                      <a:endParaRPr lang="de-D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≥ 200 μ</a:t>
                      </a:r>
                      <a:r>
                        <a:rPr lang="de-D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m</a:t>
                      </a:r>
                      <a:endParaRPr lang="de-D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15 cm</a:t>
                      </a:r>
                      <a:endParaRPr lang="de-D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1.5 ∙ 10</a:t>
                      </a:r>
                      <a:r>
                        <a:rPr lang="de-DE" baseline="30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15</a:t>
                      </a:r>
                      <a:endParaRPr lang="de-D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6 ∙ 10</a:t>
                      </a:r>
                      <a:r>
                        <a:rPr lang="de-DE" baseline="30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14</a:t>
                      </a:r>
                      <a:endParaRPr lang="de-D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2.1 ∙ 10</a:t>
                      </a:r>
                      <a:r>
                        <a:rPr lang="de-DE" baseline="30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15</a:t>
                      </a:r>
                      <a:endParaRPr lang="de-D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≥ 200 μ</a:t>
                      </a:r>
                      <a:r>
                        <a:rPr lang="de-D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m</a:t>
                      </a:r>
                      <a:endParaRPr lang="de-D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10 cm</a:t>
                      </a:r>
                      <a:endParaRPr lang="de-D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3 ∙ 10</a:t>
                      </a:r>
                      <a:r>
                        <a:rPr lang="de-DE" baseline="30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15</a:t>
                      </a:r>
                      <a:endParaRPr lang="de-D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7 ∙ 10</a:t>
                      </a:r>
                      <a:r>
                        <a:rPr lang="de-DE" baseline="30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14</a:t>
                      </a:r>
                      <a:endParaRPr lang="de-D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3.7 ∙ 10</a:t>
                      </a:r>
                      <a:r>
                        <a:rPr lang="de-DE" baseline="30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15</a:t>
                      </a:r>
                      <a:endParaRPr lang="de-D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≤ 200 μ</a:t>
                      </a:r>
                      <a:r>
                        <a:rPr lang="de-D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m</a:t>
                      </a:r>
                      <a:endParaRPr lang="de-D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>
                          <a:effectLst/>
                        </a:rPr>
                        <a:t>5 cm</a:t>
                      </a:r>
                      <a:endParaRPr lang="de-DE">
                        <a:effectLst/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effectLst/>
                        </a:rPr>
                        <a:t>1.3 ∙ 10</a:t>
                      </a:r>
                      <a:r>
                        <a:rPr lang="de-DE" baseline="30000" dirty="0" smtClean="0">
                          <a:effectLst/>
                        </a:rPr>
                        <a:t>16</a:t>
                      </a:r>
                      <a:endParaRPr lang="de-DE" dirty="0">
                        <a:effectLst/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effectLst/>
                        </a:rPr>
                        <a:t>1 ∙ 10</a:t>
                      </a:r>
                      <a:r>
                        <a:rPr lang="de-DE" baseline="30000" dirty="0" smtClean="0">
                          <a:effectLst/>
                        </a:rPr>
                        <a:t>15</a:t>
                      </a:r>
                      <a:endParaRPr lang="de-DE" dirty="0">
                        <a:effectLst/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effectLst/>
                        </a:rPr>
                        <a:t>1.4 ∙ 10</a:t>
                      </a:r>
                      <a:r>
                        <a:rPr lang="de-DE" baseline="30000" dirty="0" smtClean="0">
                          <a:effectLst/>
                        </a:rPr>
                        <a:t>16</a:t>
                      </a:r>
                      <a:endParaRPr lang="de-DE" dirty="0">
                        <a:effectLst/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>
                          <a:effectLst/>
                        </a:rPr>
                        <a:t>&lt; 200 μ</a:t>
                      </a:r>
                      <a:r>
                        <a:rPr lang="de-DE" dirty="0">
                          <a:effectLst/>
                        </a:rPr>
                        <a:t>m</a:t>
                      </a:r>
                      <a:endParaRPr lang="de-DE" dirty="0">
                        <a:effectLst/>
                        <a:latin typeface="Calibri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811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Charge Collection on Strips vs. Diodes</a:t>
            </a:r>
            <a:endParaRPr lang="de-DE" dirty="0"/>
          </a:p>
        </p:txBody>
      </p:sp>
      <p:grpSp>
        <p:nvGrpSpPr>
          <p:cNvPr id="4" name="Group 3"/>
          <p:cNvGrpSpPr/>
          <p:nvPr/>
        </p:nvGrpSpPr>
        <p:grpSpPr>
          <a:xfrm>
            <a:off x="5448782" y="2583517"/>
            <a:ext cx="3366824" cy="1414307"/>
            <a:chOff x="357451" y="3971615"/>
            <a:chExt cx="3366824" cy="1414307"/>
          </a:xfrm>
        </p:grpSpPr>
        <p:grpSp>
          <p:nvGrpSpPr>
            <p:cNvPr id="5" name="Group 4"/>
            <p:cNvGrpSpPr/>
            <p:nvPr/>
          </p:nvGrpSpPr>
          <p:grpSpPr>
            <a:xfrm>
              <a:off x="357451" y="3971615"/>
              <a:ext cx="2992755" cy="1414307"/>
              <a:chOff x="173000" y="1078215"/>
              <a:chExt cx="2992755" cy="1414307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173000" y="1385667"/>
                <a:ext cx="2992755" cy="802702"/>
                <a:chOff x="57513" y="1605217"/>
                <a:chExt cx="2992755" cy="802702"/>
              </a:xfrm>
            </p:grpSpPr>
            <p:sp>
              <p:nvSpPr>
                <p:cNvPr id="20" name="Rectangle 19"/>
                <p:cNvSpPr/>
                <p:nvPr/>
              </p:nvSpPr>
              <p:spPr bwMode="auto">
                <a:xfrm>
                  <a:off x="57513" y="1674020"/>
                  <a:ext cx="2992755" cy="481622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1" name="Rectangle 20"/>
                <p:cNvSpPr/>
                <p:nvPr/>
              </p:nvSpPr>
              <p:spPr bwMode="auto">
                <a:xfrm>
                  <a:off x="57513" y="2155642"/>
                  <a:ext cx="2992755" cy="183475"/>
                </a:xfrm>
                <a:prstGeom prst="rect">
                  <a:avLst/>
                </a:prstGeom>
                <a:solidFill>
                  <a:schemeClr val="accent1">
                    <a:lumMod val="5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16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2" name="Rectangle 21"/>
                <p:cNvSpPr/>
                <p:nvPr/>
              </p:nvSpPr>
              <p:spPr bwMode="auto">
                <a:xfrm>
                  <a:off x="542135" y="1674020"/>
                  <a:ext cx="2023510" cy="183475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16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3" name="Rectangle 22"/>
                <p:cNvSpPr/>
                <p:nvPr/>
              </p:nvSpPr>
              <p:spPr bwMode="auto">
                <a:xfrm>
                  <a:off x="172292" y="1674020"/>
                  <a:ext cx="196258" cy="183475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16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4" name="Rectangle 23"/>
                <p:cNvSpPr/>
                <p:nvPr/>
              </p:nvSpPr>
              <p:spPr bwMode="auto">
                <a:xfrm>
                  <a:off x="2734979" y="1674020"/>
                  <a:ext cx="196258" cy="183475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16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5" name="Rectangle 24"/>
                <p:cNvSpPr/>
                <p:nvPr/>
              </p:nvSpPr>
              <p:spPr bwMode="auto">
                <a:xfrm>
                  <a:off x="57513" y="2339117"/>
                  <a:ext cx="2992755" cy="68802"/>
                </a:xfrm>
                <a:prstGeom prst="rect">
                  <a:avLst/>
                </a:prstGeom>
                <a:solidFill>
                  <a:schemeClr val="accent2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16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6" name="Rectangle 25"/>
                <p:cNvSpPr/>
                <p:nvPr/>
              </p:nvSpPr>
              <p:spPr bwMode="auto">
                <a:xfrm>
                  <a:off x="542135" y="1605219"/>
                  <a:ext cx="2023510" cy="68802"/>
                </a:xfrm>
                <a:prstGeom prst="rect">
                  <a:avLst/>
                </a:prstGeom>
                <a:solidFill>
                  <a:schemeClr val="accent2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16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7" name="Rectangle 26"/>
                <p:cNvSpPr/>
                <p:nvPr/>
              </p:nvSpPr>
              <p:spPr bwMode="auto">
                <a:xfrm>
                  <a:off x="173000" y="1605217"/>
                  <a:ext cx="195549" cy="68802"/>
                </a:xfrm>
                <a:prstGeom prst="rect">
                  <a:avLst/>
                </a:prstGeom>
                <a:solidFill>
                  <a:schemeClr val="accent2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16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8" name="Rectangle 27"/>
                <p:cNvSpPr/>
                <p:nvPr/>
              </p:nvSpPr>
              <p:spPr bwMode="auto">
                <a:xfrm>
                  <a:off x="2735688" y="1605473"/>
                  <a:ext cx="195549" cy="68802"/>
                </a:xfrm>
                <a:prstGeom prst="rect">
                  <a:avLst/>
                </a:prstGeom>
                <a:solidFill>
                  <a:schemeClr val="accent2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16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sp>
            <p:nvSpPr>
              <p:cNvPr id="15" name="TextBox 14"/>
              <p:cNvSpPr txBox="1"/>
              <p:nvPr/>
            </p:nvSpPr>
            <p:spPr>
              <a:xfrm>
                <a:off x="771525" y="1597538"/>
                <a:ext cx="73129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n bulk</a:t>
                </a:r>
                <a:endParaRPr lang="de-DE" dirty="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343560" y="1858645"/>
                <a:ext cx="113685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n+ implant</a:t>
                </a:r>
                <a:endParaRPr lang="de-DE" dirty="0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1306485" y="1370794"/>
                <a:ext cx="113685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p+ implant</a:t>
                </a:r>
                <a:endParaRPr lang="de-DE" dirty="0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126600" y="1078215"/>
                <a:ext cx="108555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Al contact</a:t>
                </a:r>
                <a:endParaRPr lang="de-DE" dirty="0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1126600" y="2153968"/>
                <a:ext cx="108555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Al contact</a:t>
                </a:r>
                <a:endParaRPr lang="de-DE" dirty="0"/>
              </a:p>
            </p:txBody>
          </p:sp>
        </p:grpSp>
        <p:cxnSp>
          <p:nvCxnSpPr>
            <p:cNvPr id="6" name="Straight Connector 5"/>
            <p:cNvCxnSpPr/>
            <p:nvPr/>
          </p:nvCxnSpPr>
          <p:spPr bwMode="auto">
            <a:xfrm flipV="1">
              <a:off x="2396605" y="3971615"/>
              <a:ext cx="0" cy="29257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" name="Straight Connector 6"/>
            <p:cNvCxnSpPr/>
            <p:nvPr/>
          </p:nvCxnSpPr>
          <p:spPr bwMode="auto">
            <a:xfrm>
              <a:off x="2396605" y="3971615"/>
              <a:ext cx="122582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" name="Straight Connector 7"/>
            <p:cNvCxnSpPr/>
            <p:nvPr/>
          </p:nvCxnSpPr>
          <p:spPr bwMode="auto">
            <a:xfrm>
              <a:off x="3622431" y="3971615"/>
              <a:ext cx="0" cy="6886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" name="Straight Connector 8"/>
            <p:cNvCxnSpPr/>
            <p:nvPr/>
          </p:nvCxnSpPr>
          <p:spPr bwMode="auto">
            <a:xfrm flipV="1">
              <a:off x="2402403" y="5093343"/>
              <a:ext cx="0" cy="29257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" name="Straight Connector 9"/>
            <p:cNvCxnSpPr/>
            <p:nvPr/>
          </p:nvCxnSpPr>
          <p:spPr bwMode="auto">
            <a:xfrm>
              <a:off x="2402403" y="5383414"/>
              <a:ext cx="122582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3628229" y="4704436"/>
              <a:ext cx="0" cy="67897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" name="Straight Connector 11"/>
            <p:cNvCxnSpPr/>
            <p:nvPr/>
          </p:nvCxnSpPr>
          <p:spPr bwMode="auto">
            <a:xfrm>
              <a:off x="3576638" y="4660215"/>
              <a:ext cx="85725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" name="Straight Connector 12"/>
            <p:cNvCxnSpPr/>
            <p:nvPr/>
          </p:nvCxnSpPr>
          <p:spPr bwMode="auto">
            <a:xfrm>
              <a:off x="3529013" y="4704436"/>
              <a:ext cx="19526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9" name="Group 28"/>
          <p:cNvGrpSpPr/>
          <p:nvPr/>
        </p:nvGrpSpPr>
        <p:grpSpPr>
          <a:xfrm>
            <a:off x="5386870" y="4631965"/>
            <a:ext cx="3366824" cy="1414307"/>
            <a:chOff x="357451" y="3971615"/>
            <a:chExt cx="3366824" cy="1414307"/>
          </a:xfrm>
        </p:grpSpPr>
        <p:grpSp>
          <p:nvGrpSpPr>
            <p:cNvPr id="30" name="Group 29"/>
            <p:cNvGrpSpPr/>
            <p:nvPr/>
          </p:nvGrpSpPr>
          <p:grpSpPr>
            <a:xfrm>
              <a:off x="357451" y="3971615"/>
              <a:ext cx="2992755" cy="1414307"/>
              <a:chOff x="173000" y="1078215"/>
              <a:chExt cx="2992755" cy="1414307"/>
            </a:xfrm>
          </p:grpSpPr>
          <p:grpSp>
            <p:nvGrpSpPr>
              <p:cNvPr id="39" name="Group 38"/>
              <p:cNvGrpSpPr/>
              <p:nvPr/>
            </p:nvGrpSpPr>
            <p:grpSpPr>
              <a:xfrm>
                <a:off x="173000" y="1385667"/>
                <a:ext cx="2992755" cy="802702"/>
                <a:chOff x="57513" y="1605217"/>
                <a:chExt cx="2992755" cy="802702"/>
              </a:xfrm>
            </p:grpSpPr>
            <p:sp>
              <p:nvSpPr>
                <p:cNvPr id="45" name="Rectangle 44"/>
                <p:cNvSpPr/>
                <p:nvPr/>
              </p:nvSpPr>
              <p:spPr bwMode="auto">
                <a:xfrm>
                  <a:off x="57513" y="1674020"/>
                  <a:ext cx="2992755" cy="481622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6" name="Rectangle 45"/>
                <p:cNvSpPr/>
                <p:nvPr/>
              </p:nvSpPr>
              <p:spPr bwMode="auto">
                <a:xfrm>
                  <a:off x="57513" y="2155642"/>
                  <a:ext cx="2992755" cy="183475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16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7" name="Rectangle 46"/>
                <p:cNvSpPr/>
                <p:nvPr/>
              </p:nvSpPr>
              <p:spPr bwMode="auto">
                <a:xfrm>
                  <a:off x="542135" y="1674020"/>
                  <a:ext cx="2023510" cy="183475"/>
                </a:xfrm>
                <a:prstGeom prst="rect">
                  <a:avLst/>
                </a:prstGeom>
                <a:solidFill>
                  <a:schemeClr val="accent1">
                    <a:lumMod val="5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16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8" name="Rectangle 47"/>
                <p:cNvSpPr/>
                <p:nvPr/>
              </p:nvSpPr>
              <p:spPr bwMode="auto">
                <a:xfrm>
                  <a:off x="172292" y="1674275"/>
                  <a:ext cx="196258" cy="183220"/>
                </a:xfrm>
                <a:prstGeom prst="rect">
                  <a:avLst/>
                </a:prstGeom>
                <a:solidFill>
                  <a:schemeClr val="accent1">
                    <a:lumMod val="5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16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9" name="Rectangle 48"/>
                <p:cNvSpPr/>
                <p:nvPr/>
              </p:nvSpPr>
              <p:spPr bwMode="auto">
                <a:xfrm>
                  <a:off x="2734979" y="1674020"/>
                  <a:ext cx="196258" cy="183475"/>
                </a:xfrm>
                <a:prstGeom prst="rect">
                  <a:avLst/>
                </a:prstGeom>
                <a:solidFill>
                  <a:schemeClr val="accent1">
                    <a:lumMod val="5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16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0" name="Rectangle 49"/>
                <p:cNvSpPr/>
                <p:nvPr/>
              </p:nvSpPr>
              <p:spPr bwMode="auto">
                <a:xfrm>
                  <a:off x="57513" y="2339117"/>
                  <a:ext cx="2992755" cy="68802"/>
                </a:xfrm>
                <a:prstGeom prst="rect">
                  <a:avLst/>
                </a:prstGeom>
                <a:solidFill>
                  <a:schemeClr val="accent2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16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1" name="Rectangle 50"/>
                <p:cNvSpPr/>
                <p:nvPr/>
              </p:nvSpPr>
              <p:spPr bwMode="auto">
                <a:xfrm>
                  <a:off x="542135" y="1605219"/>
                  <a:ext cx="2023510" cy="68802"/>
                </a:xfrm>
                <a:prstGeom prst="rect">
                  <a:avLst/>
                </a:prstGeom>
                <a:solidFill>
                  <a:schemeClr val="accent2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16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2" name="Rectangle 51"/>
                <p:cNvSpPr/>
                <p:nvPr/>
              </p:nvSpPr>
              <p:spPr bwMode="auto">
                <a:xfrm>
                  <a:off x="173000" y="1605217"/>
                  <a:ext cx="195549" cy="68802"/>
                </a:xfrm>
                <a:prstGeom prst="rect">
                  <a:avLst/>
                </a:prstGeom>
                <a:solidFill>
                  <a:schemeClr val="accent2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16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3" name="Rectangle 52"/>
                <p:cNvSpPr/>
                <p:nvPr/>
              </p:nvSpPr>
              <p:spPr bwMode="auto">
                <a:xfrm>
                  <a:off x="2735688" y="1605473"/>
                  <a:ext cx="195549" cy="68802"/>
                </a:xfrm>
                <a:prstGeom prst="rect">
                  <a:avLst/>
                </a:prstGeom>
                <a:solidFill>
                  <a:schemeClr val="accent2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16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sp>
            <p:nvSpPr>
              <p:cNvPr id="40" name="TextBox 39"/>
              <p:cNvSpPr txBox="1"/>
              <p:nvPr/>
            </p:nvSpPr>
            <p:spPr>
              <a:xfrm>
                <a:off x="771525" y="1597538"/>
                <a:ext cx="73129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p bulk</a:t>
                </a:r>
                <a:endParaRPr lang="de-DE" dirty="0"/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1343560" y="1858645"/>
                <a:ext cx="113685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p+ implant</a:t>
                </a:r>
                <a:endParaRPr lang="de-DE" dirty="0"/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1306485" y="1370794"/>
                <a:ext cx="113685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n+ implant</a:t>
                </a:r>
                <a:endParaRPr lang="de-DE" dirty="0"/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1126600" y="1078215"/>
                <a:ext cx="108555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Al contact</a:t>
                </a:r>
                <a:endParaRPr lang="de-DE" dirty="0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1126600" y="2153968"/>
                <a:ext cx="108555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Al contact</a:t>
                </a:r>
                <a:endParaRPr lang="de-DE" dirty="0"/>
              </a:p>
            </p:txBody>
          </p:sp>
        </p:grpSp>
        <p:cxnSp>
          <p:nvCxnSpPr>
            <p:cNvPr id="31" name="Straight Connector 30"/>
            <p:cNvCxnSpPr/>
            <p:nvPr/>
          </p:nvCxnSpPr>
          <p:spPr bwMode="auto">
            <a:xfrm flipV="1">
              <a:off x="2396605" y="3971615"/>
              <a:ext cx="0" cy="29257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" name="Straight Connector 31"/>
            <p:cNvCxnSpPr/>
            <p:nvPr/>
          </p:nvCxnSpPr>
          <p:spPr bwMode="auto">
            <a:xfrm>
              <a:off x="2396605" y="3971615"/>
              <a:ext cx="122582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" name="Straight Connector 32"/>
            <p:cNvCxnSpPr/>
            <p:nvPr/>
          </p:nvCxnSpPr>
          <p:spPr bwMode="auto">
            <a:xfrm>
              <a:off x="3622431" y="3971615"/>
              <a:ext cx="0" cy="6886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" name="Straight Connector 33"/>
            <p:cNvCxnSpPr/>
            <p:nvPr/>
          </p:nvCxnSpPr>
          <p:spPr bwMode="auto">
            <a:xfrm flipV="1">
              <a:off x="2402403" y="5093343"/>
              <a:ext cx="0" cy="29257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" name="Straight Connector 34"/>
            <p:cNvCxnSpPr/>
            <p:nvPr/>
          </p:nvCxnSpPr>
          <p:spPr bwMode="auto">
            <a:xfrm>
              <a:off x="2402403" y="5383414"/>
              <a:ext cx="122582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" name="Straight Connector 35"/>
            <p:cNvCxnSpPr/>
            <p:nvPr/>
          </p:nvCxnSpPr>
          <p:spPr bwMode="auto">
            <a:xfrm>
              <a:off x="3628229" y="4704436"/>
              <a:ext cx="0" cy="67897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7" name="Straight Connector 36"/>
            <p:cNvCxnSpPr/>
            <p:nvPr/>
          </p:nvCxnSpPr>
          <p:spPr bwMode="auto">
            <a:xfrm>
              <a:off x="3595688" y="4717365"/>
              <a:ext cx="85725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" name="Straight Connector 37"/>
            <p:cNvCxnSpPr/>
            <p:nvPr/>
          </p:nvCxnSpPr>
          <p:spPr bwMode="auto">
            <a:xfrm>
              <a:off x="3529013" y="4666336"/>
              <a:ext cx="19526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5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615" b="12586"/>
          <a:stretch/>
        </p:blipFill>
        <p:spPr>
          <a:xfrm>
            <a:off x="72623" y="728805"/>
            <a:ext cx="5037995" cy="4467876"/>
          </a:xfrm>
        </p:spPr>
      </p:pic>
      <p:sp>
        <p:nvSpPr>
          <p:cNvPr id="55" name="TextBox 54"/>
          <p:cNvSpPr txBox="1"/>
          <p:nvPr/>
        </p:nvSpPr>
        <p:spPr>
          <a:xfrm>
            <a:off x="5027157" y="1139516"/>
            <a:ext cx="41232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 pad diode has a symmetric structure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strips (weighting field) , electron vs. hole</a:t>
            </a:r>
          </a:p>
          <a:p>
            <a:r>
              <a:rPr lang="en-US" dirty="0"/>
              <a:t> </a:t>
            </a:r>
            <a:r>
              <a:rPr lang="en-US" dirty="0" smtClean="0"/>
              <a:t>    collection play a role</a:t>
            </a:r>
            <a:endParaRPr lang="de-DE" dirty="0"/>
          </a:p>
        </p:txBody>
      </p:sp>
      <p:sp>
        <p:nvSpPr>
          <p:cNvPr id="3" name="TextBox 2"/>
          <p:cNvSpPr txBox="1"/>
          <p:nvPr/>
        </p:nvSpPr>
        <p:spPr>
          <a:xfrm>
            <a:off x="0" y="5504040"/>
            <a:ext cx="54120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Wingdings" pitchFamily="2" charset="2"/>
              </a:rPr>
              <a:t> Can not base decision about material solely on diodes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856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69" y="639259"/>
            <a:ext cx="5556100" cy="4042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Mixed Irradiations</a:t>
            </a:r>
            <a:endParaRPr lang="en-GB" dirty="0"/>
          </a:p>
        </p:txBody>
      </p:sp>
      <p:sp>
        <p:nvSpPr>
          <p:cNvPr id="16" name="Textfeld 15"/>
          <p:cNvSpPr txBox="1"/>
          <p:nvPr/>
        </p:nvSpPr>
        <p:spPr>
          <a:xfrm>
            <a:off x="1131743" y="3732448"/>
            <a:ext cx="1203131" cy="411316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87298" tIns="43649" rIns="87298" bIns="43649" rtlCol="0">
            <a:spAutoFit/>
          </a:bodyPr>
          <a:lstStyle/>
          <a:p>
            <a:pPr algn="ctr"/>
            <a:r>
              <a:rPr lang="de-DE" sz="2100" b="1" dirty="0">
                <a:solidFill>
                  <a:srgbClr val="FF0000"/>
                </a:solidFill>
              </a:rPr>
              <a:t>Pixels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2334874" y="3732448"/>
            <a:ext cx="2784104" cy="411316"/>
          </a:xfrm>
          <a:prstGeom prst="rect">
            <a:avLst/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87298" tIns="43649" rIns="87298" bIns="43649" rtlCol="0">
            <a:spAutoFit/>
          </a:bodyPr>
          <a:lstStyle/>
          <a:p>
            <a:pPr algn="ctr"/>
            <a:r>
              <a:rPr lang="de-DE" sz="2100" b="1" dirty="0">
                <a:solidFill>
                  <a:srgbClr val="0000FF"/>
                </a:solidFill>
              </a:rPr>
              <a:t>Strips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846150" y="3417455"/>
            <a:ext cx="2086895" cy="303594"/>
          </a:xfrm>
          <a:prstGeom prst="rect">
            <a:avLst/>
          </a:prstGeom>
          <a:noFill/>
        </p:spPr>
        <p:txBody>
          <a:bodyPr wrap="square" lIns="87298" tIns="43649" rIns="87298" bIns="43649" rtlCol="0">
            <a:spAutoFit/>
          </a:bodyPr>
          <a:lstStyle/>
          <a:p>
            <a:r>
              <a:rPr lang="en-GB" sz="1400" dirty="0"/>
              <a:t>L</a:t>
            </a:r>
            <a:r>
              <a:rPr lang="en-GB" sz="1400" baseline="-25000" dirty="0"/>
              <a:t>int</a:t>
            </a:r>
            <a:r>
              <a:rPr lang="en-GB" sz="1400" dirty="0"/>
              <a:t>=3000 fb</a:t>
            </a:r>
            <a:r>
              <a:rPr lang="en-GB" sz="1400" baseline="30000" dirty="0"/>
              <a:t>-1</a:t>
            </a:r>
            <a:r>
              <a:rPr lang="en-GB" sz="1400" dirty="0"/>
              <a:t> </a:t>
            </a:r>
            <a:r>
              <a:rPr lang="de-DE" sz="1400" dirty="0" smtClean="0"/>
              <a:t>@14 </a:t>
            </a:r>
            <a:r>
              <a:rPr lang="de-DE" sz="1400" dirty="0" err="1" smtClean="0"/>
              <a:t>TeV</a:t>
            </a:r>
            <a:endParaRPr lang="de-DE" sz="1400" dirty="0"/>
          </a:p>
        </p:txBody>
      </p:sp>
      <p:sp>
        <p:nvSpPr>
          <p:cNvPr id="10" name="Pfeil nach links und rechts 19"/>
          <p:cNvSpPr/>
          <p:nvPr/>
        </p:nvSpPr>
        <p:spPr>
          <a:xfrm>
            <a:off x="1733308" y="1839388"/>
            <a:ext cx="2704559" cy="587768"/>
          </a:xfrm>
          <a:prstGeom prst="leftRightArrow">
            <a:avLst/>
          </a:prstGeom>
          <a:gradFill>
            <a:gsLst>
              <a:gs pos="0">
                <a:srgbClr val="FF0000"/>
              </a:gs>
              <a:gs pos="100000">
                <a:srgbClr val="0000FF"/>
              </a:gs>
            </a:gsLst>
            <a:lin ang="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7298" tIns="43649" rIns="87298" bIns="43649" rtlCol="0" anchor="ctr"/>
          <a:lstStyle/>
          <a:p>
            <a:pPr algn="ctr"/>
            <a:endParaRPr lang="de-DE"/>
          </a:p>
        </p:txBody>
      </p:sp>
      <p:sp>
        <p:nvSpPr>
          <p:cNvPr id="11" name="Textfeld 20"/>
          <p:cNvSpPr txBox="1"/>
          <p:nvPr/>
        </p:nvSpPr>
        <p:spPr>
          <a:xfrm>
            <a:off x="1933196" y="1943670"/>
            <a:ext cx="2304782" cy="334372"/>
          </a:xfrm>
          <a:prstGeom prst="rect">
            <a:avLst/>
          </a:prstGeom>
          <a:noFill/>
        </p:spPr>
        <p:txBody>
          <a:bodyPr wrap="square" lIns="87298" tIns="43649" rIns="87298" bIns="43649" rtlCol="0">
            <a:spAutoFit/>
          </a:bodyPr>
          <a:lstStyle/>
          <a:p>
            <a:r>
              <a:rPr lang="de-DE" b="1" dirty="0" err="1" smtClean="0">
                <a:solidFill>
                  <a:schemeClr val="bg1"/>
                </a:solidFill>
              </a:rPr>
              <a:t>Pion/Neutron</a:t>
            </a:r>
            <a:r>
              <a:rPr lang="de-DE" b="1" dirty="0" smtClean="0">
                <a:solidFill>
                  <a:schemeClr val="bg1"/>
                </a:solidFill>
              </a:rPr>
              <a:t> </a:t>
            </a:r>
            <a:r>
              <a:rPr lang="de-DE" b="1" dirty="0" err="1" smtClean="0">
                <a:solidFill>
                  <a:schemeClr val="bg1"/>
                </a:solidFill>
              </a:rPr>
              <a:t>mixture</a:t>
            </a:r>
            <a:endParaRPr lang="de-DE" b="1" dirty="0">
              <a:solidFill>
                <a:schemeClr val="bg1"/>
              </a:solidFill>
            </a:endParaRPr>
          </a:p>
        </p:txBody>
      </p:sp>
      <p:sp>
        <p:nvSpPr>
          <p:cNvPr id="12" name="Textfeld 18"/>
          <p:cNvSpPr txBox="1"/>
          <p:nvPr/>
        </p:nvSpPr>
        <p:spPr>
          <a:xfrm>
            <a:off x="417926" y="4533192"/>
            <a:ext cx="1352905" cy="642148"/>
          </a:xfrm>
          <a:prstGeom prst="rect">
            <a:avLst/>
          </a:prstGeom>
          <a:noFill/>
        </p:spPr>
        <p:txBody>
          <a:bodyPr wrap="none" lIns="87298" tIns="43649" rIns="87298" bIns="43649" rtlCol="0">
            <a:spAutoFit/>
          </a:bodyPr>
          <a:lstStyle/>
          <a:p>
            <a:r>
              <a:rPr lang="de-DE" sz="1200" dirty="0" smtClean="0"/>
              <a:t>Note:</a:t>
            </a:r>
          </a:p>
          <a:p>
            <a:r>
              <a:rPr lang="de-DE" sz="1200" dirty="0" err="1" smtClean="0"/>
              <a:t>Particle</a:t>
            </a:r>
            <a:r>
              <a:rPr lang="de-DE" sz="1200" dirty="0" smtClean="0"/>
              <a:t> </a:t>
            </a:r>
            <a:r>
              <a:rPr lang="de-DE" sz="1200" dirty="0" err="1" smtClean="0"/>
              <a:t>Fluences</a:t>
            </a:r>
            <a:endParaRPr lang="de-DE" sz="1200" dirty="0" smtClean="0"/>
          </a:p>
          <a:p>
            <a:r>
              <a:rPr lang="de-DE" sz="1200" dirty="0" err="1" smtClean="0"/>
              <a:t>are</a:t>
            </a:r>
            <a:r>
              <a:rPr lang="de-DE" sz="1200" dirty="0" smtClean="0"/>
              <a:t> </a:t>
            </a:r>
            <a:r>
              <a:rPr lang="de-DE" sz="1200" dirty="0" err="1" smtClean="0"/>
              <a:t>shown</a:t>
            </a:r>
            <a:r>
              <a:rPr lang="de-DE" sz="1200" dirty="0" smtClean="0"/>
              <a:t>!</a:t>
            </a:r>
            <a:endParaRPr lang="de-DE" sz="1200" dirty="0"/>
          </a:p>
        </p:txBody>
      </p:sp>
      <p:grpSp>
        <p:nvGrpSpPr>
          <p:cNvPr id="13" name="Group 4"/>
          <p:cNvGrpSpPr>
            <a:grpSpLocks/>
          </p:cNvGrpSpPr>
          <p:nvPr/>
        </p:nvGrpSpPr>
        <p:grpSpPr bwMode="auto">
          <a:xfrm>
            <a:off x="4246323" y="3256767"/>
            <a:ext cx="4822847" cy="3089275"/>
            <a:chOff x="249" y="1570"/>
            <a:chExt cx="3492" cy="2173"/>
          </a:xfrm>
        </p:grpSpPr>
        <p:pic>
          <p:nvPicPr>
            <p:cNvPr id="15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1570"/>
              <a:ext cx="3492" cy="2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Line 6"/>
            <p:cNvSpPr>
              <a:spLocks noChangeShapeType="1"/>
            </p:cNvSpPr>
            <p:nvPr/>
          </p:nvSpPr>
          <p:spPr bwMode="auto">
            <a:xfrm>
              <a:off x="1111" y="2795"/>
              <a:ext cx="454" cy="181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" name="Line 7"/>
            <p:cNvSpPr>
              <a:spLocks noChangeShapeType="1"/>
            </p:cNvSpPr>
            <p:nvPr/>
          </p:nvSpPr>
          <p:spPr bwMode="auto">
            <a:xfrm>
              <a:off x="1610" y="2659"/>
              <a:ext cx="454" cy="181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" name="Line 8"/>
            <p:cNvSpPr>
              <a:spLocks noChangeShapeType="1"/>
            </p:cNvSpPr>
            <p:nvPr/>
          </p:nvSpPr>
          <p:spPr bwMode="auto">
            <a:xfrm>
              <a:off x="2562" y="2205"/>
              <a:ext cx="454" cy="181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7" name="Footer Placeholder 5"/>
          <p:cNvSpPr txBox="1">
            <a:spLocks noGrp="1"/>
          </p:cNvSpPr>
          <p:nvPr/>
        </p:nvSpPr>
        <p:spPr bwMode="auto">
          <a:xfrm>
            <a:off x="5436843" y="3077379"/>
            <a:ext cx="3340100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GB" sz="1000" dirty="0">
                <a:solidFill>
                  <a:srgbClr val="898989"/>
                </a:solidFill>
              </a:rPr>
              <a:t>[ G. Kramberger et al., NIM A609 (2009), 142-148</a:t>
            </a:r>
          </a:p>
        </p:txBody>
      </p:sp>
      <p:sp>
        <p:nvSpPr>
          <p:cNvPr id="28" name="Text Box 11"/>
          <p:cNvSpPr txBox="1">
            <a:spLocks noChangeArrowheads="1"/>
          </p:cNvSpPr>
          <p:nvPr/>
        </p:nvSpPr>
        <p:spPr bwMode="auto">
          <a:xfrm>
            <a:off x="5118978" y="807935"/>
            <a:ext cx="4033838" cy="1959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266700">
              <a:tabLst>
                <a:tab pos="2667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defTabSz="266700">
              <a:tabLst>
                <a:tab pos="2667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defTabSz="266700">
              <a:tabLst>
                <a:tab pos="2667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defTabSz="266700">
              <a:tabLst>
                <a:tab pos="2667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defTabSz="266700">
              <a:tabLst>
                <a:tab pos="2667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defTabSz="26670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defTabSz="26670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defTabSz="26670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defTabSz="26670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Font typeface="Wingdings" pitchFamily="2" charset="2"/>
              <a:buChar char="§"/>
            </a:pPr>
            <a:r>
              <a:rPr lang="en-US" sz="1400" b="1" dirty="0"/>
              <a:t>  	leakage current increases in 	accordance with received </a:t>
            </a:r>
            <a:r>
              <a:rPr lang="en-US" sz="1400" b="1" dirty="0" err="1">
                <a:cs typeface="Arial" pitchFamily="34" charset="0"/>
              </a:rPr>
              <a:t>Φ</a:t>
            </a:r>
            <a:r>
              <a:rPr lang="en-US" sz="1400" b="1" baseline="-25000" dirty="0" err="1">
                <a:cs typeface="Arial" pitchFamily="34" charset="0"/>
              </a:rPr>
              <a:t>eq</a:t>
            </a:r>
            <a:endParaRPr lang="en-US" sz="1400" b="1" baseline="-25000" dirty="0"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endParaRPr lang="en-US" sz="1400" b="1" dirty="0"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1400" b="1" dirty="0">
                <a:cs typeface="Arial" pitchFamily="34" charset="0"/>
              </a:rPr>
              <a:t>   FZ: damage accumulated</a:t>
            </a:r>
          </a:p>
          <a:p>
            <a:pPr>
              <a:buFont typeface="Wingdings" pitchFamily="2" charset="2"/>
              <a:buChar char="§"/>
            </a:pPr>
            <a:endParaRPr lang="en-US" sz="1400" b="1" baseline="-25000" dirty="0"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1400" b="1" dirty="0">
                <a:cs typeface="Arial" pitchFamily="34" charset="0"/>
              </a:rPr>
              <a:t>   </a:t>
            </a:r>
            <a:r>
              <a:rPr lang="en-US" sz="1400" b="1" dirty="0" err="1">
                <a:cs typeface="Arial" pitchFamily="34" charset="0"/>
              </a:rPr>
              <a:t>MCz</a:t>
            </a:r>
            <a:r>
              <a:rPr lang="en-US" sz="1400" b="1" dirty="0">
                <a:cs typeface="Arial" pitchFamily="34" charset="0"/>
              </a:rPr>
              <a:t>-n: damage </a:t>
            </a:r>
            <a:r>
              <a:rPr lang="en-US" sz="1400" b="1" dirty="0" smtClean="0">
                <a:cs typeface="Arial" pitchFamily="34" charset="0"/>
              </a:rPr>
              <a:t>compensated</a:t>
            </a:r>
            <a:endParaRPr lang="en-US" sz="1400" b="1" dirty="0">
              <a:cs typeface="Arial" pitchFamily="34" charset="0"/>
              <a:sym typeface="Wingdings" pitchFamily="2" charset="2"/>
            </a:endParaRPr>
          </a:p>
          <a:p>
            <a:pPr>
              <a:buFont typeface="Wingdings" pitchFamily="2" charset="2"/>
              <a:buNone/>
            </a:pPr>
            <a:r>
              <a:rPr lang="en-US" sz="1400" b="1" dirty="0">
                <a:solidFill>
                  <a:srgbClr val="FF0000"/>
                </a:solidFill>
                <a:cs typeface="Arial" pitchFamily="34" charset="0"/>
                <a:sym typeface="Wingdings" pitchFamily="2" charset="2"/>
              </a:rPr>
              <a:t> </a:t>
            </a:r>
            <a:r>
              <a:rPr lang="en-US" sz="1400" b="1" dirty="0">
                <a:solidFill>
                  <a:srgbClr val="FF0000"/>
                </a:solidFill>
                <a:cs typeface="Arial" pitchFamily="34" charset="0"/>
              </a:rPr>
              <a:t>donors introduced in p irradiation 	compensated by acceptors 	introduced in n irradiation</a:t>
            </a:r>
          </a:p>
        </p:txBody>
      </p:sp>
    </p:spTree>
    <p:extLst>
      <p:ext uri="{BB962C8B-B14F-4D97-AF65-F5344CB8AC3E}">
        <p14:creationId xmlns:p14="http://schemas.microsoft.com/office/powerpoint/2010/main" val="437730924"/>
      </p:ext>
    </p:extLst>
  </p:cSld>
  <p:clrMapOvr>
    <a:masterClrMapping/>
  </p:clrMapOvr>
  <p:transition advTm="64099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Mixed irradiations: 23 MeV Protons</a:t>
            </a:r>
            <a:endParaRPr lang="de-D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41" y="1202499"/>
            <a:ext cx="7181468" cy="4236881"/>
          </a:xfrm>
        </p:spPr>
      </p:pic>
    </p:spTree>
    <p:extLst>
      <p:ext uri="{BB962C8B-B14F-4D97-AF65-F5344CB8AC3E}">
        <p14:creationId xmlns:p14="http://schemas.microsoft.com/office/powerpoint/2010/main" val="275022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Mixed irradiations: 23 MeV Protons + Neutrons</a:t>
            </a:r>
            <a:endParaRPr lang="de-D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41" y="1152395"/>
            <a:ext cx="7181468" cy="4361356"/>
          </a:xfrm>
        </p:spPr>
      </p:pic>
      <p:sp>
        <p:nvSpPr>
          <p:cNvPr id="3" name="TextBox 2"/>
          <p:cNvSpPr txBox="1"/>
          <p:nvPr/>
        </p:nvSpPr>
        <p:spPr>
          <a:xfrm>
            <a:off x="964504" y="5323562"/>
            <a:ext cx="30636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à"/>
            </a:pPr>
            <a:r>
              <a:rPr lang="en-US" sz="1800" b="1" dirty="0" err="1" smtClean="0">
                <a:solidFill>
                  <a:srgbClr val="FF0000"/>
                </a:solidFill>
                <a:sym typeface="Wingdings" pitchFamily="2" charset="2"/>
              </a:rPr>
              <a:t>fluences</a:t>
            </a:r>
            <a:r>
              <a:rPr lang="en-US" sz="1800" b="1" dirty="0" smtClean="0">
                <a:solidFill>
                  <a:srgbClr val="FF0000"/>
                </a:solidFill>
                <a:sym typeface="Wingdings" pitchFamily="2" charset="2"/>
              </a:rPr>
              <a:t> add</a:t>
            </a:r>
          </a:p>
          <a:p>
            <a:pPr marL="285750" indent="-285750">
              <a:buFont typeface="Wingdings" pitchFamily="2" charset="2"/>
              <a:buChar char="à"/>
            </a:pPr>
            <a:r>
              <a:rPr lang="en-US" sz="1800" b="1" dirty="0" smtClean="0">
                <a:solidFill>
                  <a:srgbClr val="FF0000"/>
                </a:solidFill>
                <a:sym typeface="Wingdings" pitchFamily="2" charset="2"/>
              </a:rPr>
              <a:t>no compensation effect</a:t>
            </a:r>
            <a:endParaRPr lang="de-DE" sz="1800" b="1" dirty="0">
              <a:solidFill>
                <a:srgbClr val="FF0000"/>
              </a:solidFill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3646119" y="2442574"/>
            <a:ext cx="764088" cy="1866378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 flipH="1" flipV="1">
            <a:off x="4253632" y="4196219"/>
            <a:ext cx="869513" cy="145050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TextBox 9"/>
          <p:cNvSpPr txBox="1"/>
          <p:nvPr/>
        </p:nvSpPr>
        <p:spPr>
          <a:xfrm>
            <a:off x="4835047" y="5787025"/>
            <a:ext cx="12057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n+p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mixed</a:t>
            </a:r>
            <a:endParaRPr lang="de-DE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924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status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80" y="627703"/>
            <a:ext cx="7645718" cy="5724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437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9" y="689801"/>
            <a:ext cx="8520113" cy="5623317"/>
          </a:xfrm>
        </p:spPr>
        <p:txBody>
          <a:bodyPr/>
          <a:lstStyle/>
          <a:p>
            <a:r>
              <a:rPr lang="en-US" dirty="0" smtClean="0"/>
              <a:t>Huge amount of information already available</a:t>
            </a:r>
          </a:p>
          <a:p>
            <a:r>
              <a:rPr lang="en-US" dirty="0" smtClean="0"/>
              <a:t>MCz200N and FZ200N behave similarly due to the similar level in oxygen concentration.</a:t>
            </a:r>
          </a:p>
          <a:p>
            <a:pPr lvl="1"/>
            <a:r>
              <a:rPr lang="en-US" dirty="0" smtClean="0"/>
              <a:t>This FZ deep </a:t>
            </a:r>
            <a:r>
              <a:rPr lang="en-US" dirty="0" err="1" smtClean="0"/>
              <a:t>deffused</a:t>
            </a:r>
            <a:r>
              <a:rPr lang="en-US" dirty="0" smtClean="0"/>
              <a:t> is not what we have known as FZ so far.</a:t>
            </a:r>
          </a:p>
          <a:p>
            <a:r>
              <a:rPr lang="en-US" dirty="0" smtClean="0"/>
              <a:t>We need to know more about the oxygen content of the FTH</a:t>
            </a:r>
          </a:p>
          <a:p>
            <a:pPr lvl="1"/>
            <a:r>
              <a:rPr lang="en-US" dirty="0" smtClean="0"/>
              <a:t>ITME SIMS measurements (send diode)</a:t>
            </a:r>
          </a:p>
          <a:p>
            <a:r>
              <a:rPr lang="en-US" dirty="0" smtClean="0"/>
              <a:t>Charge collection with diodes shows similar </a:t>
            </a:r>
            <a:r>
              <a:rPr lang="en-US" dirty="0" err="1" smtClean="0"/>
              <a:t>behaviour</a:t>
            </a:r>
            <a:r>
              <a:rPr lang="en-US" dirty="0" smtClean="0"/>
              <a:t> of all material types.</a:t>
            </a:r>
          </a:p>
          <a:p>
            <a:r>
              <a:rPr lang="en-US" dirty="0" smtClean="0"/>
              <a:t>Propose to cut down on CCE measurements on pad diodes</a:t>
            </a:r>
          </a:p>
          <a:p>
            <a:pPr lvl="1"/>
            <a:r>
              <a:rPr lang="en-US" dirty="0" smtClean="0"/>
              <a:t>Measure at 80min@60</a:t>
            </a:r>
            <a:r>
              <a:rPr lang="en-US" baseline="30000" dirty="0" smtClean="0"/>
              <a:t>o</a:t>
            </a:r>
            <a:r>
              <a:rPr lang="en-US" dirty="0" smtClean="0"/>
              <a:t>C only</a:t>
            </a:r>
          </a:p>
          <a:p>
            <a:r>
              <a:rPr lang="en-US" dirty="0" smtClean="0"/>
              <a:t>We need to get all diodes to at least 80</a:t>
            </a:r>
            <a:r>
              <a:rPr lang="en-US" dirty="0"/>
              <a:t>min@60</a:t>
            </a:r>
            <a:r>
              <a:rPr lang="en-US" baseline="30000" dirty="0"/>
              <a:t>o</a:t>
            </a:r>
            <a:r>
              <a:rPr lang="en-US" dirty="0"/>
              <a:t>C </a:t>
            </a:r>
            <a:r>
              <a:rPr lang="en-US" dirty="0" smtClean="0"/>
              <a:t>annealing</a:t>
            </a:r>
          </a:p>
          <a:p>
            <a:r>
              <a:rPr lang="en-US" dirty="0" smtClean="0"/>
              <a:t>Feed-back meeting with Hamamatsu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97588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all involved in the measurements</a:t>
            </a:r>
          </a:p>
          <a:p>
            <a:r>
              <a:rPr lang="en-US" dirty="0" smtClean="0"/>
              <a:t>To Joachim and Thomas for the plots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73656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Material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BACKUP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3420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it the </a:t>
            </a:r>
            <a:r>
              <a:rPr lang="en-US" dirty="0" err="1" smtClean="0"/>
              <a:t>MCz</a:t>
            </a:r>
            <a:r>
              <a:rPr lang="en-US" dirty="0" smtClean="0"/>
              <a:t>?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35" y="914400"/>
            <a:ext cx="7598901" cy="4534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088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MCz</a:t>
            </a:r>
            <a:r>
              <a:rPr lang="en-US" dirty="0" smtClean="0"/>
              <a:t> TCT illumination from back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1038225"/>
            <a:ext cx="9525000" cy="478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820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Materials and oxygen content</a:t>
            </a:r>
            <a:endParaRPr lang="de-DE" dirty="0"/>
          </a:p>
        </p:txBody>
      </p:sp>
      <p:graphicFrame>
        <p:nvGraphicFramePr>
          <p:cNvPr id="4" name="Tabelle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8551572"/>
              </p:ext>
            </p:extLst>
          </p:nvPr>
        </p:nvGraphicFramePr>
        <p:xfrm>
          <a:off x="71616" y="685800"/>
          <a:ext cx="7068220" cy="169164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797991"/>
                <a:gridCol w="1380312"/>
                <a:gridCol w="1847722"/>
                <a:gridCol w="1143000"/>
                <a:gridCol w="899195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sz="1600" dirty="0" smtClean="0">
                          <a:effectLst/>
                        </a:rPr>
                        <a:t>material</a:t>
                      </a:r>
                      <a:endParaRPr lang="de-DE" sz="1600" dirty="0">
                        <a:effectLst/>
                        <a:latin typeface="Calibri"/>
                      </a:endParaRPr>
                    </a:p>
                  </a:txBody>
                  <a:tcPr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600" dirty="0" err="1" smtClean="0">
                          <a:effectLst/>
                        </a:rPr>
                        <a:t>thinning</a:t>
                      </a:r>
                      <a:endParaRPr lang="de-DE" sz="1600" dirty="0">
                        <a:effectLst/>
                        <a:latin typeface="Calibri"/>
                      </a:endParaRPr>
                    </a:p>
                  </a:txBody>
                  <a:tcPr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600" dirty="0" err="1" smtClean="0">
                          <a:effectLst/>
                          <a:latin typeface="+mn-lt"/>
                        </a:rPr>
                        <a:t>active</a:t>
                      </a:r>
                      <a:r>
                        <a:rPr lang="de-DE" sz="1600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de-DE" sz="1600" baseline="0" dirty="0" err="1" smtClean="0">
                          <a:effectLst/>
                          <a:latin typeface="+mn-lt"/>
                        </a:rPr>
                        <a:t>thickness</a:t>
                      </a:r>
                      <a:endParaRPr lang="de-DE" sz="1600" dirty="0">
                        <a:effectLst/>
                        <a:latin typeface="Calibri"/>
                      </a:endParaRPr>
                    </a:p>
                  </a:txBody>
                  <a:tcPr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600" baseline="0" dirty="0" err="1" smtClean="0">
                          <a:effectLst/>
                          <a:latin typeface="+mn-lt"/>
                        </a:rPr>
                        <a:t>thickness</a:t>
                      </a:r>
                      <a:endParaRPr lang="de-DE" sz="1600" dirty="0">
                        <a:effectLst/>
                        <a:latin typeface="Calibri"/>
                      </a:endParaRPr>
                    </a:p>
                  </a:txBody>
                  <a:tcPr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600" dirty="0" smtClean="0">
                          <a:effectLst/>
                          <a:latin typeface="Calibri"/>
                        </a:rPr>
                        <a:t>O[10</a:t>
                      </a:r>
                      <a:r>
                        <a:rPr lang="de-DE" sz="1600" baseline="30000" dirty="0" smtClean="0">
                          <a:effectLst/>
                          <a:latin typeface="Calibri"/>
                        </a:rPr>
                        <a:t>17</a:t>
                      </a:r>
                      <a:r>
                        <a:rPr lang="de-DE" sz="1600" dirty="0" smtClean="0">
                          <a:effectLst/>
                          <a:latin typeface="Calibri"/>
                        </a:rPr>
                        <a:t>]</a:t>
                      </a:r>
                      <a:endParaRPr lang="de-DE" sz="1600" dirty="0">
                        <a:effectLst/>
                        <a:latin typeface="Calibri"/>
                      </a:endParaRPr>
                    </a:p>
                  </a:txBody>
                  <a:tcPr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sz="1600" dirty="0" err="1" smtClean="0">
                          <a:effectLst/>
                        </a:rPr>
                        <a:t>Float</a:t>
                      </a:r>
                      <a:r>
                        <a:rPr lang="de-DE" sz="1600" baseline="0" dirty="0" smtClean="0">
                          <a:effectLst/>
                        </a:rPr>
                        <a:t> Zone (FZ)</a:t>
                      </a:r>
                      <a:endParaRPr lang="de-DE" sz="1600" dirty="0">
                        <a:effectLst/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600" dirty="0" err="1">
                          <a:effectLst/>
                        </a:rPr>
                        <a:t>deep</a:t>
                      </a:r>
                      <a:r>
                        <a:rPr lang="de-DE" sz="1600" dirty="0">
                          <a:effectLst/>
                        </a:rPr>
                        <a:t> </a:t>
                      </a:r>
                      <a:r>
                        <a:rPr lang="de-DE" sz="1600" dirty="0" err="1">
                          <a:effectLst/>
                        </a:rPr>
                        <a:t>diffusion</a:t>
                      </a:r>
                      <a:endParaRPr lang="de-DE" sz="1600" dirty="0">
                        <a:effectLst/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>
                          <a:solidFill>
                            <a:schemeClr val="tx1"/>
                          </a:solidFill>
                          <a:effectLst/>
                        </a:rPr>
                        <a:t>320</a:t>
                      </a:r>
                      <a:r>
                        <a:rPr lang="el-GR" sz="1600" dirty="0" smtClean="0">
                          <a:effectLst/>
                        </a:rPr>
                        <a:t>μ</a:t>
                      </a:r>
                      <a:r>
                        <a:rPr lang="de-DE" sz="1600" dirty="0" smtClean="0">
                          <a:effectLst/>
                        </a:rPr>
                        <a:t>m</a:t>
                      </a:r>
                      <a:endParaRPr lang="de-DE" sz="16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/>
                      <a:r>
                        <a:rPr lang="de-DE" sz="1600" dirty="0" smtClean="0">
                          <a:solidFill>
                            <a:schemeClr val="tx1"/>
                          </a:solidFill>
                          <a:effectLst/>
                        </a:rPr>
                        <a:t>200</a:t>
                      </a:r>
                      <a:r>
                        <a:rPr lang="de-DE" sz="1600" baseline="0" dirty="0" smtClean="0">
                          <a:effectLst/>
                        </a:rPr>
                        <a:t> </a:t>
                      </a:r>
                      <a:r>
                        <a:rPr lang="el-GR" sz="1600" dirty="0" smtClean="0">
                          <a:effectLst/>
                        </a:rPr>
                        <a:t>μ</a:t>
                      </a:r>
                      <a:r>
                        <a:rPr lang="de-DE" sz="1600" dirty="0" smtClean="0">
                          <a:effectLst/>
                        </a:rPr>
                        <a:t>m</a:t>
                      </a:r>
                      <a:endParaRPr lang="de-DE" sz="1600" dirty="0">
                        <a:effectLst/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600" dirty="0" smtClean="0">
                          <a:effectLst/>
                        </a:rPr>
                        <a:t>320 </a:t>
                      </a:r>
                      <a:r>
                        <a:rPr lang="el-GR" sz="1600" dirty="0" smtClean="0">
                          <a:effectLst/>
                        </a:rPr>
                        <a:t>μ</a:t>
                      </a:r>
                      <a:r>
                        <a:rPr lang="de-DE" sz="1600" dirty="0" smtClean="0">
                          <a:effectLst/>
                        </a:rPr>
                        <a:t>m</a:t>
                      </a:r>
                      <a:endParaRPr lang="de-DE" sz="1600" dirty="0">
                        <a:effectLst/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effectLst/>
                          <a:latin typeface="Calibri"/>
                        </a:rPr>
                        <a:t>0.8-1</a:t>
                      </a:r>
                      <a:endParaRPr lang="de-DE" sz="1600" dirty="0" smtClean="0">
                        <a:effectLst/>
                        <a:latin typeface="Calibri"/>
                      </a:endParaRPr>
                    </a:p>
                    <a:p>
                      <a:pPr algn="l"/>
                      <a:r>
                        <a:rPr lang="en-US" sz="1600" dirty="0" smtClean="0">
                          <a:effectLst/>
                          <a:latin typeface="Calibri"/>
                        </a:rPr>
                        <a:t>3-4</a:t>
                      </a:r>
                      <a:endParaRPr lang="de-DE" sz="1600" dirty="0">
                        <a:effectLst/>
                        <a:latin typeface="Calibri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sz="1600" dirty="0" err="1" smtClean="0">
                          <a:effectLst/>
                        </a:rPr>
                        <a:t>Float</a:t>
                      </a:r>
                      <a:r>
                        <a:rPr lang="de-DE" sz="1600" baseline="0" dirty="0" smtClean="0">
                          <a:effectLst/>
                        </a:rPr>
                        <a:t> Zone (FTH)</a:t>
                      </a:r>
                      <a:endParaRPr lang="de-DE" sz="1600" dirty="0">
                        <a:effectLst/>
                        <a:latin typeface="Calibri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600" dirty="0" err="1" smtClean="0">
                          <a:effectLst/>
                        </a:rPr>
                        <a:t>thinned</a:t>
                      </a:r>
                      <a:endParaRPr lang="de-DE" sz="1600" dirty="0">
                        <a:effectLst/>
                        <a:latin typeface="Calibri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600" dirty="0" smtClean="0">
                          <a:effectLst/>
                        </a:rPr>
                        <a:t>200 </a:t>
                      </a:r>
                      <a:r>
                        <a:rPr lang="el-GR" sz="1600" dirty="0" smtClean="0">
                          <a:effectLst/>
                        </a:rPr>
                        <a:t>μ</a:t>
                      </a:r>
                      <a:r>
                        <a:rPr lang="de-DE" sz="1600" dirty="0" smtClean="0">
                          <a:effectLst/>
                        </a:rPr>
                        <a:t>m</a:t>
                      </a:r>
                      <a:endParaRPr lang="de-DE" sz="1600" dirty="0">
                        <a:effectLst/>
                        <a:latin typeface="Calibri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600" dirty="0" smtClean="0">
                          <a:effectLst/>
                        </a:rPr>
                        <a:t>200</a:t>
                      </a:r>
                      <a:r>
                        <a:rPr lang="de-DE" sz="1600" baseline="0" dirty="0" smtClean="0">
                          <a:effectLst/>
                        </a:rPr>
                        <a:t> </a:t>
                      </a:r>
                      <a:r>
                        <a:rPr lang="el-GR" sz="1600" dirty="0" smtClean="0">
                          <a:effectLst/>
                        </a:rPr>
                        <a:t>μ</a:t>
                      </a:r>
                      <a:r>
                        <a:rPr lang="de-DE" sz="1600" dirty="0" smtClean="0">
                          <a:effectLst/>
                        </a:rPr>
                        <a:t>m</a:t>
                      </a:r>
                      <a:endParaRPr lang="de-DE" sz="1600" dirty="0">
                        <a:effectLst/>
                        <a:latin typeface="Calibri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effectLst/>
                          <a:latin typeface="Calibri"/>
                        </a:rPr>
                        <a:t>?</a:t>
                      </a:r>
                      <a:endParaRPr lang="de-DE" sz="1600" dirty="0">
                        <a:effectLst/>
                        <a:latin typeface="Calibri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sz="1600" dirty="0" err="1">
                          <a:effectLst/>
                        </a:rPr>
                        <a:t>MCz</a:t>
                      </a:r>
                      <a:endParaRPr lang="de-DE" sz="1600" dirty="0">
                        <a:effectLst/>
                        <a:latin typeface="Calibri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600" dirty="0">
                          <a:effectLst/>
                        </a:rPr>
                        <a:t>---</a:t>
                      </a:r>
                      <a:endParaRPr lang="de-DE" sz="1600" dirty="0">
                        <a:effectLst/>
                        <a:latin typeface="Calibri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600" dirty="0" smtClean="0">
                          <a:solidFill>
                            <a:schemeClr val="tx1"/>
                          </a:solidFill>
                          <a:effectLst/>
                        </a:rPr>
                        <a:t>200</a:t>
                      </a:r>
                      <a:r>
                        <a:rPr lang="de-DE" sz="160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l-GR" sz="1600" dirty="0" smtClean="0">
                          <a:effectLst/>
                        </a:rPr>
                        <a:t>μ</a:t>
                      </a:r>
                      <a:r>
                        <a:rPr lang="de-DE" sz="1600" dirty="0" smtClean="0">
                          <a:effectLst/>
                        </a:rPr>
                        <a:t>m</a:t>
                      </a:r>
                      <a:endParaRPr lang="de-DE" sz="1600" dirty="0">
                        <a:effectLst/>
                        <a:latin typeface="Calibri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600" dirty="0" smtClean="0">
                          <a:effectLst/>
                        </a:rPr>
                        <a:t>200</a:t>
                      </a:r>
                      <a:r>
                        <a:rPr lang="de-DE" sz="1600" baseline="0" dirty="0" smtClean="0">
                          <a:effectLst/>
                        </a:rPr>
                        <a:t> </a:t>
                      </a:r>
                      <a:r>
                        <a:rPr lang="el-GR" sz="1600" dirty="0" smtClean="0">
                          <a:effectLst/>
                        </a:rPr>
                        <a:t>μ</a:t>
                      </a:r>
                      <a:r>
                        <a:rPr lang="de-DE" sz="1600" dirty="0" smtClean="0">
                          <a:effectLst/>
                        </a:rPr>
                        <a:t>m</a:t>
                      </a:r>
                      <a:endParaRPr lang="de-DE" sz="1600" dirty="0">
                        <a:effectLst/>
                        <a:latin typeface="Calibri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600" dirty="0" smtClean="0">
                          <a:effectLst/>
                          <a:latin typeface="Calibri"/>
                        </a:rPr>
                        <a:t>5</a:t>
                      </a:r>
                      <a:endParaRPr lang="de-DE" sz="1600" dirty="0">
                        <a:effectLst/>
                        <a:latin typeface="Calibri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844" y="2519441"/>
            <a:ext cx="5593284" cy="3668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580582" y="3228706"/>
            <a:ext cx="335204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p-on-n (n-type):</a:t>
            </a:r>
          </a:p>
          <a:p>
            <a:r>
              <a:rPr lang="en-US" dirty="0"/>
              <a:t>FZ320N</a:t>
            </a:r>
            <a:r>
              <a:rPr lang="en-US" dirty="0" smtClean="0"/>
              <a:t> </a:t>
            </a:r>
          </a:p>
          <a:p>
            <a:r>
              <a:rPr lang="en-US" dirty="0" smtClean="0"/>
              <a:t>FZ200N</a:t>
            </a:r>
          </a:p>
          <a:p>
            <a:r>
              <a:rPr lang="en-US" dirty="0" smtClean="0"/>
              <a:t>MCz200N</a:t>
            </a:r>
          </a:p>
          <a:p>
            <a:endParaRPr lang="en-US" b="1" dirty="0" smtClean="0"/>
          </a:p>
          <a:p>
            <a:r>
              <a:rPr lang="en-US" b="1" dirty="0" smtClean="0"/>
              <a:t>n-on-p (p-type)</a:t>
            </a:r>
          </a:p>
          <a:p>
            <a:r>
              <a:rPr lang="en-US" b="1" dirty="0" smtClean="0"/>
              <a:t>with p-stop</a:t>
            </a:r>
            <a:r>
              <a:rPr lang="en-US" b="1" baseline="30000" dirty="0" smtClean="0"/>
              <a:t>(1)</a:t>
            </a:r>
            <a:r>
              <a:rPr lang="en-US" b="1" dirty="0" smtClean="0"/>
              <a:t>           with p-spray</a:t>
            </a:r>
            <a:endParaRPr lang="en-US" dirty="0" smtClean="0"/>
          </a:p>
          <a:p>
            <a:r>
              <a:rPr lang="en-US" dirty="0" smtClean="0"/>
              <a:t>FZ320P                      FZ320Y</a:t>
            </a:r>
            <a:endParaRPr lang="en-US" dirty="0"/>
          </a:p>
          <a:p>
            <a:r>
              <a:rPr lang="en-US" dirty="0" smtClean="0"/>
              <a:t>FZ200P		   FZ200Y</a:t>
            </a:r>
            <a:endParaRPr lang="en-US" dirty="0"/>
          </a:p>
          <a:p>
            <a:r>
              <a:rPr lang="en-US" dirty="0" smtClean="0"/>
              <a:t>MCz200P		   MCz200Y</a:t>
            </a:r>
            <a:endParaRPr lang="en-US" dirty="0"/>
          </a:p>
          <a:p>
            <a:endParaRPr lang="en-US" b="1" dirty="0" smtClean="0"/>
          </a:p>
          <a:p>
            <a:endParaRPr lang="de-DE" b="1" dirty="0"/>
          </a:p>
        </p:txBody>
      </p:sp>
      <p:cxnSp>
        <p:nvCxnSpPr>
          <p:cNvPr id="33" name="Straight Arrow Connector 32"/>
          <p:cNvCxnSpPr/>
          <p:nvPr/>
        </p:nvCxnSpPr>
        <p:spPr bwMode="auto">
          <a:xfrm>
            <a:off x="6452468" y="5610777"/>
            <a:ext cx="291231" cy="22511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4" name="TextBox 33"/>
          <p:cNvSpPr txBox="1"/>
          <p:nvPr/>
        </p:nvSpPr>
        <p:spPr>
          <a:xfrm>
            <a:off x="27387" y="6275223"/>
            <a:ext cx="27174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(1) no isolation of pad and guard ring</a:t>
            </a:r>
          </a:p>
          <a:p>
            <a:r>
              <a:rPr lang="en-US" sz="1200" dirty="0" smtClean="0"/>
              <a:t>not an issue after irradiation anymore</a:t>
            </a:r>
            <a:endParaRPr lang="de-DE" sz="1200" dirty="0"/>
          </a:p>
        </p:txBody>
      </p:sp>
      <p:cxnSp>
        <p:nvCxnSpPr>
          <p:cNvPr id="38" name="Straight Arrow Connector 37"/>
          <p:cNvCxnSpPr/>
          <p:nvPr/>
        </p:nvCxnSpPr>
        <p:spPr bwMode="auto">
          <a:xfrm flipH="1">
            <a:off x="7354346" y="5610777"/>
            <a:ext cx="349684" cy="22511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1" name="TextBox 40"/>
          <p:cNvSpPr txBox="1"/>
          <p:nvPr/>
        </p:nvSpPr>
        <p:spPr>
          <a:xfrm>
            <a:off x="5644921" y="5821085"/>
            <a:ext cx="33425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no difference as concerns the diodes</a:t>
            </a:r>
            <a:endParaRPr lang="de-DE" sz="1400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7187472" y="1036807"/>
            <a:ext cx="16760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important to keep in mind:</a:t>
            </a: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this FZ material is  different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580582" y="2630114"/>
            <a:ext cx="2626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0070C0"/>
                </a:solidFill>
              </a:rPr>
              <a:t>concentrate on 200µm</a:t>
            </a:r>
            <a:endParaRPr lang="de-DE" sz="1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0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Charge Collection in Diodes</a:t>
            </a:r>
            <a:endParaRPr lang="de-D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77" y="1919715"/>
            <a:ext cx="6559794" cy="396428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44727" y="919961"/>
            <a:ext cx="61782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800" b="1" dirty="0" err="1" smtClean="0"/>
              <a:t>signal</a:t>
            </a:r>
            <a:r>
              <a:rPr lang="de-DE" sz="1800" b="1" dirty="0" smtClean="0"/>
              <a:t> </a:t>
            </a:r>
            <a:r>
              <a:rPr lang="de-DE" sz="1800" b="1" dirty="0" err="1" smtClean="0"/>
              <a:t>calculated</a:t>
            </a:r>
            <a:r>
              <a:rPr lang="de-DE" sz="1800" b="1" dirty="0" smtClean="0"/>
              <a:t> </a:t>
            </a:r>
            <a:r>
              <a:rPr lang="de-DE" sz="1800" b="1" dirty="0" err="1" smtClean="0"/>
              <a:t>from</a:t>
            </a:r>
            <a:r>
              <a:rPr lang="de-DE" sz="1800" b="1" dirty="0" smtClean="0"/>
              <a:t> CCE </a:t>
            </a:r>
            <a:r>
              <a:rPr lang="de-DE" sz="1800" b="1" dirty="0" err="1" smtClean="0"/>
              <a:t>as</a:t>
            </a:r>
            <a:r>
              <a:rPr lang="de-DE" sz="1800" b="1" dirty="0" smtClean="0"/>
              <a:t> CCE </a:t>
            </a:r>
            <a:r>
              <a:rPr lang="de-DE" sz="1800" b="1" dirty="0"/>
              <a:t>* 22000e * d/300µm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1352" y="1496685"/>
            <a:ext cx="72250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at 500V bias (above depletion) after 23 MeV and 23GeV proton irradiation</a:t>
            </a:r>
            <a:endParaRPr lang="de-DE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27456" y="2154476"/>
            <a:ext cx="25165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3526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Charge Collection in Diodes</a:t>
            </a:r>
            <a:endParaRPr lang="de-D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78" y="1919715"/>
            <a:ext cx="6559792" cy="396428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44727" y="919961"/>
            <a:ext cx="61782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800" b="1" dirty="0" err="1" smtClean="0"/>
              <a:t>signal</a:t>
            </a:r>
            <a:r>
              <a:rPr lang="de-DE" sz="1800" b="1" dirty="0" smtClean="0"/>
              <a:t> </a:t>
            </a:r>
            <a:r>
              <a:rPr lang="de-DE" sz="1800" b="1" dirty="0" err="1" smtClean="0"/>
              <a:t>calculated</a:t>
            </a:r>
            <a:r>
              <a:rPr lang="de-DE" sz="1800" b="1" dirty="0" smtClean="0"/>
              <a:t> </a:t>
            </a:r>
            <a:r>
              <a:rPr lang="de-DE" sz="1800" b="1" dirty="0" err="1" smtClean="0"/>
              <a:t>from</a:t>
            </a:r>
            <a:r>
              <a:rPr lang="de-DE" sz="1800" b="1" dirty="0" smtClean="0"/>
              <a:t> CCE </a:t>
            </a:r>
            <a:r>
              <a:rPr lang="de-DE" sz="1800" b="1" dirty="0" err="1" smtClean="0"/>
              <a:t>as</a:t>
            </a:r>
            <a:r>
              <a:rPr lang="de-DE" sz="1800" b="1" dirty="0" smtClean="0"/>
              <a:t> CCE </a:t>
            </a:r>
            <a:r>
              <a:rPr lang="de-DE" sz="1800" b="1" dirty="0"/>
              <a:t>* 22000e * d/300µm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1352" y="1496685"/>
            <a:ext cx="61879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at 500V bias (above depletion) after 23 MeV 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p and n 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irradiation</a:t>
            </a:r>
            <a:endParaRPr lang="de-DE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27456" y="2154476"/>
            <a:ext cx="25165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4935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710" y="2667475"/>
            <a:ext cx="4705438" cy="3658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FZ200N compared to MCz200N</a:t>
            </a:r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201454"/>
            <a:ext cx="4572000" cy="3591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7995" y="832805"/>
            <a:ext cx="5070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</a:rPr>
              <a:t>remember high oxygen content, similar level</a:t>
            </a:r>
            <a:endParaRPr lang="de-DE" sz="1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59890" y="1640910"/>
            <a:ext cx="26677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diodes behave quite similar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4036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FZ200N - Red laser Illuminations</a:t>
            </a:r>
            <a:endParaRPr lang="de-D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87" b="3956"/>
          <a:stretch/>
        </p:blipFill>
        <p:spPr bwMode="auto">
          <a:xfrm>
            <a:off x="37578" y="1286526"/>
            <a:ext cx="4325394" cy="3586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4" t="2638" r="4753" b="10307"/>
          <a:stretch/>
        </p:blipFill>
        <p:spPr bwMode="auto">
          <a:xfrm>
            <a:off x="4446740" y="1324104"/>
            <a:ext cx="4283901" cy="3532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9682" y="804460"/>
            <a:ext cx="4237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/>
              <a:t>different </a:t>
            </a:r>
            <a:r>
              <a:rPr lang="en-US" sz="1800" b="1" dirty="0" err="1"/>
              <a:t>f</a:t>
            </a:r>
            <a:r>
              <a:rPr lang="en-US" sz="1800" b="1" dirty="0" err="1" smtClean="0"/>
              <a:t>luences</a:t>
            </a:r>
            <a:r>
              <a:rPr lang="en-US" sz="1800" b="1" dirty="0" smtClean="0"/>
              <a:t> of 23 MeV protons</a:t>
            </a:r>
            <a:endParaRPr lang="de-DE" sz="1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28984" y="5079128"/>
            <a:ext cx="33041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 irradiated (no annealing) at 0</a:t>
            </a:r>
            <a:r>
              <a:rPr lang="en-US" baseline="30000" dirty="0" smtClean="0"/>
              <a:t>o</a:t>
            </a:r>
            <a:r>
              <a:rPr lang="en-US" dirty="0" smtClean="0"/>
              <a:t>C</a:t>
            </a:r>
            <a:endParaRPr lang="de-DE" dirty="0"/>
          </a:p>
        </p:txBody>
      </p:sp>
      <p:sp>
        <p:nvSpPr>
          <p:cNvPr id="6" name="TextBox 5"/>
          <p:cNvSpPr txBox="1"/>
          <p:nvPr/>
        </p:nvSpPr>
        <p:spPr>
          <a:xfrm>
            <a:off x="4872625" y="5079128"/>
            <a:ext cx="38266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2.5 e14 for 23 MeV and 23 </a:t>
            </a:r>
            <a:r>
              <a:rPr lang="en-US" dirty="0" err="1" smtClean="0"/>
              <a:t>GeV</a:t>
            </a:r>
            <a:r>
              <a:rPr lang="en-US" dirty="0" smtClean="0"/>
              <a:t> protons</a:t>
            </a:r>
          </a:p>
          <a:p>
            <a:r>
              <a:rPr lang="en-US" dirty="0" smtClean="0"/>
              <a:t>30 min @ 8</a:t>
            </a:r>
            <a:r>
              <a:rPr lang="en-US" dirty="0"/>
              <a:t>0</a:t>
            </a:r>
            <a:r>
              <a:rPr lang="en-US" baseline="30000" dirty="0"/>
              <a:t>o</a:t>
            </a:r>
            <a:r>
              <a:rPr lang="en-US" dirty="0"/>
              <a:t>C</a:t>
            </a:r>
            <a:endParaRPr lang="de-DE" dirty="0"/>
          </a:p>
          <a:p>
            <a:endParaRPr lang="de-DE" dirty="0"/>
          </a:p>
        </p:txBody>
      </p:sp>
      <p:sp>
        <p:nvSpPr>
          <p:cNvPr id="11" name="TextBox 10"/>
          <p:cNvSpPr txBox="1"/>
          <p:nvPr/>
        </p:nvSpPr>
        <p:spPr>
          <a:xfrm>
            <a:off x="4664876" y="807254"/>
            <a:ext cx="4153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/>
              <a:t>different energies for ~same </a:t>
            </a:r>
            <a:r>
              <a:rPr lang="en-US" sz="1800" b="1" dirty="0" err="1" smtClean="0"/>
              <a:t>fluence</a:t>
            </a:r>
            <a:endParaRPr lang="de-DE" sz="1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99063" y="5542006"/>
            <a:ext cx="41729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</a:rPr>
              <a:t>FZ200 inverts after 23 MeV protons</a:t>
            </a:r>
          </a:p>
          <a:p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</a:rPr>
              <a:t>does not invert after 23 </a:t>
            </a:r>
            <a:r>
              <a:rPr lang="en-US" sz="1800" b="1" dirty="0" err="1" smtClean="0">
                <a:solidFill>
                  <a:schemeClr val="accent1">
                    <a:lumMod val="75000"/>
                  </a:schemeClr>
                </a:solidFill>
              </a:rPr>
              <a:t>GeV</a:t>
            </a: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</a:rPr>
              <a:t> protons</a:t>
            </a:r>
            <a:endParaRPr lang="de-DE" sz="1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84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5" t="8230" r="11424"/>
          <a:stretch/>
        </p:blipFill>
        <p:spPr>
          <a:xfrm>
            <a:off x="0" y="1224291"/>
            <a:ext cx="6475957" cy="5086525"/>
          </a:xfrm>
          <a:prstGeom prst="rect">
            <a:avLst/>
          </a:prstGeom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92100" y="103188"/>
            <a:ext cx="8520113" cy="544512"/>
          </a:xfrm>
          <a:prstGeom prst="rect">
            <a:avLst/>
          </a:prstGeom>
          <a:noFill/>
          <a:ln/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US" dirty="0" smtClean="0"/>
              <a:t>Current above full depletion</a:t>
            </a:r>
            <a:endParaRPr lang="en-US" baseline="-25000" dirty="0"/>
          </a:p>
        </p:txBody>
      </p:sp>
      <p:sp>
        <p:nvSpPr>
          <p:cNvPr id="8" name="Rectangle 7"/>
          <p:cNvSpPr/>
          <p:nvPr/>
        </p:nvSpPr>
        <p:spPr>
          <a:xfrm>
            <a:off x="3650282" y="3500937"/>
            <a:ext cx="21492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dirty="0"/>
          </a:p>
          <a:p>
            <a:r>
              <a:rPr lang="de-DE" dirty="0"/>
              <a:t>𝛼</a:t>
            </a:r>
            <a:r>
              <a:rPr lang="de-DE" baseline="-25000" dirty="0"/>
              <a:t>𝑀𝑜𝑙𝑙</a:t>
            </a:r>
            <a:r>
              <a:rPr lang="de-DE" dirty="0"/>
              <a:t> = </a:t>
            </a:r>
            <a:r>
              <a:rPr lang="de-DE" dirty="0" smtClean="0"/>
              <a:t>5.3</a:t>
            </a:r>
            <a:r>
              <a:rPr lang="de-DE" dirty="0"/>
              <a:t>∙10</a:t>
            </a:r>
            <a:r>
              <a:rPr lang="de-DE" baseline="30000" dirty="0"/>
              <a:t>−17</a:t>
            </a:r>
            <a:r>
              <a:rPr lang="de-DE" dirty="0"/>
              <a:t>𝐴/𝑐𝑚 </a:t>
            </a:r>
          </a:p>
        </p:txBody>
      </p:sp>
      <p:sp>
        <p:nvSpPr>
          <p:cNvPr id="9" name="Rectangle 8"/>
          <p:cNvSpPr/>
          <p:nvPr/>
        </p:nvSpPr>
        <p:spPr>
          <a:xfrm>
            <a:off x="6350847" y="2610810"/>
            <a:ext cx="279315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sz="1800" dirty="0"/>
          </a:p>
          <a:p>
            <a:r>
              <a:rPr lang="de-DE" sz="1800" dirty="0" smtClean="0"/>
              <a:t>𝐼/𝑉</a:t>
            </a:r>
            <a:r>
              <a:rPr lang="de-DE" sz="1800" dirty="0"/>
              <a:t>= 𝛼∙</a:t>
            </a:r>
            <a:r>
              <a:rPr lang="el-GR" sz="1800" dirty="0"/>
              <a:t>Φ</a:t>
            </a:r>
            <a:r>
              <a:rPr lang="de-DE" sz="1800" baseline="-25000" dirty="0"/>
              <a:t>𝑒𝑞</a:t>
            </a:r>
            <a:r>
              <a:rPr lang="de-DE" sz="1800" dirty="0"/>
              <a:t> </a:t>
            </a:r>
            <a:endParaRPr lang="de-DE" sz="1800" dirty="0" smtClean="0"/>
          </a:p>
          <a:p>
            <a:endParaRPr lang="de-DE" sz="1800" dirty="0"/>
          </a:p>
          <a:p>
            <a:r>
              <a:rPr lang="de-DE" sz="1800" dirty="0" err="1"/>
              <a:t>independent</a:t>
            </a:r>
            <a:r>
              <a:rPr lang="de-DE" sz="1800" dirty="0"/>
              <a:t> </a:t>
            </a:r>
            <a:r>
              <a:rPr lang="de-DE" sz="1800" dirty="0" err="1"/>
              <a:t>of</a:t>
            </a:r>
            <a:r>
              <a:rPr lang="de-DE" sz="1800" dirty="0"/>
              <a:t> material </a:t>
            </a:r>
          </a:p>
          <a:p>
            <a:r>
              <a:rPr lang="de-DE" sz="1800" dirty="0" err="1"/>
              <a:t>and</a:t>
            </a:r>
            <a:r>
              <a:rPr lang="de-DE" sz="1800" dirty="0"/>
              <a:t> </a:t>
            </a:r>
            <a:r>
              <a:rPr lang="de-DE" sz="1800" dirty="0" err="1"/>
              <a:t>irradiation</a:t>
            </a:r>
            <a:r>
              <a:rPr lang="de-DE" sz="1800" dirty="0"/>
              <a:t> type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350847" y="2284789"/>
            <a:ext cx="24016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800" b="1" dirty="0" err="1"/>
              <a:t>current</a:t>
            </a:r>
            <a:r>
              <a:rPr lang="de-DE" sz="1800" b="1" dirty="0"/>
              <a:t> </a:t>
            </a:r>
            <a:r>
              <a:rPr lang="de-DE" sz="1800" b="1" dirty="0" err="1"/>
              <a:t>at</a:t>
            </a:r>
            <a:r>
              <a:rPr lang="de-DE" sz="1800" b="1" dirty="0"/>
              <a:t> </a:t>
            </a:r>
            <a:r>
              <a:rPr lang="de-DE" sz="1800" b="1" dirty="0" err="1" smtClean="0"/>
              <a:t>V</a:t>
            </a:r>
            <a:r>
              <a:rPr lang="de-DE" sz="1800" b="1" baseline="-25000" dirty="0" err="1" smtClean="0"/>
              <a:t>fd</a:t>
            </a:r>
            <a:r>
              <a:rPr lang="de-DE" sz="1800" b="1" dirty="0" smtClean="0"/>
              <a:t> </a:t>
            </a:r>
            <a:r>
              <a:rPr lang="de-DE" sz="1800" b="1" dirty="0"/>
              <a:t>+ 20% </a:t>
            </a:r>
          </a:p>
        </p:txBody>
      </p:sp>
    </p:spTree>
    <p:extLst>
      <p:ext uri="{BB962C8B-B14F-4D97-AF65-F5344CB8AC3E}">
        <p14:creationId xmlns:p14="http://schemas.microsoft.com/office/powerpoint/2010/main" val="24358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92100" y="103188"/>
            <a:ext cx="8520113" cy="544512"/>
          </a:xfrm>
          <a:prstGeom prst="rect">
            <a:avLst/>
          </a:prstGeom>
          <a:noFill/>
          <a:ln/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US" dirty="0" smtClean="0"/>
              <a:t>Capacitance measurements</a:t>
            </a:r>
            <a:endParaRPr lang="en-US" baseline="-25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36"/>
          <a:stretch/>
        </p:blipFill>
        <p:spPr bwMode="auto">
          <a:xfrm>
            <a:off x="57828" y="1265371"/>
            <a:ext cx="5430160" cy="3311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436096" y="1484784"/>
                <a:ext cx="3900804" cy="20158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Capacitance measurement: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0</a:t>
                </a:r>
                <a:r>
                  <a:rPr lang="en-US" sz="1200" baseline="50000" dirty="0" smtClean="0"/>
                  <a:t>O</a:t>
                </a:r>
                <a:r>
                  <a:rPr lang="en-US" dirty="0" smtClean="0"/>
                  <a:t>C (</a:t>
                </a:r>
                <a:r>
                  <a:rPr lang="en-US" dirty="0"/>
                  <a:t>at 1kHz )</a:t>
                </a:r>
                <a:r>
                  <a:rPr lang="en-US" dirty="0" smtClean="0"/>
                  <a:t>, -20</a:t>
                </a:r>
                <a:r>
                  <a:rPr lang="en-US" sz="1200" baseline="50000" dirty="0" smtClean="0"/>
                  <a:t>O</a:t>
                </a:r>
                <a:r>
                  <a:rPr lang="en-US" dirty="0" smtClean="0"/>
                  <a:t>C (</a:t>
                </a:r>
                <a:r>
                  <a:rPr lang="en-US" dirty="0"/>
                  <a:t>at </a:t>
                </a:r>
                <a:r>
                  <a:rPr lang="en-US" dirty="0" smtClean="0"/>
                  <a:t>1kHz, 455Hz)</a:t>
                </a:r>
              </a:p>
              <a:p>
                <a:r>
                  <a:rPr lang="en-US" dirty="0" smtClean="0"/>
                  <a:t>   </a:t>
                </a:r>
              </a:p>
              <a:p>
                <a:pPr marL="285750" indent="-285750">
                  <a:buFont typeface="Wingdings" pitchFamily="2" charset="2"/>
                  <a:buChar char="à"/>
                </a:pPr>
                <a:r>
                  <a:rPr lang="en-US" dirty="0" smtClean="0">
                    <a:sym typeface="Wingdings" pitchFamily="2" charset="2"/>
                  </a:rPr>
                  <a:t>extract full depletion voltage V</a:t>
                </a:r>
                <a:r>
                  <a:rPr lang="en-US" baseline="-25000" dirty="0" smtClean="0">
                    <a:sym typeface="Wingdings" pitchFamily="2" charset="2"/>
                  </a:rPr>
                  <a:t>fd</a:t>
                </a:r>
              </a:p>
              <a:p>
                <a:pPr marL="285750" indent="-285750">
                  <a:buFont typeface="Wingdings" pitchFamily="2" charset="2"/>
                  <a:buChar char="à"/>
                </a:pPr>
                <a:endParaRPr lang="en-US" dirty="0">
                  <a:sym typeface="Wingdings" pitchFamily="2" charset="2"/>
                </a:endParaRPr>
              </a:p>
              <a:p>
                <a:pPr marL="285750" indent="-285750">
                  <a:buFont typeface="Wingdings" pitchFamily="2" charset="2"/>
                  <a:buChar char="à"/>
                </a:pPr>
                <a:r>
                  <a:rPr lang="en-US" dirty="0" smtClean="0"/>
                  <a:t>calculate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/>
                          </a:rPr>
                          <m:t> </m:t>
                        </m:r>
                        <m:r>
                          <a:rPr lang="en-US" sz="1800" b="0" i="1" smtClean="0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sz="1800" b="0" i="1" smtClean="0">
                            <a:latin typeface="Cambria Math"/>
                          </a:rPr>
                          <m:t>𝑒𝑓𝑓</m:t>
                        </m:r>
                      </m:sub>
                    </m:sSub>
                    <m:r>
                      <a:rPr lang="en-US" sz="18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18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/>
                          </a:rPr>
                          <m:t>2 </m:t>
                        </m:r>
                        <m:r>
                          <a:rPr lang="en-US" sz="1800" b="0" i="1" smtClean="0">
                            <a:latin typeface="Cambria Math"/>
                            <a:ea typeface="Cambria Math"/>
                          </a:rPr>
                          <m:t>𝜀</m:t>
                        </m:r>
                        <m:r>
                          <a:rPr lang="en-US" sz="1800" b="0" i="1" smtClean="0">
                            <a:latin typeface="Cambria Math"/>
                            <a:ea typeface="Cambria Math"/>
                          </a:rPr>
                          <m:t> </m:t>
                        </m:r>
                        <m:sSub>
                          <m:sSubPr>
                            <m:ctrlPr>
                              <a:rPr lang="en-US" sz="1800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/>
                                <a:ea typeface="Cambria Math"/>
                              </a:rPr>
                              <m:t>𝜀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/>
                                <a:ea typeface="Cambria Math"/>
                              </a:rPr>
                              <m:t>0 </m:t>
                            </m:r>
                          </m:sub>
                        </m:sSub>
                        <m:sSub>
                          <m:sSubPr>
                            <m:ctrlPr>
                              <a:rPr lang="en-US" sz="1800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/>
                                <a:ea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/>
                                <a:ea typeface="Cambria Math"/>
                              </a:rPr>
                              <m:t>𝑓𝑑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1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sz="1800" b="0" i="1" smtClean="0">
                            <a:latin typeface="Cambria Math"/>
                          </a:rPr>
                          <m:t> </m:t>
                        </m:r>
                        <m:sSup>
                          <m:sSupPr>
                            <m:ctrlPr>
                              <a:rPr lang="en-US" sz="18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800" b="0" i="1" smtClean="0">
                                <a:latin typeface="Cambria Math"/>
                              </a:rPr>
                              <m:t>𝑑</m:t>
                            </m:r>
                          </m:e>
                          <m:sup>
                            <m:r>
                              <a:rPr lang="en-US" sz="18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de-DE" sz="1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096" y="1484784"/>
                <a:ext cx="3900804" cy="2015873"/>
              </a:xfrm>
              <a:prstGeom prst="rect">
                <a:avLst/>
              </a:prstGeom>
              <a:blipFill rotWithShape="1">
                <a:blip r:embed="rId3"/>
                <a:stretch>
                  <a:fillRect l="-938" t="-90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543516" y="4985359"/>
            <a:ext cx="755437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/>
              <a:t>fluence</a:t>
            </a:r>
            <a:r>
              <a:rPr lang="en-US" dirty="0" smtClean="0"/>
              <a:t> dependence of N</a:t>
            </a:r>
            <a:r>
              <a:rPr lang="en-US" baseline="-25000" dirty="0" smtClean="0"/>
              <a:t>eff </a:t>
            </a:r>
            <a:r>
              <a:rPr lang="en-US" dirty="0" smtClean="0"/>
              <a:t> after p irradiation</a:t>
            </a:r>
            <a:r>
              <a:rPr lang="de-DE" dirty="0" smtClean="0"/>
              <a:t>    (for n </a:t>
            </a:r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have</a:t>
            </a:r>
            <a:r>
              <a:rPr lang="de-DE" dirty="0" smtClean="0"/>
              <a:t> </a:t>
            </a:r>
            <a:r>
              <a:rPr lang="de-DE" dirty="0" err="1" smtClean="0"/>
              <a:t>only</a:t>
            </a:r>
            <a:r>
              <a:rPr lang="de-DE" dirty="0" smtClean="0"/>
              <a:t> </a:t>
            </a:r>
            <a:r>
              <a:rPr lang="de-DE" dirty="0" err="1" smtClean="0"/>
              <a:t>two</a:t>
            </a:r>
            <a:r>
              <a:rPr lang="de-DE" dirty="0" smtClean="0"/>
              <a:t> </a:t>
            </a:r>
            <a:r>
              <a:rPr lang="de-DE" dirty="0" err="1" smtClean="0"/>
              <a:t>points</a:t>
            </a:r>
            <a:r>
              <a:rPr lang="de-DE" dirty="0" smtClean="0"/>
              <a:t>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fix an annealing step (ideally 8 min @ 80</a:t>
            </a:r>
            <a:r>
              <a:rPr lang="en-US" baseline="40000" dirty="0" smtClean="0"/>
              <a:t>O</a:t>
            </a:r>
            <a:r>
              <a:rPr lang="en-US" dirty="0" smtClean="0"/>
              <a:t>C corr. to 80 min @ 60</a:t>
            </a:r>
            <a:r>
              <a:rPr lang="en-US" baseline="40000" dirty="0"/>
              <a:t>O</a:t>
            </a:r>
            <a:r>
              <a:rPr lang="en-US" dirty="0"/>
              <a:t>C </a:t>
            </a:r>
            <a:r>
              <a:rPr lang="en-US" dirty="0" smtClean="0"/>
              <a:t>)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annealing of N</a:t>
            </a:r>
            <a:r>
              <a:rPr lang="en-US" baseline="-25000" dirty="0" smtClean="0"/>
              <a:t>eff  </a:t>
            </a:r>
            <a:r>
              <a:rPr lang="en-US" dirty="0" smtClean="0"/>
              <a:t>for a given </a:t>
            </a:r>
            <a:r>
              <a:rPr lang="en-US" dirty="0" err="1" smtClean="0"/>
              <a:t>fluence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405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3591"/>
            <a:ext cx="9144000" cy="5330818"/>
          </a:xfrm>
          <a:prstGeom prst="rect">
            <a:avLst/>
          </a:prstGeom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92100" y="103188"/>
            <a:ext cx="8520113" cy="544512"/>
          </a:xfrm>
          <a:prstGeom prst="rect">
            <a:avLst/>
          </a:prstGeom>
          <a:noFill/>
          <a:ln/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US" dirty="0" smtClean="0"/>
              <a:t>N</a:t>
            </a:r>
            <a:r>
              <a:rPr lang="en-US" baseline="-25000" dirty="0" smtClean="0"/>
              <a:t>eff</a:t>
            </a:r>
            <a:r>
              <a:rPr lang="en-US" dirty="0" smtClean="0"/>
              <a:t> – </a:t>
            </a:r>
            <a:r>
              <a:rPr lang="en-US" dirty="0" err="1" smtClean="0"/>
              <a:t>fluence</a:t>
            </a:r>
            <a:r>
              <a:rPr lang="en-US" dirty="0" smtClean="0"/>
              <a:t> dependence</a:t>
            </a:r>
            <a:endParaRPr lang="en-US" baseline="-25000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845331"/>
            <a:ext cx="20938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</a:rPr>
              <a:t>23 MeV protons</a:t>
            </a:r>
            <a:endParaRPr lang="de-DE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11452" y="832308"/>
            <a:ext cx="20056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2"/>
                </a:solidFill>
              </a:rPr>
              <a:t>n-type material</a:t>
            </a:r>
            <a:endParaRPr lang="de-DE" sz="2000" b="1" dirty="0">
              <a:solidFill>
                <a:schemeClr val="accent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0937" y="5925132"/>
            <a:ext cx="2441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/>
              <a:t>material comparison</a:t>
            </a:r>
            <a:endParaRPr lang="de-DE" sz="1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912983" y="5937979"/>
            <a:ext cx="4604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en-US" sz="1800" b="1" dirty="0" smtClean="0">
                <a:solidFill>
                  <a:srgbClr val="FF0000"/>
                </a:solidFill>
              </a:rPr>
              <a:t>MCz200N and FZ200N behave similar</a:t>
            </a:r>
            <a:endParaRPr lang="de-DE" sz="1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74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3591"/>
            <a:ext cx="9144000" cy="5330818"/>
          </a:xfrm>
          <a:prstGeom prst="rect">
            <a:avLst/>
          </a:prstGeom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92100" y="103188"/>
            <a:ext cx="8520113" cy="544512"/>
          </a:xfrm>
          <a:prstGeom prst="rect">
            <a:avLst/>
          </a:prstGeom>
          <a:noFill/>
          <a:ln/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US" dirty="0" smtClean="0"/>
              <a:t>N</a:t>
            </a:r>
            <a:r>
              <a:rPr lang="en-US" baseline="-25000" dirty="0" smtClean="0"/>
              <a:t>eff</a:t>
            </a:r>
            <a:r>
              <a:rPr lang="en-US" dirty="0" smtClean="0"/>
              <a:t> – </a:t>
            </a:r>
            <a:r>
              <a:rPr lang="en-US" dirty="0" err="1" smtClean="0"/>
              <a:t>fluence</a:t>
            </a:r>
            <a:r>
              <a:rPr lang="en-US" dirty="0" smtClean="0"/>
              <a:t> dependence</a:t>
            </a:r>
            <a:endParaRPr lang="en-US" baseline="-25000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845331"/>
            <a:ext cx="20938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</a:rPr>
              <a:t>23 MeV protons</a:t>
            </a:r>
            <a:endParaRPr lang="de-DE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11452" y="832308"/>
            <a:ext cx="20056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2"/>
                </a:solidFill>
              </a:rPr>
              <a:t>p-type material</a:t>
            </a:r>
            <a:endParaRPr lang="de-DE" sz="2000" b="1" dirty="0">
              <a:solidFill>
                <a:schemeClr val="accent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0937" y="5925132"/>
            <a:ext cx="2441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/>
              <a:t>material comparison</a:t>
            </a:r>
            <a:endParaRPr lang="de-DE" sz="1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912983" y="5937979"/>
            <a:ext cx="27831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en-US" sz="1800" b="1" dirty="0" smtClean="0">
                <a:solidFill>
                  <a:srgbClr val="FF0000"/>
                </a:solidFill>
              </a:rPr>
              <a:t>p-type rise from start</a:t>
            </a:r>
            <a:endParaRPr lang="de-DE" sz="1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52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3591"/>
            <a:ext cx="9144000" cy="5330818"/>
          </a:xfrm>
          <a:prstGeom prst="rect">
            <a:avLst/>
          </a:prstGeom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92100" y="103188"/>
            <a:ext cx="8520113" cy="544512"/>
          </a:xfrm>
          <a:prstGeom prst="rect">
            <a:avLst/>
          </a:prstGeom>
          <a:noFill/>
          <a:ln/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US" dirty="0" smtClean="0"/>
              <a:t>N</a:t>
            </a:r>
            <a:r>
              <a:rPr lang="en-US" baseline="-25000" dirty="0" smtClean="0"/>
              <a:t>eff</a:t>
            </a:r>
            <a:r>
              <a:rPr lang="en-US" dirty="0" smtClean="0"/>
              <a:t> – </a:t>
            </a:r>
            <a:r>
              <a:rPr lang="en-US" dirty="0" err="1" smtClean="0"/>
              <a:t>fluence</a:t>
            </a:r>
            <a:r>
              <a:rPr lang="en-US" dirty="0" smtClean="0"/>
              <a:t> dependence</a:t>
            </a:r>
            <a:endParaRPr lang="en-US" baseline="-25000" dirty="0"/>
          </a:p>
        </p:txBody>
      </p:sp>
      <p:sp>
        <p:nvSpPr>
          <p:cNvPr id="4" name="TextBox 3"/>
          <p:cNvSpPr txBox="1"/>
          <p:nvPr/>
        </p:nvSpPr>
        <p:spPr>
          <a:xfrm>
            <a:off x="5511452" y="832308"/>
            <a:ext cx="27751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2"/>
                </a:solidFill>
              </a:rPr>
              <a:t>n-and p-type material</a:t>
            </a:r>
            <a:endParaRPr lang="de-DE" sz="2000" b="1" dirty="0">
              <a:solidFill>
                <a:schemeClr val="accent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845331"/>
            <a:ext cx="20938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</a:rPr>
              <a:t>23 MeV protons</a:t>
            </a:r>
            <a:endParaRPr lang="de-DE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0937" y="5925132"/>
            <a:ext cx="2441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/>
              <a:t>material comparison</a:t>
            </a:r>
            <a:endParaRPr lang="de-DE" sz="1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231715" y="5925132"/>
            <a:ext cx="3897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en-US" sz="1800" b="1" dirty="0" smtClean="0">
                <a:solidFill>
                  <a:srgbClr val="FF0000"/>
                </a:solidFill>
              </a:rPr>
              <a:t>p-type depletion voltage higher</a:t>
            </a:r>
            <a:endParaRPr lang="de-DE" sz="1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85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-Vorlage_en-1">
  <a:themeElements>
    <a:clrScheme name="2_DESY_Vortrag_3-1 14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00A5EB"/>
      </a:accent1>
      <a:accent2>
        <a:srgbClr val="F28E00"/>
      </a:accent2>
      <a:accent3>
        <a:srgbClr val="FFFFFF"/>
      </a:accent3>
      <a:accent4>
        <a:srgbClr val="000000"/>
      </a:accent4>
      <a:accent5>
        <a:srgbClr val="AACFF3"/>
      </a:accent5>
      <a:accent6>
        <a:srgbClr val="DB8000"/>
      </a:accent6>
      <a:hlink>
        <a:srgbClr val="00A5EB"/>
      </a:hlink>
      <a:folHlink>
        <a:srgbClr val="808080"/>
      </a:folHlink>
    </a:clrScheme>
    <a:fontScheme name="2_DESY_Vortrag_3-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DESY_Vortrag_3-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A5EB"/>
        </a:accent1>
        <a:accent2>
          <a:srgbClr val="F28E00"/>
        </a:accent2>
        <a:accent3>
          <a:srgbClr val="FFFFFF"/>
        </a:accent3>
        <a:accent4>
          <a:srgbClr val="000000"/>
        </a:accent4>
        <a:accent5>
          <a:srgbClr val="AACFF3"/>
        </a:accent5>
        <a:accent6>
          <a:srgbClr val="DB8000"/>
        </a:accent6>
        <a:hlink>
          <a:srgbClr val="00A5EB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14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A5EB"/>
        </a:accent1>
        <a:accent2>
          <a:srgbClr val="F28E00"/>
        </a:accent2>
        <a:accent3>
          <a:srgbClr val="FFFFFF"/>
        </a:accent3>
        <a:accent4>
          <a:srgbClr val="000000"/>
        </a:accent4>
        <a:accent5>
          <a:srgbClr val="AACFF3"/>
        </a:accent5>
        <a:accent6>
          <a:srgbClr val="DB8000"/>
        </a:accent6>
        <a:hlink>
          <a:srgbClr val="00A5EB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PPT-Vorlage_en-1</Template>
  <TotalTime>0</TotalTime>
  <Words>1381</Words>
  <Application>Microsoft Office PowerPoint</Application>
  <PresentationFormat>On-screen Show (4:3)</PresentationFormat>
  <Paragraphs>348</Paragraphs>
  <Slides>43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PPT-Vorlage_en-1</vt:lpstr>
      <vt:lpstr>Diode Measurements – Macroscopic Effects</vt:lpstr>
      <vt:lpstr>Diodes (Pad sensors) in the HPK Campaign </vt:lpstr>
      <vt:lpstr>Irradiations and Measurements</vt:lpstr>
      <vt:lpstr>Materials and oxygen content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Neff – fluence dependence after 23GeV and 23 MeV protons</vt:lpstr>
      <vt:lpstr>Neff – fluence dependence after 23GeV and 23 MeV protons</vt:lpstr>
      <vt:lpstr>Annealing of Neff</vt:lpstr>
      <vt:lpstr>Annealing of Neff</vt:lpstr>
      <vt:lpstr>MCz200N after 23MeV and 23 GeV Protons</vt:lpstr>
      <vt:lpstr>MCz200N after 23MeV and 23 GeV Protons</vt:lpstr>
      <vt:lpstr>Charge Collection Efficiency with TCT</vt:lpstr>
      <vt:lpstr>PowerPoint Presentation</vt:lpstr>
      <vt:lpstr>PowerPoint Presentation</vt:lpstr>
      <vt:lpstr>CCE GeV vs. MeV Protons</vt:lpstr>
      <vt:lpstr>Charge Collection in Diodes</vt:lpstr>
      <vt:lpstr>Charge Collection in Diodes</vt:lpstr>
      <vt:lpstr>Charge Collection in Diodes</vt:lpstr>
      <vt:lpstr>Charge Collection in Diodes</vt:lpstr>
      <vt:lpstr>Charge Collection in Diodes</vt:lpstr>
      <vt:lpstr>Charge Collection on Strips vs. Diodes</vt:lpstr>
      <vt:lpstr>Mixed Irradiations</vt:lpstr>
      <vt:lpstr>Mixed irradiations: 23 MeV Protons</vt:lpstr>
      <vt:lpstr>Mixed irradiations: 23 MeV Protons + Neutrons</vt:lpstr>
      <vt:lpstr>Current status</vt:lpstr>
      <vt:lpstr>Conclusions</vt:lpstr>
      <vt:lpstr>Thanks</vt:lpstr>
      <vt:lpstr>More Material</vt:lpstr>
      <vt:lpstr>Is it the MCz?</vt:lpstr>
      <vt:lpstr>MCz TCT illumination from back</vt:lpstr>
      <vt:lpstr>Charge Collection in Diodes</vt:lpstr>
      <vt:lpstr>Charge Collection in Diodes</vt:lpstr>
      <vt:lpstr>FZ200N compared to MCz200N</vt:lpstr>
      <vt:lpstr>FZ200N - Red laser Illuminations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Eckstein, Doris</dc:creator>
  <cp:lastModifiedBy>Eckstein, Doris</cp:lastModifiedBy>
  <cp:revision>374</cp:revision>
  <cp:lastPrinted>2013-01-16T11:13:38Z</cp:lastPrinted>
  <dcterms:created xsi:type="dcterms:W3CDTF">2011-11-29T15:05:19Z</dcterms:created>
  <dcterms:modified xsi:type="dcterms:W3CDTF">2013-01-21T14:35:12Z</dcterms:modified>
</cp:coreProperties>
</file>