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3" r:id="rId2"/>
    <p:sldId id="266" r:id="rId3"/>
    <p:sldId id="267" r:id="rId4"/>
  </p:sldIdLst>
  <p:sldSz cx="9144000" cy="6858000" type="screen4x3"/>
  <p:notesSz cx="6794500" cy="9906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9E9F"/>
    <a:srgbClr val="FFFFFF"/>
    <a:srgbClr val="DDDDDD"/>
    <a:srgbClr val="00A5EB"/>
    <a:srgbClr val="FFCC00"/>
    <a:srgbClr val="FF00FF"/>
    <a:srgbClr val="FFFF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126" autoAdjust="0"/>
    <p:restoredTop sz="94822" autoAdjust="0"/>
  </p:normalViewPr>
  <p:slideViewPr>
    <p:cSldViewPr snapToGrid="0">
      <p:cViewPr>
        <p:scale>
          <a:sx n="60" d="100"/>
          <a:sy n="60" d="100"/>
        </p:scale>
        <p:origin x="-2154" y="-384"/>
      </p:cViewPr>
      <p:guideLst>
        <p:guide orient="horz" pos="3816"/>
        <p:guide orient="horz" pos="167"/>
        <p:guide orient="horz" pos="616"/>
        <p:guide orient="horz" pos="2672"/>
        <p:guide orient="horz" pos="1165"/>
        <p:guide pos="5551"/>
        <p:guide pos="1551"/>
        <p:guide pos="4178"/>
        <p:guide pos="2927"/>
        <p:guide pos="2809"/>
        <p:guide pos="178"/>
        <p:guide pos="4299"/>
        <p:guide pos="143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2130" y="-96"/>
      </p:cViewPr>
      <p:guideLst>
        <p:guide orient="horz" pos="3120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GB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Textmasterformate durch Klicken bearbeiten</a:t>
            </a:r>
          </a:p>
          <a:p>
            <a:pPr lvl="1"/>
            <a:r>
              <a:rPr lang="en-GB" smtClean="0"/>
              <a:t>Zweite Ebene</a:t>
            </a:r>
          </a:p>
          <a:p>
            <a:pPr lvl="2"/>
            <a:r>
              <a:rPr lang="en-GB" smtClean="0"/>
              <a:t>Dritte Ebene</a:t>
            </a:r>
          </a:p>
          <a:p>
            <a:pPr lvl="3"/>
            <a:r>
              <a:rPr lang="en-GB" smtClean="0"/>
              <a:t>Vierte Ebene</a:t>
            </a:r>
          </a:p>
          <a:p>
            <a:pPr lvl="4"/>
            <a:r>
              <a:rPr lang="en-GB" smtClean="0"/>
              <a:t>Fünfte Ebene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736858A-39C2-4BA9-B2EA-2EBB3C5D7C0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0343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ChangeArrowheads="1"/>
          </p:cNvSpPr>
          <p:nvPr/>
        </p:nvSpPr>
        <p:spPr bwMode="auto">
          <a:xfrm>
            <a:off x="0" y="0"/>
            <a:ext cx="9144000" cy="1254125"/>
          </a:xfrm>
          <a:prstGeom prst="rect">
            <a:avLst/>
          </a:prstGeom>
          <a:solidFill>
            <a:srgbClr val="00A6E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2100" y="1363663"/>
            <a:ext cx="8520113" cy="485775"/>
          </a:xfrm>
        </p:spPr>
        <p:txBody>
          <a:bodyPr/>
          <a:lstStyle>
            <a:lvl1pPr marL="0" indent="0">
              <a:buFont typeface="Arial Black" pitchFamily="34" charset="0"/>
              <a:buNone/>
              <a:defRPr b="1">
                <a:solidFill>
                  <a:srgbClr val="F28E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40243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82575" y="0"/>
            <a:ext cx="8520113" cy="1266825"/>
          </a:xfrm>
        </p:spPr>
        <p:txBody>
          <a:bodyPr anchor="b"/>
          <a:lstStyle>
            <a:lvl1pPr>
              <a:lnSpc>
                <a:spcPct val="80000"/>
              </a:lnSpc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pic>
        <p:nvPicPr>
          <p:cNvPr id="402441" name="Picture 9" descr="DESY-Logo-cyan-RGB_ger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4" t="-4523" r="-13409"/>
          <a:stretch>
            <a:fillRect/>
          </a:stretch>
        </p:blipFill>
        <p:spPr bwMode="auto">
          <a:xfrm>
            <a:off x="7794625" y="5684838"/>
            <a:ext cx="1149350" cy="102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2448" name="Text Box 16"/>
          <p:cNvSpPr txBox="1">
            <a:spLocks noChangeArrowheads="1"/>
          </p:cNvSpPr>
          <p:nvPr userDrawn="1"/>
        </p:nvSpPr>
        <p:spPr bwMode="auto">
          <a:xfrm>
            <a:off x="2003425" y="2481263"/>
            <a:ext cx="2855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pic>
        <p:nvPicPr>
          <p:cNvPr id="402453" name="Picture 21" descr="HG_LOGO_70_ENG_K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5949950"/>
            <a:ext cx="1473200" cy="598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9409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80200" y="103188"/>
            <a:ext cx="2132013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82575" y="103188"/>
            <a:ext cx="6245225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2792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4340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83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82575" y="977900"/>
            <a:ext cx="4183063" cy="4792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8038" y="977900"/>
            <a:ext cx="4184650" cy="4792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622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3389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0592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180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276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0596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ChangeArrowheads="1"/>
          </p:cNvSpPr>
          <p:nvPr/>
        </p:nvSpPr>
        <p:spPr bwMode="auto">
          <a:xfrm>
            <a:off x="0" y="0"/>
            <a:ext cx="9144000" cy="744538"/>
          </a:xfrm>
          <a:prstGeom prst="rect">
            <a:avLst/>
          </a:prstGeom>
          <a:solidFill>
            <a:srgbClr val="00A6E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2575" y="977900"/>
            <a:ext cx="8520113" cy="479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Textmasterformate durch Klicken bearbeiten</a:t>
            </a:r>
          </a:p>
          <a:p>
            <a:pPr lvl="1"/>
            <a:r>
              <a:rPr lang="en-GB" smtClean="0"/>
              <a:t>Zweite Ebene</a:t>
            </a:r>
          </a:p>
        </p:txBody>
      </p:sp>
      <p:sp>
        <p:nvSpPr>
          <p:cNvPr id="40141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92100" y="103188"/>
            <a:ext cx="8520113" cy="54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Titelmasterformat durch Klicken bearbeiten</a:t>
            </a:r>
          </a:p>
        </p:txBody>
      </p:sp>
      <p:sp>
        <p:nvSpPr>
          <p:cNvPr id="401413" name="Rectangle 5"/>
          <p:cNvSpPr>
            <a:spLocks noChangeArrowheads="1"/>
          </p:cNvSpPr>
          <p:nvPr/>
        </p:nvSpPr>
        <p:spPr bwMode="auto">
          <a:xfrm>
            <a:off x="282575" y="6280150"/>
            <a:ext cx="75930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0" anchor="ctr"/>
          <a:lstStyle/>
          <a:p>
            <a:pPr algn="r" eaLnBrk="1" hangingPunct="1"/>
            <a:r>
              <a:rPr lang="en-GB" sz="900" b="1" dirty="0" smtClean="0">
                <a:solidFill>
                  <a:schemeClr val="bg2"/>
                </a:solidFill>
              </a:rPr>
              <a:t>Maria </a:t>
            </a:r>
            <a:r>
              <a:rPr lang="en-GB" sz="900" b="1" dirty="0" err="1" smtClean="0">
                <a:solidFill>
                  <a:schemeClr val="bg2"/>
                </a:solidFill>
              </a:rPr>
              <a:t>Hempel</a:t>
            </a:r>
            <a:r>
              <a:rPr lang="en-GB" sz="900" b="1" dirty="0" smtClean="0">
                <a:solidFill>
                  <a:schemeClr val="bg2"/>
                </a:solidFill>
              </a:rPr>
              <a:t> </a:t>
            </a:r>
            <a:r>
              <a:rPr lang="en-GB" sz="900" dirty="0" smtClean="0">
                <a:solidFill>
                  <a:schemeClr val="bg2"/>
                </a:solidFill>
              </a:rPr>
              <a:t> Close-out</a:t>
            </a:r>
            <a:r>
              <a:rPr lang="en-GB" sz="900" baseline="0" dirty="0" smtClean="0">
                <a:solidFill>
                  <a:schemeClr val="bg2"/>
                </a:solidFill>
              </a:rPr>
              <a:t> BHM</a:t>
            </a:r>
            <a:r>
              <a:rPr lang="en-GB" sz="900" dirty="0" smtClean="0">
                <a:solidFill>
                  <a:schemeClr val="bg2"/>
                </a:solidFill>
              </a:rPr>
              <a:t>|  24.04.2013  </a:t>
            </a:r>
            <a:r>
              <a:rPr lang="en-GB" sz="900" dirty="0">
                <a:solidFill>
                  <a:schemeClr val="bg2"/>
                </a:solidFill>
              </a:rPr>
              <a:t>|  </a:t>
            </a:r>
            <a:r>
              <a:rPr lang="en-GB" sz="900" b="1" dirty="0">
                <a:solidFill>
                  <a:schemeClr val="bg2"/>
                </a:solidFill>
              </a:rPr>
              <a:t>Page </a:t>
            </a:r>
            <a:fld id="{ABA098E9-E6EE-44BF-9612-6777A6DF1330}" type="slidenum">
              <a:rPr lang="en-GB" sz="900" b="1">
                <a:solidFill>
                  <a:schemeClr val="bg2"/>
                </a:solidFill>
              </a:rPr>
              <a:pPr algn="r" eaLnBrk="1" hangingPunct="1"/>
              <a:t>‹#›</a:t>
            </a:fld>
            <a:endParaRPr lang="en-GB" sz="900" b="1" dirty="0">
              <a:solidFill>
                <a:schemeClr val="bg2"/>
              </a:solidFill>
            </a:endParaRPr>
          </a:p>
        </p:txBody>
      </p:sp>
      <p:pic>
        <p:nvPicPr>
          <p:cNvPr id="401418" name="Picture 10" descr="DESY-Logo-cyan-RGB_ge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424" t="-7854" r="-18587" b="-12566"/>
          <a:stretch>
            <a:fillRect/>
          </a:stretch>
        </p:blipFill>
        <p:spPr bwMode="auto">
          <a:xfrm>
            <a:off x="8035925" y="6099175"/>
            <a:ext cx="776288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265113" indent="-265113" algn="l" rtl="0" eaLnBrk="1" fontAlgn="base" hangingPunct="1">
        <a:spcBef>
          <a:spcPct val="0"/>
        </a:spcBef>
        <a:spcAft>
          <a:spcPct val="50000"/>
        </a:spcAft>
        <a:buClr>
          <a:srgbClr val="F28E00"/>
        </a:buClr>
        <a:buFont typeface="Arial Black" pitchFamily="34" charset="0"/>
        <a:buChar char="&gt;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184150" algn="l" rtl="0" eaLnBrk="1" fontAlgn="base" hangingPunct="1">
        <a:spcBef>
          <a:spcPct val="0"/>
        </a:spcBef>
        <a:spcAft>
          <a:spcPct val="50000"/>
        </a:spcAft>
        <a:buClr>
          <a:schemeClr val="bg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2pPr>
      <a:lvl3pPr marL="1236663" indent="-228600" algn="l" rtl="0" eaLnBrk="1" fontAlgn="base" hangingPunct="1">
        <a:spcBef>
          <a:spcPct val="0"/>
        </a:spcBef>
        <a:spcAft>
          <a:spcPct val="0"/>
        </a:spcAft>
        <a:buClr>
          <a:srgbClr val="FF9900"/>
        </a:buClr>
        <a:buFont typeface="Arial Black" pitchFamily="34" charset="0"/>
        <a:defRPr sz="1200">
          <a:solidFill>
            <a:schemeClr val="tx1"/>
          </a:solidFill>
          <a:latin typeface="+mn-lt"/>
        </a:defRPr>
      </a:lvl3pPr>
      <a:lvl4pPr marL="1644650" indent="-228600" algn="l" rtl="0" eaLnBrk="1" fontAlgn="base" hangingPunct="1">
        <a:spcBef>
          <a:spcPct val="0"/>
        </a:spcBef>
        <a:spcAft>
          <a:spcPct val="0"/>
        </a:spcAft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73" name="Rectangle 2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Close-Out BHM</a:t>
            </a:r>
            <a:endParaRPr lang="de-DE" dirty="0"/>
          </a:p>
        </p:txBody>
      </p:sp>
      <p:sp>
        <p:nvSpPr>
          <p:cNvPr id="185374" name="Rectangle 30"/>
          <p:cNvSpPr>
            <a:spLocks noGrp="1" noChangeArrowheads="1"/>
          </p:cNvSpPr>
          <p:nvPr>
            <p:ph type="subTitle" idx="1"/>
          </p:nvPr>
        </p:nvSpPr>
        <p:spPr>
          <a:xfrm>
            <a:off x="282575" y="1363663"/>
            <a:ext cx="8529638" cy="485775"/>
          </a:xfrm>
        </p:spPr>
        <p:txBody>
          <a:bodyPr/>
          <a:lstStyle/>
          <a:p>
            <a:endParaRPr lang="de-DE"/>
          </a:p>
        </p:txBody>
      </p:sp>
      <p:sp>
        <p:nvSpPr>
          <p:cNvPr id="185379" name="Text Box 35"/>
          <p:cNvSpPr txBox="1">
            <a:spLocks noChangeArrowheads="1"/>
          </p:cNvSpPr>
          <p:nvPr/>
        </p:nvSpPr>
        <p:spPr bwMode="auto">
          <a:xfrm>
            <a:off x="4646613" y="4356100"/>
            <a:ext cx="4165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dirty="0" smtClean="0">
                <a:solidFill>
                  <a:srgbClr val="00A5EB"/>
                </a:solidFill>
              </a:rPr>
              <a:t>Maria Hempel	</a:t>
            </a:r>
            <a:endParaRPr lang="de-DE" dirty="0">
              <a:solidFill>
                <a:srgbClr val="00A5EB"/>
              </a:solidFill>
            </a:endParaRPr>
          </a:p>
          <a:p>
            <a:r>
              <a:rPr lang="en-US" dirty="0"/>
              <a:t>Workshop on CMS Beam Conditions, Radiation Monitoring and Luminosity Systems</a:t>
            </a:r>
          </a:p>
          <a:p>
            <a:r>
              <a:rPr lang="de-DE" dirty="0"/>
              <a:t>Zeuthen, </a:t>
            </a:r>
            <a:r>
              <a:rPr lang="de-DE" dirty="0" smtClean="0"/>
              <a:t>24.4.2013</a:t>
            </a:r>
            <a:endParaRPr lang="en-GB" dirty="0"/>
          </a:p>
        </p:txBody>
      </p:sp>
      <p:pic>
        <p:nvPicPr>
          <p:cNvPr id="2050" name="Picture 2" descr="http://www.writerscafe.org/uploads/stories/969d8bad0dc5f9f03f38e58923ef1da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68" y="2626822"/>
            <a:ext cx="3185501" cy="2391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BHM Simulations- Stella </a:t>
            </a:r>
            <a:r>
              <a:rPr lang="en-US" dirty="0" err="1"/>
              <a:t>Orfanelli</a:t>
            </a:r>
            <a:endParaRPr lang="de-DE" dirty="0"/>
          </a:p>
        </p:txBody>
      </p:sp>
      <p:sp>
        <p:nvSpPr>
          <p:cNvPr id="4413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35683" y="872393"/>
            <a:ext cx="8520113" cy="5317392"/>
          </a:xfrm>
        </p:spPr>
        <p:txBody>
          <a:bodyPr/>
          <a:lstStyle/>
          <a:p>
            <a:r>
              <a:rPr lang="de-DE" dirty="0" smtClean="0"/>
              <a:t>Golden </a:t>
            </a:r>
            <a:r>
              <a:rPr lang="de-DE" dirty="0" err="1" smtClean="0"/>
              <a:t>location</a:t>
            </a:r>
            <a:endParaRPr lang="de-DE" dirty="0" smtClean="0"/>
          </a:p>
          <a:p>
            <a:pPr lvl="1"/>
            <a:r>
              <a:rPr lang="de-DE" dirty="0" smtClean="0"/>
              <a:t>Separation </a:t>
            </a:r>
            <a:r>
              <a:rPr lang="de-DE" dirty="0" err="1" smtClean="0"/>
              <a:t>of</a:t>
            </a:r>
            <a:r>
              <a:rPr lang="de-DE" dirty="0" smtClean="0"/>
              <a:t> B1 </a:t>
            </a:r>
            <a:r>
              <a:rPr lang="de-DE" dirty="0" err="1" smtClean="0"/>
              <a:t>and</a:t>
            </a:r>
            <a:r>
              <a:rPr lang="de-DE" dirty="0" smtClean="0"/>
              <a:t> B2+collision </a:t>
            </a:r>
            <a:r>
              <a:rPr lang="de-DE" dirty="0" err="1" smtClean="0"/>
              <a:t>products</a:t>
            </a:r>
            <a:endParaRPr lang="de-DE" dirty="0" smtClean="0"/>
          </a:p>
          <a:p>
            <a:pPr lvl="1"/>
            <a:r>
              <a:rPr lang="de-DE" dirty="0" smtClean="0"/>
              <a:t>Best </a:t>
            </a:r>
            <a:r>
              <a:rPr lang="de-DE" dirty="0" err="1" smtClean="0"/>
              <a:t>location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68.75ns</a:t>
            </a:r>
          </a:p>
          <a:p>
            <a:r>
              <a:rPr lang="de-DE" dirty="0" smtClean="0"/>
              <a:t>Small MIB </a:t>
            </a:r>
            <a:r>
              <a:rPr lang="de-DE" dirty="0" err="1" smtClean="0"/>
              <a:t>rates</a:t>
            </a:r>
            <a:r>
              <a:rPr lang="de-DE" dirty="0" smtClean="0"/>
              <a:t> </a:t>
            </a:r>
            <a:r>
              <a:rPr lang="de-DE" dirty="0" err="1" smtClean="0"/>
              <a:t>compared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background</a:t>
            </a:r>
            <a:endParaRPr lang="de-DE" dirty="0" smtClean="0"/>
          </a:p>
          <a:p>
            <a:r>
              <a:rPr lang="de-DE" dirty="0" smtClean="0"/>
              <a:t>high </a:t>
            </a:r>
            <a:r>
              <a:rPr lang="de-DE" dirty="0" err="1" smtClean="0"/>
              <a:t>background</a:t>
            </a:r>
            <a:r>
              <a:rPr lang="de-DE" dirty="0" smtClean="0"/>
              <a:t> </a:t>
            </a:r>
            <a:r>
              <a:rPr lang="de-DE" dirty="0" err="1" smtClean="0"/>
              <a:t>flux</a:t>
            </a:r>
            <a:endParaRPr lang="de-DE" dirty="0" smtClean="0"/>
          </a:p>
          <a:p>
            <a:pPr lvl="1"/>
            <a:r>
              <a:rPr lang="de-DE" dirty="0" err="1" smtClean="0"/>
              <a:t>Electrons</a:t>
            </a:r>
            <a:r>
              <a:rPr lang="de-DE" dirty="0" smtClean="0"/>
              <a:t> &amp; </a:t>
            </a:r>
            <a:r>
              <a:rPr lang="de-DE" dirty="0" err="1" smtClean="0"/>
              <a:t>positrons</a:t>
            </a:r>
            <a:endParaRPr lang="de-DE" dirty="0" smtClean="0"/>
          </a:p>
          <a:p>
            <a:pPr lvl="1"/>
            <a:r>
              <a:rPr lang="de-DE" dirty="0" err="1" smtClean="0"/>
              <a:t>Muons</a:t>
            </a:r>
            <a:endParaRPr lang="de-DE" dirty="0" smtClean="0"/>
          </a:p>
          <a:p>
            <a:pPr lvl="1"/>
            <a:r>
              <a:rPr lang="de-DE" dirty="0" smtClean="0"/>
              <a:t>Gammas</a:t>
            </a:r>
          </a:p>
          <a:p>
            <a:r>
              <a:rPr lang="de-DE" dirty="0" err="1" smtClean="0"/>
              <a:t>Reducing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background</a:t>
            </a:r>
            <a:endParaRPr lang="de-DE" dirty="0" smtClean="0"/>
          </a:p>
          <a:p>
            <a:pPr lvl="1"/>
            <a:r>
              <a:rPr lang="de-DE" dirty="0" smtClean="0"/>
              <a:t>Al </a:t>
            </a:r>
            <a:r>
              <a:rPr lang="de-DE" dirty="0" err="1" smtClean="0"/>
              <a:t>shielding</a:t>
            </a:r>
            <a:endParaRPr lang="de-DE" dirty="0" smtClean="0"/>
          </a:p>
          <a:p>
            <a:pPr lvl="1"/>
            <a:r>
              <a:rPr lang="de-DE" dirty="0" smtClean="0"/>
              <a:t> </a:t>
            </a:r>
            <a:r>
              <a:rPr lang="de-DE" dirty="0" err="1" smtClean="0"/>
              <a:t>timing</a:t>
            </a:r>
            <a:endParaRPr lang="de-DE" dirty="0" smtClean="0"/>
          </a:p>
          <a:p>
            <a:pPr lvl="1"/>
            <a:r>
              <a:rPr lang="de-DE" dirty="0" err="1" smtClean="0"/>
              <a:t>Directionality</a:t>
            </a:r>
            <a:endParaRPr lang="de-DE" dirty="0" smtClean="0"/>
          </a:p>
          <a:p>
            <a:r>
              <a:rPr lang="de-DE" dirty="0" smtClean="0"/>
              <a:t>Open </a:t>
            </a:r>
            <a:r>
              <a:rPr lang="de-DE" dirty="0" err="1" smtClean="0"/>
              <a:t>questions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size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material</a:t>
            </a:r>
          </a:p>
          <a:p>
            <a:pPr lvl="1"/>
            <a:r>
              <a:rPr lang="de-DE" dirty="0" smtClean="0"/>
              <a:t>Test </a:t>
            </a:r>
            <a:r>
              <a:rPr lang="de-DE" dirty="0" err="1" smtClean="0"/>
              <a:t>beams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measurements</a:t>
            </a:r>
            <a:r>
              <a:rPr lang="de-DE" dirty="0" smtClean="0"/>
              <a:t> 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BHM Proposal- Marina </a:t>
            </a:r>
            <a:r>
              <a:rPr lang="en-US" dirty="0" err="1" smtClean="0"/>
              <a:t>Giunta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studies are ongoing</a:t>
            </a:r>
          </a:p>
          <a:p>
            <a:pPr lvl="1"/>
            <a:r>
              <a:rPr lang="en-US" dirty="0" smtClean="0"/>
              <a:t>Optical coupling medium</a:t>
            </a:r>
          </a:p>
          <a:p>
            <a:pPr lvl="1"/>
            <a:r>
              <a:rPr lang="en-US" dirty="0" smtClean="0"/>
              <a:t>Magnetic shielding</a:t>
            </a:r>
          </a:p>
          <a:p>
            <a:pPr lvl="1"/>
            <a:r>
              <a:rPr lang="en-US" dirty="0" smtClean="0"/>
              <a:t>HV system</a:t>
            </a:r>
          </a:p>
          <a:p>
            <a:pPr lvl="1"/>
            <a:r>
              <a:rPr lang="en-US" dirty="0" smtClean="0"/>
              <a:t>Cabling (timing of signal)</a:t>
            </a:r>
          </a:p>
          <a:p>
            <a:pPr lvl="1"/>
            <a:r>
              <a:rPr lang="en-US" dirty="0" smtClean="0"/>
              <a:t>Readout systems</a:t>
            </a:r>
            <a:r>
              <a:rPr lang="en-US" dirty="0"/>
              <a:t> </a:t>
            </a:r>
            <a:r>
              <a:rPr lang="en-US" dirty="0" smtClean="0"/>
              <a:t>(HF like readout)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lumi</a:t>
            </a:r>
            <a:r>
              <a:rPr lang="en-US" dirty="0" smtClean="0"/>
              <a:t> DAQ is planned</a:t>
            </a:r>
          </a:p>
          <a:p>
            <a:r>
              <a:rPr lang="en-US" dirty="0" smtClean="0"/>
              <a:t>Many test beams are needed </a:t>
            </a:r>
          </a:p>
          <a:p>
            <a:r>
              <a:rPr lang="en-US" dirty="0" smtClean="0"/>
              <a:t>More manpower</a:t>
            </a:r>
          </a:p>
          <a:p>
            <a:r>
              <a:rPr lang="en-US" dirty="0" smtClean="0"/>
              <a:t>VOTE!!!</a:t>
            </a:r>
          </a:p>
        </p:txBody>
      </p:sp>
      <p:pic>
        <p:nvPicPr>
          <p:cNvPr id="1026" name="Picture 2" descr="http://images5.fanpop.com/image/photos/32000000/angry-bird-angry-birds-are-amazing-32024326-1024-7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5517" y="3398176"/>
            <a:ext cx="4585745" cy="3439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7239467"/>
      </p:ext>
    </p:extLst>
  </p:cSld>
  <p:clrMapOvr>
    <a:masterClrMapping/>
  </p:clrMapOvr>
</p:sld>
</file>

<file path=ppt/theme/theme1.xml><?xml version="1.0" encoding="utf-8"?>
<a:theme xmlns:a="http://schemas.openxmlformats.org/drawingml/2006/main" name="PPT-Vorlage_en">
  <a:themeElements>
    <a:clrScheme name="2_DESY_Vortrag_3-1 14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00A5EB"/>
      </a:accent1>
      <a:accent2>
        <a:srgbClr val="F28E00"/>
      </a:accent2>
      <a:accent3>
        <a:srgbClr val="FFFFFF"/>
      </a:accent3>
      <a:accent4>
        <a:srgbClr val="000000"/>
      </a:accent4>
      <a:accent5>
        <a:srgbClr val="AACFF3"/>
      </a:accent5>
      <a:accent6>
        <a:srgbClr val="DB8000"/>
      </a:accent6>
      <a:hlink>
        <a:srgbClr val="00A5EB"/>
      </a:hlink>
      <a:folHlink>
        <a:srgbClr val="808080"/>
      </a:folHlink>
    </a:clrScheme>
    <a:fontScheme name="2_DESY_Vortrag_3-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DESY_Vortrag_3-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Y_Vortrag_3-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Y_Vortrag_3-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Y_Vortrag_3-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Y_Vortrag_3-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Y_Vortrag_3-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Y_Vortrag_3-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Y_Vortrag_3-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Y_Vortrag_3-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Y_Vortrag_3-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Y_Vortrag_3-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Y_Vortrag_3-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SY_Vortrag_3-1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A5EB"/>
        </a:accent1>
        <a:accent2>
          <a:srgbClr val="F28E00"/>
        </a:accent2>
        <a:accent3>
          <a:srgbClr val="FFFFFF"/>
        </a:accent3>
        <a:accent4>
          <a:srgbClr val="000000"/>
        </a:accent4>
        <a:accent5>
          <a:srgbClr val="AACFF3"/>
        </a:accent5>
        <a:accent6>
          <a:srgbClr val="DB8000"/>
        </a:accent6>
        <a:hlink>
          <a:srgbClr val="00A5EB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SY_Vortrag_3-1 14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A5EB"/>
        </a:accent1>
        <a:accent2>
          <a:srgbClr val="F28E00"/>
        </a:accent2>
        <a:accent3>
          <a:srgbClr val="FFFFFF"/>
        </a:accent3>
        <a:accent4>
          <a:srgbClr val="000000"/>
        </a:accent4>
        <a:accent5>
          <a:srgbClr val="AACFF3"/>
        </a:accent5>
        <a:accent6>
          <a:srgbClr val="DB8000"/>
        </a:accent6>
        <a:hlink>
          <a:srgbClr val="00A5EB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PPT-Vorlage_en</Template>
  <TotalTime>0</TotalTime>
  <Words>94</Words>
  <Application>Microsoft Office PowerPoint</Application>
  <PresentationFormat>On-screen Show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PPT-Vorlage_en</vt:lpstr>
      <vt:lpstr>Close-Out BHM</vt:lpstr>
      <vt:lpstr>BHM Simulations- Stella Orfanelli</vt:lpstr>
      <vt:lpstr>BHM Proposal- Marina Giunta</vt:lpstr>
    </vt:vector>
  </TitlesOfParts>
  <Company>DESY Zeuthen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DESY Mitarbeiter</dc:creator>
  <cp:lastModifiedBy>DESY Mitarbeiter</cp:lastModifiedBy>
  <cp:revision>10</cp:revision>
  <dcterms:created xsi:type="dcterms:W3CDTF">2013-02-01T13:40:53Z</dcterms:created>
  <dcterms:modified xsi:type="dcterms:W3CDTF">2013-04-24T12:08:46Z</dcterms:modified>
</cp:coreProperties>
</file>