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79" r:id="rId4"/>
    <p:sldId id="259" r:id="rId5"/>
    <p:sldId id="260" r:id="rId6"/>
    <p:sldId id="269" r:id="rId7"/>
    <p:sldId id="270" r:id="rId8"/>
    <p:sldId id="272" r:id="rId9"/>
    <p:sldId id="267" r:id="rId10"/>
    <p:sldId id="266" r:id="rId11"/>
    <p:sldId id="278" r:id="rId12"/>
    <p:sldId id="268" r:id="rId13"/>
    <p:sldId id="271" r:id="rId14"/>
    <p:sldId id="273" r:id="rId15"/>
    <p:sldId id="274" r:id="rId16"/>
    <p:sldId id="262" r:id="rId17"/>
    <p:sldId id="258" r:id="rId18"/>
    <p:sldId id="275" r:id="rId19"/>
    <p:sldId id="265" r:id="rId20"/>
    <p:sldId id="263" r:id="rId21"/>
    <p:sldId id="264" r:id="rId22"/>
    <p:sldId id="276" r:id="rId23"/>
    <p:sldId id="277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734" autoAdjust="0"/>
    <p:restoredTop sz="94673" autoAdjust="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5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3674-A759-4FB7-9AA1-FCFC57834E9A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04BB-CF37-4E29-ABB4-9A2A83BB2E37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smtClean="0"/>
              <a:t>Marek </a:t>
            </a:r>
            <a:r>
              <a:rPr lang="de-DE" dirty="0" err="1" smtClean="0"/>
              <a:t>Penno</a:t>
            </a:r>
            <a:r>
              <a:rPr lang="de-DE" dirty="0" smtClean="0"/>
              <a:t>, DESY Zeuthen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02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3674-A759-4FB7-9AA1-FCFC57834E9A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04BB-CF37-4E29-ABB4-9A2A83BB2E3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81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3674-A759-4FB7-9AA1-FCFC57834E9A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04BB-CF37-4E29-ABB4-9A2A83BB2E3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86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3674-A759-4FB7-9AA1-FCFC57834E9A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04BB-CF37-4E29-ABB4-9A2A83BB2E3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20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129091"/>
            <a:ext cx="7488832" cy="562074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3674-A759-4FB7-9AA1-FCFC57834E9A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04BB-CF37-4E29-ABB4-9A2A83BB2E37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Line 3"/>
          <p:cNvSpPr>
            <a:spLocks noChangeShapeType="1"/>
          </p:cNvSpPr>
          <p:nvPr userDrawn="1"/>
        </p:nvSpPr>
        <p:spPr bwMode="auto">
          <a:xfrm>
            <a:off x="0" y="6313488"/>
            <a:ext cx="9144000" cy="1587"/>
          </a:xfrm>
          <a:prstGeom prst="line">
            <a:avLst/>
          </a:prstGeom>
          <a:noFill/>
          <a:ln w="25560">
            <a:solidFill>
              <a:srgbClr val="0000F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45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3674-A759-4FB7-9AA1-FCFC57834E9A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04BB-CF37-4E29-ABB4-9A2A83BB2E3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93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3674-A759-4FB7-9AA1-FCFC57834E9A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04BB-CF37-4E29-ABB4-9A2A83BB2E3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34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3674-A759-4FB7-9AA1-FCFC57834E9A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04BB-CF37-4E29-ABB4-9A2A83BB2E3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19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3674-A759-4FB7-9AA1-FCFC57834E9A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04BB-CF37-4E29-ABB4-9A2A83BB2E3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57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3674-A759-4FB7-9AA1-FCFC57834E9A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04BB-CF37-4E29-ABB4-9A2A83BB2E3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01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3674-A759-4FB7-9AA1-FCFC57834E9A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04BB-CF37-4E29-ABB4-9A2A83BB2E3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13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129091"/>
            <a:ext cx="7488832" cy="562074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3674-A759-4FB7-9AA1-FCFC57834E9A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04BB-CF37-4E29-ABB4-9A2A83BB2E37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Line 3"/>
          <p:cNvSpPr>
            <a:spLocks noChangeShapeType="1"/>
          </p:cNvSpPr>
          <p:nvPr userDrawn="1"/>
        </p:nvSpPr>
        <p:spPr bwMode="auto">
          <a:xfrm>
            <a:off x="0" y="6313488"/>
            <a:ext cx="9144000" cy="1587"/>
          </a:xfrm>
          <a:prstGeom prst="line">
            <a:avLst/>
          </a:prstGeom>
          <a:noFill/>
          <a:ln w="25560">
            <a:solidFill>
              <a:srgbClr val="0000F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3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3674-A759-4FB7-9AA1-FCFC57834E9A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04BB-CF37-4E29-ABB4-9A2A83BB2E3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82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3674-A759-4FB7-9AA1-FCFC57834E9A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04BB-CF37-4E29-ABB4-9A2A83BB2E3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64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3674-A759-4FB7-9AA1-FCFC57834E9A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04BB-CF37-4E29-ABB4-9A2A83BB2E3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05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3674-A759-4FB7-9AA1-FCFC57834E9A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04BB-CF37-4E29-ABB4-9A2A83BB2E3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26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3674-A759-4FB7-9AA1-FCFC57834E9A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04BB-CF37-4E29-ABB4-9A2A83BB2E3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78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3674-A759-4FB7-9AA1-FCFC57834E9A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04BB-CF37-4E29-ABB4-9A2A83BB2E3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95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3674-A759-4FB7-9AA1-FCFC57834E9A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04BB-CF37-4E29-ABB4-9A2A83BB2E3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7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3674-A759-4FB7-9AA1-FCFC57834E9A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04BB-CF37-4E29-ABB4-9A2A83BB2E3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16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3674-A759-4FB7-9AA1-FCFC57834E9A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04BB-CF37-4E29-ABB4-9A2A83BB2E3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75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3674-A759-4FB7-9AA1-FCFC57834E9A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04BB-CF37-4E29-ABB4-9A2A83BB2E3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6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344816" cy="645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93674-A759-4FB7-9AA1-FCFC57834E9A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Marek </a:t>
            </a:r>
            <a:r>
              <a:rPr lang="de-DE" dirty="0" err="1" smtClean="0"/>
              <a:t>Penno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504BB-CF37-4E29-ABB4-9A2A83BB2E37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0"/>
            <a:ext cx="7032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Line 2"/>
          <p:cNvSpPr>
            <a:spLocks noChangeShapeType="1"/>
          </p:cNvSpPr>
          <p:nvPr userDrawn="1"/>
        </p:nvSpPr>
        <p:spPr bwMode="auto">
          <a:xfrm>
            <a:off x="0" y="854075"/>
            <a:ext cx="9144000" cy="1588"/>
          </a:xfrm>
          <a:prstGeom prst="line">
            <a:avLst/>
          </a:prstGeom>
          <a:noFill/>
          <a:ln w="25560">
            <a:solidFill>
              <a:srgbClr val="0000F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1" y="5316"/>
            <a:ext cx="82867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Line 3"/>
          <p:cNvSpPr>
            <a:spLocks noChangeShapeType="1"/>
          </p:cNvSpPr>
          <p:nvPr userDrawn="1"/>
        </p:nvSpPr>
        <p:spPr bwMode="auto">
          <a:xfrm>
            <a:off x="0" y="6313488"/>
            <a:ext cx="9144000" cy="1587"/>
          </a:xfrm>
          <a:prstGeom prst="line">
            <a:avLst/>
          </a:prstGeom>
          <a:noFill/>
          <a:ln w="25560">
            <a:solidFill>
              <a:srgbClr val="0000F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5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344816" cy="645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93674-A759-4FB7-9AA1-FCFC57834E9A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Marek </a:t>
            </a:r>
            <a:r>
              <a:rPr lang="de-DE" dirty="0" err="1" smtClean="0"/>
              <a:t>Penno</a:t>
            </a:r>
            <a:r>
              <a:rPr lang="de-DE" dirty="0" smtClean="0"/>
              <a:t>, DESY Zeuthen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504BB-CF37-4E29-ABB4-9A2A83BB2E37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Line 3"/>
          <p:cNvSpPr>
            <a:spLocks noChangeShapeType="1"/>
          </p:cNvSpPr>
          <p:nvPr userDrawn="1"/>
        </p:nvSpPr>
        <p:spPr bwMode="auto">
          <a:xfrm>
            <a:off x="0" y="6313488"/>
            <a:ext cx="9144000" cy="1587"/>
          </a:xfrm>
          <a:prstGeom prst="line">
            <a:avLst/>
          </a:prstGeom>
          <a:noFill/>
          <a:ln w="25560">
            <a:solidFill>
              <a:srgbClr val="0000F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5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Real Time </a:t>
            </a:r>
            <a:r>
              <a:rPr lang="en-US" dirty="0" err="1" smtClean="0"/>
              <a:t>Histogramming</a:t>
            </a:r>
            <a:r>
              <a:rPr lang="en-US" dirty="0" smtClean="0"/>
              <a:t> Unit (RHU) Hardware and Commissioning Results </a:t>
            </a:r>
            <a:endParaRPr lang="en-US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432048"/>
          </a:xfrm>
        </p:spPr>
        <p:txBody>
          <a:bodyPr>
            <a:normAutofit/>
          </a:bodyPr>
          <a:lstStyle/>
          <a:p>
            <a:r>
              <a:rPr lang="de-DE" sz="1800" dirty="0" smtClean="0"/>
              <a:t>Marek </a:t>
            </a:r>
            <a:r>
              <a:rPr lang="de-DE" sz="1800" dirty="0" err="1" smtClean="0"/>
              <a:t>Penno</a:t>
            </a:r>
            <a:r>
              <a:rPr lang="en-US" sz="1800" dirty="0" smtClean="0"/>
              <a:t>, DESY </a:t>
            </a:r>
            <a:r>
              <a:rPr lang="en-US" sz="1800" dirty="0" err="1" smtClean="0"/>
              <a:t>Zeuthen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08643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RHU </a:t>
            </a:r>
            <a:r>
              <a:rPr lang="en-US" dirty="0" smtClean="0"/>
              <a:t>Commissioning</a:t>
            </a:r>
            <a:r>
              <a:rPr lang="de-DE" dirty="0" smtClean="0"/>
              <a:t> 2012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03848" y="1196752"/>
            <a:ext cx="5482952" cy="4929411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Electrical corrections at the board made by the SMD workshop at CERN</a:t>
            </a:r>
          </a:p>
          <a:p>
            <a:r>
              <a:rPr lang="en-US" sz="3000" dirty="0" smtClean="0"/>
              <a:t>Mechanical correction of front panel made by mechanical workshop at CERN</a:t>
            </a:r>
          </a:p>
          <a:p>
            <a:r>
              <a:rPr lang="en-US" sz="3000" dirty="0" smtClean="0"/>
              <a:t>Made special 10-channel signal cable and installed it to intercept existing signal path at the crate</a:t>
            </a:r>
          </a:p>
          <a:p>
            <a:r>
              <a:rPr lang="en-US" sz="3000" dirty="0" smtClean="0"/>
              <a:t>Verified all input-signals via scope</a:t>
            </a:r>
          </a:p>
          <a:p>
            <a:r>
              <a:rPr lang="en-US" sz="3000" dirty="0" smtClean="0"/>
              <a:t>Some Firmware / Software adaptions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250107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/>
          <p:nvPr/>
        </p:nvSpPr>
        <p:spPr>
          <a:xfrm>
            <a:off x="1547664" y="1196752"/>
            <a:ext cx="720080" cy="46085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42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RHU Validation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04295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RHU Device validated in Edge and Level Trigger Mode</a:t>
            </a:r>
          </a:p>
          <a:p>
            <a:r>
              <a:rPr lang="en-US" dirty="0" smtClean="0"/>
              <a:t>Postmortem Function still to be tested</a:t>
            </a:r>
          </a:p>
          <a:p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43" y="4244198"/>
            <a:ext cx="8234592" cy="206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43" y="2239710"/>
            <a:ext cx="3394483" cy="190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39711"/>
            <a:ext cx="3417878" cy="1909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5597758" y="3911475"/>
            <a:ext cx="3096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i="1" dirty="0" smtClean="0"/>
              <a:t>Source: Leonard-ADAMAS-18Dec12.odp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846732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RHU Software Architecture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6" y="942021"/>
            <a:ext cx="8548010" cy="4986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egende mit Linie 2 6"/>
          <p:cNvSpPr/>
          <p:nvPr/>
        </p:nvSpPr>
        <p:spPr>
          <a:xfrm>
            <a:off x="6156176" y="5872584"/>
            <a:ext cx="2736304" cy="396044"/>
          </a:xfrm>
          <a:prstGeom prst="borderCallout2">
            <a:avLst>
              <a:gd name="adj1" fmla="val 46143"/>
              <a:gd name="adj2" fmla="val -1536"/>
              <a:gd name="adj3" fmla="val -7665"/>
              <a:gd name="adj4" fmla="val -5538"/>
              <a:gd name="adj5" fmla="val -44031"/>
              <a:gd name="adj6" fmla="val -54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Max. 3 </a:t>
            </a:r>
            <a:r>
              <a:rPr lang="de-DE" dirty="0" err="1" smtClean="0"/>
              <a:t>simul</a:t>
            </a:r>
            <a:r>
              <a:rPr lang="de-DE" dirty="0" smtClean="0"/>
              <a:t>. </a:t>
            </a:r>
            <a:r>
              <a:rPr lang="de-DE" dirty="0" err="1" smtClean="0"/>
              <a:t>connections</a:t>
            </a:r>
            <a:endParaRPr lang="en-US" dirty="0"/>
          </a:p>
        </p:txBody>
      </p:sp>
      <p:sp>
        <p:nvSpPr>
          <p:cNvPr id="8" name="Legende mit Linie 2 7"/>
          <p:cNvSpPr/>
          <p:nvPr/>
        </p:nvSpPr>
        <p:spPr>
          <a:xfrm>
            <a:off x="323528" y="2780928"/>
            <a:ext cx="2880320" cy="576064"/>
          </a:xfrm>
          <a:prstGeom prst="borderCallout2">
            <a:avLst>
              <a:gd name="adj1" fmla="val -816"/>
              <a:gd name="adj2" fmla="val 50006"/>
              <a:gd name="adj3" fmla="val -52668"/>
              <a:gd name="adj4" fmla="val 49969"/>
              <a:gd name="adj5" fmla="val -118383"/>
              <a:gd name="adj6" fmla="val 500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, </a:t>
            </a:r>
            <a:r>
              <a:rPr lang="de-DE" dirty="0" err="1" smtClean="0"/>
              <a:t>f.ex</a:t>
            </a:r>
            <a:r>
              <a:rPr lang="de-DE" dirty="0" smtClean="0"/>
              <a:t>. Data Link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Lumi</a:t>
            </a:r>
            <a:r>
              <a:rPr lang="de-DE" dirty="0" smtClean="0"/>
              <a:t> Nibble </a:t>
            </a:r>
            <a:r>
              <a:rPr lang="de-DE" dirty="0" err="1" smtClean="0"/>
              <a:t>Measurment</a:t>
            </a:r>
            <a:endParaRPr lang="en-US" dirty="0"/>
          </a:p>
        </p:txBody>
      </p:sp>
      <p:sp>
        <p:nvSpPr>
          <p:cNvPr id="9" name="Legende mit Linie 2 8"/>
          <p:cNvSpPr/>
          <p:nvPr/>
        </p:nvSpPr>
        <p:spPr>
          <a:xfrm>
            <a:off x="5364088" y="3237168"/>
            <a:ext cx="1440160" cy="551872"/>
          </a:xfrm>
          <a:prstGeom prst="borderCallout2">
            <a:avLst>
              <a:gd name="adj1" fmla="val 46143"/>
              <a:gd name="adj2" fmla="val -1536"/>
              <a:gd name="adj3" fmla="val 46568"/>
              <a:gd name="adj4" fmla="val -22643"/>
              <a:gd name="adj5" fmla="val 19986"/>
              <a:gd name="adj6" fmla="val -411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unlimited</a:t>
            </a:r>
            <a:r>
              <a:rPr lang="de-DE" dirty="0" smtClean="0"/>
              <a:t> </a:t>
            </a:r>
            <a:r>
              <a:rPr lang="de-DE" dirty="0" err="1" smtClean="0"/>
              <a:t>connections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85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RHU Software Review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2952328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Shared Memory Concept works</a:t>
            </a:r>
          </a:p>
          <a:p>
            <a:pPr lvl="1"/>
            <a:r>
              <a:rPr lang="en-US" dirty="0" smtClean="0"/>
              <a:t>Client Software/Library is kept simple, data transportation details not exposed to clients</a:t>
            </a:r>
          </a:p>
          <a:p>
            <a:pPr lvl="1"/>
            <a:r>
              <a:rPr lang="en-US" dirty="0" smtClean="0"/>
              <a:t>Implementation Details hidden from Clients</a:t>
            </a:r>
          </a:p>
          <a:p>
            <a:pPr lvl="1"/>
            <a:r>
              <a:rPr lang="en-US" dirty="0" smtClean="0"/>
              <a:t>RHU Data Connection can be reused without performance drop</a:t>
            </a:r>
          </a:p>
          <a:p>
            <a:pPr lvl="1"/>
            <a:r>
              <a:rPr lang="en-US" dirty="0" smtClean="0"/>
              <a:t>RHU Data Provider can be changed between Simulator and Real-time-Receiver</a:t>
            </a:r>
          </a:p>
          <a:p>
            <a:r>
              <a:rPr lang="en-US" dirty="0" smtClean="0"/>
              <a:t>Current Software Dependencies:</a:t>
            </a:r>
          </a:p>
          <a:p>
            <a:pPr lvl="1"/>
            <a:r>
              <a:rPr lang="en-US" dirty="0" smtClean="0"/>
              <a:t>ROOT Framework 5.x</a:t>
            </a:r>
          </a:p>
          <a:p>
            <a:pPr lvl="1"/>
            <a:r>
              <a:rPr lang="en-US" dirty="0" smtClean="0"/>
              <a:t>Boost C++ Library &gt;= 1.43 (needed in general)</a:t>
            </a:r>
          </a:p>
          <a:p>
            <a:pPr lvl="1"/>
            <a:r>
              <a:rPr lang="en-US" dirty="0" smtClean="0"/>
              <a:t>QT4 &amp; QWT (For GUI only)</a:t>
            </a:r>
          </a:p>
          <a:p>
            <a:pPr lvl="1"/>
            <a:r>
              <a:rPr lang="en-US" dirty="0" smtClean="0"/>
              <a:t>DIP Library (for DIP Server only)</a:t>
            </a:r>
          </a:p>
          <a:p>
            <a:pPr lvl="1"/>
            <a:r>
              <a:rPr lang="en-US" dirty="0" err="1" smtClean="0"/>
              <a:t>OpenEmbedded</a:t>
            </a:r>
            <a:r>
              <a:rPr lang="en-US" dirty="0" smtClean="0"/>
              <a:t> 2008 / Angstrom Distribution + </a:t>
            </a:r>
            <a:r>
              <a:rPr lang="en-US" dirty="0" err="1" smtClean="0"/>
              <a:t>Taskit</a:t>
            </a:r>
            <a:r>
              <a:rPr lang="en-US" dirty="0" smtClean="0"/>
              <a:t> Overlay (for Embedded Software Part)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630" y="3963898"/>
            <a:ext cx="6573762" cy="212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58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RHU Software </a:t>
            </a:r>
            <a:r>
              <a:rPr lang="de-DE" dirty="0" err="1" smtClean="0"/>
              <a:t>outlook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96855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Move RHU DAQ Software to CERN Network</a:t>
            </a:r>
          </a:p>
          <a:p>
            <a:pPr lvl="1"/>
            <a:r>
              <a:rPr lang="en-US" dirty="0" smtClean="0"/>
              <a:t>Increase Performance and stabilize communication</a:t>
            </a:r>
          </a:p>
          <a:p>
            <a:pPr lvl="1"/>
            <a:r>
              <a:rPr lang="en-US" dirty="0" smtClean="0"/>
              <a:t>Create Development Environment for future</a:t>
            </a:r>
          </a:p>
          <a:p>
            <a:r>
              <a:rPr lang="en-US" dirty="0" smtClean="0"/>
              <a:t>Provide RHU Development Environment at CERN</a:t>
            </a:r>
          </a:p>
          <a:p>
            <a:pPr lvl="1"/>
            <a:r>
              <a:rPr lang="en-US" dirty="0" smtClean="0"/>
              <a:t>Need Scientific Linux &gt; 4 on Target Machines</a:t>
            </a:r>
          </a:p>
          <a:p>
            <a:r>
              <a:rPr lang="en-US" dirty="0" smtClean="0"/>
              <a:t>Provide Post Mortem Readout Functionality</a:t>
            </a:r>
          </a:p>
          <a:p>
            <a:r>
              <a:rPr lang="en-US" dirty="0" smtClean="0"/>
              <a:t>Improve GUI usability and stability for better user experience</a:t>
            </a:r>
          </a:p>
          <a:p>
            <a:r>
              <a:rPr lang="en-US" dirty="0" smtClean="0"/>
              <a:t>Improve RHU Slow Control Protocol (remote configuration)</a:t>
            </a:r>
          </a:p>
          <a:p>
            <a:r>
              <a:rPr lang="en-US" dirty="0" smtClean="0"/>
              <a:t>Provide Documentation</a:t>
            </a:r>
          </a:p>
          <a:p>
            <a:r>
              <a:rPr lang="en-US" dirty="0" smtClean="0"/>
              <a:t>More Software thinkable</a:t>
            </a:r>
          </a:p>
          <a:p>
            <a:pPr lvl="1"/>
            <a:r>
              <a:rPr lang="en-US" dirty="0" smtClean="0"/>
              <a:t>RHU data replay provider, replays history data</a:t>
            </a:r>
          </a:p>
          <a:p>
            <a:pPr lvl="1"/>
            <a:r>
              <a:rPr lang="en-US" dirty="0" smtClean="0"/>
              <a:t>RHU DIP Server, distributes data to DIP clients</a:t>
            </a:r>
          </a:p>
          <a:p>
            <a:pPr lvl="1"/>
            <a:r>
              <a:rPr lang="en-US" dirty="0" smtClean="0"/>
              <a:t>RHU </a:t>
            </a:r>
            <a:r>
              <a:rPr lang="en-US" dirty="0" err="1" smtClean="0"/>
              <a:t>Lumi</a:t>
            </a:r>
            <a:r>
              <a:rPr lang="en-US" dirty="0" smtClean="0"/>
              <a:t> Nibble Server, combines data of several RHU’s</a:t>
            </a:r>
          </a:p>
          <a:p>
            <a:pPr lvl="1"/>
            <a:r>
              <a:rPr lang="en-US" dirty="0" smtClean="0"/>
              <a:t>RHU Shared Library for ROOT Scripts</a:t>
            </a:r>
          </a:p>
          <a:p>
            <a:r>
              <a:rPr lang="en-US" dirty="0" smtClean="0"/>
              <a:t>But: Software Development Capacities limited</a:t>
            </a:r>
          </a:p>
        </p:txBody>
      </p:sp>
    </p:spTree>
    <p:extLst>
      <p:ext uri="{BB962C8B-B14F-4D97-AF65-F5344CB8AC3E}">
        <p14:creationId xmlns:p14="http://schemas.microsoft.com/office/powerpoint/2010/main" val="4288464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Hardware Rev.2 (2013)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Experiences from installation and test run</a:t>
            </a:r>
          </a:p>
          <a:p>
            <a:r>
              <a:rPr lang="en-US" dirty="0" smtClean="0"/>
              <a:t>Room for improvement:</a:t>
            </a:r>
          </a:p>
          <a:p>
            <a:pPr lvl="1"/>
            <a:r>
              <a:rPr lang="en-US" dirty="0" smtClean="0"/>
              <a:t>Other 8ch connector for easier installation</a:t>
            </a:r>
          </a:p>
          <a:p>
            <a:pPr lvl="1"/>
            <a:r>
              <a:rPr lang="en-US" dirty="0" smtClean="0"/>
              <a:t>Additional signals needed for „</a:t>
            </a:r>
            <a:r>
              <a:rPr lang="en-US" dirty="0" err="1" smtClean="0"/>
              <a:t>lumi</a:t>
            </a:r>
            <a:r>
              <a:rPr lang="en-US" dirty="0" smtClean="0"/>
              <a:t> nibble control“</a:t>
            </a:r>
          </a:p>
          <a:p>
            <a:pPr lvl="1"/>
            <a:r>
              <a:rPr lang="en-US" dirty="0" smtClean="0"/>
              <a:t>Improve software and firmware stability</a:t>
            </a:r>
          </a:p>
          <a:p>
            <a:r>
              <a:rPr lang="en-US" dirty="0" smtClean="0">
                <a:sym typeface="Wingdings" pitchFamily="2" charset="2"/>
              </a:rPr>
              <a:t> Final H</a:t>
            </a:r>
            <a:r>
              <a:rPr lang="en-US" dirty="0" smtClean="0"/>
              <a:t>ardware Design</a:t>
            </a:r>
          </a:p>
          <a:p>
            <a:pPr lvl="1"/>
            <a:endParaRPr lang="de-DE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099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Hardware Rev.2 (2013)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5987008" cy="492941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Fix optional ECL Termination</a:t>
            </a:r>
          </a:p>
          <a:p>
            <a:r>
              <a:rPr lang="en-US" dirty="0" smtClean="0"/>
              <a:t>Change 8ch ECL Input to Caen compatible connector</a:t>
            </a:r>
          </a:p>
          <a:p>
            <a:r>
              <a:rPr lang="en-US" dirty="0" smtClean="0"/>
              <a:t>Provide 4 ECL Inputs for control (</a:t>
            </a:r>
            <a:r>
              <a:rPr lang="en-US" dirty="0" err="1" smtClean="0"/>
              <a:t>f.ex</a:t>
            </a:r>
            <a:r>
              <a:rPr lang="en-US" dirty="0" smtClean="0"/>
              <a:t>. </a:t>
            </a:r>
            <a:r>
              <a:rPr lang="en-US" dirty="0" err="1" smtClean="0"/>
              <a:t>Lumi</a:t>
            </a:r>
            <a:r>
              <a:rPr lang="en-US" dirty="0" smtClean="0"/>
              <a:t> Nibble control)</a:t>
            </a:r>
          </a:p>
          <a:p>
            <a:r>
              <a:rPr lang="en-US" dirty="0" smtClean="0"/>
              <a:t>1 ECL Output for future applications</a:t>
            </a:r>
          </a:p>
          <a:p>
            <a:pPr lvl="1"/>
            <a:r>
              <a:rPr lang="en-US" dirty="0" smtClean="0"/>
              <a:t>WHY? Provide ability for fast decisions / reaction in real-time that are based on measured data</a:t>
            </a:r>
            <a:endParaRPr lang="en-US" dirty="0" smtClean="0"/>
          </a:p>
          <a:p>
            <a:r>
              <a:rPr lang="en-US" dirty="0" smtClean="0"/>
              <a:t>Removed USB Host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66256" y="2252309"/>
            <a:ext cx="4742731" cy="263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6732240" y="3568117"/>
            <a:ext cx="576064" cy="724979"/>
          </a:xfrm>
          <a:prstGeom prst="rect">
            <a:avLst/>
          </a:prstGeom>
          <a:solidFill>
            <a:srgbClr val="FF0000">
              <a:alpha val="16863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22240" y="2215349"/>
            <a:ext cx="4742731" cy="263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eck 6"/>
          <p:cNvSpPr/>
          <p:nvPr/>
        </p:nvSpPr>
        <p:spPr>
          <a:xfrm>
            <a:off x="6588224" y="3531157"/>
            <a:ext cx="576064" cy="724979"/>
          </a:xfrm>
          <a:prstGeom prst="rect">
            <a:avLst/>
          </a:prstGeom>
          <a:solidFill>
            <a:srgbClr val="FF0000">
              <a:alpha val="16863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6588224" y="5157192"/>
            <a:ext cx="288032" cy="288032"/>
          </a:xfrm>
          <a:prstGeom prst="rect">
            <a:avLst/>
          </a:prstGeom>
          <a:solidFill>
            <a:srgbClr val="FF0000">
              <a:alpha val="16863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8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RHU Firmware Outlook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 „</a:t>
            </a:r>
            <a:r>
              <a:rPr lang="en-US" dirty="0" err="1" smtClean="0"/>
              <a:t>Lumi</a:t>
            </a:r>
            <a:r>
              <a:rPr lang="en-US" dirty="0" smtClean="0"/>
              <a:t> Nibble Control“</a:t>
            </a:r>
          </a:p>
          <a:p>
            <a:r>
              <a:rPr lang="en-US" dirty="0" smtClean="0"/>
              <a:t>Optional: Implement individual delay (3.125ns steps) configuration for each Input Signal</a:t>
            </a:r>
          </a:p>
          <a:p>
            <a:pPr lvl="1"/>
            <a:r>
              <a:rPr lang="en-US" dirty="0" smtClean="0"/>
              <a:t>Idea: compensate for big differences in cable lengths (&gt; 2m)</a:t>
            </a:r>
          </a:p>
          <a:p>
            <a:r>
              <a:rPr lang="en-US" dirty="0" smtClean="0"/>
              <a:t>Optional: Implement VME Interface</a:t>
            </a:r>
          </a:p>
          <a:p>
            <a:r>
              <a:rPr lang="en-US" dirty="0" smtClean="0"/>
              <a:t>But: No Firmware Engineer Capacity for „heavy changes“ available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616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Lumi</a:t>
            </a:r>
            <a:r>
              <a:rPr lang="de-DE" dirty="0" smtClean="0"/>
              <a:t> Nibble Measurement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Idea:</a:t>
            </a:r>
          </a:p>
          <a:p>
            <a:r>
              <a:rPr lang="en-US" dirty="0" smtClean="0"/>
              <a:t>Histogram of 2048 Orbits = </a:t>
            </a:r>
            <a:r>
              <a:rPr lang="en-US" i="1" dirty="0" smtClean="0"/>
              <a:t>1 </a:t>
            </a:r>
            <a:r>
              <a:rPr lang="en-US" i="1" dirty="0" err="1" smtClean="0"/>
              <a:t>Lumi</a:t>
            </a:r>
            <a:r>
              <a:rPr lang="en-US" i="1" dirty="0" smtClean="0"/>
              <a:t> Nibble</a:t>
            </a:r>
          </a:p>
          <a:p>
            <a:r>
              <a:rPr lang="en-US" dirty="0" smtClean="0"/>
              <a:t>Each </a:t>
            </a:r>
            <a:r>
              <a:rPr lang="en-US" dirty="0" err="1" smtClean="0"/>
              <a:t>Lumi</a:t>
            </a:r>
            <a:r>
              <a:rPr lang="en-US" dirty="0" smtClean="0"/>
              <a:t> Nibble has a </a:t>
            </a:r>
            <a:r>
              <a:rPr lang="en-US" i="1" dirty="0" err="1" smtClean="0"/>
              <a:t>Lumi</a:t>
            </a:r>
            <a:r>
              <a:rPr lang="en-US" i="1" dirty="0" smtClean="0"/>
              <a:t> Nibble ID, is incremented for each nibble</a:t>
            </a:r>
          </a:p>
          <a:p>
            <a:r>
              <a:rPr lang="en-US" dirty="0" smtClean="0">
                <a:sym typeface="Wingdings" pitchFamily="2" charset="2"/>
              </a:rPr>
              <a:t> Data of </a:t>
            </a:r>
            <a:r>
              <a:rPr lang="en-US" i="1" dirty="0" err="1" smtClean="0">
                <a:sym typeface="Wingdings" pitchFamily="2" charset="2"/>
              </a:rPr>
              <a:t>Lumi</a:t>
            </a:r>
            <a:r>
              <a:rPr lang="en-US" i="1" dirty="0" smtClean="0">
                <a:sym typeface="Wingdings" pitchFamily="2" charset="2"/>
              </a:rPr>
              <a:t> Nibbles</a:t>
            </a:r>
            <a:r>
              <a:rPr lang="en-US" dirty="0" smtClean="0">
                <a:sym typeface="Wingdings" pitchFamily="2" charset="2"/>
              </a:rPr>
              <a:t> can be correlated of</a:t>
            </a:r>
            <a:r>
              <a:rPr lang="en-US" dirty="0" smtClean="0">
                <a:sym typeface="Wingdings" pitchFamily="2" charset="2"/>
              </a:rPr>
              <a:t> several systems 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Need for „</a:t>
            </a:r>
            <a:r>
              <a:rPr lang="en-US" dirty="0" err="1" smtClean="0">
                <a:sym typeface="Wingdings" pitchFamily="2" charset="2"/>
              </a:rPr>
              <a:t>Lumi</a:t>
            </a:r>
            <a:r>
              <a:rPr lang="en-US" dirty="0" smtClean="0">
                <a:sym typeface="Wingdings" pitchFamily="2" charset="2"/>
              </a:rPr>
              <a:t> Nibble Control“ to synchronize several RHU Devices and/or other systems that do </a:t>
            </a:r>
            <a:r>
              <a:rPr lang="en-US" dirty="0" err="1" smtClean="0">
                <a:sym typeface="Wingdings" pitchFamily="2" charset="2"/>
              </a:rPr>
              <a:t>Lumi</a:t>
            </a:r>
            <a:r>
              <a:rPr lang="en-US" dirty="0" smtClean="0">
                <a:sym typeface="Wingdings" pitchFamily="2" charset="2"/>
              </a:rPr>
              <a:t> Measurements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167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„</a:t>
            </a:r>
            <a:r>
              <a:rPr lang="de-DE" dirty="0" err="1" smtClean="0"/>
              <a:t>Lumi</a:t>
            </a:r>
            <a:r>
              <a:rPr lang="de-DE" dirty="0" smtClean="0"/>
              <a:t> Nibble </a:t>
            </a:r>
            <a:r>
              <a:rPr lang="de-DE" dirty="0" err="1" smtClean="0"/>
              <a:t>Control</a:t>
            </a:r>
            <a:r>
              <a:rPr lang="de-DE" dirty="0" smtClean="0"/>
              <a:t>“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RHU Devices used in groups for </a:t>
            </a:r>
            <a:r>
              <a:rPr lang="en-US" dirty="0" err="1" smtClean="0"/>
              <a:t>f.ex</a:t>
            </a:r>
            <a:r>
              <a:rPr lang="en-US" dirty="0" smtClean="0"/>
              <a:t>. a 24 channel detector (3x 8 channel)</a:t>
            </a:r>
          </a:p>
          <a:p>
            <a:r>
              <a:rPr lang="en-US" dirty="0" smtClean="0"/>
              <a:t>Need for event/time-synchronization for the </a:t>
            </a:r>
            <a:r>
              <a:rPr lang="en-US" dirty="0" err="1" smtClean="0"/>
              <a:t>Lumi</a:t>
            </a:r>
            <a:r>
              <a:rPr lang="en-US" dirty="0" smtClean="0"/>
              <a:t> nibble measurement</a:t>
            </a:r>
          </a:p>
          <a:p>
            <a:r>
              <a:rPr lang="en-US" i="1" dirty="0" err="1" smtClean="0"/>
              <a:t>Lumi</a:t>
            </a:r>
            <a:r>
              <a:rPr lang="en-US" i="1" dirty="0" smtClean="0"/>
              <a:t> Nibble </a:t>
            </a:r>
            <a:r>
              <a:rPr lang="en-US" dirty="0" smtClean="0"/>
              <a:t>Information must be transferred in real-time </a:t>
            </a:r>
            <a:r>
              <a:rPr lang="en-US" dirty="0" smtClean="0">
                <a:sym typeface="Wingdings" pitchFamily="2" charset="2"/>
              </a:rPr>
              <a:t> need for a hardware protocol</a:t>
            </a:r>
          </a:p>
          <a:p>
            <a:r>
              <a:rPr lang="en-US" i="1" dirty="0" err="1" smtClean="0">
                <a:sym typeface="Wingdings" pitchFamily="2" charset="2"/>
              </a:rPr>
              <a:t>Lumi</a:t>
            </a:r>
            <a:r>
              <a:rPr lang="en-US" i="1" dirty="0" smtClean="0">
                <a:sym typeface="Wingdings" pitchFamily="2" charset="2"/>
              </a:rPr>
              <a:t> ID </a:t>
            </a:r>
            <a:r>
              <a:rPr lang="en-US" dirty="0" smtClean="0">
                <a:sym typeface="Wingdings" pitchFamily="2" charset="2"/>
              </a:rPr>
              <a:t>should be transferred absolute/full to keep systems always synchronous</a:t>
            </a:r>
            <a:endParaRPr lang="en-US" dirty="0" smtClean="0"/>
          </a:p>
          <a:p>
            <a:r>
              <a:rPr lang="en-US" dirty="0" smtClean="0"/>
              <a:t>RHU Rev.1 „prepared“ with 2 ECL inputs</a:t>
            </a:r>
          </a:p>
          <a:p>
            <a:r>
              <a:rPr lang="en-US" dirty="0" smtClean="0"/>
              <a:t>RHU Rev.2 „prepared“ with 4 ECL inputs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187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Overview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RHU Hardware Rev.1</a:t>
            </a:r>
          </a:p>
          <a:p>
            <a:r>
              <a:rPr lang="en-US" dirty="0" smtClean="0"/>
              <a:t>Setup and Commissioning 2012</a:t>
            </a:r>
          </a:p>
          <a:p>
            <a:r>
              <a:rPr lang="en-US" dirty="0" smtClean="0"/>
              <a:t>RHU DAQ Software</a:t>
            </a:r>
          </a:p>
          <a:p>
            <a:r>
              <a:rPr lang="en-US" dirty="0" smtClean="0"/>
              <a:t>RHU Hardware Rev.2</a:t>
            </a:r>
          </a:p>
          <a:p>
            <a:r>
              <a:rPr lang="en-US" dirty="0" smtClean="0"/>
              <a:t>Proposal for „</a:t>
            </a:r>
            <a:r>
              <a:rPr lang="en-US" dirty="0" err="1" smtClean="0"/>
              <a:t>Lumi</a:t>
            </a:r>
            <a:r>
              <a:rPr lang="en-US" dirty="0" smtClean="0"/>
              <a:t> Nibble Control“</a:t>
            </a:r>
          </a:p>
          <a:p>
            <a:r>
              <a:rPr lang="en-US" dirty="0" smtClean="0"/>
              <a:t>Outlook 2013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224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Proposal for </a:t>
            </a:r>
            <a:r>
              <a:rPr lang="en-US" dirty="0" err="1" smtClean="0"/>
              <a:t>Lumi</a:t>
            </a:r>
            <a:r>
              <a:rPr lang="en-US" dirty="0" smtClean="0"/>
              <a:t> Nibble Protocol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3"/>
            <a:ext cx="8363272" cy="230425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 ECL Line for „</a:t>
            </a:r>
            <a:r>
              <a:rPr lang="en-US" dirty="0" err="1" smtClean="0"/>
              <a:t>Lumi</a:t>
            </a:r>
            <a:r>
              <a:rPr lang="en-US" dirty="0" smtClean="0"/>
              <a:t> Nibble Clock“</a:t>
            </a:r>
          </a:p>
          <a:p>
            <a:pPr lvl="1"/>
            <a:r>
              <a:rPr lang="en-US" dirty="0" smtClean="0"/>
              <a:t>Each Clock Period </a:t>
            </a:r>
            <a:r>
              <a:rPr lang="en-US" dirty="0" smtClean="0">
                <a:sym typeface="Wingdings" pitchFamily="2" charset="2"/>
              </a:rPr>
              <a:t> New </a:t>
            </a:r>
            <a:r>
              <a:rPr lang="en-US" i="1" dirty="0" err="1" smtClean="0">
                <a:sym typeface="Wingdings" pitchFamily="2" charset="2"/>
              </a:rPr>
              <a:t>Lumi</a:t>
            </a:r>
            <a:r>
              <a:rPr lang="en-US" i="1" dirty="0" smtClean="0">
                <a:sym typeface="Wingdings" pitchFamily="2" charset="2"/>
              </a:rPr>
              <a:t> Nibble</a:t>
            </a:r>
            <a:r>
              <a:rPr lang="en-US" dirty="0" smtClean="0">
                <a:sym typeface="Wingdings" pitchFamily="2" charset="2"/>
              </a:rPr>
              <a:t> starts/last data is send</a:t>
            </a:r>
          </a:p>
          <a:p>
            <a:r>
              <a:rPr lang="en-US" dirty="0" smtClean="0"/>
              <a:t>1 ECL Line for asynchronous protocol </a:t>
            </a:r>
          </a:p>
          <a:p>
            <a:pPr lvl="1"/>
            <a:r>
              <a:rPr lang="en-US" dirty="0" err="1" smtClean="0"/>
              <a:t>f.ex</a:t>
            </a:r>
            <a:r>
              <a:rPr lang="en-US" dirty="0" smtClean="0"/>
              <a:t>. RS232 like, 115Baud, (easy to implement)</a:t>
            </a:r>
          </a:p>
          <a:p>
            <a:pPr lvl="1"/>
            <a:r>
              <a:rPr lang="en-US" dirty="0" smtClean="0"/>
              <a:t>Transfer of the absolute „</a:t>
            </a:r>
            <a:r>
              <a:rPr lang="en-US" dirty="0" err="1" smtClean="0"/>
              <a:t>Lumi</a:t>
            </a:r>
            <a:r>
              <a:rPr lang="en-US" dirty="0" smtClean="0"/>
              <a:t> Nibble Id“ before the next „</a:t>
            </a:r>
            <a:r>
              <a:rPr lang="en-US" dirty="0" err="1" smtClean="0"/>
              <a:t>Lumi</a:t>
            </a:r>
            <a:r>
              <a:rPr lang="en-US" dirty="0" smtClean="0"/>
              <a:t> Nibble Clock“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01008"/>
            <a:ext cx="5208587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357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What‘s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dirty="0" smtClean="0"/>
              <a:t> in 2013?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Production of 12 RHU Devices Rev.2 in 2013</a:t>
            </a:r>
          </a:p>
          <a:p>
            <a:r>
              <a:rPr lang="en-US" dirty="0" smtClean="0"/>
              <a:t>Agree to a „</a:t>
            </a:r>
            <a:r>
              <a:rPr lang="en-US" dirty="0" err="1" smtClean="0"/>
              <a:t>Lumi</a:t>
            </a:r>
            <a:r>
              <a:rPr lang="en-US" dirty="0" smtClean="0"/>
              <a:t> Nibble Concept“</a:t>
            </a:r>
          </a:p>
          <a:p>
            <a:r>
              <a:rPr lang="en-US" dirty="0" smtClean="0"/>
              <a:t>RHU Firmware extended with „</a:t>
            </a:r>
            <a:r>
              <a:rPr lang="en-US" dirty="0" err="1" smtClean="0"/>
              <a:t>Lumi</a:t>
            </a:r>
            <a:r>
              <a:rPr lang="en-US" dirty="0" smtClean="0"/>
              <a:t> Nibble Control“</a:t>
            </a:r>
          </a:p>
          <a:p>
            <a:r>
              <a:rPr lang="en-US" dirty="0" smtClean="0"/>
              <a:t>Postmortem Function Test</a:t>
            </a:r>
          </a:p>
          <a:p>
            <a:r>
              <a:rPr lang="en-US" dirty="0" smtClean="0"/>
              <a:t>Improve Software Stability</a:t>
            </a:r>
          </a:p>
          <a:p>
            <a:r>
              <a:rPr lang="en-US" dirty="0" smtClean="0"/>
              <a:t>Software Documentation</a:t>
            </a:r>
          </a:p>
          <a:p>
            <a:r>
              <a:rPr lang="en-US" dirty="0" smtClean="0"/>
              <a:t>Move DAQ Software to CERN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28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Long </a:t>
            </a:r>
            <a:r>
              <a:rPr lang="de-DE" dirty="0" err="1" smtClean="0"/>
              <a:t>term</a:t>
            </a:r>
            <a:r>
              <a:rPr lang="de-DE" dirty="0" smtClean="0"/>
              <a:t> </a:t>
            </a:r>
            <a:r>
              <a:rPr lang="de-DE" dirty="0" err="1" smtClean="0"/>
              <a:t>planning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Acquire Software/Firmware Engineering Capacity for the RHU Hardware Project to ensure long term support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Current Firmware Engineer at DESY is going to retire within next 2 years and is occupied with new projects until then</a:t>
            </a:r>
          </a:p>
          <a:p>
            <a:pPr lvl="1"/>
            <a:r>
              <a:rPr lang="en-US" dirty="0" smtClean="0"/>
              <a:t>Current Software Engineer at DESY also occupied with new projects within next two years</a:t>
            </a:r>
          </a:p>
          <a:p>
            <a:r>
              <a:rPr lang="en-US" dirty="0" smtClean="0"/>
              <a:t>Its good to have an expert „nearby“ </a:t>
            </a:r>
          </a:p>
        </p:txBody>
      </p:sp>
    </p:spTree>
    <p:extLst>
      <p:ext uri="{BB962C8B-B14F-4D97-AF65-F5344CB8AC3E}">
        <p14:creationId xmlns:p14="http://schemas.microsoft.com/office/powerpoint/2010/main" val="1508718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!</a:t>
            </a:r>
            <a:endParaRPr lang="en-US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50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Hardware Rev.1 (2012)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5987008" cy="492941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RHU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u="sng" dirty="0" smtClean="0">
                <a:sym typeface="Wingdings" pitchFamily="2" charset="2"/>
              </a:rPr>
              <a:t>Real Time </a:t>
            </a:r>
            <a:r>
              <a:rPr lang="en-US" u="sng" dirty="0" err="1" smtClean="0">
                <a:sym typeface="Wingdings" pitchFamily="2" charset="2"/>
              </a:rPr>
              <a:t>Histogramming</a:t>
            </a:r>
            <a:r>
              <a:rPr lang="en-US" u="sng" dirty="0" smtClean="0">
                <a:sym typeface="Wingdings" pitchFamily="2" charset="2"/>
              </a:rPr>
              <a:t> Unit</a:t>
            </a:r>
            <a:endParaRPr lang="en-US" u="sng" dirty="0" smtClean="0"/>
          </a:p>
          <a:p>
            <a:r>
              <a:rPr lang="en-US" dirty="0" smtClean="0"/>
              <a:t>FPGA based digital recorder</a:t>
            </a:r>
          </a:p>
          <a:p>
            <a:r>
              <a:rPr lang="en-US" dirty="0" smtClean="0"/>
              <a:t>3x NIM Inputs for clock/control</a:t>
            </a:r>
          </a:p>
          <a:p>
            <a:r>
              <a:rPr lang="en-US" dirty="0" smtClean="0"/>
              <a:t>12x ECL Inputs for input data</a:t>
            </a:r>
          </a:p>
          <a:p>
            <a:r>
              <a:rPr lang="en-US" dirty="0" smtClean="0"/>
              <a:t>VME Interface (not used yet)</a:t>
            </a:r>
          </a:p>
          <a:p>
            <a:r>
              <a:rPr lang="en-US" dirty="0" smtClean="0"/>
              <a:t>System On Board Embedded Linux System, RISC CPU 400MHz</a:t>
            </a:r>
          </a:p>
          <a:p>
            <a:r>
              <a:rPr lang="en-US" dirty="0" smtClean="0"/>
              <a:t>Ethernet Readout</a:t>
            </a:r>
          </a:p>
          <a:p>
            <a:r>
              <a:rPr lang="en-US" dirty="0" smtClean="0"/>
              <a:t>5MBit RAM in FPGA</a:t>
            </a:r>
          </a:p>
          <a:p>
            <a:r>
              <a:rPr lang="en-US" dirty="0" smtClean="0"/>
              <a:t>16MBit external RAM (3.2GBit/s)</a:t>
            </a:r>
          </a:p>
          <a:p>
            <a:endParaRPr lang="de-DE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88650" y="2252310"/>
            <a:ext cx="4742731" cy="263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603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RHU </a:t>
            </a:r>
            <a:r>
              <a:rPr lang="de-DE" dirty="0" err="1" smtClean="0"/>
              <a:t>Schematic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88650" y="2252310"/>
            <a:ext cx="4742731" cy="263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46534"/>
            <a:ext cx="5511803" cy="524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723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RHU Features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8 input channels with </a:t>
            </a:r>
            <a:r>
              <a:rPr lang="en-US" dirty="0" err="1" smtClean="0"/>
              <a:t>Histogramming</a:t>
            </a:r>
            <a:endParaRPr lang="en-US" dirty="0" smtClean="0"/>
          </a:p>
          <a:p>
            <a:pPr lvl="1"/>
            <a:r>
              <a:rPr lang="en-US" dirty="0" smtClean="0"/>
              <a:t>Internal 320MHz Sampling Rate: two samples get „OR-</a:t>
            </a:r>
            <a:r>
              <a:rPr lang="en-US" dirty="0" err="1" smtClean="0"/>
              <a:t>ed</a:t>
            </a:r>
            <a:r>
              <a:rPr lang="en-US" dirty="0" smtClean="0"/>
              <a:t>“ and stored into one bin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 result is </a:t>
            </a:r>
            <a:r>
              <a:rPr lang="en-US" dirty="0" smtClean="0"/>
              <a:t>160MHz Sampling Rate</a:t>
            </a:r>
            <a:endParaRPr lang="en-US" dirty="0" smtClean="0"/>
          </a:p>
          <a:p>
            <a:r>
              <a:rPr lang="en-US" dirty="0" smtClean="0"/>
              <a:t>Histograms: </a:t>
            </a:r>
          </a:p>
          <a:p>
            <a:pPr lvl="1"/>
            <a:r>
              <a:rPr lang="en-US" dirty="0" smtClean="0"/>
              <a:t>6.25ns per bin</a:t>
            </a:r>
          </a:p>
          <a:p>
            <a:pPr lvl="1"/>
            <a:r>
              <a:rPr lang="en-US" dirty="0" smtClean="0"/>
              <a:t>14256 bins/orbit</a:t>
            </a:r>
          </a:p>
          <a:p>
            <a:pPr lvl="1"/>
            <a:r>
              <a:rPr lang="en-US" dirty="0" smtClean="0"/>
              <a:t>Max. 5839ms meas. period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deadtime</a:t>
            </a:r>
            <a:r>
              <a:rPr lang="en-US" dirty="0" smtClean="0"/>
              <a:t> (double buffering histograms)</a:t>
            </a:r>
          </a:p>
          <a:p>
            <a:r>
              <a:rPr lang="en-US" dirty="0" smtClean="0"/>
              <a:t>Continuous Postmortem Ring Buffer</a:t>
            </a:r>
          </a:p>
          <a:p>
            <a:r>
              <a:rPr lang="en-US" dirty="0" smtClean="0"/>
              <a:t>Configurable # of Orbits for </a:t>
            </a:r>
            <a:r>
              <a:rPr lang="en-US" dirty="0" err="1" smtClean="0"/>
              <a:t>Histogramming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4944"/>
            <a:ext cx="4464496" cy="94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845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RHU Features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Configurable delay for Orbit Trigger</a:t>
            </a:r>
          </a:p>
          <a:p>
            <a:r>
              <a:rPr lang="en-US" dirty="0" smtClean="0"/>
              <a:t>Readout and Control via Network</a:t>
            </a:r>
          </a:p>
          <a:p>
            <a:r>
              <a:rPr lang="en-US" dirty="0" smtClean="0"/>
              <a:t>Configurable Sampling Mode: Edge/Level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Postmortem Buffer for &gt; 50 Orbits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39212"/>
            <a:ext cx="3550025" cy="169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187624" y="306896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LEVEL Trigger Mode: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1187624" y="364502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EDGE Trigger Mode: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913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RHU Setup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19225"/>
            <a:ext cx="8715375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468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Setup </a:t>
            </a:r>
            <a:r>
              <a:rPr lang="de-DE" dirty="0" err="1" smtClean="0"/>
              <a:t>at</a:t>
            </a:r>
            <a:r>
              <a:rPr lang="de-DE" dirty="0" smtClean="0"/>
              <a:t> BCM1F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6876256" cy="498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796136" y="5733256"/>
            <a:ext cx="3096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i="1" dirty="0" smtClean="0"/>
              <a:t>Source: Leonard-ADAMAS-18Dec12.odp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2280224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RHU </a:t>
            </a:r>
            <a:r>
              <a:rPr lang="en-US" dirty="0" smtClean="0"/>
              <a:t>Commissioning</a:t>
            </a:r>
            <a:r>
              <a:rPr lang="de-DE" dirty="0" smtClean="0"/>
              <a:t> 2012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Device installed at CMS</a:t>
            </a:r>
          </a:p>
          <a:p>
            <a:r>
              <a:rPr lang="en-US" dirty="0" smtClean="0"/>
              <a:t>1 Device installed at </a:t>
            </a:r>
            <a:r>
              <a:rPr lang="en-US" dirty="0" err="1" smtClean="0"/>
              <a:t>Prevessin</a:t>
            </a:r>
            <a:endParaRPr lang="en-US" dirty="0" smtClean="0"/>
          </a:p>
          <a:p>
            <a:r>
              <a:rPr lang="en-US" dirty="0" smtClean="0"/>
              <a:t>Data taken </a:t>
            </a:r>
            <a:r>
              <a:rPr lang="en-US" dirty="0" smtClean="0"/>
              <a:t>since 4Q 2012 stored in ROOT files</a:t>
            </a:r>
          </a:p>
          <a:p>
            <a:r>
              <a:rPr lang="en-US" dirty="0" smtClean="0"/>
              <a:t>Data send via SSH Tunnels to DAQ Software at DESY </a:t>
            </a:r>
            <a:r>
              <a:rPr lang="en-US" dirty="0" err="1" smtClean="0"/>
              <a:t>Zeuthen</a:t>
            </a:r>
            <a:endParaRPr lang="en-US" dirty="0" smtClean="0"/>
          </a:p>
          <a:p>
            <a:r>
              <a:rPr lang="en-US" dirty="0" smtClean="0"/>
              <a:t>DAQ Software also installed at computer at CMS but no data recording yet.</a:t>
            </a:r>
            <a:endParaRPr lang="en-US" dirty="0" smtClean="0"/>
          </a:p>
          <a:p>
            <a:pPr lvl="1"/>
            <a:endParaRPr lang="de-DE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07349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974</Words>
  <Application>Microsoft Office PowerPoint</Application>
  <PresentationFormat>Bildschirmpräsentation (4:3)</PresentationFormat>
  <Paragraphs>147</Paragraphs>
  <Slides>23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23</vt:i4>
      </vt:variant>
    </vt:vector>
  </HeadingPairs>
  <TitlesOfParts>
    <vt:vector size="25" baseType="lpstr">
      <vt:lpstr>Larissa</vt:lpstr>
      <vt:lpstr>1_Larissa</vt:lpstr>
      <vt:lpstr>Real Time Histogramming Unit (RHU) Hardware and Commissioning Results </vt:lpstr>
      <vt:lpstr>Overview</vt:lpstr>
      <vt:lpstr>Hardware Rev.1 (2012)</vt:lpstr>
      <vt:lpstr>RHU Schematic</vt:lpstr>
      <vt:lpstr>RHU Features</vt:lpstr>
      <vt:lpstr>RHU Features</vt:lpstr>
      <vt:lpstr>RHU Setup</vt:lpstr>
      <vt:lpstr>Setup at BCM1F</vt:lpstr>
      <vt:lpstr>RHU Commissioning 2012</vt:lpstr>
      <vt:lpstr>RHU Commissioning 2012</vt:lpstr>
      <vt:lpstr>RHU Validation</vt:lpstr>
      <vt:lpstr>RHU Software Architecture</vt:lpstr>
      <vt:lpstr>RHU Software Review</vt:lpstr>
      <vt:lpstr>RHU Software outlook</vt:lpstr>
      <vt:lpstr>Hardware Rev.2 (2013)</vt:lpstr>
      <vt:lpstr>Hardware Rev.2 (2013)</vt:lpstr>
      <vt:lpstr>RHU Firmware Outlook</vt:lpstr>
      <vt:lpstr>Lumi Nibble Measurement</vt:lpstr>
      <vt:lpstr>„Lumi Nibble Control“</vt:lpstr>
      <vt:lpstr>Proposal for Lumi Nibble Protocol</vt:lpstr>
      <vt:lpstr>What‘s next in 2013?</vt:lpstr>
      <vt:lpstr>Long term planning</vt:lpstr>
      <vt:lpstr>Thank you!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Time Histogramming Unit (RHU) Hardware and Commissioning Results</dc:title>
  <dc:creator>Penno, Marek</dc:creator>
  <cp:lastModifiedBy>Penno, Marek</cp:lastModifiedBy>
  <cp:revision>21</cp:revision>
  <dcterms:created xsi:type="dcterms:W3CDTF">2013-04-22T16:07:49Z</dcterms:created>
  <dcterms:modified xsi:type="dcterms:W3CDTF">2013-04-22T19:34:48Z</dcterms:modified>
</cp:coreProperties>
</file>