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5" d="100"/>
          <a:sy n="75" d="100"/>
        </p:scale>
        <p:origin x="-1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0615-8671-E540-A778-6C73ABF1630C}" type="datetimeFigureOut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51596-1031-0C43-A8FF-0C65A3C0F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55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0615-8671-E540-A778-6C73ABF1630C}" type="datetimeFigureOut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51596-1031-0C43-A8FF-0C65A3C0F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75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0615-8671-E540-A778-6C73ABF1630C}" type="datetimeFigureOut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51596-1031-0C43-A8FF-0C65A3C0F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980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0615-8671-E540-A778-6C73ABF1630C}" type="datetimeFigureOut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51596-1031-0C43-A8FF-0C65A3C0F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8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0615-8671-E540-A778-6C73ABF1630C}" type="datetimeFigureOut">
              <a:rPr lang="en-US" smtClean="0"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51596-1031-0C43-A8FF-0C65A3C0F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104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0615-8671-E540-A778-6C73ABF1630C}" type="datetimeFigureOut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51596-1031-0C43-A8FF-0C65A3C0F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1851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0615-8671-E540-A778-6C73ABF1630C}" type="datetimeFigureOut">
              <a:rPr lang="en-US" smtClean="0"/>
              <a:t>4/24/13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51596-1031-0C43-A8FF-0C65A3C0F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415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0615-8671-E540-A778-6C73ABF1630C}" type="datetimeFigureOut">
              <a:rPr lang="en-US" smtClean="0"/>
              <a:t>4/24/13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51596-1031-0C43-A8FF-0C65A3C0F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0615-8671-E540-A778-6C73ABF1630C}" type="datetimeFigureOut">
              <a:rPr lang="en-US" smtClean="0"/>
              <a:t>4/24/13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51596-1031-0C43-A8FF-0C65A3C0F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67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0615-8671-E540-A778-6C73ABF1630C}" type="datetimeFigureOut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51596-1031-0C43-A8FF-0C65A3C0F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6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70615-8671-E540-A778-6C73ABF1630C}" type="datetimeFigureOut">
              <a:rPr lang="en-US" smtClean="0"/>
              <a:t>4/24/13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951596-1031-0C43-A8FF-0C65A3C0F8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645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0451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8DE70615-8671-E540-A778-6C73ABF1630C}" type="datetimeFigureOut">
              <a:rPr lang="en-US" smtClean="0"/>
              <a:pPr/>
              <a:t>4/24/13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33600" y="6504517"/>
            <a:ext cx="4876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94951596-1031-0C43-A8FF-0C65A3C0F8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85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b="1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b="1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b="1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b="1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b="1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933" y="575734"/>
            <a:ext cx="8652933" cy="58928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u="sng" dirty="0"/>
              <a:t>Bert </a:t>
            </a:r>
            <a:r>
              <a:rPr lang="en-US" u="sng" dirty="0" err="1" smtClean="0"/>
              <a:t>Harrop</a:t>
            </a:r>
            <a:r>
              <a:rPr lang="en-US" u="sng" dirty="0" smtClean="0"/>
              <a:t>: Diamond </a:t>
            </a:r>
            <a:r>
              <a:rPr lang="en-US" u="sng" dirty="0"/>
              <a:t>Preparation in </a:t>
            </a:r>
            <a:r>
              <a:rPr lang="en-US" u="sng" dirty="0" smtClean="0"/>
              <a:t>Princeton</a:t>
            </a:r>
          </a:p>
          <a:p>
            <a:r>
              <a:rPr lang="en-US" dirty="0"/>
              <a:t>Reactive Ion Etching beneficial for HV stability in </a:t>
            </a:r>
            <a:r>
              <a:rPr lang="en-US" dirty="0" err="1"/>
              <a:t>sCVD</a:t>
            </a:r>
            <a:r>
              <a:rPr lang="en-US" dirty="0"/>
              <a:t> (not in </a:t>
            </a:r>
            <a:r>
              <a:rPr lang="en-US" dirty="0" err="1"/>
              <a:t>pCVD</a:t>
            </a:r>
            <a:r>
              <a:rPr lang="en-US" dirty="0"/>
              <a:t>)</a:t>
            </a:r>
          </a:p>
          <a:p>
            <a:r>
              <a:rPr lang="en-US" dirty="0" smtClean="0"/>
              <a:t>RIE after irradiation could recover signal that was lost during irradiation. </a:t>
            </a:r>
            <a:r>
              <a:rPr lang="en-US" dirty="0"/>
              <a:t>(Polarization </a:t>
            </a:r>
            <a:r>
              <a:rPr lang="en-US" dirty="0" smtClean="0"/>
              <a:t>reduced)</a:t>
            </a:r>
            <a:endParaRPr lang="en-US" dirty="0"/>
          </a:p>
          <a:p>
            <a:r>
              <a:rPr lang="en-US" dirty="0"/>
              <a:t>Ideal thickness to remove to be determined (cost-benefit tradeoff), is partial mechanical polish as beneficial?</a:t>
            </a:r>
          </a:p>
          <a:p>
            <a:r>
              <a:rPr lang="en-US" dirty="0"/>
              <a:t>All new BCM1F sensors should be </a:t>
            </a:r>
            <a:r>
              <a:rPr lang="en-US" dirty="0" err="1"/>
              <a:t>RIEed</a:t>
            </a:r>
            <a:endParaRPr lang="en-US" dirty="0"/>
          </a:p>
          <a:p>
            <a:r>
              <a:rPr lang="en-US" dirty="0"/>
              <a:t>BCML abort diamonds should be </a:t>
            </a:r>
            <a:r>
              <a:rPr lang="en-US" dirty="0" err="1"/>
              <a:t>RIEed</a:t>
            </a:r>
            <a:r>
              <a:rPr lang="en-US" dirty="0"/>
              <a:t> </a:t>
            </a:r>
            <a:r>
              <a:rPr lang="en-US" dirty="0" smtClean="0"/>
              <a:t>to </a:t>
            </a:r>
            <a:r>
              <a:rPr lang="en-US" dirty="0" smtClean="0"/>
              <a:t>reduce </a:t>
            </a:r>
            <a:r>
              <a:rPr lang="en-US" dirty="0" smtClean="0"/>
              <a:t>polarization and </a:t>
            </a:r>
            <a:r>
              <a:rPr lang="en-US" dirty="0"/>
              <a:t>recover signal.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Maria </a:t>
            </a:r>
            <a:r>
              <a:rPr lang="en-US" u="sng" dirty="0" err="1" smtClean="0"/>
              <a:t>Hempel</a:t>
            </a:r>
            <a:r>
              <a:rPr lang="en-US" u="sng" dirty="0" smtClean="0"/>
              <a:t>: Diamond measurements in </a:t>
            </a:r>
            <a:r>
              <a:rPr lang="en-US" u="sng" dirty="0" err="1" smtClean="0"/>
              <a:t>Zeuthen</a:t>
            </a:r>
            <a:endParaRPr lang="en-US" u="sng" dirty="0" smtClean="0"/>
          </a:p>
          <a:p>
            <a:r>
              <a:rPr lang="en-US" dirty="0" smtClean="0"/>
              <a:t>Characterization </a:t>
            </a:r>
            <a:r>
              <a:rPr lang="en-US" dirty="0"/>
              <a:t>of new diamonds well under way.</a:t>
            </a:r>
          </a:p>
          <a:p>
            <a:r>
              <a:rPr lang="en-US" dirty="0"/>
              <a:t>Optical characterizations for precise thickness and uncovering damage, inclusions etc</a:t>
            </a:r>
            <a:r>
              <a:rPr lang="en-US" dirty="0" smtClean="0"/>
              <a:t>. (Should we reject bad diamonds?)</a:t>
            </a:r>
            <a:endParaRPr lang="en-US" dirty="0"/>
          </a:p>
          <a:p>
            <a:r>
              <a:rPr lang="en-US" dirty="0"/>
              <a:t>Electrical characterization soon with cute new measurement box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 packaging needed. Connect with needle.</a:t>
            </a:r>
          </a:p>
          <a:p>
            <a:pPr lvl="1"/>
            <a:r>
              <a:rPr lang="en-US" dirty="0" smtClean="0"/>
              <a:t>Soon </a:t>
            </a:r>
            <a:r>
              <a:rPr lang="en-US" dirty="0" err="1" smtClean="0"/>
              <a:t>automatisation</a:t>
            </a:r>
            <a:r>
              <a:rPr lang="en-US" dirty="0" smtClean="0"/>
              <a:t> of measurement procedure.</a:t>
            </a:r>
            <a:endParaRPr lang="en-US" dirty="0"/>
          </a:p>
          <a:p>
            <a:r>
              <a:rPr lang="en-US" dirty="0" err="1"/>
              <a:t>pCVD</a:t>
            </a:r>
            <a:r>
              <a:rPr lang="en-US" dirty="0"/>
              <a:t> give trouble lately (change in </a:t>
            </a:r>
            <a:r>
              <a:rPr lang="en-US" dirty="0" smtClean="0"/>
              <a:t>growth process, </a:t>
            </a:r>
            <a:r>
              <a:rPr lang="en-US" dirty="0"/>
              <a:t>or we get the diamonds refused by RD42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089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933" y="524934"/>
            <a:ext cx="8652933" cy="5943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u="sng" dirty="0" smtClean="0"/>
              <a:t>Erich </a:t>
            </a:r>
            <a:r>
              <a:rPr lang="en-US" u="sng" dirty="0" err="1" smtClean="0"/>
              <a:t>Grismayer</a:t>
            </a:r>
            <a:r>
              <a:rPr lang="en-US" u="sng" dirty="0" smtClean="0"/>
              <a:t>: Characterization for LHC diamonds</a:t>
            </a:r>
          </a:p>
          <a:p>
            <a:r>
              <a:rPr lang="en-US" dirty="0" smtClean="0"/>
              <a:t>Optical inspection to uncover inclusions. Sent back to E6</a:t>
            </a:r>
          </a:p>
          <a:p>
            <a:r>
              <a:rPr lang="en-US" dirty="0" smtClean="0"/>
              <a:t>Electrical characterization: IV and It</a:t>
            </a:r>
          </a:p>
          <a:p>
            <a:pPr lvl="1"/>
            <a:r>
              <a:rPr lang="en-US" dirty="0" smtClean="0"/>
              <a:t>It curve show charge up time constant ~5s</a:t>
            </a:r>
          </a:p>
          <a:p>
            <a:pPr lvl="1"/>
            <a:r>
              <a:rPr lang="en-US" dirty="0" smtClean="0"/>
              <a:t>When break-down currents appear, three time constants: 5s, 100s, 200s</a:t>
            </a:r>
          </a:p>
          <a:p>
            <a:pPr lvl="1"/>
            <a:r>
              <a:rPr lang="en-US" dirty="0" smtClean="0"/>
              <a:t>Could be used to uncover erratic/breakdown limits.</a:t>
            </a:r>
          </a:p>
          <a:p>
            <a:r>
              <a:rPr lang="en-US" dirty="0" smtClean="0"/>
              <a:t>Suggestion to use TCT to measure doping concentration.</a:t>
            </a:r>
          </a:p>
          <a:p>
            <a:pPr lvl="1"/>
            <a:r>
              <a:rPr lang="en-US" dirty="0" smtClean="0"/>
              <a:t>Sensitive to trapped charge as well, bring diamond to de-pumped state?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u="sng" dirty="0" smtClean="0"/>
              <a:t>Konstantin </a:t>
            </a:r>
            <a:r>
              <a:rPr lang="en-US" u="sng" dirty="0" err="1" smtClean="0"/>
              <a:t>Afanachiev</a:t>
            </a:r>
            <a:r>
              <a:rPr lang="en-US" u="sng" dirty="0" smtClean="0"/>
              <a:t>: Characterization of Diamond on Iridium (DOI) samples.</a:t>
            </a:r>
          </a:p>
          <a:p>
            <a:r>
              <a:rPr lang="en-US" dirty="0" smtClean="0"/>
              <a:t>DOI could provide large area detectors, not as pure as </a:t>
            </a:r>
            <a:r>
              <a:rPr lang="en-US" dirty="0" err="1" smtClean="0"/>
              <a:t>sCVD</a:t>
            </a:r>
            <a:r>
              <a:rPr lang="en-US" dirty="0" smtClean="0"/>
              <a:t> but good homogeneity (no grain boundaries).</a:t>
            </a:r>
          </a:p>
          <a:p>
            <a:pPr lvl="1"/>
            <a:r>
              <a:rPr lang="en-US" dirty="0" smtClean="0"/>
              <a:t>Very potential for pixel detectors.</a:t>
            </a:r>
          </a:p>
          <a:p>
            <a:r>
              <a:rPr lang="en-US" dirty="0" smtClean="0"/>
              <a:t>Partially problems with HV stability.</a:t>
            </a:r>
          </a:p>
          <a:p>
            <a:r>
              <a:rPr lang="en-US" dirty="0" smtClean="0"/>
              <a:t>Measured samples provide CCD slightly better than typical polys.</a:t>
            </a:r>
          </a:p>
          <a:p>
            <a:r>
              <a:rPr lang="en-US" dirty="0" smtClean="0"/>
              <a:t>Need to investigate radiation hardness (polarization)</a:t>
            </a:r>
          </a:p>
        </p:txBody>
      </p:sp>
    </p:spTree>
    <p:extLst>
      <p:ext uri="{BB962C8B-B14F-4D97-AF65-F5344CB8AC3E}">
        <p14:creationId xmlns:p14="http://schemas.microsoft.com/office/powerpoint/2010/main" val="1706762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301</Words>
  <Application>Microsoft Macintosh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Moritz Guthoff</dc:creator>
  <cp:lastModifiedBy>Moritz Guthoff</cp:lastModifiedBy>
  <cp:revision>29</cp:revision>
  <dcterms:created xsi:type="dcterms:W3CDTF">2013-04-22T14:37:44Z</dcterms:created>
  <dcterms:modified xsi:type="dcterms:W3CDTF">2013-04-24T11:43:25Z</dcterms:modified>
</cp:coreProperties>
</file>