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3" r:id="rId2"/>
    <p:sldId id="266" r:id="rId3"/>
    <p:sldId id="267" r:id="rId4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9E9F"/>
    <a:srgbClr val="FFFFFF"/>
    <a:srgbClr val="DDDDDD"/>
    <a:srgbClr val="00A5EB"/>
    <a:srgbClr val="FFCC00"/>
    <a:srgbClr val="FF00FF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126" autoAdjust="0"/>
    <p:restoredTop sz="94822" autoAdjust="0"/>
  </p:normalViewPr>
  <p:slideViewPr>
    <p:cSldViewPr snapToGrid="0">
      <p:cViewPr varScale="1">
        <p:scale>
          <a:sx n="74" d="100"/>
          <a:sy n="74" d="100"/>
        </p:scale>
        <p:origin x="-1764" y="-90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34" y="-78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6F00B-BD5F-4398-9DC4-0868617BB73E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962D9-6401-441A-B934-9B814E10B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34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1254125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100" y="136366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82575" y="0"/>
            <a:ext cx="8520113" cy="1266825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0596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409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0200" y="103188"/>
            <a:ext cx="2132013" cy="5667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2575" y="103188"/>
            <a:ext cx="6245225" cy="5667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2792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69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8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2575" y="977900"/>
            <a:ext cx="4183063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8038" y="977900"/>
            <a:ext cx="4184650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622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389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0592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27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92100" y="103188"/>
            <a:ext cx="8520113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401413" name="Rectangle 5"/>
          <p:cNvSpPr>
            <a:spLocks noChangeArrowheads="1"/>
          </p:cNvSpPr>
          <p:nvPr/>
        </p:nvSpPr>
        <p:spPr bwMode="auto">
          <a:xfrm>
            <a:off x="282575" y="6280150"/>
            <a:ext cx="75930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 smtClean="0">
                <a:solidFill>
                  <a:schemeClr val="bg2"/>
                </a:solidFill>
              </a:rPr>
              <a:t>Workshop on</a:t>
            </a:r>
            <a:r>
              <a:rPr lang="en-GB" sz="900" baseline="0" dirty="0" smtClean="0">
                <a:solidFill>
                  <a:schemeClr val="bg2"/>
                </a:solidFill>
              </a:rPr>
              <a:t> CMS Beam Conditions, Radiation Monitoring and Luminosity Systems</a:t>
            </a:r>
            <a:r>
              <a:rPr lang="en-GB" sz="900" dirty="0" smtClean="0">
                <a:solidFill>
                  <a:schemeClr val="bg2"/>
                </a:solidFill>
              </a:rPr>
              <a:t> |  24.04.2013  |  </a:t>
            </a:r>
            <a:r>
              <a:rPr lang="en-GB" sz="900" b="1" dirty="0" smtClean="0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GB" sz="900" b="1" smtClean="0">
                <a:solidFill>
                  <a:schemeClr val="bg2"/>
                </a:solidFill>
              </a:rPr>
              <a:pPr algn="r" eaLnBrk="1" hangingPunct="1"/>
              <a:t>‹#›</a:t>
            </a:fld>
            <a:endParaRPr lang="en-GB" sz="900" b="1" dirty="0">
              <a:solidFill>
                <a:schemeClr val="bg2"/>
              </a:solidFill>
            </a:endParaRPr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4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282575" y="1363663"/>
            <a:ext cx="8529638" cy="48577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85373" name="Rectangle 29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dirty="0" smtClean="0"/>
              <a:t>Close-out - </a:t>
            </a:r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185379" name="Text Box 35"/>
          <p:cNvSpPr txBox="1">
            <a:spLocks noChangeArrowheads="1"/>
          </p:cNvSpPr>
          <p:nvPr/>
        </p:nvSpPr>
        <p:spPr bwMode="auto">
          <a:xfrm>
            <a:off x="2957919" y="5511530"/>
            <a:ext cx="4165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dirty="0" smtClean="0">
                <a:solidFill>
                  <a:srgbClr val="00A5EB"/>
                </a:solidFill>
              </a:rPr>
              <a:t>Maria Hempel</a:t>
            </a:r>
            <a:endParaRPr lang="de-DE" dirty="0">
              <a:solidFill>
                <a:srgbClr val="00A5EB"/>
              </a:solidFill>
            </a:endParaRPr>
          </a:p>
          <a:p>
            <a:r>
              <a:rPr lang="en-US" dirty="0"/>
              <a:t>Workshop on CMS Beam Conditions, Radiation Monitoring and Luminosity Systems</a:t>
            </a:r>
          </a:p>
          <a:p>
            <a:r>
              <a:rPr lang="de-DE" dirty="0"/>
              <a:t>Zeuthen, </a:t>
            </a:r>
            <a:r>
              <a:rPr lang="de-DE" dirty="0" smtClean="0"/>
              <a:t>24.4.2013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252" y="1338802"/>
            <a:ext cx="6715617" cy="38111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90494" y="4418647"/>
            <a:ext cx="4165600" cy="646331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THANK YOU FOR SUPPORTING THE BCM ACTIVITIES!!!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BRM Highlights</a:t>
            </a:r>
            <a:endParaRPr lang="de-DE" dirty="0"/>
          </a:p>
        </p:txBody>
      </p:sp>
      <p:sp>
        <p:nvSpPr>
          <p:cNvPr id="441348" name="Rectangle 4"/>
          <p:cNvSpPr>
            <a:spLocks noGrp="1" noChangeArrowheads="1"/>
          </p:cNvSpPr>
          <p:nvPr>
            <p:ph idx="1"/>
          </p:nvPr>
        </p:nvSpPr>
        <p:spPr>
          <a:xfrm>
            <a:off x="282575" y="1016537"/>
            <a:ext cx="8520113" cy="4792663"/>
          </a:xfrm>
        </p:spPr>
        <p:txBody>
          <a:bodyPr/>
          <a:lstStyle/>
          <a:p>
            <a:r>
              <a:rPr lang="de-DE" dirty="0" smtClean="0"/>
              <a:t>CMS </a:t>
            </a:r>
            <a:r>
              <a:rPr lang="de-DE" dirty="0" err="1" smtClean="0"/>
              <a:t>project</a:t>
            </a:r>
            <a:r>
              <a:rPr lang="de-DE" dirty="0" smtClean="0"/>
              <a:t> BRIL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defined</a:t>
            </a:r>
            <a:r>
              <a:rPr lang="de-DE" dirty="0" smtClean="0"/>
              <a:t> </a:t>
            </a:r>
            <a:r>
              <a:rPr lang="de-DE" dirty="0" err="1" smtClean="0"/>
              <a:t>tasks</a:t>
            </a:r>
            <a:endParaRPr lang="de-DE" dirty="0" smtClean="0"/>
          </a:p>
          <a:p>
            <a:pPr lvl="1"/>
            <a:r>
              <a:rPr lang="de-DE" dirty="0" smtClean="0"/>
              <a:t>Beam </a:t>
            </a:r>
            <a:r>
              <a:rPr lang="de-DE" dirty="0" err="1" smtClean="0"/>
              <a:t>abort</a:t>
            </a:r>
            <a:r>
              <a:rPr lang="de-DE" dirty="0" smtClean="0"/>
              <a:t> </a:t>
            </a:r>
            <a:r>
              <a:rPr lang="de-DE" dirty="0" err="1" smtClean="0"/>
              <a:t>functionality</a:t>
            </a:r>
            <a:r>
              <a:rPr lang="de-DE" dirty="0" smtClean="0"/>
              <a:t> </a:t>
            </a:r>
          </a:p>
          <a:p>
            <a:pPr lvl="1"/>
            <a:r>
              <a:rPr lang="de-DE" dirty="0" smtClean="0"/>
              <a:t>Radiation </a:t>
            </a:r>
            <a:r>
              <a:rPr lang="de-DE" dirty="0" err="1" smtClean="0"/>
              <a:t>simulation</a:t>
            </a:r>
            <a:endParaRPr lang="de-DE" dirty="0" smtClean="0"/>
          </a:p>
          <a:p>
            <a:pPr lvl="1"/>
            <a:r>
              <a:rPr lang="de-DE" dirty="0" smtClean="0"/>
              <a:t>Beam </a:t>
            </a:r>
            <a:r>
              <a:rPr lang="de-DE" dirty="0" err="1" smtClean="0"/>
              <a:t>timing</a:t>
            </a:r>
            <a:endParaRPr lang="de-DE" dirty="0" smtClean="0"/>
          </a:p>
          <a:p>
            <a:pPr lvl="1"/>
            <a:r>
              <a:rPr lang="de-DE" dirty="0" err="1" smtClean="0"/>
              <a:t>Luminosity</a:t>
            </a:r>
            <a:r>
              <a:rPr lang="de-DE" dirty="0" smtClean="0"/>
              <a:t> </a:t>
            </a:r>
            <a:r>
              <a:rPr lang="de-DE" dirty="0" err="1" smtClean="0"/>
              <a:t>monitoring</a:t>
            </a:r>
            <a:endParaRPr lang="de-DE" dirty="0" smtClean="0"/>
          </a:p>
          <a:p>
            <a:pPr lvl="1"/>
            <a:r>
              <a:rPr lang="de-DE" dirty="0" smtClean="0"/>
              <a:t>Beam </a:t>
            </a:r>
            <a:r>
              <a:rPr lang="de-DE" dirty="0" err="1" smtClean="0"/>
              <a:t>background</a:t>
            </a:r>
            <a:r>
              <a:rPr lang="de-DE" dirty="0" smtClean="0"/>
              <a:t> </a:t>
            </a:r>
            <a:r>
              <a:rPr lang="de-DE" dirty="0" err="1" smtClean="0"/>
              <a:t>measurements</a:t>
            </a:r>
            <a:endParaRPr lang="de-DE" dirty="0" smtClean="0"/>
          </a:p>
          <a:p>
            <a:r>
              <a:rPr lang="de-DE" dirty="0" smtClean="0"/>
              <a:t>Updates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BRM </a:t>
            </a:r>
            <a:r>
              <a:rPr lang="de-DE" dirty="0" err="1" smtClean="0"/>
              <a:t>systems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planned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&gt;LS1</a:t>
            </a:r>
          </a:p>
          <a:p>
            <a:pPr lvl="1"/>
            <a:r>
              <a:rPr lang="de-DE" dirty="0" smtClean="0"/>
              <a:t>BCM1F: </a:t>
            </a:r>
            <a:r>
              <a:rPr lang="de-DE" dirty="0" err="1" smtClean="0"/>
              <a:t>new</a:t>
            </a:r>
            <a:r>
              <a:rPr lang="de-DE" dirty="0" smtClean="0"/>
              <a:t> FE ASIC,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sensors</a:t>
            </a:r>
            <a:r>
              <a:rPr lang="de-DE" dirty="0" smtClean="0"/>
              <a:t>, </a:t>
            </a:r>
            <a:r>
              <a:rPr lang="de-DE" dirty="0" err="1" smtClean="0"/>
              <a:t>higher</a:t>
            </a:r>
            <a:r>
              <a:rPr lang="de-DE" dirty="0" smtClean="0"/>
              <a:t> HV, backend </a:t>
            </a:r>
            <a:r>
              <a:rPr lang="de-DE" dirty="0" err="1" smtClean="0"/>
              <a:t>setup</a:t>
            </a:r>
            <a:endParaRPr lang="de-DE" dirty="0" smtClean="0"/>
          </a:p>
          <a:p>
            <a:pPr lvl="1"/>
            <a:r>
              <a:rPr lang="de-DE" dirty="0" smtClean="0"/>
              <a:t>BCM1L: </a:t>
            </a:r>
            <a:r>
              <a:rPr lang="de-DE" dirty="0" err="1" smtClean="0"/>
              <a:t>grounded</a:t>
            </a:r>
            <a:r>
              <a:rPr lang="de-DE" dirty="0" smtClean="0"/>
              <a:t> </a:t>
            </a:r>
            <a:r>
              <a:rPr lang="de-DE" dirty="0" err="1" smtClean="0"/>
              <a:t>issues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r>
              <a:rPr lang="de-DE" dirty="0" smtClean="0"/>
              <a:t>,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endParaRPr lang="de-DE" dirty="0" smtClean="0"/>
          </a:p>
          <a:p>
            <a:pPr lvl="1"/>
            <a:r>
              <a:rPr lang="de-DE" dirty="0" smtClean="0"/>
              <a:t>BCM2: </a:t>
            </a:r>
            <a:r>
              <a:rPr lang="de-DE" dirty="0" err="1" smtClean="0"/>
              <a:t>readout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tunnel</a:t>
            </a:r>
            <a:r>
              <a:rPr lang="de-DE" dirty="0" smtClean="0"/>
              <a:t> </a:t>
            </a:r>
            <a:r>
              <a:rPr lang="de-DE" dirty="0" err="1" smtClean="0"/>
              <a:t>card</a:t>
            </a:r>
            <a:endParaRPr lang="de-DE" dirty="0" smtClean="0"/>
          </a:p>
          <a:p>
            <a:pPr lvl="1"/>
            <a:r>
              <a:rPr lang="de-DE" dirty="0" smtClean="0"/>
              <a:t>BHM: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frontend</a:t>
            </a:r>
            <a:r>
              <a:rPr lang="de-DE" dirty="0" smtClean="0"/>
              <a:t>, </a:t>
            </a:r>
            <a:r>
              <a:rPr lang="de-DE" dirty="0" err="1" smtClean="0"/>
              <a:t>services</a:t>
            </a:r>
            <a:r>
              <a:rPr lang="de-DE" dirty="0" smtClean="0"/>
              <a:t>, </a:t>
            </a:r>
            <a:r>
              <a:rPr lang="de-DE" dirty="0" err="1" smtClean="0"/>
              <a:t>maybe</a:t>
            </a:r>
            <a:r>
              <a:rPr lang="de-DE" dirty="0" smtClean="0"/>
              <a:t> HF </a:t>
            </a:r>
            <a:r>
              <a:rPr lang="de-DE" dirty="0" err="1" smtClean="0"/>
              <a:t>electronics</a:t>
            </a:r>
            <a:r>
              <a:rPr lang="de-DE" dirty="0" smtClean="0"/>
              <a:t>, </a:t>
            </a:r>
            <a:r>
              <a:rPr lang="de-DE" dirty="0" err="1" smtClean="0"/>
              <a:t>other</a:t>
            </a:r>
            <a:r>
              <a:rPr lang="de-DE" dirty="0" smtClean="0"/>
              <a:t> backend </a:t>
            </a:r>
            <a:r>
              <a:rPr lang="de-DE" dirty="0" err="1" smtClean="0"/>
              <a:t>modules</a:t>
            </a:r>
            <a:endParaRPr lang="de-DE" dirty="0" smtClean="0"/>
          </a:p>
          <a:p>
            <a:pPr lvl="1"/>
            <a:r>
              <a:rPr lang="de-DE" dirty="0" smtClean="0"/>
              <a:t>BPTX: a </a:t>
            </a:r>
            <a:r>
              <a:rPr lang="de-DE" dirty="0" err="1" smtClean="0"/>
              <a:t>stable</a:t>
            </a:r>
            <a:r>
              <a:rPr lang="de-DE" dirty="0" smtClean="0"/>
              <a:t> BPTX </a:t>
            </a:r>
            <a:r>
              <a:rPr lang="de-DE" dirty="0" err="1" smtClean="0"/>
              <a:t>system</a:t>
            </a:r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LHC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Highest priority is machine protection</a:t>
            </a:r>
          </a:p>
          <a:p>
            <a:r>
              <a:rPr lang="en-US" dirty="0" smtClean="0"/>
              <a:t>New settings after LS1</a:t>
            </a:r>
          </a:p>
          <a:p>
            <a:pPr lvl="1"/>
            <a:r>
              <a:rPr lang="en-US" dirty="0" smtClean="0"/>
              <a:t>25ns bunch spacing (maybe leveling)</a:t>
            </a:r>
          </a:p>
          <a:p>
            <a:pPr lvl="1"/>
            <a:r>
              <a:rPr lang="en-US" dirty="0" smtClean="0"/>
              <a:t>Higher </a:t>
            </a:r>
            <a:r>
              <a:rPr lang="en-US" dirty="0" err="1" smtClean="0"/>
              <a:t>emittance</a:t>
            </a:r>
            <a:endParaRPr lang="en-US" dirty="0" smtClean="0"/>
          </a:p>
          <a:p>
            <a:pPr lvl="1"/>
            <a:r>
              <a:rPr lang="en-US" dirty="0" smtClean="0"/>
              <a:t>No non-colliding bunches	</a:t>
            </a:r>
          </a:p>
          <a:p>
            <a:pPr lvl="1"/>
            <a:r>
              <a:rPr lang="en-US" dirty="0" smtClean="0"/>
              <a:t>More bunches 1380 </a:t>
            </a:r>
            <a:r>
              <a:rPr lang="en-US" dirty="0" smtClean="0">
                <a:sym typeface="Wingdings" pitchFamily="2" charset="2"/>
              </a:rPr>
              <a:t> 2760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New LHC running modes/sequences (squeeze and ramp at the same time)</a:t>
            </a:r>
            <a:endParaRPr lang="en-US" dirty="0" smtClean="0"/>
          </a:p>
          <a:p>
            <a:r>
              <a:rPr lang="en-US" dirty="0" smtClean="0"/>
              <a:t>Different luminosity monitors are required</a:t>
            </a:r>
          </a:p>
          <a:p>
            <a:pPr lvl="1"/>
            <a:r>
              <a:rPr lang="en-US" dirty="0" smtClean="0"/>
              <a:t>Bunch-by-bunch </a:t>
            </a:r>
            <a:r>
              <a:rPr lang="en-US" dirty="0" err="1" smtClean="0"/>
              <a:t>lumi</a:t>
            </a:r>
            <a:endParaRPr lang="en-US" dirty="0" smtClean="0"/>
          </a:p>
          <a:p>
            <a:pPr lvl="1"/>
            <a:r>
              <a:rPr lang="en-US" dirty="0" err="1" smtClean="0"/>
              <a:t>Combiantion</a:t>
            </a:r>
            <a:r>
              <a:rPr lang="en-US" dirty="0" smtClean="0"/>
              <a:t> of different </a:t>
            </a:r>
            <a:r>
              <a:rPr lang="en-US" dirty="0" err="1" smtClean="0"/>
              <a:t>lumi</a:t>
            </a:r>
            <a:r>
              <a:rPr lang="en-US" dirty="0" smtClean="0"/>
              <a:t> systems</a:t>
            </a:r>
          </a:p>
          <a:p>
            <a:r>
              <a:rPr lang="en-US" dirty="0" smtClean="0"/>
              <a:t>Problems for &gt;LS1</a:t>
            </a:r>
          </a:p>
          <a:p>
            <a:pPr lvl="1"/>
            <a:r>
              <a:rPr lang="en-US" dirty="0" smtClean="0"/>
              <a:t>E-clouds</a:t>
            </a:r>
          </a:p>
          <a:p>
            <a:pPr lvl="1"/>
            <a:r>
              <a:rPr lang="en-US" dirty="0" smtClean="0"/>
              <a:t>More UFOs</a:t>
            </a:r>
          </a:p>
          <a:p>
            <a:pPr lvl="1"/>
            <a:r>
              <a:rPr lang="en-US" dirty="0" smtClean="0"/>
              <a:t>Beam losses for non-colliding bunches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84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orlage_en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128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PPT-Vorlage_en</vt:lpstr>
      <vt:lpstr>Close-out - Introduction</vt:lpstr>
      <vt:lpstr>BRM Highlights</vt:lpstr>
      <vt:lpstr>LHC Plans</vt:lpstr>
    </vt:vector>
  </TitlesOfParts>
  <Company>DESY Zeuthen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Close-out - Introduction</dc:title>
  <dc:creator>DESY Mitarbeiter</dc:creator>
  <cp:lastModifiedBy>DESY Mitarbeiter</cp:lastModifiedBy>
  <cp:revision>8</cp:revision>
  <dcterms:created xsi:type="dcterms:W3CDTF">2013-04-23T15:33:37Z</dcterms:created>
  <dcterms:modified xsi:type="dcterms:W3CDTF">2013-04-24T09:19:53Z</dcterms:modified>
</cp:coreProperties>
</file>