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63" r:id="rId2"/>
    <p:sldId id="266" r:id="rId3"/>
    <p:sldId id="267" r:id="rId4"/>
  </p:sldIdLst>
  <p:sldSz cx="9144000" cy="6858000" type="screen4x3"/>
  <p:notesSz cx="6794500" cy="9906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9E9F"/>
    <a:srgbClr val="FFFFFF"/>
    <a:srgbClr val="DDDDDD"/>
    <a:srgbClr val="00A5EB"/>
    <a:srgbClr val="FFCC00"/>
    <a:srgbClr val="FF00FF"/>
    <a:srgbClr val="FFFF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0126" autoAdjust="0"/>
    <p:restoredTop sz="94822" autoAdjust="0"/>
  </p:normalViewPr>
  <p:slideViewPr>
    <p:cSldViewPr snapToGrid="0">
      <p:cViewPr varScale="1">
        <p:scale>
          <a:sx n="74" d="100"/>
          <a:sy n="74" d="100"/>
        </p:scale>
        <p:origin x="-1764" y="-90"/>
      </p:cViewPr>
      <p:guideLst>
        <p:guide orient="horz" pos="3816"/>
        <p:guide orient="horz" pos="167"/>
        <p:guide orient="horz" pos="616"/>
        <p:guide orient="horz" pos="2672"/>
        <p:guide orient="horz" pos="1165"/>
        <p:guide pos="5551"/>
        <p:guide pos="1551"/>
        <p:guide pos="4178"/>
        <p:guide pos="2927"/>
        <p:guide pos="2809"/>
        <p:guide pos="178"/>
        <p:guide pos="4299"/>
        <p:guide pos="143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-2934" y="-78"/>
      </p:cViewPr>
      <p:guideLst>
        <p:guide orient="horz" pos="3120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56F00B-BD5F-4398-9DC4-0868617BB73E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09113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100" y="9409113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3962D9-6401-441A-B934-9B814E10B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0341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05350"/>
            <a:ext cx="5435600" cy="445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Textmasterformate durch Klicken bearbeiten</a:t>
            </a:r>
          </a:p>
          <a:p>
            <a:pPr lvl="1"/>
            <a:r>
              <a:rPr lang="en-GB" smtClean="0"/>
              <a:t>Zweite Ebene</a:t>
            </a:r>
          </a:p>
          <a:p>
            <a:pPr lvl="2"/>
            <a:r>
              <a:rPr lang="en-GB" smtClean="0"/>
              <a:t>Dritte Ebene</a:t>
            </a:r>
          </a:p>
          <a:p>
            <a:pPr lvl="3"/>
            <a:r>
              <a:rPr lang="en-GB" smtClean="0"/>
              <a:t>Vierte Ebene</a:t>
            </a:r>
          </a:p>
          <a:p>
            <a:pPr lvl="4"/>
            <a:r>
              <a:rPr lang="en-GB" smtClean="0"/>
              <a:t>Fünfte Ebene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9113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09113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736858A-39C2-4BA9-B2EA-2EBB3C5D7C0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90343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/>
          <p:cNvSpPr>
            <a:spLocks noChangeArrowheads="1"/>
          </p:cNvSpPr>
          <p:nvPr/>
        </p:nvSpPr>
        <p:spPr bwMode="auto">
          <a:xfrm>
            <a:off x="0" y="0"/>
            <a:ext cx="9144000" cy="1254125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2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2100" y="1363663"/>
            <a:ext cx="8520113" cy="485775"/>
          </a:xfrm>
        </p:spPr>
        <p:txBody>
          <a:bodyPr/>
          <a:lstStyle>
            <a:lvl1pPr marL="0" indent="0">
              <a:buFont typeface="Arial Black" pitchFamily="34" charset="0"/>
              <a:buNone/>
              <a:defRPr b="1">
                <a:solidFill>
                  <a:srgbClr val="F28E00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smtClean="0"/>
          </a:p>
        </p:txBody>
      </p:sp>
      <p:sp>
        <p:nvSpPr>
          <p:cNvPr id="40243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282575" y="0"/>
            <a:ext cx="8520113" cy="1266825"/>
          </a:xfrm>
        </p:spPr>
        <p:txBody>
          <a:bodyPr anchor="b"/>
          <a:lstStyle>
            <a:lvl1pPr>
              <a:lnSpc>
                <a:spcPct val="80000"/>
              </a:lnSpc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smtClean="0"/>
          </a:p>
        </p:txBody>
      </p:sp>
      <p:pic>
        <p:nvPicPr>
          <p:cNvPr id="402441" name="Picture 9" descr="DESY-Logo-cyan-RGB_ger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54" t="-4523" r="-13409"/>
          <a:stretch>
            <a:fillRect/>
          </a:stretch>
        </p:blipFill>
        <p:spPr bwMode="auto">
          <a:xfrm>
            <a:off x="7794625" y="5684838"/>
            <a:ext cx="1149350" cy="1027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2448" name="Text Box 16"/>
          <p:cNvSpPr txBox="1">
            <a:spLocks noChangeArrowheads="1"/>
          </p:cNvSpPr>
          <p:nvPr userDrawn="1"/>
        </p:nvSpPr>
        <p:spPr bwMode="auto">
          <a:xfrm>
            <a:off x="2003425" y="2481263"/>
            <a:ext cx="28559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/>
          </a:p>
        </p:txBody>
      </p:sp>
      <p:pic>
        <p:nvPicPr>
          <p:cNvPr id="402453" name="Picture 21" descr="HG_LOGO_70_ENG_K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" y="5949950"/>
            <a:ext cx="1473200" cy="598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60596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94094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80200" y="103188"/>
            <a:ext cx="2132013" cy="5667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82575" y="103188"/>
            <a:ext cx="6245225" cy="5667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2792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2691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43400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283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82575" y="977900"/>
            <a:ext cx="4183063" cy="47926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18038" y="977900"/>
            <a:ext cx="4184650" cy="47926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76223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3389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0592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180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3276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ChangeArrowheads="1"/>
          </p:cNvSpPr>
          <p:nvPr/>
        </p:nvSpPr>
        <p:spPr bwMode="auto">
          <a:xfrm>
            <a:off x="0" y="0"/>
            <a:ext cx="9144000" cy="744538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2575" y="977900"/>
            <a:ext cx="8520113" cy="4792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Textmasterformate durch Klicken bearbeiten</a:t>
            </a:r>
          </a:p>
          <a:p>
            <a:pPr lvl="1"/>
            <a:r>
              <a:rPr lang="en-GB" smtClean="0"/>
              <a:t>Zweite Ebene</a:t>
            </a:r>
          </a:p>
        </p:txBody>
      </p:sp>
      <p:sp>
        <p:nvSpPr>
          <p:cNvPr id="4014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292100" y="103188"/>
            <a:ext cx="8520113" cy="54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Titelmasterformat durch Klicken bearbeiten</a:t>
            </a:r>
          </a:p>
        </p:txBody>
      </p:sp>
      <p:sp>
        <p:nvSpPr>
          <p:cNvPr id="401413" name="Rectangle 5"/>
          <p:cNvSpPr>
            <a:spLocks noChangeArrowheads="1"/>
          </p:cNvSpPr>
          <p:nvPr/>
        </p:nvSpPr>
        <p:spPr bwMode="auto">
          <a:xfrm>
            <a:off x="282575" y="6280150"/>
            <a:ext cx="759301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Ins="0" anchor="ctr"/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900" dirty="0" smtClean="0">
                <a:solidFill>
                  <a:schemeClr val="bg2"/>
                </a:solidFill>
              </a:rPr>
              <a:t>Workshop on</a:t>
            </a:r>
            <a:r>
              <a:rPr lang="en-GB" sz="900" baseline="0" dirty="0" smtClean="0">
                <a:solidFill>
                  <a:schemeClr val="bg2"/>
                </a:solidFill>
              </a:rPr>
              <a:t> CMS Beam Conditions, Radiation Monitoring and Luminosity Systems</a:t>
            </a:r>
            <a:r>
              <a:rPr lang="en-GB" sz="900" dirty="0" smtClean="0">
                <a:solidFill>
                  <a:schemeClr val="bg2"/>
                </a:solidFill>
              </a:rPr>
              <a:t> |  24.04.2013  |  </a:t>
            </a:r>
            <a:r>
              <a:rPr lang="en-GB" sz="900" b="1" dirty="0" smtClean="0">
                <a:solidFill>
                  <a:schemeClr val="bg2"/>
                </a:solidFill>
              </a:rPr>
              <a:t>Page </a:t>
            </a:r>
            <a:fld id="{ABA098E9-E6EE-44BF-9612-6777A6DF1330}" type="slidenum">
              <a:rPr lang="en-GB" sz="900" b="1" smtClean="0">
                <a:solidFill>
                  <a:schemeClr val="bg2"/>
                </a:solidFill>
              </a:rPr>
              <a:pPr algn="r" eaLnBrk="1" hangingPunct="1"/>
              <a:t>‹#›</a:t>
            </a:fld>
            <a:endParaRPr lang="en-GB" sz="900" b="1" dirty="0">
              <a:solidFill>
                <a:schemeClr val="bg2"/>
              </a:solidFill>
            </a:endParaRPr>
          </a:p>
        </p:txBody>
      </p:sp>
      <p:pic>
        <p:nvPicPr>
          <p:cNvPr id="401418" name="Picture 10" descr="DESY-Logo-cyan-RGB_ger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424" t="-7854" r="-18587" b="-12566"/>
          <a:stretch>
            <a:fillRect/>
          </a:stretch>
        </p:blipFill>
        <p:spPr bwMode="auto">
          <a:xfrm>
            <a:off x="8035925" y="6099175"/>
            <a:ext cx="776288" cy="73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265113" indent="-265113" algn="l" rtl="0" eaLnBrk="1" fontAlgn="base" hangingPunct="1">
        <a:spcBef>
          <a:spcPct val="0"/>
        </a:spcBef>
        <a:spcAft>
          <a:spcPct val="50000"/>
        </a:spcAft>
        <a:buClr>
          <a:srgbClr val="F28E00"/>
        </a:buClr>
        <a:buFont typeface="Arial Black" pitchFamily="34" charset="0"/>
        <a:buChar char="&gt;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184150" algn="l" rtl="0" eaLnBrk="1" fontAlgn="base" hangingPunct="1">
        <a:spcBef>
          <a:spcPct val="0"/>
        </a:spcBef>
        <a:spcAft>
          <a:spcPct val="5000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2pPr>
      <a:lvl3pPr marL="1236663" indent="-228600" algn="l" rtl="0" eaLnBrk="1" fontAlgn="base" hangingPunct="1">
        <a:spcBef>
          <a:spcPct val="0"/>
        </a:spcBef>
        <a:spcAft>
          <a:spcPct val="0"/>
        </a:spcAft>
        <a:buClr>
          <a:srgbClr val="FF9900"/>
        </a:buClr>
        <a:buFont typeface="Arial Black" pitchFamily="34" charset="0"/>
        <a:defRPr sz="1200">
          <a:solidFill>
            <a:schemeClr val="tx1"/>
          </a:solidFill>
          <a:latin typeface="+mn-lt"/>
        </a:defRPr>
      </a:lvl3pPr>
      <a:lvl4pPr marL="1644650" indent="-228600" algn="l" rtl="0" eaLnBrk="1" fontAlgn="base" hangingPunct="1">
        <a:spcBef>
          <a:spcPct val="0"/>
        </a:spcBef>
        <a:spcAft>
          <a:spcPct val="0"/>
        </a:spcAft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4" name="Rectangle 30"/>
          <p:cNvSpPr>
            <a:spLocks noGrp="1" noChangeArrowheads="1"/>
          </p:cNvSpPr>
          <p:nvPr>
            <p:ph type="subTitle" idx="1"/>
          </p:nvPr>
        </p:nvSpPr>
        <p:spPr>
          <a:xfrm>
            <a:off x="282575" y="1363663"/>
            <a:ext cx="8529638" cy="485775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185373" name="Rectangle 29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de-DE" dirty="0" smtClean="0"/>
              <a:t>Close-out - </a:t>
            </a:r>
            <a:r>
              <a:rPr lang="de-DE" dirty="0" err="1" smtClean="0"/>
              <a:t>Introduction</a:t>
            </a:r>
            <a:endParaRPr lang="de-DE" dirty="0"/>
          </a:p>
        </p:txBody>
      </p:sp>
      <p:sp>
        <p:nvSpPr>
          <p:cNvPr id="185379" name="Text Box 35"/>
          <p:cNvSpPr txBox="1">
            <a:spLocks noChangeArrowheads="1"/>
          </p:cNvSpPr>
          <p:nvPr/>
        </p:nvSpPr>
        <p:spPr bwMode="auto">
          <a:xfrm>
            <a:off x="2957919" y="5511530"/>
            <a:ext cx="41656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dirty="0" smtClean="0">
                <a:solidFill>
                  <a:srgbClr val="00A5EB"/>
                </a:solidFill>
              </a:rPr>
              <a:t>Maria Hempel</a:t>
            </a:r>
            <a:endParaRPr lang="de-DE" dirty="0">
              <a:solidFill>
                <a:srgbClr val="00A5EB"/>
              </a:solidFill>
            </a:endParaRPr>
          </a:p>
          <a:p>
            <a:r>
              <a:rPr lang="en-US" dirty="0"/>
              <a:t>Workshop on CMS Beam Conditions, Radiation Monitoring and Luminosity Systems</a:t>
            </a:r>
          </a:p>
          <a:p>
            <a:r>
              <a:rPr lang="de-DE" dirty="0"/>
              <a:t>Zeuthen, </a:t>
            </a:r>
            <a:r>
              <a:rPr lang="de-DE" dirty="0" smtClean="0"/>
              <a:t>24.4.2013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252" y="1338802"/>
            <a:ext cx="6715617" cy="38111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790494" y="4418647"/>
            <a:ext cx="4165600" cy="646331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 smtClean="0"/>
              <a:t>THANK YOU FOR SUPPORTING THE BCM ACTIVITIES!!!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BRM Highlights</a:t>
            </a:r>
            <a:endParaRPr lang="de-DE" dirty="0"/>
          </a:p>
        </p:txBody>
      </p:sp>
      <p:sp>
        <p:nvSpPr>
          <p:cNvPr id="441348" name="Rectangle 4"/>
          <p:cNvSpPr>
            <a:spLocks noGrp="1" noChangeArrowheads="1"/>
          </p:cNvSpPr>
          <p:nvPr>
            <p:ph idx="1"/>
          </p:nvPr>
        </p:nvSpPr>
        <p:spPr>
          <a:xfrm>
            <a:off x="282575" y="1016537"/>
            <a:ext cx="8520113" cy="4792663"/>
          </a:xfrm>
        </p:spPr>
        <p:txBody>
          <a:bodyPr/>
          <a:lstStyle/>
          <a:p>
            <a:r>
              <a:rPr lang="de-DE" dirty="0" smtClean="0"/>
              <a:t>CMS </a:t>
            </a:r>
            <a:r>
              <a:rPr lang="de-DE" dirty="0" err="1" smtClean="0"/>
              <a:t>project</a:t>
            </a:r>
            <a:r>
              <a:rPr lang="de-DE" dirty="0" smtClean="0"/>
              <a:t> BRIL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defined</a:t>
            </a:r>
            <a:r>
              <a:rPr lang="de-DE" dirty="0" smtClean="0"/>
              <a:t> </a:t>
            </a:r>
            <a:r>
              <a:rPr lang="de-DE" dirty="0" err="1" smtClean="0"/>
              <a:t>tasks</a:t>
            </a:r>
            <a:endParaRPr lang="de-DE" dirty="0" smtClean="0"/>
          </a:p>
          <a:p>
            <a:pPr lvl="1"/>
            <a:r>
              <a:rPr lang="de-DE" dirty="0" smtClean="0"/>
              <a:t>Beam </a:t>
            </a:r>
            <a:r>
              <a:rPr lang="de-DE" dirty="0" err="1" smtClean="0"/>
              <a:t>abort</a:t>
            </a:r>
            <a:r>
              <a:rPr lang="de-DE" dirty="0" smtClean="0"/>
              <a:t> </a:t>
            </a:r>
            <a:r>
              <a:rPr lang="de-DE" dirty="0" err="1" smtClean="0"/>
              <a:t>functionality</a:t>
            </a:r>
            <a:r>
              <a:rPr lang="de-DE" dirty="0" smtClean="0"/>
              <a:t> </a:t>
            </a:r>
          </a:p>
          <a:p>
            <a:pPr lvl="1"/>
            <a:r>
              <a:rPr lang="de-DE" dirty="0" smtClean="0"/>
              <a:t>Radiation </a:t>
            </a:r>
            <a:r>
              <a:rPr lang="de-DE" dirty="0" err="1" smtClean="0"/>
              <a:t>simulation</a:t>
            </a:r>
            <a:endParaRPr lang="de-DE" dirty="0" smtClean="0"/>
          </a:p>
          <a:p>
            <a:pPr lvl="1"/>
            <a:r>
              <a:rPr lang="de-DE" dirty="0" smtClean="0"/>
              <a:t>Beam </a:t>
            </a:r>
            <a:r>
              <a:rPr lang="de-DE" dirty="0" err="1" smtClean="0"/>
              <a:t>timing</a:t>
            </a:r>
            <a:endParaRPr lang="de-DE" dirty="0" smtClean="0"/>
          </a:p>
          <a:p>
            <a:pPr lvl="1"/>
            <a:r>
              <a:rPr lang="de-DE" dirty="0" err="1" smtClean="0"/>
              <a:t>Luminosity</a:t>
            </a:r>
            <a:r>
              <a:rPr lang="de-DE" dirty="0" smtClean="0"/>
              <a:t> </a:t>
            </a:r>
            <a:r>
              <a:rPr lang="de-DE" dirty="0" err="1" smtClean="0"/>
              <a:t>monitoring</a:t>
            </a:r>
            <a:endParaRPr lang="de-DE" dirty="0" smtClean="0"/>
          </a:p>
          <a:p>
            <a:pPr lvl="1"/>
            <a:r>
              <a:rPr lang="de-DE" dirty="0" smtClean="0"/>
              <a:t>Beam </a:t>
            </a:r>
            <a:r>
              <a:rPr lang="de-DE" dirty="0" err="1" smtClean="0"/>
              <a:t>background</a:t>
            </a:r>
            <a:r>
              <a:rPr lang="de-DE" dirty="0" smtClean="0"/>
              <a:t> </a:t>
            </a:r>
            <a:r>
              <a:rPr lang="de-DE" dirty="0" err="1" smtClean="0"/>
              <a:t>measurements</a:t>
            </a:r>
            <a:endParaRPr lang="de-DE" dirty="0" smtClean="0"/>
          </a:p>
          <a:p>
            <a:r>
              <a:rPr lang="de-DE" dirty="0" smtClean="0"/>
              <a:t>Updates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BRM </a:t>
            </a:r>
            <a:r>
              <a:rPr lang="de-DE" dirty="0" err="1" smtClean="0"/>
              <a:t>systems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planned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&gt;LS1</a:t>
            </a:r>
          </a:p>
          <a:p>
            <a:pPr lvl="1"/>
            <a:r>
              <a:rPr lang="de-DE" dirty="0" smtClean="0"/>
              <a:t>BCM1F: </a:t>
            </a:r>
            <a:r>
              <a:rPr lang="de-DE" dirty="0" err="1" smtClean="0"/>
              <a:t>new</a:t>
            </a:r>
            <a:r>
              <a:rPr lang="de-DE" dirty="0" smtClean="0"/>
              <a:t> FE ASIC, </a:t>
            </a:r>
            <a:r>
              <a:rPr lang="de-DE" dirty="0" err="1" smtClean="0"/>
              <a:t>more</a:t>
            </a:r>
            <a:r>
              <a:rPr lang="de-DE" dirty="0" smtClean="0"/>
              <a:t> </a:t>
            </a:r>
            <a:r>
              <a:rPr lang="de-DE" dirty="0" err="1" smtClean="0"/>
              <a:t>sensors</a:t>
            </a:r>
            <a:r>
              <a:rPr lang="de-DE" dirty="0" smtClean="0"/>
              <a:t>, </a:t>
            </a:r>
            <a:r>
              <a:rPr lang="de-DE" dirty="0" err="1" smtClean="0"/>
              <a:t>higher</a:t>
            </a:r>
            <a:r>
              <a:rPr lang="de-DE" dirty="0" smtClean="0"/>
              <a:t> HV, backend </a:t>
            </a:r>
            <a:r>
              <a:rPr lang="de-DE" dirty="0" err="1" smtClean="0"/>
              <a:t>setup</a:t>
            </a:r>
            <a:endParaRPr lang="de-DE" dirty="0" smtClean="0"/>
          </a:p>
          <a:p>
            <a:pPr lvl="1"/>
            <a:r>
              <a:rPr lang="de-DE" dirty="0" smtClean="0"/>
              <a:t>BCM1L: </a:t>
            </a:r>
            <a:r>
              <a:rPr lang="de-DE" dirty="0" err="1" smtClean="0"/>
              <a:t>grounded</a:t>
            </a:r>
            <a:r>
              <a:rPr lang="de-DE" dirty="0" smtClean="0"/>
              <a:t> </a:t>
            </a:r>
            <a:r>
              <a:rPr lang="de-DE" dirty="0" err="1" smtClean="0"/>
              <a:t>issues</a:t>
            </a:r>
            <a:r>
              <a:rPr lang="de-DE" dirty="0" smtClean="0"/>
              <a:t> </a:t>
            </a:r>
            <a:r>
              <a:rPr lang="de-DE" dirty="0" err="1" smtClean="0"/>
              <a:t>needed</a:t>
            </a:r>
            <a:r>
              <a:rPr lang="de-DE" dirty="0" smtClean="0"/>
              <a:t>, </a:t>
            </a:r>
            <a:r>
              <a:rPr lang="de-DE" dirty="0" err="1" smtClean="0"/>
              <a:t>new</a:t>
            </a:r>
            <a:r>
              <a:rPr lang="de-DE" dirty="0" smtClean="0"/>
              <a:t> </a:t>
            </a:r>
            <a:r>
              <a:rPr lang="de-DE" dirty="0" err="1" smtClean="0"/>
              <a:t>services</a:t>
            </a:r>
            <a:endParaRPr lang="de-DE" dirty="0" smtClean="0"/>
          </a:p>
          <a:p>
            <a:pPr lvl="1"/>
            <a:r>
              <a:rPr lang="de-DE" dirty="0" smtClean="0"/>
              <a:t>BCM2: </a:t>
            </a:r>
            <a:r>
              <a:rPr lang="de-DE" dirty="0" err="1" smtClean="0"/>
              <a:t>readout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tunnel</a:t>
            </a:r>
            <a:r>
              <a:rPr lang="de-DE" dirty="0" smtClean="0"/>
              <a:t> </a:t>
            </a:r>
            <a:r>
              <a:rPr lang="de-DE" dirty="0" err="1" smtClean="0"/>
              <a:t>card</a:t>
            </a:r>
            <a:endParaRPr lang="de-DE" dirty="0" smtClean="0"/>
          </a:p>
          <a:p>
            <a:pPr lvl="1"/>
            <a:r>
              <a:rPr lang="de-DE" dirty="0" smtClean="0"/>
              <a:t>BHM: </a:t>
            </a:r>
            <a:r>
              <a:rPr lang="de-DE" dirty="0" err="1" smtClean="0"/>
              <a:t>new</a:t>
            </a:r>
            <a:r>
              <a:rPr lang="de-DE" dirty="0" smtClean="0"/>
              <a:t> </a:t>
            </a:r>
            <a:r>
              <a:rPr lang="de-DE" dirty="0" err="1" smtClean="0"/>
              <a:t>frontend</a:t>
            </a:r>
            <a:r>
              <a:rPr lang="de-DE" dirty="0" smtClean="0"/>
              <a:t>, </a:t>
            </a:r>
            <a:r>
              <a:rPr lang="de-DE" dirty="0" err="1" smtClean="0"/>
              <a:t>services</a:t>
            </a:r>
            <a:r>
              <a:rPr lang="de-DE" dirty="0" smtClean="0"/>
              <a:t>, </a:t>
            </a:r>
            <a:r>
              <a:rPr lang="de-DE" dirty="0" err="1" smtClean="0"/>
              <a:t>maybe</a:t>
            </a:r>
            <a:r>
              <a:rPr lang="de-DE" dirty="0" smtClean="0"/>
              <a:t> HF </a:t>
            </a:r>
            <a:r>
              <a:rPr lang="de-DE" dirty="0" err="1" smtClean="0"/>
              <a:t>electronics</a:t>
            </a:r>
            <a:r>
              <a:rPr lang="de-DE" dirty="0" smtClean="0"/>
              <a:t>, </a:t>
            </a:r>
            <a:r>
              <a:rPr lang="de-DE" dirty="0" err="1" smtClean="0"/>
              <a:t>other</a:t>
            </a:r>
            <a:r>
              <a:rPr lang="de-DE" dirty="0" smtClean="0"/>
              <a:t> backend </a:t>
            </a:r>
            <a:r>
              <a:rPr lang="de-DE" dirty="0" err="1" smtClean="0"/>
              <a:t>modules</a:t>
            </a:r>
            <a:endParaRPr lang="de-DE" dirty="0" smtClean="0"/>
          </a:p>
          <a:p>
            <a:pPr lvl="1"/>
            <a:r>
              <a:rPr lang="de-DE" dirty="0" smtClean="0"/>
              <a:t>BPTX: a </a:t>
            </a:r>
            <a:r>
              <a:rPr lang="de-DE" dirty="0" err="1" smtClean="0"/>
              <a:t>stable</a:t>
            </a:r>
            <a:r>
              <a:rPr lang="de-DE" dirty="0" smtClean="0"/>
              <a:t> BPTX </a:t>
            </a:r>
            <a:r>
              <a:rPr lang="de-DE" dirty="0" err="1" smtClean="0"/>
              <a:t>system</a:t>
            </a:r>
            <a:endParaRPr lang="de-DE" dirty="0" smtClean="0"/>
          </a:p>
          <a:p>
            <a:pPr lvl="1"/>
            <a:endParaRPr lang="de-DE" dirty="0" smtClean="0"/>
          </a:p>
          <a:p>
            <a:pPr lvl="1"/>
            <a:endParaRPr lang="de-DE" dirty="0" smtClean="0"/>
          </a:p>
          <a:p>
            <a:pPr lvl="1"/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LHC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Highest priority is machine protection</a:t>
            </a:r>
          </a:p>
          <a:p>
            <a:r>
              <a:rPr lang="en-US" dirty="0" smtClean="0"/>
              <a:t>New settings after LS1</a:t>
            </a:r>
          </a:p>
          <a:p>
            <a:pPr lvl="1"/>
            <a:r>
              <a:rPr lang="en-US" dirty="0" smtClean="0"/>
              <a:t>25ns bunch spacing (maybe leveling)</a:t>
            </a:r>
          </a:p>
          <a:p>
            <a:pPr lvl="1"/>
            <a:r>
              <a:rPr lang="en-US" dirty="0" smtClean="0"/>
              <a:t>Higher </a:t>
            </a:r>
            <a:r>
              <a:rPr lang="en-US" dirty="0" err="1" smtClean="0"/>
              <a:t>emittance</a:t>
            </a:r>
            <a:endParaRPr lang="en-US" dirty="0" smtClean="0"/>
          </a:p>
          <a:p>
            <a:pPr lvl="1"/>
            <a:r>
              <a:rPr lang="en-US" dirty="0" smtClean="0"/>
              <a:t>No non-colliding bunches	</a:t>
            </a:r>
          </a:p>
          <a:p>
            <a:pPr lvl="1"/>
            <a:r>
              <a:rPr lang="en-US" dirty="0" smtClean="0"/>
              <a:t>More bunches 1380 </a:t>
            </a:r>
            <a:r>
              <a:rPr lang="en-US" dirty="0" smtClean="0">
                <a:sym typeface="Wingdings" pitchFamily="2" charset="2"/>
              </a:rPr>
              <a:t> 2760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New LHC running modes/sequences (squeeze and ramp at the same time)</a:t>
            </a:r>
            <a:endParaRPr lang="en-US" dirty="0" smtClean="0"/>
          </a:p>
          <a:p>
            <a:r>
              <a:rPr lang="en-US" dirty="0" smtClean="0"/>
              <a:t>Different luminosity monitors are required</a:t>
            </a:r>
          </a:p>
          <a:p>
            <a:pPr lvl="1"/>
            <a:r>
              <a:rPr lang="en-US" dirty="0" smtClean="0"/>
              <a:t>Bunch-by-bunch </a:t>
            </a:r>
            <a:r>
              <a:rPr lang="en-US" dirty="0" err="1" smtClean="0"/>
              <a:t>lumi</a:t>
            </a:r>
            <a:endParaRPr lang="en-US" dirty="0" smtClean="0"/>
          </a:p>
          <a:p>
            <a:pPr lvl="1"/>
            <a:r>
              <a:rPr lang="en-US" dirty="0" err="1" smtClean="0"/>
              <a:t>Combiantion</a:t>
            </a:r>
            <a:r>
              <a:rPr lang="en-US" dirty="0" smtClean="0"/>
              <a:t> of different </a:t>
            </a:r>
            <a:r>
              <a:rPr lang="en-US" dirty="0" err="1" smtClean="0"/>
              <a:t>lumi</a:t>
            </a:r>
            <a:r>
              <a:rPr lang="en-US" dirty="0" smtClean="0"/>
              <a:t> systems</a:t>
            </a:r>
          </a:p>
          <a:p>
            <a:r>
              <a:rPr lang="en-US" dirty="0" smtClean="0"/>
              <a:t>Problems for &gt;LS1</a:t>
            </a:r>
          </a:p>
          <a:p>
            <a:pPr lvl="1"/>
            <a:r>
              <a:rPr lang="en-US" dirty="0" smtClean="0"/>
              <a:t>E-clouds</a:t>
            </a:r>
          </a:p>
          <a:p>
            <a:pPr lvl="1"/>
            <a:r>
              <a:rPr lang="en-US" dirty="0" smtClean="0"/>
              <a:t>More UFOs</a:t>
            </a:r>
          </a:p>
          <a:p>
            <a:pPr lvl="1"/>
            <a:r>
              <a:rPr lang="en-US" dirty="0" smtClean="0"/>
              <a:t>Beam losses for non-colliding bunches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841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-Vorlage_en">
  <a:themeElements>
    <a:clrScheme name="2_DESY_Vortrag_3-1 14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00A5EB"/>
      </a:accent1>
      <a:accent2>
        <a:srgbClr val="F28E00"/>
      </a:accent2>
      <a:accent3>
        <a:srgbClr val="FFFFFF"/>
      </a:accent3>
      <a:accent4>
        <a:srgbClr val="000000"/>
      </a:accent4>
      <a:accent5>
        <a:srgbClr val="AACFF3"/>
      </a:accent5>
      <a:accent6>
        <a:srgbClr val="DB8000"/>
      </a:accent6>
      <a:hlink>
        <a:srgbClr val="00A5EB"/>
      </a:hlink>
      <a:folHlink>
        <a:srgbClr val="808080"/>
      </a:folHlink>
    </a:clrScheme>
    <a:fontScheme name="2_DESY_Vortrag_3-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DESY_Vortrag_3-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1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128</Words>
  <Application>Microsoft Office PowerPoint</Application>
  <PresentationFormat>On-screen Show (4:3)</PresentationFormat>
  <Paragraphs>34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PPT-Vorlage_en</vt:lpstr>
      <vt:lpstr>Close-out - Introduction</vt:lpstr>
      <vt:lpstr>BRM Highlights</vt:lpstr>
      <vt:lpstr>LHC Plans</vt:lpstr>
    </vt:vector>
  </TitlesOfParts>
  <Company>DESY Zeuthen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Close-out - Introduction</dc:title>
  <dc:creator>DESY Mitarbeiter</dc:creator>
  <cp:lastModifiedBy>DESY Mitarbeiter</cp:lastModifiedBy>
  <cp:revision>8</cp:revision>
  <dcterms:created xsi:type="dcterms:W3CDTF">2013-04-23T15:33:37Z</dcterms:created>
  <dcterms:modified xsi:type="dcterms:W3CDTF">2013-04-24T09:19:53Z</dcterms:modified>
</cp:coreProperties>
</file>