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57" r:id="rId4"/>
    <p:sldId id="263" r:id="rId5"/>
    <p:sldId id="267" r:id="rId6"/>
    <p:sldId id="265" r:id="rId7"/>
    <p:sldId id="258" r:id="rId8"/>
    <p:sldId id="259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984" y="-96"/>
      </p:cViewPr>
      <p:guideLst>
        <p:guide orient="horz" pos="27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94EC8-75F3-0D4D-A3E0-4DC517F95645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F584B-C64F-9F4E-8DA2-ADEEBB60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99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0F2EAD-F990-ED47-A7BF-302779C37CA6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EAA7F-31E5-C74D-93A5-5201FDFE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4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3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6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7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4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5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MS-Color-Lab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0" y="854075"/>
            <a:ext cx="9144000" cy="6191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6313488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63" y="110190"/>
            <a:ext cx="8229600" cy="547629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4/24/13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41575" y="6356350"/>
            <a:ext cx="4111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Fluka Work Upgrades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0FBE-9F37-E64E-A015-5AC6DADD7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S-Color-Lab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6313488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4/24/13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775" y="6356350"/>
            <a:ext cx="3975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Fluka Work Upgrades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0388" y="6356350"/>
            <a:ext cx="177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2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MS-Color-Labe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738" y="0"/>
            <a:ext cx="7032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0" y="854075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6313488"/>
            <a:ext cx="9144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686"/>
            <a:ext cx="8229600" cy="5173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098"/>
            <a:ext cx="8229600" cy="497306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4/24/13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E5884-2D49-8A44-BCAC-1DF2E8DEB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771775" y="6356350"/>
            <a:ext cx="3975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Fluka Work Upgrades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0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3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8565-495A-A840-92D8-2EB7D486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4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492875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Fluka Work Upgrades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55F48565-495A-A840-92D8-2EB7D4864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Radiation Simulation for Upgrade Scenarios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Anne </a:t>
            </a:r>
            <a:r>
              <a:rPr lang="en-US" dirty="0" err="1" smtClean="0"/>
              <a:t>Dabrowski</a:t>
            </a:r>
            <a:r>
              <a:rPr lang="en-US" dirty="0" smtClean="0"/>
              <a:t>, Moritz Guthoff</a:t>
            </a:r>
          </a:p>
          <a:p>
            <a:r>
              <a:rPr lang="en-US" dirty="0" smtClean="0"/>
              <a:t>BRM workshop, DESY </a:t>
            </a:r>
            <a:r>
              <a:rPr lang="en-US" dirty="0" err="1" smtClean="0"/>
              <a:t>Zeuthen</a:t>
            </a:r>
            <a:endParaRPr lang="en-US" dirty="0" smtClean="0"/>
          </a:p>
          <a:p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April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8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Modified</a:t>
            </a:r>
            <a:r>
              <a:rPr lang="en-US" sz="3200" dirty="0" smtClean="0"/>
              <a:t> Geometry studies: BRIL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2348"/>
            <a:ext cx="8229600" cy="497306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Machine Interface &amp; Shielding </a:t>
            </a:r>
            <a:r>
              <a:rPr lang="en-US" sz="2000" dirty="0" err="1" smtClean="0"/>
              <a:t>optimisations</a:t>
            </a:r>
            <a:r>
              <a:rPr lang="en-US" sz="2000" dirty="0" smtClean="0"/>
              <a:t> for </a:t>
            </a:r>
            <a:r>
              <a:rPr lang="en-US" sz="2000" dirty="0" smtClean="0">
                <a:solidFill>
                  <a:srgbClr val="3366FF"/>
                </a:solidFill>
              </a:rPr>
              <a:t>HL-LHC</a:t>
            </a:r>
          </a:p>
          <a:p>
            <a:pPr lvl="1"/>
            <a:r>
              <a:rPr lang="en-US" sz="1800" dirty="0" smtClean="0"/>
              <a:t>HL-LHC shielding should allow only the same level of neutrons in the cavern as during nominal LHC</a:t>
            </a:r>
          </a:p>
          <a:p>
            <a:pPr lvl="2"/>
            <a:r>
              <a:rPr lang="en-US" sz="1600" dirty="0" smtClean="0"/>
              <a:t>Minimize </a:t>
            </a:r>
            <a:r>
              <a:rPr lang="en-US" sz="1600" dirty="0"/>
              <a:t>electronics </a:t>
            </a:r>
            <a:r>
              <a:rPr lang="en-US" sz="1600" dirty="0" smtClean="0"/>
              <a:t>damage</a:t>
            </a:r>
            <a:r>
              <a:rPr lang="en-US" sz="1600" dirty="0"/>
              <a:t> </a:t>
            </a:r>
            <a:r>
              <a:rPr lang="en-US" sz="1600" dirty="0" smtClean="0"/>
              <a:t>and SEUs</a:t>
            </a:r>
          </a:p>
          <a:p>
            <a:pPr lvl="1"/>
            <a:r>
              <a:rPr lang="en-US" sz="1800" dirty="0" smtClean="0">
                <a:sym typeface="Wingdings"/>
              </a:rPr>
              <a:t> </a:t>
            </a:r>
            <a:r>
              <a:rPr lang="en-US" sz="1800" dirty="0">
                <a:sym typeface="Wingdings"/>
              </a:rPr>
              <a:t>R</a:t>
            </a:r>
            <a:r>
              <a:rPr lang="en-US" sz="1800" dirty="0" smtClean="0"/>
              <a:t>otating shielding </a:t>
            </a:r>
            <a:r>
              <a:rPr lang="en-US" sz="1800" dirty="0"/>
              <a:t>&amp; TAS </a:t>
            </a:r>
            <a:r>
              <a:rPr lang="en-US" sz="1800" dirty="0" smtClean="0"/>
              <a:t>designs required for </a:t>
            </a:r>
            <a:r>
              <a:rPr lang="en-US" sz="1800" dirty="0"/>
              <a:t>HL-LHC</a:t>
            </a:r>
          </a:p>
          <a:p>
            <a:pPr lvl="1"/>
            <a:r>
              <a:rPr lang="en-US" sz="1800" dirty="0" smtClean="0"/>
              <a:t>Investigate any consequence on </a:t>
            </a:r>
            <a:r>
              <a:rPr lang="en-US" sz="1800" dirty="0">
                <a:solidFill>
                  <a:srgbClr val="000000"/>
                </a:solidFill>
                <a:ea typeface="Calibri"/>
              </a:rPr>
              <a:t> YE4 absorber/</a:t>
            </a:r>
            <a:r>
              <a:rPr lang="en-US" sz="1800" dirty="0" smtClean="0">
                <a:solidFill>
                  <a:srgbClr val="000000"/>
                </a:solidFill>
                <a:ea typeface="Calibri"/>
              </a:rPr>
              <a:t>shielding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ea typeface="Calibri"/>
              </a:rPr>
              <a:t>Design work &amp; engineering feasibility 2013-2015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a typeface="Calibri"/>
              </a:rPr>
              <a:t>F</a:t>
            </a:r>
            <a:r>
              <a:rPr lang="en-US" sz="1800" dirty="0" smtClean="0">
                <a:solidFill>
                  <a:srgbClr val="000000"/>
                </a:solidFill>
                <a:ea typeface="Calibri"/>
              </a:rPr>
              <a:t>irst engineering drawings 2016-2017</a:t>
            </a:r>
          </a:p>
          <a:p>
            <a:pPr lvl="1"/>
            <a:endParaRPr lang="en-US" sz="1800" dirty="0">
              <a:solidFill>
                <a:srgbClr val="000000"/>
              </a:solidFill>
              <a:ea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00" y="3814763"/>
            <a:ext cx="6923399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77" y="4711642"/>
            <a:ext cx="250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Potential Collaboration IHEP </a:t>
            </a:r>
            <a:r>
              <a:rPr lang="en-US" dirty="0" err="1" smtClean="0"/>
              <a:t>Prodvino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900363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7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Versioning </a:t>
            </a:r>
            <a:r>
              <a:rPr lang="en-US" dirty="0" err="1" smtClean="0"/>
              <a:t>Fluka</a:t>
            </a:r>
            <a:r>
              <a:rPr lang="en-US" dirty="0" smtClean="0"/>
              <a:t> Geometry</a:t>
            </a:r>
            <a:endParaRPr lang="en-US" dirty="0"/>
          </a:p>
          <a:p>
            <a:r>
              <a:rPr lang="en-US" dirty="0" err="1" smtClean="0"/>
              <a:t>Fluka</a:t>
            </a:r>
            <a:r>
              <a:rPr lang="en-US" dirty="0" smtClean="0"/>
              <a:t> for CMS users</a:t>
            </a:r>
          </a:p>
          <a:p>
            <a:r>
              <a:rPr lang="en-US" dirty="0" smtClean="0"/>
              <a:t>Requests for additional scorings</a:t>
            </a:r>
          </a:p>
          <a:p>
            <a:r>
              <a:rPr lang="en-US" dirty="0" smtClean="0"/>
              <a:t>Requests for modifications of Geometry</a:t>
            </a:r>
          </a:p>
          <a:p>
            <a:r>
              <a:rPr lang="en-US" dirty="0" smtClean="0"/>
              <a:t>Sub-detector </a:t>
            </a:r>
            <a:r>
              <a:rPr lang="en-US" dirty="0" smtClean="0"/>
              <a:t>upgrade studies</a:t>
            </a:r>
          </a:p>
          <a:p>
            <a:r>
              <a:rPr lang="en-US" dirty="0" smtClean="0"/>
              <a:t>Machine interface upgrade studies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4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3098"/>
            <a:ext cx="8562200" cy="52032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 far radiation simulations performed for </a:t>
            </a:r>
            <a:r>
              <a:rPr lang="en-US" dirty="0" smtClean="0"/>
              <a:t>present </a:t>
            </a:r>
            <a:r>
              <a:rPr lang="en-US" dirty="0" smtClean="0"/>
              <a:t>installed system.</a:t>
            </a:r>
          </a:p>
          <a:p>
            <a:r>
              <a:rPr lang="en-US" dirty="0" smtClean="0"/>
              <a:t>Upgrades of many detectors in planning</a:t>
            </a:r>
          </a:p>
          <a:p>
            <a:pPr lvl="1"/>
            <a:r>
              <a:rPr lang="en-US" dirty="0" smtClean="0"/>
              <a:t>Heavy detectors influence radiation environment of other detectors</a:t>
            </a:r>
          </a:p>
          <a:p>
            <a:pPr lvl="1"/>
            <a:r>
              <a:rPr lang="en-US" dirty="0" smtClean="0"/>
              <a:t>Neutron </a:t>
            </a:r>
            <a:r>
              <a:rPr lang="en-US" dirty="0" err="1" smtClean="0"/>
              <a:t>Fluence</a:t>
            </a:r>
            <a:r>
              <a:rPr lang="en-US" dirty="0" smtClean="0"/>
              <a:t> of upgrade concepts are important before launching more detailed detector designs</a:t>
            </a:r>
          </a:p>
          <a:p>
            <a:r>
              <a:rPr lang="en-US" dirty="0" smtClean="0"/>
              <a:t>Many requests for FLUKA simulations from sub-detectors.</a:t>
            </a:r>
          </a:p>
          <a:p>
            <a:pPr lvl="1"/>
            <a:r>
              <a:rPr lang="en-US" dirty="0" smtClean="0"/>
              <a:t>At the moment they can’t be handled by </a:t>
            </a:r>
            <a:r>
              <a:rPr lang="en-US" dirty="0" smtClean="0"/>
              <a:t>BRM, although with additional manpower, some service to sub-detectors will be possible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Managing organ of radiation simulations should remain in BRIL project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Particle spectra (without geometry modification) already a dedicated simulation study,</a:t>
            </a:r>
          </a:p>
          <a:p>
            <a:pPr lvl="1"/>
            <a:r>
              <a:rPr lang="en-US" dirty="0" smtClean="0"/>
              <a:t>Other interested groups have started performing simulations.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0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Versioning </a:t>
            </a:r>
            <a:r>
              <a:rPr lang="en-US" sz="3600" dirty="0" err="1" smtClean="0"/>
              <a:t>Fluka</a:t>
            </a:r>
            <a:r>
              <a:rPr lang="en-US" sz="3600" dirty="0" smtClean="0"/>
              <a:t> </a:t>
            </a:r>
            <a:r>
              <a:rPr lang="en-US" sz="3600" dirty="0" smtClean="0"/>
              <a:t>(Mars) Geometry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28" y="1217398"/>
            <a:ext cx="8493872" cy="4973066"/>
          </a:xfrm>
        </p:spPr>
        <p:txBody>
          <a:bodyPr>
            <a:noAutofit/>
          </a:bodyPr>
          <a:lstStyle/>
          <a:p>
            <a:r>
              <a:rPr lang="en-US" dirty="0" smtClean="0"/>
              <a:t>This is more important now than ever before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book keeping of this code is essential</a:t>
            </a:r>
          </a:p>
          <a:p>
            <a:pPr lvl="1"/>
            <a:r>
              <a:rPr lang="en-US" sz="1800" dirty="0" smtClean="0"/>
              <a:t>A particular </a:t>
            </a:r>
            <a:r>
              <a:rPr lang="en-US" sz="1800" dirty="0" smtClean="0"/>
              <a:t>FLUKA (Mars) release </a:t>
            </a:r>
            <a:r>
              <a:rPr lang="en-US" sz="1800" dirty="0" smtClean="0"/>
              <a:t>version should be tagged for</a:t>
            </a:r>
          </a:p>
          <a:p>
            <a:pPr lvl="2"/>
            <a:r>
              <a:rPr lang="en-US" sz="1600" dirty="0"/>
              <a:t>Bench marking </a:t>
            </a:r>
            <a:r>
              <a:rPr lang="en-US" sz="1600" dirty="0" smtClean="0"/>
              <a:t>exercises</a:t>
            </a:r>
          </a:p>
          <a:p>
            <a:pPr lvl="2"/>
            <a:r>
              <a:rPr lang="en-US" sz="1600" dirty="0" smtClean="0"/>
              <a:t>FLUKA </a:t>
            </a:r>
            <a:r>
              <a:rPr lang="en-US" sz="1600" dirty="0" smtClean="0"/>
              <a:t>web-based plotting tool (</a:t>
            </a:r>
            <a:r>
              <a:rPr lang="en-US" sz="1600" dirty="0" err="1" smtClean="0"/>
              <a:t>cms</a:t>
            </a:r>
            <a:r>
              <a:rPr lang="en-US" sz="1600" dirty="0" smtClean="0"/>
              <a:t> internal use)</a:t>
            </a:r>
          </a:p>
          <a:p>
            <a:pPr lvl="2"/>
            <a:r>
              <a:rPr lang="en-US" sz="1600" dirty="0" smtClean="0"/>
              <a:t>Reference for a release of a </a:t>
            </a:r>
            <a:r>
              <a:rPr lang="en-US" sz="1600" dirty="0" smtClean="0"/>
              <a:t>FLUKA (Mars) </a:t>
            </a:r>
            <a:r>
              <a:rPr lang="en-US" sz="1600" dirty="0" smtClean="0"/>
              <a:t>plot to show in official public use</a:t>
            </a:r>
          </a:p>
          <a:p>
            <a:r>
              <a:rPr lang="en-US" dirty="0" smtClean="0"/>
              <a:t>Documentation is required for each </a:t>
            </a:r>
            <a:r>
              <a:rPr lang="en-US" dirty="0" smtClean="0"/>
              <a:t>FLUKA (Mars) release</a:t>
            </a:r>
            <a:endParaRPr lang="en-US" dirty="0" smtClean="0"/>
          </a:p>
          <a:p>
            <a:pPr lvl="1"/>
            <a:r>
              <a:rPr lang="en-US" sz="1800" dirty="0" smtClean="0"/>
              <a:t>Manpower consuming but essential</a:t>
            </a:r>
          </a:p>
          <a:p>
            <a:pPr lvl="1"/>
            <a:r>
              <a:rPr lang="en-US" sz="1800" dirty="0" err="1" smtClean="0"/>
              <a:t>Slawek</a:t>
            </a:r>
            <a:r>
              <a:rPr lang="en-US" sz="1800" dirty="0" smtClean="0"/>
              <a:t> to provide some software assistance and additional </a:t>
            </a:r>
            <a:r>
              <a:rPr lang="en-US" sz="1800" dirty="0" smtClean="0"/>
              <a:t>FLUKA (Mars) manpower </a:t>
            </a:r>
            <a:r>
              <a:rPr lang="en-US" sz="1800" dirty="0" smtClean="0"/>
              <a:t>is </a:t>
            </a:r>
            <a:r>
              <a:rPr lang="en-US" sz="1800" dirty="0" smtClean="0"/>
              <a:t>needed</a:t>
            </a:r>
          </a:p>
          <a:p>
            <a:pPr lvl="1"/>
            <a:r>
              <a:rPr lang="en-US" sz="1800" dirty="0" smtClean="0"/>
              <a:t>Investigate FLUKA to MARS conversion support of Geometry to keep studies consistent and aid bench marking</a:t>
            </a:r>
            <a:endParaRPr lang="en-US" sz="18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Versioning considerations for Geometry for CMS Phase 2 and Phase 3 Upgrades:</a:t>
            </a:r>
          </a:p>
          <a:p>
            <a:r>
              <a:rPr lang="en-US" sz="2800" dirty="0" smtClean="0"/>
              <a:t>Starting point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Starting </a:t>
            </a:r>
            <a:r>
              <a:rPr lang="en-US" dirty="0"/>
              <a:t>version of code provided by BRM to sub-detectors, we assist to run this</a:t>
            </a:r>
          </a:p>
          <a:p>
            <a:pPr lvl="2"/>
            <a:r>
              <a:rPr lang="en-US" dirty="0"/>
              <a:t>Sub-detector </a:t>
            </a:r>
            <a:r>
              <a:rPr lang="en-US" dirty="0" err="1"/>
              <a:t>Fluka</a:t>
            </a:r>
            <a:r>
              <a:rPr lang="en-US" dirty="0"/>
              <a:t> expert contact then makes geometry </a:t>
            </a:r>
            <a:r>
              <a:rPr lang="en-US" dirty="0" smtClean="0"/>
              <a:t>modification</a:t>
            </a:r>
          </a:p>
          <a:p>
            <a:r>
              <a:rPr lang="en-US" sz="2800" dirty="0" smtClean="0"/>
              <a:t>Once Upgrade community converges of geometry solution</a:t>
            </a:r>
          </a:p>
          <a:p>
            <a:pPr lvl="2"/>
            <a:r>
              <a:rPr lang="en-US" sz="2000" dirty="0" smtClean="0"/>
              <a:t>This geometry should be uploaded and versioned</a:t>
            </a:r>
          </a:p>
          <a:p>
            <a:pPr lvl="2"/>
            <a:r>
              <a:rPr lang="en-US" sz="2000" dirty="0" smtClean="0"/>
              <a:t>Corresponding CMSSW GEANT4 version(s) should also be tagged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Fluka Work Upgrades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34486"/>
            <a:ext cx="8229600" cy="51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dirty="0" smtClean="0"/>
              <a:t>Versioning </a:t>
            </a:r>
            <a:r>
              <a:rPr lang="en-US" sz="3600" dirty="0" err="1" smtClean="0"/>
              <a:t>Fluka</a:t>
            </a:r>
            <a:r>
              <a:rPr lang="en-US" sz="3600" dirty="0" smtClean="0"/>
              <a:t> Geometry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530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Fluka</a:t>
            </a:r>
            <a:r>
              <a:rPr lang="en-US" sz="3600" dirty="0" smtClean="0"/>
              <a:t> for CMS users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new (versioned) Geometry a FLUKA for users package will be released.</a:t>
            </a:r>
          </a:p>
          <a:p>
            <a:r>
              <a:rPr lang="en-US" dirty="0" smtClean="0"/>
              <a:t>Special scorings can be performed by sub-detectors themselves.</a:t>
            </a:r>
          </a:p>
          <a:p>
            <a:r>
              <a:rPr lang="en-US" dirty="0" smtClean="0"/>
              <a:t>No geometry modifications: upgrade scenarios can’t be simulated.</a:t>
            </a:r>
          </a:p>
          <a:p>
            <a:r>
              <a:rPr lang="en-US" dirty="0" smtClean="0"/>
              <a:t>We can make releases with upgrade geometries.</a:t>
            </a:r>
          </a:p>
          <a:p>
            <a:pPr lvl="1"/>
            <a:r>
              <a:rPr lang="en-US" dirty="0" smtClean="0"/>
              <a:t>Making geometry change often quite easy.</a:t>
            </a:r>
          </a:p>
          <a:p>
            <a:pPr lvl="1"/>
            <a:r>
              <a:rPr lang="en-US" dirty="0" smtClean="0"/>
              <a:t>If we don’t have to run ourselves we save time.</a:t>
            </a:r>
          </a:p>
          <a:p>
            <a:pPr lvl="1"/>
            <a:r>
              <a:rPr lang="en-US" dirty="0" smtClean="0"/>
              <a:t>Could think of making changes on request and create “FLUKA for users” package.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2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Open requests to BRM for simulations scoring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Nominal Geometry &amp; Dedicated scoring: </a:t>
            </a:r>
          </a:p>
          <a:p>
            <a:pPr lvl="1"/>
            <a:r>
              <a:rPr lang="en-US" dirty="0" smtClean="0"/>
              <a:t>RPCs</a:t>
            </a:r>
          </a:p>
          <a:p>
            <a:pPr lvl="2"/>
            <a:r>
              <a:rPr lang="en-US" dirty="0" smtClean="0"/>
              <a:t>Particle spectra at RPC locations</a:t>
            </a:r>
          </a:p>
          <a:p>
            <a:pPr lvl="2"/>
            <a:r>
              <a:rPr lang="en-US" dirty="0" smtClean="0"/>
              <a:t>Scoring of the Phi asymmetry due to cavern floor (There are results, but they need processing) </a:t>
            </a:r>
            <a:endParaRPr lang="en-US" dirty="0" smtClean="0"/>
          </a:p>
          <a:p>
            <a:pPr lvl="1"/>
            <a:r>
              <a:rPr lang="en-US" dirty="0" smtClean="0"/>
              <a:t>Limited our reception of requests until additional manpower is added (Sophie, Moritz PhD graduation)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Modified Geometry requests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DTs</a:t>
            </a:r>
          </a:p>
          <a:p>
            <a:pPr lvl="1"/>
            <a:r>
              <a:rPr lang="en-US" dirty="0"/>
              <a:t>Shielding study to cover outer neutron DTs to shield from Neutron background.</a:t>
            </a:r>
          </a:p>
          <a:p>
            <a:r>
              <a:rPr lang="en-US" dirty="0" smtClean="0"/>
              <a:t>Forward Calorimeter Group</a:t>
            </a:r>
          </a:p>
          <a:p>
            <a:pPr lvl="1"/>
            <a:r>
              <a:rPr lang="en-US" dirty="0" smtClean="0"/>
              <a:t>Study of new tungsten detector in front of HF (Worked on by sub-detector group)</a:t>
            </a:r>
          </a:p>
          <a:p>
            <a:r>
              <a:rPr lang="en-US" dirty="0" smtClean="0"/>
              <a:t>Phase 2 configuration of </a:t>
            </a:r>
            <a:r>
              <a:rPr lang="en-US" dirty="0" err="1" smtClean="0"/>
              <a:t>Ecal</a:t>
            </a:r>
            <a:r>
              <a:rPr lang="en-US" dirty="0" smtClean="0"/>
              <a:t> </a:t>
            </a:r>
            <a:r>
              <a:rPr lang="en-US" dirty="0" err="1" smtClean="0"/>
              <a:t>endcap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6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Modified Geometry requests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4/24/13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Fluka Work Upgrades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496"/>
          <a:stretch/>
        </p:blipFill>
        <p:spPr>
          <a:xfrm>
            <a:off x="37615" y="1366297"/>
            <a:ext cx="5505494" cy="3384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9996" y="1170415"/>
            <a:ext cx="346400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ea typeface="Calibri"/>
                <a:cs typeface="Calibri"/>
              </a:rPr>
              <a:t>Ecal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a typeface="Calibri"/>
                <a:cs typeface="Calibri"/>
              </a:rPr>
              <a:t>endcap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 with </a:t>
            </a:r>
            <a:r>
              <a:rPr lang="en-US" b="1" dirty="0" err="1" smtClean="0">
                <a:solidFill>
                  <a:srgbClr val="000000"/>
                </a:solidFill>
                <a:ea typeface="Calibri"/>
                <a:cs typeface="Calibri"/>
              </a:rPr>
              <a:t>Shashlik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 design of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20 cells of 4mm W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plates (replacing present PbWO4, but same eta range)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First options plus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a new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HF calorimeter (block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of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W)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covering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eta from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3.0 to 4.6 with front face at 6.625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m ("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up close" HF W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calorimeter).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Second option plus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a new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HF calorimeter (block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of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W)covering eta from 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3.0 to 4.6 with front face at 3.964 cm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("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very close" HF W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Calibri"/>
              </a:rPr>
              <a:t>calorimeter)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820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i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plain_template.pptx</Template>
  <TotalTime>122</TotalTime>
  <Words>749</Words>
  <Application>Microsoft Macintosh PowerPoint</Application>
  <PresentationFormat>On-screen Show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plain_template</vt:lpstr>
      <vt:lpstr>Radiation Simulation for Upgrade Scenarios</vt:lpstr>
      <vt:lpstr>Outline</vt:lpstr>
      <vt:lpstr>Introduction</vt:lpstr>
      <vt:lpstr>Versioning Fluka (Mars) Geometry</vt:lpstr>
      <vt:lpstr>PowerPoint Presentation</vt:lpstr>
      <vt:lpstr>Fluka for CMS users</vt:lpstr>
      <vt:lpstr>Open requests to BRM for simulations scoring</vt:lpstr>
      <vt:lpstr>Modified Geometry requests</vt:lpstr>
      <vt:lpstr>Modified Geometry requests</vt:lpstr>
      <vt:lpstr>Modified Geometry studies: BRIL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Moritz Guthoff</dc:creator>
  <cp:lastModifiedBy>Anne E. Dabrowski</cp:lastModifiedBy>
  <cp:revision>113</cp:revision>
  <dcterms:created xsi:type="dcterms:W3CDTF">2013-04-23T15:32:00Z</dcterms:created>
  <dcterms:modified xsi:type="dcterms:W3CDTF">2013-04-24T08:25:42Z</dcterms:modified>
</cp:coreProperties>
</file>