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332" r:id="rId3"/>
    <p:sldId id="338" r:id="rId4"/>
    <p:sldId id="333" r:id="rId5"/>
    <p:sldId id="340" r:id="rId6"/>
    <p:sldId id="335" r:id="rId7"/>
    <p:sldId id="334" r:id="rId8"/>
    <p:sldId id="336" r:id="rId9"/>
    <p:sldId id="337" r:id="rId10"/>
    <p:sldId id="339" r:id="rId11"/>
    <p:sldId id="341" r:id="rId12"/>
    <p:sldId id="342" r:id="rId13"/>
    <p:sldId id="343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941E"/>
    <a:srgbClr val="B700C9"/>
    <a:srgbClr val="FFAC68"/>
    <a:srgbClr val="FFC8C8"/>
    <a:srgbClr val="AAC8FF"/>
    <a:srgbClr val="8C3331"/>
    <a:srgbClr val="00E1E1"/>
    <a:srgbClr val="00FFFF"/>
    <a:srgbClr val="3BFFFF"/>
    <a:srgbClr val="5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94" autoAdjust="0"/>
    <p:restoredTop sz="94649" autoAdjust="0"/>
  </p:normalViewPr>
  <p:slideViewPr>
    <p:cSldViewPr snapToGrid="0">
      <p:cViewPr>
        <p:scale>
          <a:sx n="81" d="100"/>
          <a:sy n="81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31" d="100"/>
          <a:sy n="131" d="100"/>
        </p:scale>
        <p:origin x="-4792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4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r>
              <a:rPr lang="de-DE" dirty="0" smtClean="0"/>
              <a:t>Moritz Guthoff</a:t>
            </a:r>
            <a:endParaRPr lang="de-DE" dirty="0"/>
          </a:p>
        </p:txBody>
      </p:sp>
      <p:pic>
        <p:nvPicPr>
          <p:cNvPr id="6148" name="Picture 11" descr="KIT-Logo-rgb_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0380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7A3310-F486-1641-ADA3-FB35E06734E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3636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7A3310-F486-1641-ADA3-FB35E06734E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9" descr="II_rahmen_neu_folg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9" descr="II_rahmen_neu_titel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200" y="3454412"/>
            <a:ext cx="8974668" cy="55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KIT – University of the State of Baden-Wuerttemberg and </a:t>
            </a:r>
            <a:br>
              <a:rPr lang="en-US" sz="800"/>
            </a:br>
            <a:r>
              <a:rPr lang="en-US" sz="800"/>
              <a:t>National Research Center of the Helmholtz Association</a:t>
            </a:r>
            <a:r>
              <a:rPr lang="de-DE" sz="800"/>
              <a:t> </a:t>
            </a:r>
            <a:endParaRPr lang="en-US" sz="80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  <a:ea typeface="+mn-ea"/>
              </a:rPr>
              <a:t>www.kit.edu</a:t>
            </a:r>
          </a:p>
        </p:txBody>
      </p:sp>
      <p:pic>
        <p:nvPicPr>
          <p:cNvPr id="6" name="Picture 13" descr="KIT-Logo-rgb_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9333" y="118535"/>
            <a:ext cx="1259632" cy="121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2032" y="169333"/>
            <a:ext cx="1224136" cy="1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4325" y="3935423"/>
            <a:ext cx="3598863" cy="239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Text Box 21"/>
          <p:cNvSpPr txBox="1">
            <a:spLocks noChangeArrowheads="1"/>
          </p:cNvSpPr>
          <p:nvPr userDrawn="1"/>
        </p:nvSpPr>
        <p:spPr bwMode="auto">
          <a:xfrm>
            <a:off x="385763" y="3623487"/>
            <a:ext cx="8532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solidFill>
                  <a:schemeClr val="bg1"/>
                </a:solidFill>
              </a:rPr>
              <a:t>CERN</a:t>
            </a:r>
            <a:r>
              <a:rPr lang="de-DE" sz="1200" baseline="0" dirty="0" smtClean="0">
                <a:solidFill>
                  <a:schemeClr val="bg1"/>
                </a:solidFill>
              </a:rPr>
              <a:t> / </a:t>
            </a:r>
            <a:r>
              <a:rPr lang="de-DE" sz="1200" dirty="0" smtClean="0">
                <a:solidFill>
                  <a:schemeClr val="bg1"/>
                </a:solidFill>
              </a:rPr>
              <a:t>IEKP-KIT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9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7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4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90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8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6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2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2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5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40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BCML Sensor Efficiency and Abort Thresholds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01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8" Type="http://schemas.openxmlformats.org/officeDocument/2006/relationships/image" Target="../media/image6.png"/><Relationship Id="rId1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200" dirty="0" err="1" smtClean="0"/>
              <a:t>M.Guthoff</a:t>
            </a:r>
            <a:endParaRPr lang="en-US" sz="1200" dirty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0224C3B-E8FA-7E4F-90B6-209263A19976}" type="slidenum">
              <a:rPr lang="de-DE" sz="1200" b="1"/>
              <a:pPr eaLnBrk="1" hangingPunct="1">
                <a:spcBef>
                  <a:spcPct val="50000"/>
                </a:spcBef>
              </a:pPr>
              <a:t>‹#›</a:t>
            </a:fld>
            <a:endParaRPr lang="de-DE" sz="1200" b="1"/>
          </a:p>
        </p:txBody>
      </p:sp>
      <p:pic>
        <p:nvPicPr>
          <p:cNvPr id="1033" name="Picture 9" descr="KITlogo_4c_frutig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8762" y="6432550"/>
            <a:ext cx="639603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/>
            </a:lvl1pPr>
          </a:lstStyle>
          <a:p>
            <a:r>
              <a:rPr lang="en-US" smtClean="0"/>
              <a:t>BCML Sensor Efficiency and Abort Thresholds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1670" y="6356350"/>
            <a:ext cx="1395506" cy="382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22/04/2013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4581" y="287195"/>
            <a:ext cx="558995" cy="54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03986" y="304799"/>
            <a:ext cx="543244" cy="5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  <a:ea typeface="ＭＳ Ｐゴシック" charset="0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95288" y="1556789"/>
            <a:ext cx="83899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chemeClr val="tx2"/>
                </a:solidFill>
              </a:rPr>
              <a:t>BCML Sensor Efficiency and Consequence on Abort Threshold</a:t>
            </a:r>
            <a:endParaRPr lang="en-US" sz="2000" b="1" baseline="30000" dirty="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96875" y="2510362"/>
            <a:ext cx="822219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3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Moritz Guthoff</a:t>
            </a:r>
            <a:endParaRPr lang="en-US" sz="1400" b="1" baseline="300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BRM </a:t>
            </a:r>
            <a:r>
              <a:rPr lang="en-US" sz="1400" b="1" dirty="0" smtClean="0">
                <a:solidFill>
                  <a:srgbClr val="000000"/>
                </a:solidFill>
              </a:rPr>
              <a:t>workshop, DESY </a:t>
            </a:r>
            <a:r>
              <a:rPr lang="en-US" sz="1400" b="1" dirty="0" err="1" smtClean="0">
                <a:solidFill>
                  <a:srgbClr val="000000"/>
                </a:solidFill>
              </a:rPr>
              <a:t>Zeuthen</a:t>
            </a:r>
            <a:r>
              <a:rPr lang="en-US" sz="1400" b="1" dirty="0" smtClean="0">
                <a:solidFill>
                  <a:srgbClr val="000000"/>
                </a:solidFill>
              </a:rPr>
              <a:t>, </a:t>
            </a:r>
            <a:r>
              <a:rPr lang="en-US" sz="1400" b="1" dirty="0" smtClean="0">
                <a:solidFill>
                  <a:srgbClr val="000000"/>
                </a:solidFill>
              </a:rPr>
              <a:t>22</a:t>
            </a:r>
            <a:r>
              <a:rPr lang="en-US" sz="1400" b="1" baseline="30000" dirty="0" smtClean="0">
                <a:solidFill>
                  <a:srgbClr val="000000"/>
                </a:solidFill>
              </a:rPr>
              <a:t>nd</a:t>
            </a:r>
            <a:r>
              <a:rPr lang="en-US" sz="1400" b="1" dirty="0" smtClean="0">
                <a:solidFill>
                  <a:srgbClr val="000000"/>
                </a:solidFill>
              </a:rPr>
              <a:t> April 2013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95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abort thresholds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28008"/>
            <a:ext cx="8356600" cy="4894262"/>
          </a:xfrm>
        </p:spPr>
        <p:txBody>
          <a:bodyPr/>
          <a:lstStyle/>
          <a:p>
            <a:r>
              <a:rPr lang="en-US" b="1" i="1" dirty="0" smtClean="0"/>
              <a:t>RS1 40 us threshold:</a:t>
            </a:r>
          </a:p>
          <a:p>
            <a:pPr lvl="1"/>
            <a:r>
              <a:rPr lang="en-US" b="1" dirty="0" smtClean="0">
                <a:solidFill>
                  <a:srgbClr val="009682"/>
                </a:solidFill>
              </a:rPr>
              <a:t>Maintain limit of 10</a:t>
            </a:r>
            <a:r>
              <a:rPr lang="en-US" b="1" baseline="30000" dirty="0" smtClean="0">
                <a:solidFill>
                  <a:srgbClr val="009682"/>
                </a:solidFill>
              </a:rPr>
              <a:t>6</a:t>
            </a:r>
            <a:r>
              <a:rPr lang="en-US" b="1" dirty="0" smtClean="0">
                <a:solidFill>
                  <a:srgbClr val="009682"/>
                </a:solidFill>
              </a:rPr>
              <a:t> MIPs/cm</a:t>
            </a:r>
            <a:r>
              <a:rPr lang="en-US" b="1" baseline="30000" dirty="0" smtClean="0">
                <a:solidFill>
                  <a:srgbClr val="009682"/>
                </a:solidFill>
              </a:rPr>
              <a:t>2</a:t>
            </a:r>
            <a:r>
              <a:rPr lang="en-US" b="1" dirty="0" smtClean="0">
                <a:solidFill>
                  <a:srgbClr val="009682"/>
                </a:solidFill>
              </a:rPr>
              <a:t>/40</a:t>
            </a:r>
            <a:r>
              <a:rPr lang="en-US" b="1" dirty="0" smtClean="0">
                <a:solidFill>
                  <a:schemeClr val="accent1"/>
                </a:solidFill>
              </a:rPr>
              <a:t>μs</a:t>
            </a:r>
            <a:r>
              <a:rPr lang="en-US" b="1" dirty="0" smtClean="0">
                <a:solidFill>
                  <a:srgbClr val="009682"/>
                </a:solidFill>
              </a:rPr>
              <a:t> </a:t>
            </a:r>
            <a:r>
              <a:rPr lang="en-US" b="1" dirty="0" smtClean="0"/>
              <a:t>as threshold for protection of the tracker</a:t>
            </a:r>
          </a:p>
          <a:p>
            <a:pPr lvl="1"/>
            <a:r>
              <a:rPr lang="en-US" b="1" dirty="0" smtClean="0">
                <a:solidFill>
                  <a:srgbClr val="009682"/>
                </a:solidFill>
              </a:rPr>
              <a:t>Measure diamond performance </a:t>
            </a:r>
            <a:r>
              <a:rPr lang="en-US" b="1" dirty="0" smtClean="0"/>
              <a:t>and expected signal vs. MIP flux.</a:t>
            </a:r>
          </a:p>
          <a:p>
            <a:pPr lvl="2"/>
            <a:r>
              <a:rPr lang="en-US" b="1" dirty="0" smtClean="0"/>
              <a:t>Needs </a:t>
            </a:r>
            <a:r>
              <a:rPr lang="en-US" b="1" dirty="0" smtClean="0">
                <a:solidFill>
                  <a:srgbClr val="009682"/>
                </a:solidFill>
              </a:rPr>
              <a:t>high rate test beam (~10</a:t>
            </a:r>
            <a:r>
              <a:rPr lang="en-US" b="1" baseline="30000" dirty="0" smtClean="0">
                <a:solidFill>
                  <a:srgbClr val="009682"/>
                </a:solidFill>
              </a:rPr>
              <a:t>10</a:t>
            </a:r>
            <a:r>
              <a:rPr lang="en-US" b="1" dirty="0" smtClean="0">
                <a:solidFill>
                  <a:srgbClr val="009682"/>
                </a:solidFill>
              </a:rPr>
              <a:t> MIPs/cm</a:t>
            </a:r>
            <a:r>
              <a:rPr lang="en-US" b="1" baseline="30000" dirty="0" smtClean="0">
                <a:solidFill>
                  <a:srgbClr val="009682"/>
                </a:solidFill>
              </a:rPr>
              <a:t>2</a:t>
            </a:r>
            <a:r>
              <a:rPr lang="en-US" b="1" dirty="0" smtClean="0">
                <a:solidFill>
                  <a:srgbClr val="009682"/>
                </a:solidFill>
              </a:rPr>
              <a:t>/s).</a:t>
            </a:r>
          </a:p>
          <a:p>
            <a:pPr lvl="1"/>
            <a:r>
              <a:rPr lang="en-US" b="1" dirty="0" smtClean="0"/>
              <a:t>Assumption: FLUX at Pixel/Tracker is not bigger than at BCML locations.</a:t>
            </a:r>
          </a:p>
          <a:p>
            <a:pPr lvl="2"/>
            <a:r>
              <a:rPr lang="en-US" b="1" dirty="0" smtClean="0"/>
              <a:t>Could do a </a:t>
            </a:r>
            <a:r>
              <a:rPr lang="en-US" b="1" dirty="0" smtClean="0">
                <a:solidFill>
                  <a:srgbClr val="009682"/>
                </a:solidFill>
              </a:rPr>
              <a:t>simulation based extrapolation </a:t>
            </a:r>
            <a:r>
              <a:rPr lang="en-US" b="1" dirty="0" smtClean="0"/>
              <a:t>of ratio: Flux at most sensitive part of Tracker vs. BCML locations. Include ratio in threshold calculation.</a:t>
            </a:r>
          </a:p>
          <a:p>
            <a:pPr lvl="1"/>
            <a:endParaRPr lang="en-US" b="1" dirty="0"/>
          </a:p>
          <a:p>
            <a:r>
              <a:rPr lang="en-US" b="1" i="1" dirty="0" smtClean="0"/>
              <a:t>RS12 83.3 s threshold: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</a:rPr>
              <a:t>Keep data driven method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Configure something </a:t>
            </a:r>
            <a:r>
              <a:rPr lang="en-US" b="1" dirty="0" smtClean="0">
                <a:solidFill>
                  <a:srgbClr val="4664AA"/>
                </a:solidFill>
              </a:rPr>
              <a:t>not too high, not too low </a:t>
            </a:r>
            <a:r>
              <a:rPr lang="en-US" b="1" dirty="0" smtClean="0"/>
              <a:t>at first.</a:t>
            </a:r>
          </a:p>
          <a:p>
            <a:pPr lvl="2"/>
            <a:r>
              <a:rPr lang="en-US" b="1" dirty="0" smtClean="0"/>
              <a:t>Not below something we could get.</a:t>
            </a:r>
          </a:p>
          <a:p>
            <a:pPr lvl="2"/>
            <a:r>
              <a:rPr lang="en-US" b="1" dirty="0" smtClean="0"/>
              <a:t>Monitor levels during ramp up.</a:t>
            </a:r>
          </a:p>
          <a:p>
            <a:pPr lvl="1"/>
            <a:r>
              <a:rPr lang="en-US" b="1" dirty="0" smtClean="0">
                <a:solidFill>
                  <a:srgbClr val="4664AA"/>
                </a:solidFill>
              </a:rPr>
              <a:t>Redo data driven calculation </a:t>
            </a:r>
            <a:r>
              <a:rPr lang="en-US" b="1" dirty="0" smtClean="0"/>
              <a:t>after a fill with decent instantaneous luminosity (~5 x 10</a:t>
            </a:r>
            <a:r>
              <a:rPr lang="en-US" b="1" baseline="30000" dirty="0" smtClean="0"/>
              <a:t>33</a:t>
            </a:r>
            <a:r>
              <a:rPr lang="en-US" b="1" dirty="0" smtClean="0"/>
              <a:t> cm</a:t>
            </a:r>
            <a:r>
              <a:rPr lang="en-US" b="1" baseline="30000" dirty="0" smtClean="0"/>
              <a:t>-2</a:t>
            </a:r>
            <a:r>
              <a:rPr lang="en-US" b="1" dirty="0" smtClean="0"/>
              <a:t>s</a:t>
            </a:r>
            <a:r>
              <a:rPr lang="en-US" b="1" baseline="30000" dirty="0" smtClean="0"/>
              <a:t>-1</a:t>
            </a:r>
            <a:r>
              <a:rPr lang="en-US" b="1" dirty="0" smtClean="0"/>
              <a:t>)</a:t>
            </a:r>
          </a:p>
          <a:p>
            <a:pPr lvl="2"/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46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02637"/>
            <a:ext cx="8356600" cy="4690187"/>
          </a:xfrm>
        </p:spPr>
        <p:txBody>
          <a:bodyPr/>
          <a:lstStyle/>
          <a:p>
            <a:r>
              <a:rPr lang="en-US" b="1" dirty="0" smtClean="0"/>
              <a:t>Signal efficiency much decreased due to polarization</a:t>
            </a:r>
          </a:p>
          <a:p>
            <a:r>
              <a:rPr lang="en-US" b="1" dirty="0" smtClean="0"/>
              <a:t>Replacement of diamonds not necessary</a:t>
            </a:r>
          </a:p>
          <a:p>
            <a:pPr lvl="1"/>
            <a:r>
              <a:rPr lang="en-US" b="1" dirty="0" smtClean="0"/>
              <a:t>Still high signal</a:t>
            </a:r>
          </a:p>
          <a:p>
            <a:pPr lvl="1"/>
            <a:r>
              <a:rPr lang="en-US" b="1" dirty="0" smtClean="0"/>
              <a:t>Refurbishing (RIE, new metal) could recover signal.</a:t>
            </a:r>
          </a:p>
          <a:p>
            <a:pPr lvl="2"/>
            <a:r>
              <a:rPr lang="en-US" b="1" dirty="0" smtClean="0"/>
              <a:t>RIE before metallize potentially allows higher HV in </a:t>
            </a:r>
            <a:r>
              <a:rPr lang="en-US" b="1" dirty="0" err="1" smtClean="0"/>
              <a:t>sCVD</a:t>
            </a:r>
            <a:r>
              <a:rPr lang="en-US" b="1" dirty="0" smtClean="0"/>
              <a:t>, for </a:t>
            </a:r>
            <a:r>
              <a:rPr lang="en-US" b="1" dirty="0" err="1" smtClean="0"/>
              <a:t>pCVD</a:t>
            </a:r>
            <a:r>
              <a:rPr lang="en-US" b="1" dirty="0" smtClean="0"/>
              <a:t> this needs further testing.</a:t>
            </a:r>
          </a:p>
          <a:p>
            <a:endParaRPr lang="en-US" b="1" dirty="0" smtClean="0"/>
          </a:p>
          <a:p>
            <a:r>
              <a:rPr lang="en-US" b="1" dirty="0" smtClean="0"/>
              <a:t>Hopefully soon available new diamonds need extensive testing.</a:t>
            </a:r>
          </a:p>
          <a:p>
            <a:pPr lvl="1"/>
            <a:r>
              <a:rPr lang="en-US" b="1" dirty="0" smtClean="0"/>
              <a:t>No experience with vendor.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Abort threshold philosophy stays the same</a:t>
            </a:r>
          </a:p>
          <a:p>
            <a:pPr lvl="1"/>
            <a:r>
              <a:rPr lang="en-US" b="1" dirty="0" smtClean="0"/>
              <a:t>Need test beam to measure performance of diamonds to properly calculate thresholds.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43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542344"/>
            <a:ext cx="7772400" cy="1362075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36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3505"/>
          <a:stretch/>
        </p:blipFill>
        <p:spPr bwMode="auto">
          <a:xfrm>
            <a:off x="4985482" y="869497"/>
            <a:ext cx="4077425" cy="327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Spike problem in </a:t>
            </a:r>
            <a:r>
              <a:rPr lang="en-US" dirty="0" smtClean="0"/>
              <a:t>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528" y="1324096"/>
            <a:ext cx="5038839" cy="4468853"/>
          </a:xfrm>
        </p:spPr>
        <p:txBody>
          <a:bodyPr/>
          <a:lstStyle/>
          <a:p>
            <a:r>
              <a:rPr lang="en-US" sz="1600" b="1" dirty="0"/>
              <a:t>A spike is a </a:t>
            </a:r>
            <a:r>
              <a:rPr lang="en-US" sz="1600" b="1" dirty="0">
                <a:solidFill>
                  <a:schemeClr val="accent1"/>
                </a:solidFill>
              </a:rPr>
              <a:t>false value </a:t>
            </a:r>
            <a:r>
              <a:rPr lang="en-US" sz="1600" b="1" dirty="0"/>
              <a:t>transmitted from the tunnel card. This happens </a:t>
            </a:r>
            <a:r>
              <a:rPr lang="en-US" sz="1600" b="1" dirty="0">
                <a:solidFill>
                  <a:srgbClr val="009682"/>
                </a:solidFill>
              </a:rPr>
              <a:t>randomly</a:t>
            </a:r>
            <a:r>
              <a:rPr lang="en-US" sz="1600" b="1" dirty="0"/>
              <a:t>, but the </a:t>
            </a:r>
            <a:r>
              <a:rPr lang="en-US" sz="1600" b="1" dirty="0">
                <a:solidFill>
                  <a:srgbClr val="009682"/>
                </a:solidFill>
              </a:rPr>
              <a:t>chance increases linearly with measured current.</a:t>
            </a:r>
          </a:p>
          <a:p>
            <a:r>
              <a:rPr lang="en-US" sz="1600" b="1" dirty="0"/>
              <a:t>Data taking reports </a:t>
            </a:r>
            <a:r>
              <a:rPr lang="en-US" sz="1600" b="1" dirty="0">
                <a:solidFill>
                  <a:schemeClr val="accent2"/>
                </a:solidFill>
              </a:rPr>
              <a:t>highest value between two readouts</a:t>
            </a:r>
            <a:r>
              <a:rPr lang="en-US" sz="1600" b="1" dirty="0"/>
              <a:t>. Spike is always higher than normal data. -&gt; </a:t>
            </a:r>
            <a:r>
              <a:rPr lang="en-US" sz="1600" b="1" dirty="0">
                <a:solidFill>
                  <a:srgbClr val="4664AA"/>
                </a:solidFill>
              </a:rPr>
              <a:t>Data point invalid </a:t>
            </a:r>
            <a:r>
              <a:rPr lang="en-US" sz="1600" b="1" dirty="0"/>
              <a:t>(less problematic for high running sum</a:t>
            </a:r>
            <a:r>
              <a:rPr lang="en-US" sz="1600" b="1" dirty="0" smtClean="0"/>
              <a:t>)</a:t>
            </a:r>
          </a:p>
          <a:p>
            <a:r>
              <a:rPr lang="en-US" sz="1600" b="1" dirty="0" smtClean="0"/>
              <a:t>To </a:t>
            </a:r>
            <a:r>
              <a:rPr lang="en-US" sz="1600" b="1" dirty="0" smtClean="0">
                <a:solidFill>
                  <a:schemeClr val="accent1"/>
                </a:solidFill>
              </a:rPr>
              <a:t>reduce</a:t>
            </a:r>
            <a:r>
              <a:rPr lang="en-US" sz="1600" b="1" dirty="0" smtClean="0"/>
              <a:t> number of spikes for monitoring a </a:t>
            </a:r>
            <a:r>
              <a:rPr lang="en-US" sz="1600" b="1" dirty="0" smtClean="0">
                <a:solidFill>
                  <a:srgbClr val="009682"/>
                </a:solidFill>
              </a:rPr>
              <a:t>median filter</a:t>
            </a:r>
            <a:r>
              <a:rPr lang="en-US" sz="1600" b="1" dirty="0" smtClean="0"/>
              <a:t> is applied.</a:t>
            </a:r>
          </a:p>
          <a:p>
            <a:pPr lvl="1"/>
            <a:r>
              <a:rPr lang="en-US" sz="1400" b="1" dirty="0" smtClean="0">
                <a:solidFill>
                  <a:schemeClr val="accent2"/>
                </a:solidFill>
              </a:rPr>
              <a:t>Median filter </a:t>
            </a:r>
            <a:r>
              <a:rPr lang="en-US" sz="1400" b="1" dirty="0" smtClean="0"/>
              <a:t>data for </a:t>
            </a:r>
            <a:r>
              <a:rPr lang="en-US" sz="1400" b="1" dirty="0" smtClean="0">
                <a:solidFill>
                  <a:srgbClr val="4664AA"/>
                </a:solidFill>
              </a:rPr>
              <a:t>spike detection</a:t>
            </a:r>
            <a:r>
              <a:rPr lang="en-US" sz="1400" b="1" dirty="0" smtClean="0"/>
              <a:t>.</a:t>
            </a:r>
          </a:p>
          <a:p>
            <a:pPr lvl="1"/>
            <a:r>
              <a:rPr lang="en-US" sz="1400" b="1" dirty="0" smtClean="0"/>
              <a:t>Do NOT remove spike if:</a:t>
            </a:r>
            <a:r>
              <a:rPr lang="en-US" sz="1400" b="1" dirty="0" smtClean="0">
                <a:solidFill>
                  <a:schemeClr val="accent1"/>
                </a:solidFill>
              </a:rPr>
              <a:t> two channels have spike, RS2 * 0.5 &gt; RS1</a:t>
            </a:r>
          </a:p>
          <a:p>
            <a:pPr lvl="1"/>
            <a:r>
              <a:rPr lang="en-US" sz="1400" b="1" dirty="0" smtClean="0">
                <a:solidFill>
                  <a:srgbClr val="660066"/>
                </a:solidFill>
              </a:rPr>
              <a:t>If confirmed as spike: replace with median filtered value.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7215" y="4122620"/>
            <a:ext cx="3658547" cy="20621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Median Filter: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Take n successive values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Sort values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New value = “middle” number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/>
          </a:p>
          <a:p>
            <a:pPr marL="342900" indent="-342900">
              <a:buFont typeface="+mj-lt"/>
              <a:buAutoNum type="arabicPeriod"/>
            </a:pPr>
            <a:endParaRPr lang="en-US" sz="1600" b="1" dirty="0" smtClean="0"/>
          </a:p>
          <a:p>
            <a:pPr marL="342900" indent="-342900">
              <a:buFont typeface="+mj-lt"/>
              <a:buAutoNum type="arabicPeriod"/>
            </a:pPr>
            <a:endParaRPr lang="en-US" sz="1600" b="1" dirty="0" smtClean="0"/>
          </a:p>
          <a:p>
            <a:pPr marL="342900" indent="-342900">
              <a:buFont typeface="+mj-lt"/>
              <a:buAutoNum type="arabicPeriod"/>
            </a:pPr>
            <a:endParaRPr lang="en-US" sz="16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030" y="5171589"/>
            <a:ext cx="1990401" cy="95149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82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Initial abort threshold philosophy</a:t>
            </a:r>
          </a:p>
          <a:p>
            <a:r>
              <a:rPr lang="en-US" b="1" dirty="0" smtClean="0"/>
              <a:t>Observed drop in signal efficiency, non-linearity</a:t>
            </a:r>
          </a:p>
          <a:p>
            <a:r>
              <a:rPr lang="en-US" b="1" dirty="0" smtClean="0"/>
              <a:t>Suggested planning for LS1:</a:t>
            </a:r>
          </a:p>
          <a:p>
            <a:pPr lvl="1"/>
            <a:r>
              <a:rPr lang="en-US" b="1" dirty="0" smtClean="0"/>
              <a:t>What happens with what diamond.</a:t>
            </a:r>
          </a:p>
          <a:p>
            <a:pPr lvl="1"/>
            <a:r>
              <a:rPr lang="en-US" b="1" dirty="0" smtClean="0"/>
              <a:t>Measurements/quantification of diamond damage</a:t>
            </a:r>
          </a:p>
          <a:p>
            <a:pPr lvl="1"/>
            <a:r>
              <a:rPr lang="en-US" b="1" dirty="0" smtClean="0"/>
              <a:t>Processing</a:t>
            </a:r>
          </a:p>
          <a:p>
            <a:pPr lvl="1"/>
            <a:r>
              <a:rPr lang="en-US" b="1" dirty="0" smtClean="0"/>
              <a:t>Shuffling</a:t>
            </a:r>
          </a:p>
          <a:p>
            <a:pPr lvl="1"/>
            <a:r>
              <a:rPr lang="en-US" b="1" dirty="0" smtClean="0"/>
              <a:t>Test-beam to reevaluate diamond performance after processing</a:t>
            </a:r>
          </a:p>
          <a:p>
            <a:r>
              <a:rPr lang="en-US" b="1" dirty="0" smtClean="0"/>
              <a:t>Reevaluating abort thresholds</a:t>
            </a:r>
          </a:p>
          <a:p>
            <a:pPr lvl="1"/>
            <a:r>
              <a:rPr lang="en-US" b="1" dirty="0" smtClean="0"/>
              <a:t>Simulation based approach?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74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abort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i="1" dirty="0"/>
              <a:t>RS1 – 40</a:t>
            </a:r>
            <a:r>
              <a:rPr lang="en-GB" sz="1800" b="1" i="1" dirty="0">
                <a:sym typeface="Symbol"/>
              </a:rPr>
              <a:t></a:t>
            </a:r>
            <a:r>
              <a:rPr lang="en-GB" sz="1800" b="1" i="1" dirty="0"/>
              <a:t>s integration </a:t>
            </a:r>
            <a:r>
              <a:rPr lang="en-GB" sz="1800" b="1" i="1" dirty="0" smtClean="0"/>
              <a:t>threshold</a:t>
            </a:r>
            <a:endParaRPr lang="en-GB" sz="1800" b="1" dirty="0" smtClean="0"/>
          </a:p>
          <a:p>
            <a:pPr lvl="1"/>
            <a:r>
              <a:rPr lang="en-GB" sz="1600" b="1" dirty="0" smtClean="0"/>
              <a:t>Based </a:t>
            </a:r>
            <a:r>
              <a:rPr lang="en-GB" sz="1600" b="1" dirty="0"/>
              <a:t>on the tracker community’s damage tolerances </a:t>
            </a:r>
            <a:r>
              <a:rPr lang="en-GB" sz="1600" b="1" dirty="0" smtClean="0"/>
              <a:t>studies.</a:t>
            </a:r>
            <a:endParaRPr lang="en-US" sz="1600" b="1" dirty="0"/>
          </a:p>
          <a:p>
            <a:pPr lvl="1"/>
            <a:r>
              <a:rPr lang="en-GB" sz="1600" b="1" dirty="0">
                <a:solidFill>
                  <a:srgbClr val="4664AA"/>
                </a:solidFill>
              </a:rPr>
              <a:t>10</a:t>
            </a:r>
            <a:r>
              <a:rPr lang="en-GB" sz="1600" b="1" baseline="30000" dirty="0">
                <a:solidFill>
                  <a:srgbClr val="4664AA"/>
                </a:solidFill>
              </a:rPr>
              <a:t>9</a:t>
            </a:r>
            <a:r>
              <a:rPr lang="en-GB" sz="1600" b="1" dirty="0">
                <a:solidFill>
                  <a:srgbClr val="4664AA"/>
                </a:solidFill>
              </a:rPr>
              <a:t> MIP/cm</a:t>
            </a:r>
            <a:r>
              <a:rPr lang="en-GB" sz="1600" b="1" baseline="30000" dirty="0">
                <a:solidFill>
                  <a:srgbClr val="4664AA"/>
                </a:solidFill>
              </a:rPr>
              <a:t>2</a:t>
            </a:r>
            <a:r>
              <a:rPr lang="en-GB" sz="1600" b="1" dirty="0">
                <a:solidFill>
                  <a:srgbClr val="4664AA"/>
                </a:solidFill>
              </a:rPr>
              <a:t> per "short-loss” </a:t>
            </a:r>
            <a:r>
              <a:rPr lang="en-GB" sz="1600" b="1" dirty="0"/>
              <a:t>is the damage threshold </a:t>
            </a:r>
            <a:r>
              <a:rPr lang="en-GB" sz="1600" b="1" dirty="0">
                <a:solidFill>
                  <a:srgbClr val="4664AA"/>
                </a:solidFill>
              </a:rPr>
              <a:t>defined by the tracker community</a:t>
            </a:r>
            <a:r>
              <a:rPr lang="en-GB" sz="1600" b="1" dirty="0"/>
              <a:t>. </a:t>
            </a:r>
            <a:endParaRPr lang="en-US" sz="1600" b="1" dirty="0"/>
          </a:p>
          <a:p>
            <a:pPr lvl="1"/>
            <a:r>
              <a:rPr lang="en-GB" sz="1600" b="1" dirty="0"/>
              <a:t>40</a:t>
            </a:r>
            <a:r>
              <a:rPr lang="en-GB" sz="1600" b="1" dirty="0">
                <a:sym typeface="Symbol"/>
              </a:rPr>
              <a:t></a:t>
            </a:r>
            <a:r>
              <a:rPr lang="en-GB" sz="1600" b="1" dirty="0"/>
              <a:t>s is the shortest loss period measured by the BLM </a:t>
            </a:r>
            <a:r>
              <a:rPr lang="en-GB" sz="1600" b="1" dirty="0" smtClean="0"/>
              <a:t>electronics.</a:t>
            </a:r>
            <a:endParaRPr lang="en-US" sz="1600" b="1" dirty="0"/>
          </a:p>
          <a:p>
            <a:pPr lvl="1"/>
            <a:r>
              <a:rPr lang="en-GB" sz="1600" b="1" dirty="0"/>
              <a:t>A </a:t>
            </a:r>
            <a:r>
              <a:rPr lang="en-GB" sz="1600" b="1" dirty="0">
                <a:solidFill>
                  <a:srgbClr val="4664AA"/>
                </a:solidFill>
              </a:rPr>
              <a:t>safety factor of 1000 </a:t>
            </a:r>
            <a:r>
              <a:rPr lang="en-GB" sz="1600" b="1" dirty="0"/>
              <a:t>is included for the threshold corresponding to a threshold set to </a:t>
            </a:r>
            <a:r>
              <a:rPr lang="en-GB" sz="1600" b="1" dirty="0">
                <a:solidFill>
                  <a:srgbClr val="4664AA"/>
                </a:solidFill>
              </a:rPr>
              <a:t>10</a:t>
            </a:r>
            <a:r>
              <a:rPr lang="en-GB" sz="1600" b="1" baseline="30000" dirty="0">
                <a:solidFill>
                  <a:srgbClr val="4664AA"/>
                </a:solidFill>
              </a:rPr>
              <a:t>6</a:t>
            </a:r>
            <a:r>
              <a:rPr lang="en-GB" sz="1600" b="1" dirty="0">
                <a:solidFill>
                  <a:srgbClr val="4664AA"/>
                </a:solidFill>
              </a:rPr>
              <a:t> MIP/cm</a:t>
            </a:r>
            <a:r>
              <a:rPr lang="en-GB" sz="1600" b="1" baseline="30000" dirty="0">
                <a:solidFill>
                  <a:srgbClr val="4664AA"/>
                </a:solidFill>
              </a:rPr>
              <a:t>2</a:t>
            </a:r>
            <a:r>
              <a:rPr lang="en-GB" sz="1600" b="1" dirty="0">
                <a:solidFill>
                  <a:srgbClr val="4664AA"/>
                </a:solidFill>
              </a:rPr>
              <a:t>/40</a:t>
            </a:r>
            <a:r>
              <a:rPr lang="en-GB" sz="1600" b="1" dirty="0">
                <a:solidFill>
                  <a:srgbClr val="4664AA"/>
                </a:solidFill>
                <a:sym typeface="Symbol"/>
              </a:rPr>
              <a:t></a:t>
            </a:r>
            <a:r>
              <a:rPr lang="en-GB" sz="1600" b="1" dirty="0" smtClean="0">
                <a:solidFill>
                  <a:srgbClr val="4664AA"/>
                </a:solidFill>
              </a:rPr>
              <a:t>s.</a:t>
            </a:r>
            <a:endParaRPr lang="en-US" sz="1600" b="1" dirty="0">
              <a:solidFill>
                <a:srgbClr val="4664AA"/>
              </a:solidFill>
            </a:endParaRPr>
          </a:p>
          <a:p>
            <a:pPr lvl="1"/>
            <a:r>
              <a:rPr lang="en-GB" sz="1600" b="1" dirty="0"/>
              <a:t>Based on calibrations between the BCM detector and MIP flux during test beam, this corresponds to a detector </a:t>
            </a:r>
            <a:r>
              <a:rPr lang="en-GB" sz="1600" b="1" dirty="0">
                <a:solidFill>
                  <a:srgbClr val="4664AA"/>
                </a:solidFill>
              </a:rPr>
              <a:t>leakage current of 36</a:t>
            </a:r>
            <a:r>
              <a:rPr lang="en-GB" sz="1600" b="1" dirty="0">
                <a:solidFill>
                  <a:srgbClr val="4664AA"/>
                </a:solidFill>
                <a:sym typeface="Symbol"/>
              </a:rPr>
              <a:t></a:t>
            </a:r>
            <a:r>
              <a:rPr lang="en-GB" sz="1600" b="1" dirty="0" smtClean="0">
                <a:solidFill>
                  <a:srgbClr val="4664AA"/>
                </a:solidFill>
              </a:rPr>
              <a:t>A</a:t>
            </a:r>
            <a:r>
              <a:rPr lang="en-US" sz="1600" b="1" dirty="0" smtClean="0">
                <a:solidFill>
                  <a:srgbClr val="4664AA"/>
                </a:solidFill>
              </a:rPr>
              <a:t>.</a:t>
            </a:r>
            <a:endParaRPr lang="en-US" sz="1600" b="1" dirty="0">
              <a:solidFill>
                <a:srgbClr val="4664AA"/>
              </a:solidFill>
            </a:endParaRPr>
          </a:p>
          <a:p>
            <a:pPr lvl="1"/>
            <a:r>
              <a:rPr lang="en-GB" sz="1600" b="1" dirty="0"/>
              <a:t>An even more conservative value of </a:t>
            </a:r>
            <a:r>
              <a:rPr lang="en-GB" sz="1600" b="1" dirty="0">
                <a:solidFill>
                  <a:srgbClr val="4664AA"/>
                </a:solidFill>
              </a:rPr>
              <a:t>10</a:t>
            </a:r>
            <a:r>
              <a:rPr lang="en-GB" sz="1600" b="1" dirty="0">
                <a:solidFill>
                  <a:srgbClr val="4664AA"/>
                </a:solidFill>
                <a:sym typeface="Symbol"/>
              </a:rPr>
              <a:t></a:t>
            </a:r>
            <a:r>
              <a:rPr lang="en-GB" sz="1600" b="1" dirty="0">
                <a:solidFill>
                  <a:srgbClr val="4664AA"/>
                </a:solidFill>
              </a:rPr>
              <a:t>A (= 2050 ADC counts) was chosen</a:t>
            </a:r>
            <a:r>
              <a:rPr lang="en-GB" sz="1600" b="1" dirty="0" smtClean="0"/>
              <a:t>.</a:t>
            </a:r>
            <a:endParaRPr lang="en-US" sz="1600" b="1" dirty="0"/>
          </a:p>
          <a:p>
            <a:r>
              <a:rPr lang="en-GB" sz="1800" b="1" i="1" dirty="0"/>
              <a:t>RS12 – 83s integration </a:t>
            </a:r>
            <a:r>
              <a:rPr lang="en-GB" sz="1800" b="1" i="1" dirty="0" smtClean="0"/>
              <a:t>threshold</a:t>
            </a:r>
            <a:endParaRPr lang="en-GB" sz="1800" b="1" dirty="0" smtClean="0"/>
          </a:p>
          <a:p>
            <a:pPr lvl="1"/>
            <a:r>
              <a:rPr lang="en-GB" sz="1600" b="1" dirty="0" smtClean="0"/>
              <a:t>Based </a:t>
            </a:r>
            <a:r>
              <a:rPr lang="en-GB" sz="1600" b="1" dirty="0"/>
              <a:t>on an increased beam background activity compared to the expected particle flux at nominal CMS luminosity, averaged over 83 </a:t>
            </a:r>
            <a:r>
              <a:rPr lang="en-GB" sz="1600" b="1" dirty="0" smtClean="0"/>
              <a:t>s.</a:t>
            </a:r>
            <a:endParaRPr lang="en-US" sz="1600" b="1" dirty="0"/>
          </a:p>
          <a:p>
            <a:pPr lvl="1"/>
            <a:r>
              <a:rPr lang="en-GB" sz="1600" b="1" dirty="0" smtClean="0"/>
              <a:t>Originally: 290nA</a:t>
            </a:r>
            <a:r>
              <a:rPr lang="en-GB" sz="1600" b="1" dirty="0"/>
              <a:t>, 126M ADC counts. This was well above the expected rate at that time with the intention to increase it with higher Luminosity.</a:t>
            </a:r>
            <a:endParaRPr lang="en-US" sz="1600" b="1" dirty="0"/>
          </a:p>
          <a:p>
            <a:pPr lvl="1"/>
            <a:r>
              <a:rPr lang="en-GB" sz="1600" b="1" dirty="0" smtClean="0"/>
              <a:t>Since August 2011:</a:t>
            </a:r>
            <a:r>
              <a:rPr lang="en-GB" sz="1600" b="1" dirty="0" smtClean="0">
                <a:solidFill>
                  <a:srgbClr val="4664AA"/>
                </a:solidFill>
              </a:rPr>
              <a:t> 3 times </a:t>
            </a:r>
            <a:r>
              <a:rPr lang="en-GB" sz="1600" b="1" dirty="0">
                <a:solidFill>
                  <a:srgbClr val="4664AA"/>
                </a:solidFill>
              </a:rPr>
              <a:t>the expected signal </a:t>
            </a:r>
            <a:r>
              <a:rPr lang="en-GB" sz="1600" b="1" dirty="0"/>
              <a:t>given by </a:t>
            </a:r>
            <a:r>
              <a:rPr lang="en-GB" sz="1600" b="1" dirty="0">
                <a:solidFill>
                  <a:srgbClr val="4664AA"/>
                </a:solidFill>
              </a:rPr>
              <a:t>data driven extrapolations</a:t>
            </a:r>
            <a:r>
              <a:rPr lang="en-GB" sz="1600" b="1" dirty="0"/>
              <a:t> at nominal LHC luminosity.</a:t>
            </a:r>
            <a:endParaRPr lang="en-US" sz="1600" b="1" dirty="0"/>
          </a:p>
          <a:p>
            <a:endParaRPr lang="en-US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5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080" y="4501445"/>
            <a:ext cx="8577684" cy="1648872"/>
          </a:xfrm>
        </p:spPr>
        <p:txBody>
          <a:bodyPr/>
          <a:lstStyle/>
          <a:p>
            <a:r>
              <a:rPr lang="en-US" sz="1800" b="1" dirty="0" smtClean="0"/>
              <a:t>Detector sensitivity monitored by comparing detector current with </a:t>
            </a:r>
            <a:r>
              <a:rPr lang="en-US" sz="1800" b="1" dirty="0" err="1" smtClean="0"/>
              <a:t>lumi</a:t>
            </a:r>
            <a:r>
              <a:rPr lang="en-US" sz="1800" b="1" dirty="0" smtClean="0"/>
              <a:t>. (Linear fit to correlation plot)</a:t>
            </a:r>
          </a:p>
          <a:p>
            <a:r>
              <a:rPr lang="en-US" sz="1800" b="1" dirty="0" smtClean="0"/>
              <a:t>Efficiency decrease for all channels observed. Correlated with neutron flux.</a:t>
            </a:r>
          </a:p>
          <a:p>
            <a:r>
              <a:rPr lang="en-US" sz="1800" b="1" dirty="0" smtClean="0"/>
              <a:t>Abort threshold adapted to decrease twice during 2011/2012 period.</a:t>
            </a:r>
          </a:p>
          <a:p>
            <a:pPr lvl="1"/>
            <a:r>
              <a:rPr lang="en-US" sz="1600" b="1" dirty="0" smtClean="0"/>
              <a:t>EDMS no.: </a:t>
            </a:r>
            <a:r>
              <a:rPr lang="en-US" sz="1600" b="1" dirty="0"/>
              <a:t>1157274 v.</a:t>
            </a:r>
            <a:r>
              <a:rPr lang="en-US" sz="1600" b="1" dirty="0" smtClean="0"/>
              <a:t>3, 1236236_v.1</a:t>
            </a:r>
          </a:p>
          <a:p>
            <a:pPr lvl="1"/>
            <a:r>
              <a:rPr lang="en-US" sz="1600" b="1" dirty="0" smtClean="0"/>
              <a:t>Limitations on RS1 threshold due to FE noise (spikes): </a:t>
            </a:r>
            <a:r>
              <a:rPr lang="en-US" sz="1600" b="1" dirty="0" smtClean="0">
                <a:solidFill>
                  <a:schemeClr val="accent2"/>
                </a:solidFill>
              </a:rPr>
              <a:t>Thresh. min. 500 ADC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700" y="905603"/>
            <a:ext cx="4686060" cy="3624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19" y="1174762"/>
            <a:ext cx="3342641" cy="276040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8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>
            <a:off x="711531" y="5120798"/>
            <a:ext cx="455570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dependency of efficiency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pic>
        <p:nvPicPr>
          <p:cNvPr id="6" name="Picture 5" descr="rate_dependance_approval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3" r="8695"/>
          <a:stretch/>
        </p:blipFill>
        <p:spPr>
          <a:xfrm>
            <a:off x="261259" y="1345723"/>
            <a:ext cx="4318000" cy="3677604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722883" y="5126885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33265" y="5125867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43647" y="5124849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54029" y="5123831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64411" y="5122813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74793" y="5121795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85175" y="5120777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95557" y="5119759"/>
            <a:ext cx="0" cy="13637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69459" y="5216379"/>
            <a:ext cx="4818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0      2.7   5.4    8.1   10.8   13.6  16.3  19.0  </a:t>
            </a:r>
            <a:r>
              <a:rPr lang="en-US" sz="2000" b="1" dirty="0" smtClean="0"/>
              <a:t>x 10</a:t>
            </a:r>
            <a:r>
              <a:rPr lang="en-US" sz="2000" b="1" baseline="30000" dirty="0"/>
              <a:t>7</a:t>
            </a:r>
            <a:endParaRPr lang="en-US" sz="2000" b="1" dirty="0" smtClean="0"/>
          </a:p>
          <a:p>
            <a:pPr algn="ctr"/>
            <a:r>
              <a:rPr lang="en-US" sz="1600" b="1" dirty="0" smtClean="0"/>
              <a:t>Simulated MIPs [cm</a:t>
            </a:r>
            <a:r>
              <a:rPr lang="en-US" sz="1600" b="1" baseline="30000" dirty="0" smtClean="0"/>
              <a:t>-2</a:t>
            </a:r>
            <a:r>
              <a:rPr lang="en-US" sz="1600" b="1" dirty="0" smtClean="0"/>
              <a:t>s</a:t>
            </a:r>
            <a:r>
              <a:rPr lang="en-US" sz="1600" b="1" baseline="30000" dirty="0" smtClean="0"/>
              <a:t>-1</a:t>
            </a:r>
            <a:r>
              <a:rPr lang="en-US" sz="1600" b="1" dirty="0" smtClean="0"/>
              <a:t>]</a:t>
            </a:r>
            <a:endParaRPr lang="en-US" sz="1600" b="1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5172144" y="1461814"/>
            <a:ext cx="3811518" cy="2858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14325" indent="-3143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90575" indent="-3143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209675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57350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95500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71463" indent="-271463"/>
            <a:r>
              <a:rPr lang="en-US" b="1" dirty="0" smtClean="0"/>
              <a:t>Data from one </a:t>
            </a:r>
            <a:r>
              <a:rPr lang="en-US" b="1" dirty="0" smtClean="0">
                <a:solidFill>
                  <a:srgbClr val="009682"/>
                </a:solidFill>
              </a:rPr>
              <a:t>long fill with </a:t>
            </a:r>
            <a:r>
              <a:rPr lang="en-US" b="1" dirty="0" err="1" smtClean="0">
                <a:solidFill>
                  <a:srgbClr val="009682"/>
                </a:solidFill>
              </a:rPr>
              <a:t>VdM</a:t>
            </a:r>
            <a:r>
              <a:rPr lang="en-US" b="1" dirty="0" smtClean="0">
                <a:solidFill>
                  <a:srgbClr val="009682"/>
                </a:solidFill>
              </a:rPr>
              <a:t> scan </a:t>
            </a:r>
            <a:r>
              <a:rPr lang="en-US" b="1" dirty="0" smtClean="0"/>
              <a:t>at the end.</a:t>
            </a:r>
          </a:p>
          <a:p>
            <a:pPr marL="271463" indent="-271463"/>
            <a:r>
              <a:rPr lang="en-US" b="1" dirty="0" smtClean="0"/>
              <a:t>Signal </a:t>
            </a:r>
            <a:r>
              <a:rPr lang="en-US" b="1" dirty="0" smtClean="0">
                <a:solidFill>
                  <a:schemeClr val="accent2"/>
                </a:solidFill>
              </a:rPr>
              <a:t>efficiency lower at high rates</a:t>
            </a:r>
            <a:r>
              <a:rPr lang="en-US" b="1" dirty="0" smtClean="0"/>
              <a:t>.</a:t>
            </a:r>
          </a:p>
          <a:p>
            <a:pPr marL="271463" indent="-271463"/>
            <a:r>
              <a:rPr lang="en-US" b="1" dirty="0" smtClean="0">
                <a:solidFill>
                  <a:schemeClr val="accent1"/>
                </a:solidFill>
              </a:rPr>
              <a:t>Not activation </a:t>
            </a:r>
            <a:r>
              <a:rPr lang="en-US" b="1" dirty="0" smtClean="0"/>
              <a:t>since </a:t>
            </a:r>
            <a:r>
              <a:rPr lang="en-US" b="1" dirty="0" err="1" smtClean="0"/>
              <a:t>VdM</a:t>
            </a:r>
            <a:r>
              <a:rPr lang="en-US" b="1" dirty="0" smtClean="0"/>
              <a:t> scan tracks the slope.</a:t>
            </a:r>
          </a:p>
          <a:p>
            <a:pPr marL="271463" indent="-271463"/>
            <a:r>
              <a:rPr lang="en-US" b="1" dirty="0" smtClean="0"/>
              <a:t>Possible explanation: </a:t>
            </a:r>
            <a:r>
              <a:rPr lang="en-US" b="1" dirty="0" smtClean="0">
                <a:solidFill>
                  <a:schemeClr val="accent2"/>
                </a:solidFill>
              </a:rPr>
              <a:t>Polarization less strong at low rates</a:t>
            </a:r>
            <a:r>
              <a:rPr lang="en-US" b="1" dirty="0" smtClean="0"/>
              <a:t>.</a:t>
            </a:r>
          </a:p>
          <a:p>
            <a:pPr marL="271463" indent="-271463"/>
            <a:r>
              <a:rPr lang="en-US" b="1" dirty="0" smtClean="0">
                <a:solidFill>
                  <a:srgbClr val="660066"/>
                </a:solidFill>
              </a:rPr>
              <a:t>Linearity was shown in test beam before. Repeat with irradiated samples?</a:t>
            </a:r>
          </a:p>
          <a:p>
            <a:pPr marL="185738" indent="-185738"/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07018" y="1620616"/>
            <a:ext cx="0" cy="29474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1799" y="2397754"/>
            <a:ext cx="2031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“Constant” </a:t>
            </a:r>
            <a:r>
              <a:rPr lang="en-US" b="1" dirty="0" err="1" smtClean="0"/>
              <a:t>Lumi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87432" y="2389040"/>
            <a:ext cx="684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VdM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9531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pCVD</a:t>
            </a:r>
            <a:r>
              <a:rPr lang="en-US" dirty="0" smtClean="0"/>
              <a:t> diamonds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4325" lvl="1">
              <a:buBlip>
                <a:blip r:embed="rId2"/>
              </a:buBlip>
            </a:pPr>
            <a:r>
              <a:rPr lang="en-US" sz="2000" b="1" dirty="0">
                <a:solidFill>
                  <a:schemeClr val="accent1"/>
                </a:solidFill>
              </a:rPr>
              <a:t>E6 </a:t>
            </a:r>
            <a:r>
              <a:rPr lang="en-US" sz="2000" b="1" dirty="0" err="1">
                <a:solidFill>
                  <a:schemeClr val="accent1"/>
                </a:solidFill>
              </a:rPr>
              <a:t>pCVD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/>
              <a:t>have shown </a:t>
            </a:r>
            <a:r>
              <a:rPr lang="en-US" sz="2000" b="1" dirty="0">
                <a:solidFill>
                  <a:srgbClr val="009682"/>
                </a:solidFill>
              </a:rPr>
              <a:t>very bad performance </a:t>
            </a:r>
            <a:r>
              <a:rPr lang="en-US" sz="2000" b="1" dirty="0" smtClean="0"/>
              <a:t>lately.</a:t>
            </a:r>
          </a:p>
          <a:p>
            <a:pPr marL="733425" lvl="2">
              <a:buBlip>
                <a:blip r:embed="rId2"/>
              </a:buBlip>
            </a:pPr>
            <a:r>
              <a:rPr lang="en-US" b="1" dirty="0" err="1" smtClean="0"/>
              <a:t>Zeuthen</a:t>
            </a:r>
            <a:r>
              <a:rPr lang="en-US" b="1" dirty="0" smtClean="0"/>
              <a:t> had bought diamonds that draw erratic current at low field.</a:t>
            </a:r>
          </a:p>
          <a:p>
            <a:pPr marL="733425" lvl="2">
              <a:buBlip>
                <a:blip r:embed="rId2"/>
              </a:buBlip>
            </a:pPr>
            <a:r>
              <a:rPr lang="en-US" b="1" dirty="0" smtClean="0"/>
              <a:t>CERN bought 3 </a:t>
            </a:r>
            <a:r>
              <a:rPr lang="en-US" b="1" dirty="0" err="1" smtClean="0"/>
              <a:t>pCVD</a:t>
            </a:r>
            <a:r>
              <a:rPr lang="en-US" b="1" dirty="0" smtClean="0"/>
              <a:t> in 2010 (from DDL), all drawing high current.</a:t>
            </a:r>
          </a:p>
          <a:p>
            <a:pPr marL="733425" lvl="2">
              <a:buBlip>
                <a:blip r:embed="rId2"/>
              </a:buBlip>
            </a:pPr>
            <a:r>
              <a:rPr lang="en-US" b="1" dirty="0" smtClean="0">
                <a:solidFill>
                  <a:srgbClr val="FF0000"/>
                </a:solidFill>
              </a:rPr>
              <a:t>One CERN diamond was </a:t>
            </a:r>
            <a:r>
              <a:rPr lang="en-US" b="1" dirty="0" err="1" smtClean="0">
                <a:solidFill>
                  <a:srgbClr val="FF0000"/>
                </a:solidFill>
              </a:rPr>
              <a:t>RIEed</a:t>
            </a:r>
            <a:r>
              <a:rPr lang="en-US" b="1" dirty="0" smtClean="0">
                <a:solidFill>
                  <a:srgbClr val="FF0000"/>
                </a:solidFill>
              </a:rPr>
              <a:t> and tested again for erratic current. Problem still exists. Erratic currents in </a:t>
            </a:r>
            <a:r>
              <a:rPr lang="en-US" b="1" dirty="0" err="1" smtClean="0">
                <a:solidFill>
                  <a:srgbClr val="FF0000"/>
                </a:solidFill>
              </a:rPr>
              <a:t>pCVD</a:t>
            </a:r>
            <a:r>
              <a:rPr lang="en-US" b="1" dirty="0" smtClean="0">
                <a:solidFill>
                  <a:srgbClr val="FF0000"/>
                </a:solidFill>
              </a:rPr>
              <a:t> are not cured by RIE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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>
                <a:solidFill>
                  <a:schemeClr val="accent2"/>
                </a:solidFill>
              </a:rPr>
              <a:t>12 new </a:t>
            </a:r>
            <a:r>
              <a:rPr lang="en-US" b="1" dirty="0" err="1" smtClean="0">
                <a:solidFill>
                  <a:schemeClr val="accent2"/>
                </a:solidFill>
              </a:rPr>
              <a:t>pCVD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/>
              <a:t>diamonds are ordered </a:t>
            </a:r>
            <a:r>
              <a:rPr lang="en-US" b="1" dirty="0" smtClean="0">
                <a:solidFill>
                  <a:srgbClr val="4664AA"/>
                </a:solidFill>
              </a:rPr>
              <a:t>from II-VI </a:t>
            </a:r>
            <a:r>
              <a:rPr lang="en-US" b="1" dirty="0" smtClean="0"/>
              <a:t>and will be delivered to ETH end of April, then CERN.</a:t>
            </a:r>
          </a:p>
          <a:p>
            <a:pPr lvl="1"/>
            <a:r>
              <a:rPr lang="en-US" b="1" dirty="0" smtClean="0">
                <a:solidFill>
                  <a:srgbClr val="4664AA"/>
                </a:solidFill>
              </a:rPr>
              <a:t>Performance </a:t>
            </a:r>
            <a:r>
              <a:rPr lang="en-US" b="1" dirty="0" smtClean="0"/>
              <a:t>of those diamonds completely </a:t>
            </a:r>
            <a:r>
              <a:rPr lang="en-US" b="1" dirty="0" smtClean="0">
                <a:solidFill>
                  <a:srgbClr val="4664AA"/>
                </a:solidFill>
              </a:rPr>
              <a:t>unknown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Need to metallize and electrical characterization.</a:t>
            </a:r>
          </a:p>
          <a:p>
            <a:pPr lvl="2"/>
            <a:r>
              <a:rPr lang="en-US" b="1" dirty="0" smtClean="0">
                <a:solidFill>
                  <a:srgbClr val="000000"/>
                </a:solidFill>
              </a:rPr>
              <a:t>Important:</a:t>
            </a:r>
            <a:r>
              <a:rPr lang="en-US" b="1" dirty="0" smtClean="0">
                <a:solidFill>
                  <a:srgbClr val="4664AA"/>
                </a:solidFill>
              </a:rPr>
              <a:t> HV stability</a:t>
            </a:r>
            <a:r>
              <a:rPr lang="en-US" b="1" dirty="0" smtClean="0"/>
              <a:t>, CCD, High rate efficiency.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4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shuffle, suggestion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9814" y="1080409"/>
            <a:ext cx="1740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BCM2  -Z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581912" y="1878015"/>
            <a:ext cx="1907589" cy="1912892"/>
            <a:chOff x="3823423" y="1148271"/>
            <a:chExt cx="4377340" cy="4389509"/>
          </a:xfrm>
        </p:grpSpPr>
        <p:grpSp>
          <p:nvGrpSpPr>
            <p:cNvPr id="19" name="Group 18"/>
            <p:cNvGrpSpPr/>
            <p:nvPr/>
          </p:nvGrpSpPr>
          <p:grpSpPr>
            <a:xfrm>
              <a:off x="3867059" y="1184652"/>
              <a:ext cx="4293581" cy="4293581"/>
              <a:chOff x="2265266" y="1175184"/>
              <a:chExt cx="4293581" cy="429358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265266" y="1175184"/>
                <a:ext cx="4293581" cy="4293581"/>
                <a:chOff x="2094660" y="1118320"/>
                <a:chExt cx="4293581" cy="4293581"/>
              </a:xfrm>
            </p:grpSpPr>
            <p:sp>
              <p:nvSpPr>
                <p:cNvPr id="4" name="Oval 3"/>
                <p:cNvSpPr/>
                <p:nvPr/>
              </p:nvSpPr>
              <p:spPr>
                <a:xfrm>
                  <a:off x="2094660" y="1118320"/>
                  <a:ext cx="4293581" cy="429358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Oval 4"/>
                <p:cNvSpPr/>
                <p:nvPr/>
              </p:nvSpPr>
              <p:spPr>
                <a:xfrm>
                  <a:off x="3895499" y="2909711"/>
                  <a:ext cx="691902" cy="71079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Rectangle 6"/>
              <p:cNvSpPr/>
              <p:nvPr/>
            </p:nvSpPr>
            <p:spPr>
              <a:xfrm>
                <a:off x="4303059" y="2691549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303809" y="3753769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783263" y="3214328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826604" y="3215092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306058" y="1301445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6808" y="5168942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374025" y="3217386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251319" y="3208673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906299" y="1882617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731524" y="1883381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732274" y="4547262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908549" y="4548026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Oval 20"/>
            <p:cNvSpPr/>
            <p:nvPr/>
          </p:nvSpPr>
          <p:spPr>
            <a:xfrm>
              <a:off x="5762682" y="2558859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185148" y="1744576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243638" y="3082400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758456" y="3616182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286980" y="3083163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754705" y="1148271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53446" y="4400505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823423" y="3074450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364425" y="1748394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7698467" y="3063447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756206" y="5035484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038464" y="1554273"/>
            <a:ext cx="4059223" cy="2284018"/>
            <a:chOff x="610378" y="579754"/>
            <a:chExt cx="8845244" cy="4976986"/>
          </a:xfrm>
        </p:grpSpPr>
        <p:grpSp>
          <p:nvGrpSpPr>
            <p:cNvPr id="35" name="Group 34"/>
            <p:cNvGrpSpPr/>
            <p:nvPr/>
          </p:nvGrpSpPr>
          <p:grpSpPr>
            <a:xfrm>
              <a:off x="3914450" y="1203612"/>
              <a:ext cx="4293581" cy="4293581"/>
              <a:chOff x="2265266" y="1175184"/>
              <a:chExt cx="4293581" cy="4293581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2265266" y="1175184"/>
                <a:ext cx="4293581" cy="4293581"/>
                <a:chOff x="2094660" y="1118320"/>
                <a:chExt cx="4293581" cy="4293581"/>
              </a:xfrm>
            </p:grpSpPr>
            <p:sp>
              <p:nvSpPr>
                <p:cNvPr id="67" name="Oval 66"/>
                <p:cNvSpPr/>
                <p:nvPr/>
              </p:nvSpPr>
              <p:spPr>
                <a:xfrm>
                  <a:off x="2094660" y="1118320"/>
                  <a:ext cx="4293581" cy="429358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3895499" y="2909711"/>
                  <a:ext cx="691902" cy="71079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Rectangle 52"/>
              <p:cNvSpPr/>
              <p:nvPr/>
            </p:nvSpPr>
            <p:spPr>
              <a:xfrm>
                <a:off x="4303059" y="2691549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303809" y="3753769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3783263" y="3214328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826604" y="3215092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306058" y="1301445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306808" y="5168942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374025" y="3217386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251319" y="3208673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906299" y="1882617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5731524" y="1883381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5732274" y="4547262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908549" y="4548026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303809" y="2389040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140131" y="3215856"/>
                <a:ext cx="217996" cy="21799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Oval 35"/>
            <p:cNvSpPr/>
            <p:nvPr/>
          </p:nvSpPr>
          <p:spPr>
            <a:xfrm>
              <a:off x="5810072" y="2577819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7242016" y="1773014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801344" y="2275309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636167" y="3100596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 rot="20624321">
              <a:off x="3942538" y="579754"/>
              <a:ext cx="1772011" cy="979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2"/>
                  </a:solidFill>
                </a:rPr>
                <a:t>Rough </a:t>
              </a:r>
              <a:r>
                <a:rPr lang="en-US" sz="1200" b="1" dirty="0" err="1" smtClean="0">
                  <a:solidFill>
                    <a:schemeClr val="accent2"/>
                  </a:solidFill>
                </a:rPr>
                <a:t>pCVD</a:t>
              </a:r>
              <a:endParaRPr lang="en-US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rot="1367945">
              <a:off x="7866037" y="1853247"/>
              <a:ext cx="1589585" cy="979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2"/>
                  </a:solidFill>
                </a:rPr>
                <a:t>Single-crystal</a:t>
              </a:r>
              <a:endParaRPr lang="en-US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811573" y="1176708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5291028" y="3101360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7234039" y="4428180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410314" y="4428942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880291" y="3102887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421293" y="1776831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805846" y="3635142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7755335" y="3091884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13074" y="5054444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34370" y="3102123"/>
              <a:ext cx="502296" cy="502296"/>
            </a:xfrm>
            <a:prstGeom prst="ellipse">
              <a:avLst/>
            </a:prstGeom>
            <a:noFill/>
            <a:ln w="38100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610378" y="4371819"/>
              <a:ext cx="502297" cy="502297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534970" y="2292678"/>
            <a:ext cx="806392" cy="806392"/>
            <a:chOff x="2094660" y="1118320"/>
            <a:chExt cx="4293581" cy="4293581"/>
          </a:xfrm>
        </p:grpSpPr>
        <p:sp>
          <p:nvSpPr>
            <p:cNvPr id="96" name="Oval 95"/>
            <p:cNvSpPr/>
            <p:nvPr/>
          </p:nvSpPr>
          <p:spPr>
            <a:xfrm>
              <a:off x="2094660" y="1118320"/>
              <a:ext cx="4293581" cy="429358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895499" y="2909711"/>
              <a:ext cx="691902" cy="7107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Rectangle 83"/>
          <p:cNvSpPr/>
          <p:nvPr/>
        </p:nvSpPr>
        <p:spPr>
          <a:xfrm>
            <a:off x="6882762" y="2422763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883089" y="2885665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656242" y="2650583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110917" y="2650916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820806" y="2360812"/>
            <a:ext cx="218894" cy="218894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594614" y="2588965"/>
            <a:ext cx="218894" cy="218894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818965" y="2821580"/>
            <a:ext cx="218894" cy="218894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049289" y="2589297"/>
            <a:ext cx="218894" cy="218894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8" name="Group 97"/>
          <p:cNvGrpSpPr/>
          <p:nvPr/>
        </p:nvGrpSpPr>
        <p:grpSpPr>
          <a:xfrm>
            <a:off x="7654136" y="2302918"/>
            <a:ext cx="806392" cy="806392"/>
            <a:chOff x="2094660" y="1118320"/>
            <a:chExt cx="4293581" cy="4293581"/>
          </a:xfrm>
        </p:grpSpPr>
        <p:sp>
          <p:nvSpPr>
            <p:cNvPr id="99" name="Oval 98"/>
            <p:cNvSpPr/>
            <p:nvPr/>
          </p:nvSpPr>
          <p:spPr>
            <a:xfrm>
              <a:off x="2094660" y="1118320"/>
              <a:ext cx="4293581" cy="429358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3895499" y="2909711"/>
              <a:ext cx="691902" cy="7107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8001928" y="2433003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8002255" y="2895905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7775408" y="2660823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8230083" y="2661156"/>
            <a:ext cx="95000" cy="9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7939972" y="2371052"/>
            <a:ext cx="218894" cy="218894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7713780" y="2599205"/>
            <a:ext cx="218894" cy="218894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7938131" y="2831820"/>
            <a:ext cx="218894" cy="218894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8168455" y="2599537"/>
            <a:ext cx="218894" cy="218894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620635" y="1080408"/>
            <a:ext cx="1830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BCM2  +Z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730204" y="1081172"/>
            <a:ext cx="1414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BCM1L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78164" y="4008892"/>
            <a:ext cx="182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DAMAGE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3545560" y="3981223"/>
            <a:ext cx="218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MEDIUM DAMAGE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711997" y="3944077"/>
            <a:ext cx="177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DAMAGE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085183" y="4587004"/>
            <a:ext cx="58541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 processing, only testing, educational.</a:t>
            </a:r>
          </a:p>
          <a:p>
            <a:r>
              <a:rPr lang="en-US" b="1" dirty="0" smtClean="0"/>
              <a:t>High priority processing (new metal, maybe RIE)</a:t>
            </a:r>
          </a:p>
          <a:p>
            <a:r>
              <a:rPr lang="en-US" b="1" dirty="0" smtClean="0"/>
              <a:t>Medium priority processing </a:t>
            </a:r>
            <a:r>
              <a:rPr lang="en-US" b="1" dirty="0"/>
              <a:t>(new metal, maybe RIE)</a:t>
            </a:r>
          </a:p>
          <a:p>
            <a:r>
              <a:rPr lang="en-US" b="1" dirty="0" smtClean="0"/>
              <a:t>Low priority </a:t>
            </a:r>
            <a:r>
              <a:rPr lang="en-US" b="1" dirty="0"/>
              <a:t>processing (new metal, maybe RIE)</a:t>
            </a:r>
          </a:p>
          <a:p>
            <a:r>
              <a:rPr lang="en-US" b="1" dirty="0" smtClean="0"/>
              <a:t>Trash</a:t>
            </a:r>
            <a:endParaRPr lang="en-US" sz="1400" b="1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1307978" y="4776550"/>
            <a:ext cx="691901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308729" y="5052154"/>
            <a:ext cx="691901" cy="0"/>
          </a:xfrm>
          <a:prstGeom prst="line">
            <a:avLst/>
          </a:prstGeom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1309480" y="5327758"/>
            <a:ext cx="691901" cy="0"/>
          </a:xfrm>
          <a:prstGeom prst="line">
            <a:avLst/>
          </a:prstGeom>
          <a:ln w="5715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310231" y="5603362"/>
            <a:ext cx="691901" cy="0"/>
          </a:xfrm>
          <a:prstGeom prst="line">
            <a:avLst/>
          </a:prstGeom>
          <a:ln w="5715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310982" y="5878966"/>
            <a:ext cx="691901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38" idx="1"/>
          </p:cNvCxnSpPr>
          <p:nvPr/>
        </p:nvCxnSpPr>
        <p:spPr>
          <a:xfrm>
            <a:off x="4104019" y="1990230"/>
            <a:ext cx="350420" cy="37591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39" idx="7"/>
          </p:cNvCxnSpPr>
          <p:nvPr/>
        </p:nvCxnSpPr>
        <p:spPr>
          <a:xfrm flipH="1">
            <a:off x="5000548" y="2464094"/>
            <a:ext cx="487274" cy="28079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02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shuffle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03" y="1307865"/>
            <a:ext cx="8350632" cy="4955551"/>
          </a:xfrm>
        </p:spPr>
        <p:txBody>
          <a:bodyPr/>
          <a:lstStyle/>
          <a:p>
            <a:r>
              <a:rPr lang="en-US" sz="1800" b="1" dirty="0" smtClean="0"/>
              <a:t>7 diamond for </a:t>
            </a:r>
            <a:r>
              <a:rPr lang="en-US" sz="1800" b="1" dirty="0" smtClean="0">
                <a:solidFill>
                  <a:srgbClr val="009682"/>
                </a:solidFill>
              </a:rPr>
              <a:t>“after removal” tests</a:t>
            </a:r>
            <a:r>
              <a:rPr lang="en-US" sz="1800" b="1" dirty="0" smtClean="0"/>
              <a:t>. No processing.</a:t>
            </a:r>
          </a:p>
          <a:p>
            <a:pPr lvl="1"/>
            <a:r>
              <a:rPr lang="en-US" sz="1600" b="1" dirty="0" smtClean="0"/>
              <a:t>CCD, TCT (maybe only </a:t>
            </a:r>
            <a:r>
              <a:rPr lang="en-US" sz="1600" b="1" dirty="0" err="1" smtClean="0"/>
              <a:t>sCVD</a:t>
            </a:r>
            <a:r>
              <a:rPr lang="en-US" sz="1600" b="1" dirty="0" smtClean="0"/>
              <a:t>)</a:t>
            </a:r>
          </a:p>
          <a:p>
            <a:pPr lvl="1"/>
            <a:r>
              <a:rPr lang="en-US" sz="1600" b="1" dirty="0" smtClean="0"/>
              <a:t>Test beam to check high rate stability.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New </a:t>
            </a:r>
            <a:r>
              <a:rPr lang="en-US" sz="1800" b="1" dirty="0" smtClean="0">
                <a:solidFill>
                  <a:srgbClr val="4664AA"/>
                </a:solidFill>
              </a:rPr>
              <a:t>BCM 1 L</a:t>
            </a:r>
            <a:r>
              <a:rPr lang="en-US" sz="1800" b="1" dirty="0" smtClean="0"/>
              <a:t>:</a:t>
            </a:r>
          </a:p>
          <a:p>
            <a:pPr lvl="1"/>
            <a:r>
              <a:rPr lang="en-US" sz="1600" b="1" dirty="0" smtClean="0"/>
              <a:t>Use high priority processed diamonds.</a:t>
            </a:r>
          </a:p>
          <a:p>
            <a:pPr lvl="1"/>
            <a:r>
              <a:rPr lang="en-US" sz="1600" b="1" dirty="0" smtClean="0"/>
              <a:t>Alternatively: Use new II-VI diamonds</a:t>
            </a:r>
          </a:p>
          <a:p>
            <a:r>
              <a:rPr lang="en-US" sz="1800" b="1" dirty="0" smtClean="0"/>
              <a:t>New </a:t>
            </a:r>
            <a:r>
              <a:rPr lang="en-US" sz="1800" b="1" dirty="0" smtClean="0">
                <a:solidFill>
                  <a:srgbClr val="4664AA"/>
                </a:solidFill>
              </a:rPr>
              <a:t>BCM 2 L</a:t>
            </a:r>
            <a:r>
              <a:rPr lang="en-US" sz="1800" b="1" dirty="0" smtClean="0"/>
              <a:t>:</a:t>
            </a:r>
          </a:p>
          <a:p>
            <a:pPr lvl="1"/>
            <a:r>
              <a:rPr lang="en-US" sz="1600" b="1" dirty="0" smtClean="0"/>
              <a:t>Use best diamonds that are left. (At least medium priority diamonds)</a:t>
            </a:r>
          </a:p>
          <a:p>
            <a:pPr marL="0" indent="0">
              <a:buNone/>
            </a:pPr>
            <a:endParaRPr lang="en-US" sz="1800" b="1" dirty="0" smtClean="0"/>
          </a:p>
          <a:p>
            <a:r>
              <a:rPr lang="en-US" sz="1800" b="1" dirty="0" smtClean="0"/>
              <a:t>After </a:t>
            </a:r>
            <a:r>
              <a:rPr lang="en-US" sz="1800" b="1" dirty="0"/>
              <a:t>processing test all diamonds for </a:t>
            </a:r>
            <a:r>
              <a:rPr lang="en-US" sz="1800" b="1" dirty="0">
                <a:solidFill>
                  <a:srgbClr val="009682"/>
                </a:solidFill>
              </a:rPr>
              <a:t>HV stability </a:t>
            </a:r>
            <a:r>
              <a:rPr lang="en-US" sz="1800" b="1" dirty="0"/>
              <a:t>and </a:t>
            </a:r>
            <a:r>
              <a:rPr lang="en-US" sz="1800" b="1" dirty="0">
                <a:solidFill>
                  <a:srgbClr val="009682"/>
                </a:solidFill>
              </a:rPr>
              <a:t>Signal output (preferably in high rate test beam) </a:t>
            </a:r>
            <a:r>
              <a:rPr lang="en-US" sz="1800" b="1" dirty="0"/>
              <a:t>and choose best for </a:t>
            </a:r>
            <a:r>
              <a:rPr lang="en-US" sz="1800" b="1" dirty="0" smtClean="0"/>
              <a:t>BCM1L (higher priority) and BCM2L </a:t>
            </a:r>
            <a:r>
              <a:rPr lang="en-US" sz="1800" b="1" dirty="0"/>
              <a:t>inner</a:t>
            </a:r>
            <a:r>
              <a:rPr lang="en-US" sz="1800" b="1" dirty="0" smtClean="0"/>
              <a:t>.</a:t>
            </a:r>
          </a:p>
          <a:p>
            <a:pPr lvl="1"/>
            <a:r>
              <a:rPr lang="en-US" sz="1600" b="1" dirty="0" smtClean="0"/>
              <a:t>Choose HV at which no erratic currents develop.</a:t>
            </a:r>
          </a:p>
          <a:p>
            <a:pPr lvl="1"/>
            <a:r>
              <a:rPr lang="en-US" sz="1600" b="1" dirty="0" smtClean="0"/>
              <a:t>Test beam should ideally provide a flux in a range from about 10</a:t>
            </a:r>
            <a:r>
              <a:rPr lang="en-US" sz="1600" b="1" baseline="30000" dirty="0"/>
              <a:t>6</a:t>
            </a:r>
            <a:r>
              <a:rPr lang="en-US" sz="1600" b="1" dirty="0" smtClean="0"/>
              <a:t> up to 2x10</a:t>
            </a:r>
            <a:r>
              <a:rPr lang="en-US" sz="1600" b="1" baseline="30000" dirty="0" smtClean="0"/>
              <a:t>10 </a:t>
            </a:r>
            <a:r>
              <a:rPr lang="en-US" sz="1600" b="1" dirty="0" smtClean="0"/>
              <a:t>MIPs/cm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/s</a:t>
            </a:r>
            <a:endParaRPr lang="en-US" sz="1600" b="1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118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in the BCM2 wheel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44" y="1189086"/>
            <a:ext cx="8356600" cy="4894262"/>
          </a:xfrm>
        </p:spPr>
        <p:txBody>
          <a:bodyPr/>
          <a:lstStyle/>
          <a:p>
            <a:r>
              <a:rPr lang="en-US" b="1" dirty="0" smtClean="0">
                <a:solidFill>
                  <a:srgbClr val="4664AA"/>
                </a:solidFill>
              </a:rPr>
              <a:t>Situation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 smtClean="0"/>
              <a:t>After </a:t>
            </a:r>
            <a:r>
              <a:rPr lang="en-US" b="1" dirty="0" smtClean="0">
                <a:solidFill>
                  <a:srgbClr val="009682"/>
                </a:solidFill>
              </a:rPr>
              <a:t>BSC2 removal </a:t>
            </a:r>
            <a:r>
              <a:rPr lang="en-US" b="1" dirty="0" smtClean="0"/>
              <a:t>there is a lot of </a:t>
            </a:r>
            <a:r>
              <a:rPr lang="en-US" b="1" dirty="0" smtClean="0">
                <a:solidFill>
                  <a:srgbClr val="009682"/>
                </a:solidFill>
              </a:rPr>
              <a:t>free space </a:t>
            </a:r>
            <a:r>
              <a:rPr lang="en-US" b="1" dirty="0" smtClean="0"/>
              <a:t>in the BCM2 wheel.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BCM2 outer </a:t>
            </a:r>
            <a:r>
              <a:rPr lang="en-US" b="1" dirty="0" smtClean="0"/>
              <a:t>were </a:t>
            </a:r>
            <a:r>
              <a:rPr lang="en-US" b="1" dirty="0" smtClean="0">
                <a:solidFill>
                  <a:srgbClr val="009682"/>
                </a:solidFill>
              </a:rPr>
              <a:t>never really used</a:t>
            </a:r>
            <a:r>
              <a:rPr lang="en-US" b="1" dirty="0" smtClean="0"/>
              <a:t>. (Idea was to use them as background monitor.)</a:t>
            </a:r>
          </a:p>
          <a:p>
            <a:pPr marL="476250" lvl="1" indent="0">
              <a:buNone/>
            </a:pPr>
            <a:endParaRPr lang="en-US" b="1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Suggestions</a:t>
            </a:r>
            <a:r>
              <a:rPr lang="en-US" b="1" dirty="0" smtClean="0"/>
              <a:t>:</a:t>
            </a:r>
          </a:p>
          <a:p>
            <a:pPr marL="819150" lvl="1" indent="-342900">
              <a:buFont typeface="+mj-lt"/>
              <a:buAutoNum type="arabicPeriod"/>
            </a:pPr>
            <a:r>
              <a:rPr lang="en-US" b="1" dirty="0" smtClean="0"/>
              <a:t>Reinstall </a:t>
            </a:r>
            <a:r>
              <a:rPr lang="en-US" b="1" dirty="0" smtClean="0">
                <a:solidFill>
                  <a:srgbClr val="009682"/>
                </a:solidFill>
              </a:rPr>
              <a:t>BCM2L outer</a:t>
            </a:r>
            <a:r>
              <a:rPr lang="en-US" b="1" dirty="0" smtClean="0"/>
              <a:t>.</a:t>
            </a:r>
          </a:p>
          <a:p>
            <a:pPr lvl="2"/>
            <a:r>
              <a:rPr lang="en-US" b="1" dirty="0" smtClean="0"/>
              <a:t>New or old concept for </a:t>
            </a:r>
            <a:r>
              <a:rPr lang="en-US" b="1" dirty="0" smtClean="0">
                <a:solidFill>
                  <a:schemeClr val="accent1"/>
                </a:solidFill>
              </a:rPr>
              <a:t>alternative background monitoring</a:t>
            </a:r>
            <a:r>
              <a:rPr lang="en-US" b="1" dirty="0" smtClean="0"/>
              <a:t>.</a:t>
            </a:r>
          </a:p>
          <a:p>
            <a:pPr marL="819150" lvl="1" indent="-342900">
              <a:buFont typeface="+mj-lt"/>
              <a:buAutoNum type="arabicPeriod"/>
            </a:pPr>
            <a:r>
              <a:rPr lang="en-US" b="1" smtClean="0"/>
              <a:t>Install </a:t>
            </a:r>
            <a:r>
              <a:rPr lang="en-US" b="1" smtClean="0">
                <a:solidFill>
                  <a:srgbClr val="009682"/>
                </a:solidFill>
              </a:rPr>
              <a:t>BCM2F </a:t>
            </a:r>
            <a:r>
              <a:rPr lang="en-US" b="1" dirty="0" smtClean="0"/>
              <a:t>(poly or single)</a:t>
            </a:r>
          </a:p>
          <a:p>
            <a:pPr lvl="2"/>
            <a:r>
              <a:rPr lang="en-US" b="1" dirty="0" smtClean="0"/>
              <a:t>Higher rate environment. </a:t>
            </a:r>
            <a:r>
              <a:rPr lang="en-US" b="1" dirty="0" smtClean="0">
                <a:solidFill>
                  <a:srgbClr val="009682"/>
                </a:solidFill>
              </a:rPr>
              <a:t>Gain experience </a:t>
            </a:r>
            <a:r>
              <a:rPr lang="en-US" b="1" dirty="0" smtClean="0"/>
              <a:t>for higher </a:t>
            </a:r>
            <a:r>
              <a:rPr lang="en-US" b="1" dirty="0" err="1"/>
              <a:t>l</a:t>
            </a:r>
            <a:r>
              <a:rPr lang="en-US" b="1" dirty="0" err="1" smtClean="0"/>
              <a:t>umi</a:t>
            </a:r>
            <a:r>
              <a:rPr lang="en-US" b="1" dirty="0" smtClean="0"/>
              <a:t> running and predict behavior of radiation damage in BCM1F.</a:t>
            </a:r>
          </a:p>
          <a:p>
            <a:pPr lvl="2"/>
            <a:r>
              <a:rPr lang="en-US" b="1" dirty="0" smtClean="0">
                <a:solidFill>
                  <a:srgbClr val="009682"/>
                </a:solidFill>
              </a:rPr>
              <a:t>Accessible</a:t>
            </a:r>
            <a:r>
              <a:rPr lang="en-US" b="1" dirty="0" smtClean="0"/>
              <a:t> after one year for tests with “irradiated” modules.</a:t>
            </a:r>
          </a:p>
          <a:p>
            <a:pPr marL="819150" lvl="1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009682"/>
                </a:solidFill>
              </a:rPr>
              <a:t>New diamond concepts</a:t>
            </a:r>
            <a:r>
              <a:rPr lang="en-US" b="1" dirty="0" smtClean="0"/>
              <a:t>: DOI, B-doped (neutrons), DLC-contacts, red light, alternating HV.</a:t>
            </a:r>
          </a:p>
          <a:p>
            <a:pPr lvl="2"/>
            <a:r>
              <a:rPr lang="en-US" b="1" dirty="0" smtClean="0"/>
              <a:t>Either in leakage or fast readout.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22/04/2013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BCML Sensor Efficiency and Abort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33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T_templat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KIT_template.pptx</Template>
  <TotalTime>1662</TotalTime>
  <Words>1330</Words>
  <Application>Microsoft Macintosh PowerPoint</Application>
  <PresentationFormat>On-screen Show (4:3)</PresentationFormat>
  <Paragraphs>158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KIT_template</vt:lpstr>
      <vt:lpstr>PowerPoint Presentation</vt:lpstr>
      <vt:lpstr>Overview</vt:lpstr>
      <vt:lpstr>Initial abort considerations</vt:lpstr>
      <vt:lpstr>Diamond sensitivity</vt:lpstr>
      <vt:lpstr>Rate dependency of efficiency</vt:lpstr>
      <vt:lpstr>New pCVD diamonds</vt:lpstr>
      <vt:lpstr>Diamond shuffle, suggestion</vt:lpstr>
      <vt:lpstr>Diamond shuffle - Summary</vt:lpstr>
      <vt:lpstr>Space in the BCM2 wheel</vt:lpstr>
      <vt:lpstr>New abort thresholds</vt:lpstr>
      <vt:lpstr>Summary</vt:lpstr>
      <vt:lpstr>Thank you</vt:lpstr>
      <vt:lpstr>Spike problem in detail</vt:lpstr>
    </vt:vector>
  </TitlesOfParts>
  <Company>iekp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aldi</dc:creator>
  <cp:lastModifiedBy>Moritz Guthoff</cp:lastModifiedBy>
  <cp:revision>503</cp:revision>
  <dcterms:created xsi:type="dcterms:W3CDTF">2012-02-17T12:45:43Z</dcterms:created>
  <dcterms:modified xsi:type="dcterms:W3CDTF">2013-04-22T09:00:01Z</dcterms:modified>
</cp:coreProperties>
</file>