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6" r:id="rId2"/>
    <p:sldId id="340" r:id="rId3"/>
    <p:sldId id="271" r:id="rId4"/>
    <p:sldId id="288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287" r:id="rId18"/>
    <p:sldId id="290" r:id="rId19"/>
    <p:sldId id="258" r:id="rId20"/>
    <p:sldId id="344" r:id="rId21"/>
    <p:sldId id="345" r:id="rId22"/>
    <p:sldId id="259" r:id="rId23"/>
    <p:sldId id="291" r:id="rId24"/>
    <p:sldId id="261" r:id="rId25"/>
    <p:sldId id="293" r:id="rId26"/>
    <p:sldId id="292" r:id="rId27"/>
    <p:sldId id="305" r:id="rId28"/>
    <p:sldId id="346" r:id="rId29"/>
    <p:sldId id="347" r:id="rId30"/>
    <p:sldId id="348" r:id="rId31"/>
    <p:sldId id="349" r:id="rId32"/>
    <p:sldId id="314" r:id="rId33"/>
    <p:sldId id="315" r:id="rId34"/>
    <p:sldId id="308" r:id="rId35"/>
    <p:sldId id="307" r:id="rId36"/>
    <p:sldId id="310" r:id="rId37"/>
    <p:sldId id="350" r:id="rId38"/>
    <p:sldId id="311" r:id="rId39"/>
    <p:sldId id="364" r:id="rId40"/>
    <p:sldId id="365" r:id="rId41"/>
    <p:sldId id="369" r:id="rId42"/>
    <p:sldId id="317" r:id="rId43"/>
    <p:sldId id="319" r:id="rId44"/>
    <p:sldId id="367" r:id="rId45"/>
    <p:sldId id="368" r:id="rId46"/>
    <p:sldId id="351" r:id="rId47"/>
    <p:sldId id="265" r:id="rId48"/>
    <p:sldId id="320" r:id="rId49"/>
    <p:sldId id="267" r:id="rId50"/>
    <p:sldId id="264" r:id="rId51"/>
    <p:sldId id="337" r:id="rId52"/>
    <p:sldId id="332" r:id="rId53"/>
    <p:sldId id="338" r:id="rId54"/>
    <p:sldId id="269" r:id="rId55"/>
    <p:sldId id="339" r:id="rId56"/>
    <p:sldId id="366" r:id="rId57"/>
    <p:sldId id="402" r:id="rId58"/>
    <p:sldId id="378" r:id="rId59"/>
    <p:sldId id="385" r:id="rId60"/>
    <p:sldId id="382" r:id="rId61"/>
    <p:sldId id="381" r:id="rId62"/>
    <p:sldId id="380" r:id="rId63"/>
    <p:sldId id="370" r:id="rId64"/>
    <p:sldId id="387" r:id="rId65"/>
    <p:sldId id="375" r:id="rId66"/>
    <p:sldId id="376" r:id="rId67"/>
    <p:sldId id="383" r:id="rId68"/>
    <p:sldId id="389" r:id="rId69"/>
    <p:sldId id="400" r:id="rId70"/>
    <p:sldId id="399" r:id="rId71"/>
    <p:sldId id="393" r:id="rId72"/>
    <p:sldId id="396" r:id="rId73"/>
    <p:sldId id="397" r:id="rId74"/>
    <p:sldId id="398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DFCD40F3-08DC-8C4E-AAE7-F49BD2D7CD37}">
          <p14:sldIdLst>
            <p14:sldId id="256"/>
            <p14:sldId id="340"/>
          </p14:sldIdLst>
        </p14:section>
        <p14:section name="Concept &amp; Feasibility" id="{DB423B58-9C30-5944-93FE-AB370C625CE1}">
          <p14:sldIdLst>
            <p14:sldId id="271"/>
            <p14:sldId id="288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287"/>
            <p14:sldId id="290"/>
            <p14:sldId id="258"/>
            <p14:sldId id="344"/>
            <p14:sldId id="345"/>
            <p14:sldId id="259"/>
            <p14:sldId id="291"/>
            <p14:sldId id="261"/>
            <p14:sldId id="293"/>
            <p14:sldId id="292"/>
            <p14:sldId id="305"/>
            <p14:sldId id="346"/>
            <p14:sldId id="347"/>
            <p14:sldId id="348"/>
            <p14:sldId id="349"/>
            <p14:sldId id="314"/>
            <p14:sldId id="315"/>
            <p14:sldId id="308"/>
            <p14:sldId id="307"/>
            <p14:sldId id="310"/>
            <p14:sldId id="350"/>
          </p14:sldIdLst>
        </p14:section>
        <p14:section name="Design" id="{50764A00-CD89-7D43-AD6B-D80A550FFAC8}">
          <p14:sldIdLst>
            <p14:sldId id="311"/>
            <p14:sldId id="364"/>
            <p14:sldId id="365"/>
            <p14:sldId id="369"/>
            <p14:sldId id="317"/>
            <p14:sldId id="319"/>
            <p14:sldId id="367"/>
            <p14:sldId id="368"/>
            <p14:sldId id="351"/>
            <p14:sldId id="265"/>
            <p14:sldId id="320"/>
            <p14:sldId id="267"/>
            <p14:sldId id="264"/>
            <p14:sldId id="337"/>
            <p14:sldId id="332"/>
            <p14:sldId id="338"/>
            <p14:sldId id="269"/>
            <p14:sldId id="339"/>
            <p14:sldId id="366"/>
            <p14:sldId id="402"/>
          </p14:sldIdLst>
        </p14:section>
        <p14:section name="BackUp Slides" id="{D36176D7-6D26-0F4E-B7DA-E4706EEB22A4}">
          <p14:sldIdLst>
            <p14:sldId id="378"/>
            <p14:sldId id="385"/>
            <p14:sldId id="382"/>
            <p14:sldId id="381"/>
            <p14:sldId id="380"/>
            <p14:sldId id="370"/>
            <p14:sldId id="387"/>
            <p14:sldId id="375"/>
            <p14:sldId id="376"/>
            <p14:sldId id="383"/>
            <p14:sldId id="389"/>
            <p14:sldId id="400"/>
            <p14:sldId id="399"/>
            <p14:sldId id="393"/>
            <p14:sldId id="396"/>
            <p14:sldId id="397"/>
            <p14:sldId id="3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3" autoAdjust="0"/>
    <p:restoredTop sz="94715" autoAdjust="0"/>
  </p:normalViewPr>
  <p:slideViewPr>
    <p:cSldViewPr snapToGrid="0" snapToObjects="1">
      <p:cViewPr>
        <p:scale>
          <a:sx n="90" d="100"/>
          <a:sy n="90" d="100"/>
        </p:scale>
        <p:origin x="-11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278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handoutMaster" Target="handoutMasters/handout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3FDC6-D85F-1845-8EBB-DCFC2F2A79C5}" type="datetimeFigureOut">
              <a:rPr lang="en-US" smtClean="0"/>
              <a:t>4/23/13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F3667-0D6B-C548-9472-E562735EC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706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B2817-CEC5-6640-8B0F-4E4F105A20B4}" type="datetimeFigureOut">
              <a:rPr lang="en-US" smtClean="0"/>
              <a:t>4/23/13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430F0-F6AE-C74F-92BF-F226C8B9F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698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430F0-F6AE-C74F-92BF-F226C8B9F1EC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10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3B83F9-311A-6A4D-BE8D-079E1C5DF3DD}" type="slidenum">
              <a:rPr lang="en-US"/>
              <a:pPr/>
              <a:t>22</a:t>
            </a:fld>
            <a:endParaRPr lang="en-US"/>
          </a:p>
        </p:txBody>
      </p:sp>
      <p:sp>
        <p:nvSpPr>
          <p:cNvPr id="378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8172450" y="-5435600"/>
            <a:ext cx="16346488" cy="12258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78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4096" cy="411242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7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675" y="45897"/>
            <a:ext cx="638651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5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31056"/>
            <a:ext cx="2057400" cy="479510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1056"/>
            <a:ext cx="6019800" cy="4795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9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5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8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2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9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9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3452"/>
            <a:ext cx="3008313" cy="9179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1422"/>
            <a:ext cx="3008313" cy="3754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2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7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8317" y="-1"/>
            <a:ext cx="6787365" cy="1238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40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404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40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34937-D407-BA4B-9CB0-DAEFF0F3AEC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creen Shot 2013-04-21 at 12.56.01 PM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78317" cy="1238774"/>
          </a:xfrm>
          <a:prstGeom prst="rect">
            <a:avLst/>
          </a:prstGeom>
        </p:spPr>
      </p:pic>
      <p:pic>
        <p:nvPicPr>
          <p:cNvPr id="9" name="Picture 8" descr="ΕΜΠ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683" y="0"/>
            <a:ext cx="1178317" cy="116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1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2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Relationship Id="rId3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Relationship Id="rId3" Type="http://schemas.openxmlformats.org/officeDocument/2006/relationships/image" Target="../media/image51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86673"/>
            <a:ext cx="7772400" cy="2092325"/>
          </a:xfrm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BHM Detector </a:t>
            </a:r>
            <a:r>
              <a:rPr lang="en-US" dirty="0"/>
              <a:t>Motivation: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FLUKA </a:t>
            </a:r>
            <a:r>
              <a:rPr lang="en-US" sz="3600" dirty="0"/>
              <a:t>Simulations, Frontend Design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and </a:t>
            </a:r>
            <a:r>
              <a:rPr lang="en-US" sz="3600" dirty="0"/>
              <a:t>Test Beam Results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73313" y="3920759"/>
            <a:ext cx="4397375" cy="45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Orfanelli Stella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(CERN-NTUA)</a:t>
            </a:r>
          </a:p>
        </p:txBody>
      </p:sp>
      <p:sp>
        <p:nvSpPr>
          <p:cNvPr id="5" name="Rectangle 4"/>
          <p:cNvSpPr/>
          <p:nvPr/>
        </p:nvSpPr>
        <p:spPr>
          <a:xfrm>
            <a:off x="460376" y="5041127"/>
            <a:ext cx="8397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595959"/>
                </a:solidFill>
              </a:rPr>
              <a:t>R &amp; D </a:t>
            </a:r>
            <a:r>
              <a:rPr lang="en-US" sz="1600" i="1" dirty="0">
                <a:solidFill>
                  <a:srgbClr val="595959"/>
                </a:solidFill>
              </a:rPr>
              <a:t>Team:</a:t>
            </a:r>
          </a:p>
          <a:p>
            <a:pPr algn="ctr"/>
            <a:r>
              <a:rPr lang="en-US" sz="1600" i="1" dirty="0"/>
              <a:t>A. </a:t>
            </a:r>
            <a:r>
              <a:rPr lang="en-US" sz="1600" i="1" dirty="0" err="1" smtClean="0"/>
              <a:t>Dabrowski</a:t>
            </a:r>
            <a:r>
              <a:rPr lang="en-US" sz="1600" i="1" dirty="0" smtClean="0"/>
              <a:t>(CERN), </a:t>
            </a:r>
            <a:r>
              <a:rPr lang="en-US" sz="1600" i="1" dirty="0"/>
              <a:t>M. </a:t>
            </a:r>
            <a:r>
              <a:rPr lang="en-US" sz="1600" i="1" dirty="0" err="1" smtClean="0"/>
              <a:t>Giunta</a:t>
            </a:r>
            <a:r>
              <a:rPr lang="en-US" sz="1600" i="1" dirty="0" smtClean="0"/>
              <a:t>(CERN), </a:t>
            </a:r>
            <a:r>
              <a:rPr lang="en-US" sz="1600" i="1" dirty="0"/>
              <a:t>S. Orfanelli (</a:t>
            </a:r>
            <a:r>
              <a:rPr lang="en-US" sz="1600" i="1" dirty="0" smtClean="0"/>
              <a:t>CERN-NTUA)</a:t>
            </a:r>
            <a:endParaRPr lang="en-US" sz="1600" i="1" dirty="0"/>
          </a:p>
          <a:p>
            <a:pPr algn="ctr"/>
            <a:r>
              <a:rPr lang="en-US" sz="1600" i="1" dirty="0"/>
              <a:t>M. </a:t>
            </a:r>
            <a:r>
              <a:rPr lang="en-US" sz="1600" i="1" dirty="0" smtClean="0"/>
              <a:t>Ambrose</a:t>
            </a:r>
            <a:r>
              <a:rPr lang="en-US" sz="1600" i="1" dirty="0"/>
              <a:t>(</a:t>
            </a:r>
            <a:r>
              <a:rPr lang="en-US" sz="1600" i="1" dirty="0" err="1"/>
              <a:t>Univ</a:t>
            </a:r>
            <a:r>
              <a:rPr lang="en-US" sz="1600" i="1" dirty="0"/>
              <a:t> Minnesota)</a:t>
            </a:r>
            <a:r>
              <a:rPr lang="en-US" sz="1600" i="1" dirty="0" smtClean="0"/>
              <a:t>, </a:t>
            </a:r>
            <a:r>
              <a:rPr lang="en-US" sz="1600" i="1" dirty="0"/>
              <a:t>R. </a:t>
            </a:r>
            <a:r>
              <a:rPr lang="en-US" sz="1600" i="1" dirty="0" err="1"/>
              <a:t>Rusack</a:t>
            </a:r>
            <a:r>
              <a:rPr lang="en-US" sz="1600" i="1" dirty="0"/>
              <a:t> (</a:t>
            </a:r>
            <a:r>
              <a:rPr lang="en-US" sz="1600" i="1" dirty="0" err="1"/>
              <a:t>Univ</a:t>
            </a:r>
            <a:r>
              <a:rPr lang="en-US" sz="1600" i="1" dirty="0"/>
              <a:t> Minnesota), &amp; D. </a:t>
            </a:r>
            <a:r>
              <a:rPr lang="en-US" sz="1600" i="1" dirty="0" err="1"/>
              <a:t>Stickland</a:t>
            </a:r>
            <a:r>
              <a:rPr lang="en-US" sz="1600" i="1" dirty="0"/>
              <a:t> (Princeton)</a:t>
            </a:r>
            <a:endParaRPr lang="en-US" i="1" dirty="0">
              <a:solidFill>
                <a:srgbClr val="59595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6061688"/>
            <a:ext cx="9180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Workshop on CMS Beam Conditions, Radiation Monitoring and Luminosity </a:t>
            </a:r>
            <a:r>
              <a:rPr lang="en-US" sz="1400" dirty="0" smtClean="0"/>
              <a:t>Systems</a:t>
            </a:r>
            <a:endParaRPr lang="el-GR" sz="1400" dirty="0" smtClean="0"/>
          </a:p>
          <a:p>
            <a:pPr algn="ctr"/>
            <a:r>
              <a:rPr lang="en-US" sz="1400" dirty="0" smtClean="0"/>
              <a:t>DESY, </a:t>
            </a:r>
            <a:r>
              <a:rPr lang="en-US" sz="1400" dirty="0" err="1" smtClean="0"/>
              <a:t>Zeuthen</a:t>
            </a:r>
            <a:r>
              <a:rPr lang="en-US" sz="1400" dirty="0" smtClean="0"/>
              <a:t>, 24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April 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176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298045" y="5051343"/>
            <a:ext cx="94458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18776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177577" y="3156159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236378" y="3156159"/>
            <a:ext cx="0" cy="253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295179" y="3156159"/>
            <a:ext cx="1" cy="253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353981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412784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75865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GL1</a:t>
            </a:r>
          </a:p>
          <a:p>
            <a:r>
              <a:rPr lang="en-US" dirty="0" smtClean="0"/>
              <a:t>6.25ns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156212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GL2</a:t>
            </a:r>
          </a:p>
          <a:p>
            <a:r>
              <a:rPr lang="en-US" dirty="0" smtClean="0"/>
              <a:t>18.75ns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36559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GL3</a:t>
            </a:r>
          </a:p>
          <a:p>
            <a:r>
              <a:rPr lang="en-US" dirty="0" smtClean="0"/>
              <a:t>31.25ns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916906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GL4</a:t>
            </a:r>
          </a:p>
          <a:p>
            <a:r>
              <a:rPr lang="en-US" dirty="0" smtClean="0"/>
              <a:t>43.75ns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797253" y="2509828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GL5</a:t>
            </a:r>
          </a:p>
          <a:p>
            <a:r>
              <a:rPr lang="en-US" dirty="0" smtClean="0"/>
              <a:t>56.25ns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77600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GL6</a:t>
            </a:r>
          </a:p>
          <a:p>
            <a:r>
              <a:rPr lang="en-US" dirty="0" smtClean="0"/>
              <a:t>68.75ns</a:t>
            </a:r>
            <a:endParaRPr lang="en-US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1620409" y="5051343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732312" y="49199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788388" y="49199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896842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897706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620409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34185" y="4803155"/>
            <a:ext cx="46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399933" y="3187762"/>
            <a:ext cx="128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= 31.25 ns</a:t>
            </a:r>
            <a:endParaRPr lang="en-US" dirty="0"/>
          </a:p>
        </p:txBody>
      </p:sp>
      <p:cxnSp>
        <p:nvCxnSpPr>
          <p:cNvPr id="95" name="Straight Connector 94"/>
          <p:cNvCxnSpPr/>
          <p:nvPr/>
        </p:nvCxnSpPr>
        <p:spPr>
          <a:xfrm>
            <a:off x="463617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7738478" y="3901724"/>
            <a:ext cx="1405522" cy="369331"/>
            <a:chOff x="6139746" y="2935225"/>
            <a:chExt cx="1452530" cy="369332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6139746" y="3282658"/>
              <a:ext cx="1240855" cy="145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424414" y="2935225"/>
              <a:ext cx="1167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Beam2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9</a:t>
            </a:fld>
            <a:endParaRPr lang="en-US"/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Location in CMS cavern</a:t>
            </a:r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>
            <a:off x="64472" y="5981733"/>
            <a:ext cx="1328444" cy="369332"/>
            <a:chOff x="1080273" y="3820654"/>
            <a:chExt cx="1328444" cy="369332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1080273" y="4175387"/>
              <a:ext cx="1328444" cy="1459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1313846" y="3820654"/>
              <a:ext cx="1094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Beam1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144078" y="4142476"/>
            <a:ext cx="537412" cy="1775375"/>
            <a:chOff x="5789219" y="4284265"/>
            <a:chExt cx="537412" cy="1775375"/>
          </a:xfrm>
        </p:grpSpPr>
        <p:sp>
          <p:nvSpPr>
            <p:cNvPr id="81" name="8-Point Star 80"/>
            <p:cNvSpPr/>
            <p:nvPr/>
          </p:nvSpPr>
          <p:spPr>
            <a:xfrm>
              <a:off x="5805900" y="4443809"/>
              <a:ext cx="415635" cy="414040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8-Point Star 81"/>
            <p:cNvSpPr/>
            <p:nvPr/>
          </p:nvSpPr>
          <p:spPr>
            <a:xfrm>
              <a:off x="5866231" y="5484359"/>
              <a:ext cx="415635" cy="414040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5789219" y="4284265"/>
              <a:ext cx="537412" cy="1775375"/>
              <a:chOff x="225774" y="4142847"/>
              <a:chExt cx="537412" cy="1775375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grpSp>
            <p:nvGrpSpPr>
              <p:cNvPr id="87" name="Group 86"/>
              <p:cNvGrpSpPr/>
              <p:nvPr/>
            </p:nvGrpSpPr>
            <p:grpSpPr>
              <a:xfrm>
                <a:off x="225774" y="4830373"/>
                <a:ext cx="537412" cy="441939"/>
                <a:chOff x="3236378" y="5996332"/>
                <a:chExt cx="537412" cy="441939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3236378" y="5996332"/>
                  <a:ext cx="529979" cy="44193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3294797" y="5996332"/>
                  <a:ext cx="4789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B2</a:t>
                  </a:r>
                  <a:endParaRPr lang="en-US" dirty="0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345989" y="5602145"/>
                <a:ext cx="277935" cy="316077"/>
                <a:chOff x="331665" y="4107377"/>
                <a:chExt cx="277935" cy="31607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385993" y="4142847"/>
                <a:ext cx="284488" cy="329002"/>
                <a:chOff x="331665" y="4107378"/>
                <a:chExt cx="284488" cy="329002"/>
              </a:xfrm>
            </p:grpSpPr>
            <p:sp>
              <p:nvSpPr>
                <p:cNvPr id="91" name="Oval 90"/>
                <p:cNvSpPr/>
                <p:nvPr/>
              </p:nvSpPr>
              <p:spPr>
                <a:xfrm>
                  <a:off x="331665" y="4259778"/>
                  <a:ext cx="152400" cy="17660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 flipV="1">
                  <a:off x="484065" y="4107378"/>
                  <a:ext cx="132088" cy="1524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01" name="Group 100"/>
          <p:cNvGrpSpPr/>
          <p:nvPr/>
        </p:nvGrpSpPr>
        <p:grpSpPr>
          <a:xfrm>
            <a:off x="4040974" y="4149164"/>
            <a:ext cx="537412" cy="1775375"/>
            <a:chOff x="5789219" y="4284265"/>
            <a:chExt cx="537412" cy="1775375"/>
          </a:xfrm>
        </p:grpSpPr>
        <p:sp>
          <p:nvSpPr>
            <p:cNvPr id="102" name="8-Point Star 101"/>
            <p:cNvSpPr/>
            <p:nvPr/>
          </p:nvSpPr>
          <p:spPr>
            <a:xfrm>
              <a:off x="5805900" y="4443809"/>
              <a:ext cx="415635" cy="414040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8-Point Star 102"/>
            <p:cNvSpPr/>
            <p:nvPr/>
          </p:nvSpPr>
          <p:spPr>
            <a:xfrm>
              <a:off x="5866231" y="5484359"/>
              <a:ext cx="415635" cy="414040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5789219" y="4284265"/>
              <a:ext cx="537412" cy="1775375"/>
              <a:chOff x="225774" y="4142847"/>
              <a:chExt cx="537412" cy="1775375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grpSp>
            <p:nvGrpSpPr>
              <p:cNvPr id="105" name="Group 104"/>
              <p:cNvGrpSpPr/>
              <p:nvPr/>
            </p:nvGrpSpPr>
            <p:grpSpPr>
              <a:xfrm>
                <a:off x="225774" y="4830373"/>
                <a:ext cx="537412" cy="441939"/>
                <a:chOff x="3236378" y="5996332"/>
                <a:chExt cx="537412" cy="441939"/>
              </a:xfrm>
            </p:grpSpPr>
            <p:sp>
              <p:nvSpPr>
                <p:cNvPr id="112" name="Oval 111"/>
                <p:cNvSpPr/>
                <p:nvPr/>
              </p:nvSpPr>
              <p:spPr>
                <a:xfrm>
                  <a:off x="3236378" y="5996332"/>
                  <a:ext cx="529979" cy="44193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3294797" y="5996332"/>
                  <a:ext cx="4789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B2</a:t>
                  </a:r>
                  <a:endParaRPr lang="en-US" dirty="0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345989" y="5602145"/>
                <a:ext cx="277935" cy="316077"/>
                <a:chOff x="331665" y="4107377"/>
                <a:chExt cx="277935" cy="316077"/>
              </a:xfrm>
            </p:grpSpPr>
            <p:sp>
              <p:nvSpPr>
                <p:cNvPr id="110" name="Oval 109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/>
              <p:cNvGrpSpPr/>
              <p:nvPr/>
            </p:nvGrpSpPr>
            <p:grpSpPr>
              <a:xfrm>
                <a:off x="385993" y="4142847"/>
                <a:ext cx="284488" cy="329002"/>
                <a:chOff x="331665" y="4107378"/>
                <a:chExt cx="284488" cy="329002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331665" y="4259778"/>
                  <a:ext cx="152400" cy="17660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 flipV="1">
                  <a:off x="484065" y="4107378"/>
                  <a:ext cx="132088" cy="1524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14" name="Group 113"/>
          <p:cNvGrpSpPr/>
          <p:nvPr/>
        </p:nvGrpSpPr>
        <p:grpSpPr>
          <a:xfrm>
            <a:off x="876461" y="4142475"/>
            <a:ext cx="537412" cy="1775376"/>
            <a:chOff x="225774" y="4142846"/>
            <a:chExt cx="537412" cy="1775376"/>
          </a:xfrm>
        </p:grpSpPr>
        <p:grpSp>
          <p:nvGrpSpPr>
            <p:cNvPr id="115" name="Group 114"/>
            <p:cNvGrpSpPr/>
            <p:nvPr/>
          </p:nvGrpSpPr>
          <p:grpSpPr>
            <a:xfrm>
              <a:off x="225774" y="4830373"/>
              <a:ext cx="537412" cy="441939"/>
              <a:chOff x="3236378" y="5996332"/>
              <a:chExt cx="537412" cy="441939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3236378" y="5996332"/>
                <a:ext cx="529979" cy="4419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3294797" y="5996332"/>
                <a:ext cx="47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345989" y="5602145"/>
              <a:ext cx="277935" cy="316077"/>
              <a:chOff x="331665" y="4107377"/>
              <a:chExt cx="277935" cy="316077"/>
            </a:xfrm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120" name="Oval 119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385993" y="4142846"/>
              <a:ext cx="277935" cy="316077"/>
              <a:chOff x="331665" y="4107377"/>
              <a:chExt cx="277935" cy="316077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2967672" y="4079890"/>
            <a:ext cx="537412" cy="1775376"/>
            <a:chOff x="225774" y="4142846"/>
            <a:chExt cx="537412" cy="1775376"/>
          </a:xfrm>
        </p:grpSpPr>
        <p:grpSp>
          <p:nvGrpSpPr>
            <p:cNvPr id="125" name="Group 124"/>
            <p:cNvGrpSpPr/>
            <p:nvPr/>
          </p:nvGrpSpPr>
          <p:grpSpPr>
            <a:xfrm>
              <a:off x="225774" y="4830373"/>
              <a:ext cx="537412" cy="441939"/>
              <a:chOff x="3236378" y="5996332"/>
              <a:chExt cx="537412" cy="441939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3236378" y="5996332"/>
                <a:ext cx="529979" cy="4419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3294797" y="5996332"/>
                <a:ext cx="47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345989" y="5602145"/>
              <a:ext cx="277935" cy="316077"/>
              <a:chOff x="331665" y="4107377"/>
              <a:chExt cx="277935" cy="316077"/>
            </a:xfrm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130" name="Oval 129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385993" y="4142846"/>
              <a:ext cx="277935" cy="316077"/>
              <a:chOff x="331665" y="4107377"/>
              <a:chExt cx="277935" cy="316077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4" name="Group 133"/>
          <p:cNvGrpSpPr/>
          <p:nvPr/>
        </p:nvGrpSpPr>
        <p:grpSpPr>
          <a:xfrm>
            <a:off x="5085275" y="4202869"/>
            <a:ext cx="537412" cy="1775376"/>
            <a:chOff x="225774" y="4142846"/>
            <a:chExt cx="537412" cy="1775376"/>
          </a:xfrm>
        </p:grpSpPr>
        <p:grpSp>
          <p:nvGrpSpPr>
            <p:cNvPr id="135" name="Group 134"/>
            <p:cNvGrpSpPr/>
            <p:nvPr/>
          </p:nvGrpSpPr>
          <p:grpSpPr>
            <a:xfrm>
              <a:off x="225774" y="4830373"/>
              <a:ext cx="537412" cy="441939"/>
              <a:chOff x="3236378" y="5996332"/>
              <a:chExt cx="537412" cy="441939"/>
            </a:xfrm>
          </p:grpSpPr>
          <p:sp>
            <p:nvSpPr>
              <p:cNvPr id="142" name="Oval 141"/>
              <p:cNvSpPr/>
              <p:nvPr/>
            </p:nvSpPr>
            <p:spPr>
              <a:xfrm>
                <a:off x="3236378" y="5996332"/>
                <a:ext cx="529979" cy="4419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3294797" y="5996332"/>
                <a:ext cx="47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345989" y="5602145"/>
              <a:ext cx="277935" cy="316077"/>
              <a:chOff x="331665" y="4107377"/>
              <a:chExt cx="277935" cy="316077"/>
            </a:xfrm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140" name="Oval 139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385993" y="4142846"/>
              <a:ext cx="277935" cy="316077"/>
              <a:chOff x="331665" y="4107377"/>
              <a:chExt cx="277935" cy="316077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4" name="Rectangle 143"/>
          <p:cNvSpPr/>
          <p:nvPr/>
        </p:nvSpPr>
        <p:spPr>
          <a:xfrm>
            <a:off x="164640" y="1320277"/>
            <a:ext cx="67058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Golden locations</a:t>
            </a:r>
            <a:r>
              <a:rPr lang="en-US" sz="2000" b="1" dirty="0" smtClean="0"/>
              <a:t>:</a:t>
            </a:r>
          </a:p>
          <a:p>
            <a:r>
              <a:rPr lang="en-US" sz="1600" dirty="0" smtClean="0"/>
              <a:t> where it’s easier to discriminate the MIB products from the collisions products based on the fact they are arriving well separated in time. </a:t>
            </a:r>
          </a:p>
          <a:p>
            <a:r>
              <a:rPr lang="en-US" sz="1600" dirty="0" smtClean="0"/>
              <a:t>For the 25ns this maximum timing separation corresponds </a:t>
            </a:r>
            <a:r>
              <a:rPr lang="en-US" sz="1600" dirty="0"/>
              <a:t>to 25/2=12.5ns</a:t>
            </a:r>
            <a:r>
              <a:rPr lang="en-US" sz="1400" dirty="0"/>
              <a:t>.</a:t>
            </a:r>
          </a:p>
        </p:txBody>
      </p:sp>
      <p:cxnSp>
        <p:nvCxnSpPr>
          <p:cNvPr id="145" name="Straight Arrow Connector 144"/>
          <p:cNvCxnSpPr/>
          <p:nvPr/>
        </p:nvCxnSpPr>
        <p:spPr>
          <a:xfrm>
            <a:off x="6734833" y="2064119"/>
            <a:ext cx="536888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271721" y="1556287"/>
            <a:ext cx="1872279" cy="1015663"/>
          </a:xfrm>
          <a:prstGeom prst="rect">
            <a:avLst/>
          </a:prstGeom>
          <a:solidFill>
            <a:srgbClr val="FFFF00"/>
          </a:solidFill>
          <a:ln w="1905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Must sit in one of the golden locations.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7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298045" y="5051343"/>
            <a:ext cx="94458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18776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177577" y="3156159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236378" y="3156159"/>
            <a:ext cx="0" cy="253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295179" y="3156159"/>
            <a:ext cx="1" cy="253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353981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412784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75865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GL1</a:t>
            </a:r>
          </a:p>
          <a:p>
            <a:r>
              <a:rPr lang="en-US" dirty="0" smtClean="0"/>
              <a:t>6.25ns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156212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GL2</a:t>
            </a:r>
          </a:p>
          <a:p>
            <a:r>
              <a:rPr lang="en-US" dirty="0" smtClean="0"/>
              <a:t>18.75ns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36559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GL3</a:t>
            </a:r>
          </a:p>
          <a:p>
            <a:r>
              <a:rPr lang="en-US" dirty="0" smtClean="0"/>
              <a:t>31.25ns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916906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GL4</a:t>
            </a:r>
          </a:p>
          <a:p>
            <a:r>
              <a:rPr lang="en-US" dirty="0" smtClean="0"/>
              <a:t>43.75ns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797253" y="2509828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GL5</a:t>
            </a:r>
          </a:p>
          <a:p>
            <a:r>
              <a:rPr lang="en-US" dirty="0" smtClean="0"/>
              <a:t>56.25ns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77600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GL6</a:t>
            </a:r>
          </a:p>
          <a:p>
            <a:r>
              <a:rPr lang="en-US" dirty="0" smtClean="0"/>
              <a:t>68.75ns</a:t>
            </a:r>
            <a:endParaRPr lang="en-US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1620409" y="5051343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732312" y="49199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788388" y="49199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896842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897706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620409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34185" y="4803155"/>
            <a:ext cx="46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399933" y="3187762"/>
            <a:ext cx="128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= 37.5 ns</a:t>
            </a:r>
            <a:endParaRPr lang="en-US" dirty="0"/>
          </a:p>
        </p:txBody>
      </p:sp>
      <p:cxnSp>
        <p:nvCxnSpPr>
          <p:cNvPr id="95" name="Straight Connector 94"/>
          <p:cNvCxnSpPr/>
          <p:nvPr/>
        </p:nvCxnSpPr>
        <p:spPr>
          <a:xfrm>
            <a:off x="463617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7738478" y="3901724"/>
            <a:ext cx="1405522" cy="369331"/>
            <a:chOff x="6139746" y="2935225"/>
            <a:chExt cx="1452530" cy="369332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6139746" y="3282658"/>
              <a:ext cx="1240855" cy="145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424414" y="2935225"/>
              <a:ext cx="1167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Beam2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10</a:t>
            </a:fld>
            <a:endParaRPr lang="en-US"/>
          </a:p>
        </p:txBody>
      </p:sp>
      <p:sp>
        <p:nvSpPr>
          <p:cNvPr id="7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Location in CMS cavern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64472" y="5981733"/>
            <a:ext cx="1328444" cy="369332"/>
            <a:chOff x="1080273" y="3820654"/>
            <a:chExt cx="1328444" cy="369332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1080273" y="4175387"/>
              <a:ext cx="1328444" cy="1459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1313846" y="3820654"/>
              <a:ext cx="1094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Beam1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596647" y="3995906"/>
            <a:ext cx="697631" cy="2040304"/>
            <a:chOff x="5629000" y="4019336"/>
            <a:chExt cx="697631" cy="2040304"/>
          </a:xfrm>
        </p:grpSpPr>
        <p:grpSp>
          <p:nvGrpSpPr>
            <p:cNvPr id="80" name="Group 79"/>
            <p:cNvGrpSpPr/>
            <p:nvPr/>
          </p:nvGrpSpPr>
          <p:grpSpPr>
            <a:xfrm>
              <a:off x="5629000" y="4019336"/>
              <a:ext cx="537412" cy="1775376"/>
              <a:chOff x="225774" y="4142846"/>
              <a:chExt cx="537412" cy="1775376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225774" y="4830373"/>
                <a:ext cx="537412" cy="441939"/>
                <a:chOff x="3236378" y="5996332"/>
                <a:chExt cx="537412" cy="441939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3236378" y="5996332"/>
                  <a:ext cx="529979" cy="44193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3294797" y="5996332"/>
                  <a:ext cx="4789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B1</a:t>
                  </a:r>
                  <a:endParaRPr lang="en-US" dirty="0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345989" y="5602145"/>
                <a:ext cx="277935" cy="316077"/>
                <a:chOff x="331665" y="4107377"/>
                <a:chExt cx="277935" cy="316077"/>
              </a:xfrm>
              <a:scene3d>
                <a:camera prst="orthographicFront">
                  <a:rot lat="10800000" lon="0" rev="0"/>
                </a:camera>
                <a:lightRig rig="threePt" dir="t"/>
              </a:scene3d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385993" y="4142846"/>
                <a:ext cx="277935" cy="316077"/>
                <a:chOff x="331665" y="4107377"/>
                <a:chExt cx="277935" cy="316077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1" name="Group 80"/>
            <p:cNvGrpSpPr/>
            <p:nvPr/>
          </p:nvGrpSpPr>
          <p:grpSpPr>
            <a:xfrm>
              <a:off x="5726509" y="4284265"/>
              <a:ext cx="600122" cy="1775375"/>
              <a:chOff x="5726509" y="4284265"/>
              <a:chExt cx="600122" cy="1775375"/>
            </a:xfrm>
          </p:grpSpPr>
          <p:sp>
            <p:nvSpPr>
              <p:cNvPr id="82" name="8-Point Star 81"/>
              <p:cNvSpPr/>
              <p:nvPr/>
            </p:nvSpPr>
            <p:spPr>
              <a:xfrm>
                <a:off x="5726509" y="4298293"/>
                <a:ext cx="343500" cy="342182"/>
              </a:xfrm>
              <a:prstGeom prst="star8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8-Point Star 85"/>
              <p:cNvSpPr/>
              <p:nvPr/>
            </p:nvSpPr>
            <p:spPr>
              <a:xfrm>
                <a:off x="5836322" y="5619258"/>
                <a:ext cx="343500" cy="342182"/>
              </a:xfrm>
              <a:prstGeom prst="star8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86"/>
              <p:cNvGrpSpPr/>
              <p:nvPr/>
            </p:nvGrpSpPr>
            <p:grpSpPr>
              <a:xfrm>
                <a:off x="5789219" y="4284265"/>
                <a:ext cx="537412" cy="1775375"/>
                <a:chOff x="225774" y="4142847"/>
                <a:chExt cx="537412" cy="1775375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grpSp>
              <p:nvGrpSpPr>
                <p:cNvPr id="88" name="Group 87"/>
                <p:cNvGrpSpPr/>
                <p:nvPr/>
              </p:nvGrpSpPr>
              <p:grpSpPr>
                <a:xfrm>
                  <a:off x="225774" y="4780888"/>
                  <a:ext cx="537412" cy="441939"/>
                  <a:chOff x="3236378" y="5946847"/>
                  <a:chExt cx="537412" cy="441939"/>
                </a:xfrm>
              </p:grpSpPr>
              <p:sp>
                <p:nvSpPr>
                  <p:cNvPr id="100" name="Oval 99"/>
                  <p:cNvSpPr/>
                  <p:nvPr/>
                </p:nvSpPr>
                <p:spPr>
                  <a:xfrm>
                    <a:off x="3236378" y="5946847"/>
                    <a:ext cx="529979" cy="441939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3294797" y="5946847"/>
                    <a:ext cx="4789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B2</a:t>
                    </a:r>
                    <a:endParaRPr lang="en-US" dirty="0"/>
                  </a:p>
                </p:txBody>
              </p:sp>
            </p:grpSp>
            <p:grpSp>
              <p:nvGrpSpPr>
                <p:cNvPr id="90" name="Group 89"/>
                <p:cNvGrpSpPr/>
                <p:nvPr/>
              </p:nvGrpSpPr>
              <p:grpSpPr>
                <a:xfrm>
                  <a:off x="345989" y="5602145"/>
                  <a:ext cx="277935" cy="316077"/>
                  <a:chOff x="331665" y="4107377"/>
                  <a:chExt cx="277935" cy="316077"/>
                </a:xfrm>
              </p:grpSpPr>
              <p:sp>
                <p:nvSpPr>
                  <p:cNvPr id="98" name="Oval 97"/>
                  <p:cNvSpPr/>
                  <p:nvPr/>
                </p:nvSpPr>
                <p:spPr>
                  <a:xfrm>
                    <a:off x="331665" y="4107377"/>
                    <a:ext cx="125535" cy="16367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>
                  <a:xfrm>
                    <a:off x="484065" y="4259777"/>
                    <a:ext cx="125535" cy="16367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1" name="Group 90"/>
                <p:cNvGrpSpPr/>
                <p:nvPr/>
              </p:nvGrpSpPr>
              <p:grpSpPr>
                <a:xfrm>
                  <a:off x="385993" y="4142847"/>
                  <a:ext cx="284488" cy="329002"/>
                  <a:chOff x="331665" y="4107378"/>
                  <a:chExt cx="284488" cy="329002"/>
                </a:xfrm>
              </p:grpSpPr>
              <p:sp>
                <p:nvSpPr>
                  <p:cNvPr id="96" name="Oval 95"/>
                  <p:cNvSpPr/>
                  <p:nvPr/>
                </p:nvSpPr>
                <p:spPr>
                  <a:xfrm>
                    <a:off x="331665" y="4259778"/>
                    <a:ext cx="152400" cy="176602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 flipV="1">
                    <a:off x="484065" y="4107378"/>
                    <a:ext cx="132088" cy="1524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11" name="Group 110"/>
          <p:cNvGrpSpPr/>
          <p:nvPr/>
        </p:nvGrpSpPr>
        <p:grpSpPr>
          <a:xfrm>
            <a:off x="5629000" y="4019336"/>
            <a:ext cx="697631" cy="2040304"/>
            <a:chOff x="5629000" y="4019336"/>
            <a:chExt cx="697631" cy="2040304"/>
          </a:xfrm>
        </p:grpSpPr>
        <p:grpSp>
          <p:nvGrpSpPr>
            <p:cNvPr id="112" name="Group 111"/>
            <p:cNvGrpSpPr/>
            <p:nvPr/>
          </p:nvGrpSpPr>
          <p:grpSpPr>
            <a:xfrm>
              <a:off x="5629000" y="4019336"/>
              <a:ext cx="537412" cy="1775376"/>
              <a:chOff x="225774" y="4142846"/>
              <a:chExt cx="537412" cy="1775376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225774" y="4830373"/>
                <a:ext cx="537412" cy="441939"/>
                <a:chOff x="3236378" y="5996332"/>
                <a:chExt cx="537412" cy="441939"/>
              </a:xfrm>
            </p:grpSpPr>
            <p:sp>
              <p:nvSpPr>
                <p:cNvPr id="133" name="Oval 132"/>
                <p:cNvSpPr/>
                <p:nvPr/>
              </p:nvSpPr>
              <p:spPr>
                <a:xfrm>
                  <a:off x="3236378" y="5996332"/>
                  <a:ext cx="529979" cy="44193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3294797" y="5996332"/>
                  <a:ext cx="4789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B1</a:t>
                  </a:r>
                  <a:endParaRPr lang="en-US" dirty="0"/>
                </a:p>
              </p:txBody>
            </p:sp>
          </p:grpSp>
          <p:grpSp>
            <p:nvGrpSpPr>
              <p:cNvPr id="127" name="Group 126"/>
              <p:cNvGrpSpPr/>
              <p:nvPr/>
            </p:nvGrpSpPr>
            <p:grpSpPr>
              <a:xfrm>
                <a:off x="345989" y="5602145"/>
                <a:ext cx="277935" cy="316077"/>
                <a:chOff x="331665" y="4107377"/>
                <a:chExt cx="277935" cy="316077"/>
              </a:xfrm>
              <a:scene3d>
                <a:camera prst="orthographicFront">
                  <a:rot lat="10800000" lon="0" rev="0"/>
                </a:camera>
                <a:lightRig rig="threePt" dir="t"/>
              </a:scene3d>
            </p:grpSpPr>
            <p:sp>
              <p:nvSpPr>
                <p:cNvPr id="131" name="Oval 130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" name="Group 127"/>
              <p:cNvGrpSpPr/>
              <p:nvPr/>
            </p:nvGrpSpPr>
            <p:grpSpPr>
              <a:xfrm>
                <a:off x="385993" y="4142846"/>
                <a:ext cx="277935" cy="316077"/>
                <a:chOff x="331665" y="4107377"/>
                <a:chExt cx="277935" cy="316077"/>
              </a:xfrm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3" name="Group 112"/>
            <p:cNvGrpSpPr/>
            <p:nvPr/>
          </p:nvGrpSpPr>
          <p:grpSpPr>
            <a:xfrm>
              <a:off x="5726509" y="4284265"/>
              <a:ext cx="600122" cy="1775375"/>
              <a:chOff x="5726509" y="4284265"/>
              <a:chExt cx="600122" cy="1775375"/>
            </a:xfrm>
          </p:grpSpPr>
          <p:sp>
            <p:nvSpPr>
              <p:cNvPr id="114" name="8-Point Star 113"/>
              <p:cNvSpPr/>
              <p:nvPr/>
            </p:nvSpPr>
            <p:spPr>
              <a:xfrm>
                <a:off x="5726509" y="4298293"/>
                <a:ext cx="343500" cy="342182"/>
              </a:xfrm>
              <a:prstGeom prst="star8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8-Point Star 114"/>
              <p:cNvSpPr/>
              <p:nvPr/>
            </p:nvSpPr>
            <p:spPr>
              <a:xfrm>
                <a:off x="5836322" y="5619258"/>
                <a:ext cx="343500" cy="342182"/>
              </a:xfrm>
              <a:prstGeom prst="star8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5789219" y="4284265"/>
                <a:ext cx="537412" cy="1775375"/>
                <a:chOff x="225774" y="4142847"/>
                <a:chExt cx="537412" cy="1775375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grpSp>
              <p:nvGrpSpPr>
                <p:cNvPr id="117" name="Group 116"/>
                <p:cNvGrpSpPr/>
                <p:nvPr/>
              </p:nvGrpSpPr>
              <p:grpSpPr>
                <a:xfrm>
                  <a:off x="225774" y="4780888"/>
                  <a:ext cx="537412" cy="441939"/>
                  <a:chOff x="3236378" y="5946847"/>
                  <a:chExt cx="537412" cy="441939"/>
                </a:xfrm>
              </p:grpSpPr>
              <p:sp>
                <p:nvSpPr>
                  <p:cNvPr id="124" name="Oval 123"/>
                  <p:cNvSpPr/>
                  <p:nvPr/>
                </p:nvSpPr>
                <p:spPr>
                  <a:xfrm>
                    <a:off x="3236378" y="5946847"/>
                    <a:ext cx="529979" cy="441939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3294797" y="5946847"/>
                    <a:ext cx="4789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B2</a:t>
                    </a:r>
                    <a:endParaRPr lang="en-US" dirty="0"/>
                  </a:p>
                </p:txBody>
              </p:sp>
            </p:grpSp>
            <p:grpSp>
              <p:nvGrpSpPr>
                <p:cNvPr id="118" name="Group 117"/>
                <p:cNvGrpSpPr/>
                <p:nvPr/>
              </p:nvGrpSpPr>
              <p:grpSpPr>
                <a:xfrm>
                  <a:off x="345989" y="5602145"/>
                  <a:ext cx="277935" cy="316077"/>
                  <a:chOff x="331665" y="4107377"/>
                  <a:chExt cx="277935" cy="316077"/>
                </a:xfrm>
              </p:grpSpPr>
              <p:sp>
                <p:nvSpPr>
                  <p:cNvPr id="122" name="Oval 121"/>
                  <p:cNvSpPr/>
                  <p:nvPr/>
                </p:nvSpPr>
                <p:spPr>
                  <a:xfrm>
                    <a:off x="331665" y="4107377"/>
                    <a:ext cx="125535" cy="16367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484065" y="4259777"/>
                    <a:ext cx="125535" cy="16367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9" name="Group 118"/>
                <p:cNvGrpSpPr/>
                <p:nvPr/>
              </p:nvGrpSpPr>
              <p:grpSpPr>
                <a:xfrm>
                  <a:off x="385993" y="4142847"/>
                  <a:ext cx="284488" cy="329002"/>
                  <a:chOff x="331665" y="4107378"/>
                  <a:chExt cx="284488" cy="329002"/>
                </a:xfrm>
              </p:grpSpPr>
              <p:sp>
                <p:nvSpPr>
                  <p:cNvPr id="120" name="Oval 119"/>
                  <p:cNvSpPr/>
                  <p:nvPr/>
                </p:nvSpPr>
                <p:spPr>
                  <a:xfrm>
                    <a:off x="331665" y="4259778"/>
                    <a:ext cx="152400" cy="176602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 flipV="1">
                    <a:off x="484065" y="4107378"/>
                    <a:ext cx="132088" cy="1524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35" name="Group 134"/>
          <p:cNvGrpSpPr/>
          <p:nvPr/>
        </p:nvGrpSpPr>
        <p:grpSpPr>
          <a:xfrm>
            <a:off x="1293658" y="4120588"/>
            <a:ext cx="537412" cy="1775376"/>
            <a:chOff x="225774" y="4142846"/>
            <a:chExt cx="537412" cy="1775376"/>
          </a:xfrm>
        </p:grpSpPr>
        <p:grpSp>
          <p:nvGrpSpPr>
            <p:cNvPr id="136" name="Group 135"/>
            <p:cNvGrpSpPr/>
            <p:nvPr/>
          </p:nvGrpSpPr>
          <p:grpSpPr>
            <a:xfrm>
              <a:off x="225774" y="4830373"/>
              <a:ext cx="537412" cy="441939"/>
              <a:chOff x="3236378" y="5996332"/>
              <a:chExt cx="537412" cy="441939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3236378" y="5996332"/>
                <a:ext cx="529979" cy="4419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3294797" y="5996332"/>
                <a:ext cx="47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345989" y="5602145"/>
              <a:ext cx="277935" cy="316077"/>
              <a:chOff x="331665" y="4107377"/>
              <a:chExt cx="277935" cy="316077"/>
            </a:xfrm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141" name="Oval 140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385993" y="4142846"/>
              <a:ext cx="277935" cy="316077"/>
              <a:chOff x="331665" y="4107377"/>
              <a:chExt cx="277935" cy="316077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5" name="Rectangle 144"/>
          <p:cNvSpPr/>
          <p:nvPr/>
        </p:nvSpPr>
        <p:spPr>
          <a:xfrm>
            <a:off x="164640" y="1320277"/>
            <a:ext cx="67058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Golden locations</a:t>
            </a:r>
            <a:r>
              <a:rPr lang="en-US" sz="2000" b="1" dirty="0" smtClean="0"/>
              <a:t>:</a:t>
            </a:r>
          </a:p>
          <a:p>
            <a:r>
              <a:rPr lang="en-US" sz="1600" dirty="0" smtClean="0"/>
              <a:t> where it’s easier to discriminate the MIB products from the collisions products based on the fact they are arriving well separated in time. </a:t>
            </a:r>
          </a:p>
          <a:p>
            <a:r>
              <a:rPr lang="en-US" sz="1600" dirty="0" smtClean="0"/>
              <a:t>For the 25ns this maximum timing separation corresponds </a:t>
            </a:r>
            <a:r>
              <a:rPr lang="en-US" sz="1600" dirty="0"/>
              <a:t>to 25/2=12.5ns</a:t>
            </a:r>
            <a:r>
              <a:rPr lang="en-US" sz="1400" dirty="0"/>
              <a:t>.</a:t>
            </a:r>
          </a:p>
        </p:txBody>
      </p:sp>
      <p:cxnSp>
        <p:nvCxnSpPr>
          <p:cNvPr id="146" name="Straight Arrow Connector 145"/>
          <p:cNvCxnSpPr/>
          <p:nvPr/>
        </p:nvCxnSpPr>
        <p:spPr>
          <a:xfrm>
            <a:off x="6734833" y="2064119"/>
            <a:ext cx="536888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7271721" y="1556287"/>
            <a:ext cx="1872279" cy="1015663"/>
          </a:xfrm>
          <a:prstGeom prst="rect">
            <a:avLst/>
          </a:prstGeom>
          <a:solidFill>
            <a:srgbClr val="FFFF00"/>
          </a:solidFill>
          <a:ln w="1905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Must sit in one of the golden locations.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298045" y="5051343"/>
            <a:ext cx="94458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18776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177577" y="3156159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236378" y="3156159"/>
            <a:ext cx="0" cy="253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295179" y="3156159"/>
            <a:ext cx="1" cy="253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353981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412784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75865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GL1</a:t>
            </a:r>
          </a:p>
          <a:p>
            <a:r>
              <a:rPr lang="en-US" dirty="0" smtClean="0"/>
              <a:t>6.25ns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156212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GL2</a:t>
            </a:r>
          </a:p>
          <a:p>
            <a:r>
              <a:rPr lang="en-US" dirty="0" smtClean="0"/>
              <a:t>18.75ns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36559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GL3</a:t>
            </a:r>
          </a:p>
          <a:p>
            <a:r>
              <a:rPr lang="en-US" dirty="0" smtClean="0"/>
              <a:t>31.25ns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916906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GL4</a:t>
            </a:r>
          </a:p>
          <a:p>
            <a:r>
              <a:rPr lang="en-US" dirty="0" smtClean="0"/>
              <a:t>43.75ns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797253" y="2509828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GL5</a:t>
            </a:r>
          </a:p>
          <a:p>
            <a:r>
              <a:rPr lang="en-US" dirty="0" smtClean="0"/>
              <a:t>56.25ns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77600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GL6</a:t>
            </a:r>
          </a:p>
          <a:p>
            <a:r>
              <a:rPr lang="en-US" dirty="0" smtClean="0"/>
              <a:t>68.75ns</a:t>
            </a:r>
            <a:endParaRPr lang="en-US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1620409" y="5051343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732312" y="49199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788388" y="49199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896842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897706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620409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34185" y="4803155"/>
            <a:ext cx="46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399933" y="3187762"/>
            <a:ext cx="128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= 43.75 ns</a:t>
            </a:r>
            <a:endParaRPr lang="en-US" dirty="0"/>
          </a:p>
        </p:txBody>
      </p:sp>
      <p:cxnSp>
        <p:nvCxnSpPr>
          <p:cNvPr id="95" name="Straight Connector 94"/>
          <p:cNvCxnSpPr/>
          <p:nvPr/>
        </p:nvCxnSpPr>
        <p:spPr>
          <a:xfrm>
            <a:off x="463617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7738478" y="3901724"/>
            <a:ext cx="1405522" cy="369331"/>
            <a:chOff x="6139746" y="2935225"/>
            <a:chExt cx="1452530" cy="369332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6139746" y="3282658"/>
              <a:ext cx="1240855" cy="145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424414" y="2935225"/>
              <a:ext cx="1167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Beam2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11</a:t>
            </a:fld>
            <a:endParaRPr lang="en-US"/>
          </a:p>
        </p:txBody>
      </p:sp>
      <p:sp>
        <p:nvSpPr>
          <p:cNvPr id="7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Location in CMS cavern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64472" y="5981733"/>
            <a:ext cx="1328444" cy="369332"/>
            <a:chOff x="1080273" y="3820654"/>
            <a:chExt cx="1328444" cy="369332"/>
          </a:xfrm>
        </p:grpSpPr>
        <p:cxnSp>
          <p:nvCxnSpPr>
            <p:cNvPr id="75" name="Straight Arrow Connector 74"/>
            <p:cNvCxnSpPr/>
            <p:nvPr/>
          </p:nvCxnSpPr>
          <p:spPr>
            <a:xfrm>
              <a:off x="1080273" y="4175387"/>
              <a:ext cx="1328444" cy="1459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1313846" y="3820654"/>
              <a:ext cx="1094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Beam1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096251" y="4163656"/>
            <a:ext cx="537412" cy="1775375"/>
            <a:chOff x="5789219" y="4284265"/>
            <a:chExt cx="537412" cy="1775375"/>
          </a:xfrm>
        </p:grpSpPr>
        <p:sp>
          <p:nvSpPr>
            <p:cNvPr id="80" name="8-Point Star 79"/>
            <p:cNvSpPr/>
            <p:nvPr/>
          </p:nvSpPr>
          <p:spPr>
            <a:xfrm>
              <a:off x="5805900" y="4443809"/>
              <a:ext cx="415635" cy="414040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8-Point Star 80"/>
            <p:cNvSpPr/>
            <p:nvPr/>
          </p:nvSpPr>
          <p:spPr>
            <a:xfrm>
              <a:off x="5866231" y="5484359"/>
              <a:ext cx="415635" cy="414040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5789219" y="4284265"/>
              <a:ext cx="537412" cy="1775375"/>
              <a:chOff x="225774" y="4142847"/>
              <a:chExt cx="537412" cy="1775375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grpSp>
            <p:nvGrpSpPr>
              <p:cNvPr id="86" name="Group 85"/>
              <p:cNvGrpSpPr/>
              <p:nvPr/>
            </p:nvGrpSpPr>
            <p:grpSpPr>
              <a:xfrm>
                <a:off x="225774" y="4830373"/>
                <a:ext cx="537412" cy="441939"/>
                <a:chOff x="3236378" y="5996332"/>
                <a:chExt cx="537412" cy="441939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3236378" y="5996332"/>
                  <a:ext cx="529979" cy="44193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3294797" y="5996332"/>
                  <a:ext cx="4789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B2</a:t>
                  </a:r>
                  <a:endParaRPr lang="en-US" dirty="0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345989" y="5602145"/>
                <a:ext cx="277935" cy="316077"/>
                <a:chOff x="331665" y="4107377"/>
                <a:chExt cx="277935" cy="316077"/>
              </a:xfrm>
            </p:grpSpPr>
            <p:sp>
              <p:nvSpPr>
                <p:cNvPr id="96" name="Oval 95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385993" y="4142847"/>
                <a:ext cx="284488" cy="329002"/>
                <a:chOff x="331665" y="4107378"/>
                <a:chExt cx="284488" cy="329002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331665" y="4259778"/>
                  <a:ext cx="152400" cy="17660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 flipV="1">
                  <a:off x="484065" y="4107378"/>
                  <a:ext cx="132088" cy="1524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00" name="Group 99"/>
          <p:cNvGrpSpPr/>
          <p:nvPr/>
        </p:nvGrpSpPr>
        <p:grpSpPr>
          <a:xfrm>
            <a:off x="2967672" y="4178255"/>
            <a:ext cx="537412" cy="1775375"/>
            <a:chOff x="5789219" y="4284265"/>
            <a:chExt cx="537412" cy="1775375"/>
          </a:xfrm>
        </p:grpSpPr>
        <p:sp>
          <p:nvSpPr>
            <p:cNvPr id="101" name="8-Point Star 100"/>
            <p:cNvSpPr/>
            <p:nvPr/>
          </p:nvSpPr>
          <p:spPr>
            <a:xfrm>
              <a:off x="5805900" y="4443809"/>
              <a:ext cx="415635" cy="414040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8-Point Star 101"/>
            <p:cNvSpPr/>
            <p:nvPr/>
          </p:nvSpPr>
          <p:spPr>
            <a:xfrm>
              <a:off x="5866231" y="5484359"/>
              <a:ext cx="415635" cy="414040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5789219" y="4284265"/>
              <a:ext cx="537412" cy="1775375"/>
              <a:chOff x="225774" y="4142847"/>
              <a:chExt cx="537412" cy="1775375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grpSp>
            <p:nvGrpSpPr>
              <p:cNvPr id="104" name="Group 103"/>
              <p:cNvGrpSpPr/>
              <p:nvPr/>
            </p:nvGrpSpPr>
            <p:grpSpPr>
              <a:xfrm>
                <a:off x="225774" y="4830373"/>
                <a:ext cx="537412" cy="441939"/>
                <a:chOff x="3236378" y="5996332"/>
                <a:chExt cx="537412" cy="441939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3236378" y="5996332"/>
                  <a:ext cx="529979" cy="44193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3294797" y="5996332"/>
                  <a:ext cx="4789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B2</a:t>
                  </a:r>
                  <a:endParaRPr lang="en-US" dirty="0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345989" y="5602145"/>
                <a:ext cx="277935" cy="316077"/>
                <a:chOff x="331665" y="4107377"/>
                <a:chExt cx="277935" cy="316077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385993" y="4142847"/>
                <a:ext cx="284488" cy="329002"/>
                <a:chOff x="331665" y="4107378"/>
                <a:chExt cx="284488" cy="329002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331665" y="4259778"/>
                  <a:ext cx="152400" cy="17660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 flipV="1">
                  <a:off x="484065" y="4107378"/>
                  <a:ext cx="132088" cy="1524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13" name="Group 112"/>
          <p:cNvGrpSpPr/>
          <p:nvPr/>
        </p:nvGrpSpPr>
        <p:grpSpPr>
          <a:xfrm>
            <a:off x="1908871" y="4178255"/>
            <a:ext cx="537412" cy="1775376"/>
            <a:chOff x="225774" y="4142846"/>
            <a:chExt cx="537412" cy="1775376"/>
          </a:xfrm>
        </p:grpSpPr>
        <p:grpSp>
          <p:nvGrpSpPr>
            <p:cNvPr id="114" name="Group 113"/>
            <p:cNvGrpSpPr/>
            <p:nvPr/>
          </p:nvGrpSpPr>
          <p:grpSpPr>
            <a:xfrm>
              <a:off x="225774" y="4830373"/>
              <a:ext cx="537412" cy="441939"/>
              <a:chOff x="3236378" y="5996332"/>
              <a:chExt cx="537412" cy="441939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3236378" y="5996332"/>
                <a:ext cx="529979" cy="4419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3294797" y="5996332"/>
                <a:ext cx="47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345989" y="5602145"/>
              <a:ext cx="277935" cy="316077"/>
              <a:chOff x="331665" y="4107377"/>
              <a:chExt cx="277935" cy="316077"/>
            </a:xfrm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119" name="Oval 118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385993" y="4142846"/>
              <a:ext cx="277935" cy="316077"/>
              <a:chOff x="331665" y="4107377"/>
              <a:chExt cx="277935" cy="316077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4026473" y="4206357"/>
            <a:ext cx="537412" cy="1775376"/>
            <a:chOff x="225774" y="4142846"/>
            <a:chExt cx="537412" cy="1775376"/>
          </a:xfrm>
        </p:grpSpPr>
        <p:grpSp>
          <p:nvGrpSpPr>
            <p:cNvPr id="124" name="Group 123"/>
            <p:cNvGrpSpPr/>
            <p:nvPr/>
          </p:nvGrpSpPr>
          <p:grpSpPr>
            <a:xfrm>
              <a:off x="225774" y="4830373"/>
              <a:ext cx="537412" cy="441939"/>
              <a:chOff x="3236378" y="5996332"/>
              <a:chExt cx="537412" cy="441939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3236378" y="5996332"/>
                <a:ext cx="529979" cy="4419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3294797" y="5996332"/>
                <a:ext cx="47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345989" y="5602145"/>
              <a:ext cx="277935" cy="316077"/>
              <a:chOff x="331665" y="4107377"/>
              <a:chExt cx="277935" cy="316077"/>
            </a:xfrm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129" name="Oval 128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385993" y="4142846"/>
              <a:ext cx="277935" cy="316077"/>
              <a:chOff x="331665" y="4107377"/>
              <a:chExt cx="277935" cy="316077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6144078" y="4178255"/>
            <a:ext cx="537412" cy="1775376"/>
            <a:chOff x="225774" y="4142846"/>
            <a:chExt cx="537412" cy="1775376"/>
          </a:xfrm>
        </p:grpSpPr>
        <p:grpSp>
          <p:nvGrpSpPr>
            <p:cNvPr id="134" name="Group 133"/>
            <p:cNvGrpSpPr/>
            <p:nvPr/>
          </p:nvGrpSpPr>
          <p:grpSpPr>
            <a:xfrm>
              <a:off x="225774" y="4830373"/>
              <a:ext cx="537412" cy="441939"/>
              <a:chOff x="3236378" y="5996332"/>
              <a:chExt cx="537412" cy="441939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3236378" y="5996332"/>
                <a:ext cx="529979" cy="4419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3294797" y="5996332"/>
                <a:ext cx="47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345989" y="5602145"/>
              <a:ext cx="277935" cy="316077"/>
              <a:chOff x="331665" y="4107377"/>
              <a:chExt cx="277935" cy="316077"/>
            </a:xfrm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139" name="Oval 138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385993" y="4142846"/>
              <a:ext cx="277935" cy="316077"/>
              <a:chOff x="331665" y="4107377"/>
              <a:chExt cx="277935" cy="316077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3" name="Rectangle 142"/>
          <p:cNvSpPr/>
          <p:nvPr/>
        </p:nvSpPr>
        <p:spPr>
          <a:xfrm>
            <a:off x="164640" y="1320277"/>
            <a:ext cx="67058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Golden locations</a:t>
            </a:r>
            <a:r>
              <a:rPr lang="en-US" sz="2000" b="1" dirty="0" smtClean="0"/>
              <a:t>:</a:t>
            </a:r>
          </a:p>
          <a:p>
            <a:r>
              <a:rPr lang="en-US" sz="1600" dirty="0" smtClean="0"/>
              <a:t> where it’s easier to discriminate the MIB products from the collisions products based on the fact they are arriving well separated in time. </a:t>
            </a:r>
          </a:p>
          <a:p>
            <a:r>
              <a:rPr lang="en-US" sz="1600" dirty="0" smtClean="0"/>
              <a:t>For the 25ns this maximum timing separation corresponds </a:t>
            </a:r>
            <a:r>
              <a:rPr lang="en-US" sz="1600" dirty="0"/>
              <a:t>to 25/2=12.5ns</a:t>
            </a:r>
            <a:r>
              <a:rPr lang="en-US" sz="1400" dirty="0"/>
              <a:t>.</a:t>
            </a:r>
          </a:p>
        </p:txBody>
      </p:sp>
      <p:cxnSp>
        <p:nvCxnSpPr>
          <p:cNvPr id="144" name="Straight Arrow Connector 143"/>
          <p:cNvCxnSpPr/>
          <p:nvPr/>
        </p:nvCxnSpPr>
        <p:spPr>
          <a:xfrm>
            <a:off x="6734833" y="2064119"/>
            <a:ext cx="536888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271721" y="1556287"/>
            <a:ext cx="1872279" cy="1015663"/>
          </a:xfrm>
          <a:prstGeom prst="rect">
            <a:avLst/>
          </a:prstGeom>
          <a:solidFill>
            <a:srgbClr val="FFFF00"/>
          </a:solidFill>
          <a:ln w="1905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Must sit in one of the golden locations.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8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298045" y="5051343"/>
            <a:ext cx="94458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18776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177577" y="3156159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236378" y="3156159"/>
            <a:ext cx="0" cy="253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295179" y="3156159"/>
            <a:ext cx="1" cy="253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353981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412784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75865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GL1</a:t>
            </a:r>
          </a:p>
          <a:p>
            <a:r>
              <a:rPr lang="en-US" dirty="0" smtClean="0"/>
              <a:t>6.25ns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156212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GL2</a:t>
            </a:r>
          </a:p>
          <a:p>
            <a:r>
              <a:rPr lang="en-US" dirty="0" smtClean="0"/>
              <a:t>18.75ns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36559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GL3</a:t>
            </a:r>
          </a:p>
          <a:p>
            <a:r>
              <a:rPr lang="en-US" dirty="0" smtClean="0"/>
              <a:t>31.25ns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916906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GL4</a:t>
            </a:r>
          </a:p>
          <a:p>
            <a:r>
              <a:rPr lang="en-US" dirty="0" smtClean="0"/>
              <a:t>43.75ns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797253" y="2509828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GL5</a:t>
            </a:r>
          </a:p>
          <a:p>
            <a:r>
              <a:rPr lang="en-US" dirty="0" smtClean="0"/>
              <a:t>56.25ns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77600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GL6</a:t>
            </a:r>
          </a:p>
          <a:p>
            <a:r>
              <a:rPr lang="en-US" dirty="0" smtClean="0"/>
              <a:t>68.75ns</a:t>
            </a:r>
            <a:endParaRPr lang="en-US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1620409" y="5051343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732312" y="49199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788388" y="49199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896842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897706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620409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399933" y="3187762"/>
            <a:ext cx="128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= 50.00 ns</a:t>
            </a:r>
            <a:endParaRPr lang="en-US" dirty="0"/>
          </a:p>
        </p:txBody>
      </p:sp>
      <p:cxnSp>
        <p:nvCxnSpPr>
          <p:cNvPr id="95" name="Straight Connector 94"/>
          <p:cNvCxnSpPr/>
          <p:nvPr/>
        </p:nvCxnSpPr>
        <p:spPr>
          <a:xfrm>
            <a:off x="463617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7738478" y="3901724"/>
            <a:ext cx="1405522" cy="369331"/>
            <a:chOff x="6139746" y="2935225"/>
            <a:chExt cx="1452530" cy="369332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6139746" y="3282658"/>
              <a:ext cx="1240855" cy="145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424414" y="2935225"/>
              <a:ext cx="1167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Beam2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8-Point Star 4"/>
          <p:cNvSpPr/>
          <p:nvPr/>
        </p:nvSpPr>
        <p:spPr>
          <a:xfrm>
            <a:off x="6700612" y="4594143"/>
            <a:ext cx="914400" cy="914400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48783" y="4881277"/>
            <a:ext cx="45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82356" y="5627000"/>
            <a:ext cx="132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Collision=3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12</a:t>
            </a:fld>
            <a:endParaRPr lang="en-US"/>
          </a:p>
        </p:txBody>
      </p:sp>
      <p:sp>
        <p:nvSpPr>
          <p:cNvPr id="7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Location in CMS cavern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64472" y="5981733"/>
            <a:ext cx="1328444" cy="369332"/>
            <a:chOff x="1080273" y="3820654"/>
            <a:chExt cx="1328444" cy="369332"/>
          </a:xfrm>
        </p:grpSpPr>
        <p:cxnSp>
          <p:nvCxnSpPr>
            <p:cNvPr id="80" name="Straight Arrow Connector 79"/>
            <p:cNvCxnSpPr/>
            <p:nvPr/>
          </p:nvCxnSpPr>
          <p:spPr>
            <a:xfrm>
              <a:off x="1080273" y="4175387"/>
              <a:ext cx="1328444" cy="1459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313846" y="3820654"/>
              <a:ext cx="1094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Beam1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426569" y="4148159"/>
            <a:ext cx="697631" cy="2040304"/>
            <a:chOff x="5629000" y="4019336"/>
            <a:chExt cx="697631" cy="2040304"/>
          </a:xfrm>
        </p:grpSpPr>
        <p:grpSp>
          <p:nvGrpSpPr>
            <p:cNvPr id="86" name="Group 85"/>
            <p:cNvGrpSpPr/>
            <p:nvPr/>
          </p:nvGrpSpPr>
          <p:grpSpPr>
            <a:xfrm>
              <a:off x="5629000" y="4019336"/>
              <a:ext cx="537412" cy="1775376"/>
              <a:chOff x="225774" y="4142846"/>
              <a:chExt cx="537412" cy="1775376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225774" y="4830373"/>
                <a:ext cx="537412" cy="441939"/>
                <a:chOff x="3236378" y="5996332"/>
                <a:chExt cx="537412" cy="441939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3236378" y="5996332"/>
                  <a:ext cx="529979" cy="44193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3294797" y="5996332"/>
                  <a:ext cx="4789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B1</a:t>
                  </a:r>
                  <a:endParaRPr lang="en-US" dirty="0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345989" y="5602145"/>
                <a:ext cx="277935" cy="316077"/>
                <a:chOff x="331665" y="4107377"/>
                <a:chExt cx="277935" cy="316077"/>
              </a:xfrm>
              <a:scene3d>
                <a:camera prst="orthographicFront">
                  <a:rot lat="10800000" lon="0" rev="0"/>
                </a:camera>
                <a:lightRig rig="threePt" dir="t"/>
              </a:scene3d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385993" y="4142846"/>
                <a:ext cx="277935" cy="316077"/>
                <a:chOff x="331665" y="4107377"/>
                <a:chExt cx="277935" cy="316077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5726509" y="4284265"/>
              <a:ext cx="600122" cy="1775375"/>
              <a:chOff x="5726509" y="4284265"/>
              <a:chExt cx="600122" cy="1775375"/>
            </a:xfrm>
          </p:grpSpPr>
          <p:sp>
            <p:nvSpPr>
              <p:cNvPr id="88" name="8-Point Star 87"/>
              <p:cNvSpPr/>
              <p:nvPr/>
            </p:nvSpPr>
            <p:spPr>
              <a:xfrm>
                <a:off x="5726509" y="4298293"/>
                <a:ext cx="343500" cy="342182"/>
              </a:xfrm>
              <a:prstGeom prst="star8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8-Point Star 89"/>
              <p:cNvSpPr/>
              <p:nvPr/>
            </p:nvSpPr>
            <p:spPr>
              <a:xfrm>
                <a:off x="5836322" y="5619258"/>
                <a:ext cx="343500" cy="342182"/>
              </a:xfrm>
              <a:prstGeom prst="star8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789219" y="4284265"/>
                <a:ext cx="537412" cy="1775375"/>
                <a:chOff x="225774" y="4142847"/>
                <a:chExt cx="537412" cy="1775375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225774" y="4780888"/>
                  <a:ext cx="537412" cy="441939"/>
                  <a:chOff x="3236378" y="5946847"/>
                  <a:chExt cx="537412" cy="441939"/>
                </a:xfrm>
              </p:grpSpPr>
              <p:sp>
                <p:nvSpPr>
                  <p:cNvPr id="100" name="Oval 99"/>
                  <p:cNvSpPr/>
                  <p:nvPr/>
                </p:nvSpPr>
                <p:spPr>
                  <a:xfrm>
                    <a:off x="3236378" y="5946847"/>
                    <a:ext cx="529979" cy="441939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3294797" y="5946847"/>
                    <a:ext cx="4789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B2</a:t>
                    </a:r>
                    <a:endParaRPr lang="en-US" dirty="0"/>
                  </a:p>
                </p:txBody>
              </p:sp>
            </p:grpSp>
            <p:grpSp>
              <p:nvGrpSpPr>
                <p:cNvPr id="93" name="Group 92"/>
                <p:cNvGrpSpPr/>
                <p:nvPr/>
              </p:nvGrpSpPr>
              <p:grpSpPr>
                <a:xfrm>
                  <a:off x="345989" y="5602145"/>
                  <a:ext cx="277935" cy="316077"/>
                  <a:chOff x="331665" y="4107377"/>
                  <a:chExt cx="277935" cy="316077"/>
                </a:xfrm>
              </p:grpSpPr>
              <p:sp>
                <p:nvSpPr>
                  <p:cNvPr id="98" name="Oval 97"/>
                  <p:cNvSpPr/>
                  <p:nvPr/>
                </p:nvSpPr>
                <p:spPr>
                  <a:xfrm>
                    <a:off x="331665" y="4107377"/>
                    <a:ext cx="125535" cy="16367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>
                  <a:xfrm>
                    <a:off x="484065" y="4259777"/>
                    <a:ext cx="125535" cy="16367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4" name="Group 93"/>
                <p:cNvGrpSpPr/>
                <p:nvPr/>
              </p:nvGrpSpPr>
              <p:grpSpPr>
                <a:xfrm>
                  <a:off x="385993" y="4142847"/>
                  <a:ext cx="284488" cy="329002"/>
                  <a:chOff x="331665" y="4107378"/>
                  <a:chExt cx="284488" cy="329002"/>
                </a:xfrm>
              </p:grpSpPr>
              <p:sp>
                <p:nvSpPr>
                  <p:cNvPr id="96" name="Oval 95"/>
                  <p:cNvSpPr/>
                  <p:nvPr/>
                </p:nvSpPr>
                <p:spPr>
                  <a:xfrm>
                    <a:off x="331665" y="4259778"/>
                    <a:ext cx="152400" cy="176602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 flipV="1">
                    <a:off x="484065" y="4107378"/>
                    <a:ext cx="132088" cy="1524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11" name="Group 110"/>
          <p:cNvGrpSpPr/>
          <p:nvPr/>
        </p:nvGrpSpPr>
        <p:grpSpPr>
          <a:xfrm>
            <a:off x="4548026" y="4095017"/>
            <a:ext cx="697631" cy="2040304"/>
            <a:chOff x="5629000" y="4019336"/>
            <a:chExt cx="697631" cy="2040304"/>
          </a:xfrm>
        </p:grpSpPr>
        <p:grpSp>
          <p:nvGrpSpPr>
            <p:cNvPr id="112" name="Group 111"/>
            <p:cNvGrpSpPr/>
            <p:nvPr/>
          </p:nvGrpSpPr>
          <p:grpSpPr>
            <a:xfrm>
              <a:off x="5629000" y="4019336"/>
              <a:ext cx="537412" cy="1775376"/>
              <a:chOff x="225774" y="4142846"/>
              <a:chExt cx="537412" cy="1775376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225774" y="4830373"/>
                <a:ext cx="537412" cy="441939"/>
                <a:chOff x="3236378" y="5996332"/>
                <a:chExt cx="537412" cy="441939"/>
              </a:xfrm>
            </p:grpSpPr>
            <p:sp>
              <p:nvSpPr>
                <p:cNvPr id="133" name="Oval 132"/>
                <p:cNvSpPr/>
                <p:nvPr/>
              </p:nvSpPr>
              <p:spPr>
                <a:xfrm>
                  <a:off x="3236378" y="5996332"/>
                  <a:ext cx="529979" cy="44193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3294797" y="5996332"/>
                  <a:ext cx="4789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B1</a:t>
                  </a:r>
                  <a:endParaRPr lang="en-US" dirty="0"/>
                </a:p>
              </p:txBody>
            </p:sp>
          </p:grpSp>
          <p:grpSp>
            <p:nvGrpSpPr>
              <p:cNvPr id="127" name="Group 126"/>
              <p:cNvGrpSpPr/>
              <p:nvPr/>
            </p:nvGrpSpPr>
            <p:grpSpPr>
              <a:xfrm>
                <a:off x="345989" y="5602145"/>
                <a:ext cx="277935" cy="316077"/>
                <a:chOff x="331665" y="4107377"/>
                <a:chExt cx="277935" cy="316077"/>
              </a:xfrm>
              <a:scene3d>
                <a:camera prst="orthographicFront">
                  <a:rot lat="10800000" lon="0" rev="0"/>
                </a:camera>
                <a:lightRig rig="threePt" dir="t"/>
              </a:scene3d>
            </p:grpSpPr>
            <p:sp>
              <p:nvSpPr>
                <p:cNvPr id="131" name="Oval 130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" name="Group 127"/>
              <p:cNvGrpSpPr/>
              <p:nvPr/>
            </p:nvGrpSpPr>
            <p:grpSpPr>
              <a:xfrm>
                <a:off x="385993" y="4142846"/>
                <a:ext cx="277935" cy="316077"/>
                <a:chOff x="331665" y="4107377"/>
                <a:chExt cx="277935" cy="316077"/>
              </a:xfrm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3" name="Group 112"/>
            <p:cNvGrpSpPr/>
            <p:nvPr/>
          </p:nvGrpSpPr>
          <p:grpSpPr>
            <a:xfrm>
              <a:off x="5726509" y="4284265"/>
              <a:ext cx="600122" cy="1775375"/>
              <a:chOff x="5726509" y="4284265"/>
              <a:chExt cx="600122" cy="1775375"/>
            </a:xfrm>
          </p:grpSpPr>
          <p:sp>
            <p:nvSpPr>
              <p:cNvPr id="114" name="8-Point Star 113"/>
              <p:cNvSpPr/>
              <p:nvPr/>
            </p:nvSpPr>
            <p:spPr>
              <a:xfrm>
                <a:off x="5726509" y="4298293"/>
                <a:ext cx="343500" cy="342182"/>
              </a:xfrm>
              <a:prstGeom prst="star8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8-Point Star 114"/>
              <p:cNvSpPr/>
              <p:nvPr/>
            </p:nvSpPr>
            <p:spPr>
              <a:xfrm>
                <a:off x="5836322" y="5619258"/>
                <a:ext cx="343500" cy="342182"/>
              </a:xfrm>
              <a:prstGeom prst="star8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5789219" y="4284265"/>
                <a:ext cx="537412" cy="1775375"/>
                <a:chOff x="225774" y="4142847"/>
                <a:chExt cx="537412" cy="1775375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grpSp>
              <p:nvGrpSpPr>
                <p:cNvPr id="117" name="Group 116"/>
                <p:cNvGrpSpPr/>
                <p:nvPr/>
              </p:nvGrpSpPr>
              <p:grpSpPr>
                <a:xfrm>
                  <a:off x="225774" y="4780888"/>
                  <a:ext cx="537412" cy="441939"/>
                  <a:chOff x="3236378" y="5946847"/>
                  <a:chExt cx="537412" cy="441939"/>
                </a:xfrm>
              </p:grpSpPr>
              <p:sp>
                <p:nvSpPr>
                  <p:cNvPr id="124" name="Oval 123"/>
                  <p:cNvSpPr/>
                  <p:nvPr/>
                </p:nvSpPr>
                <p:spPr>
                  <a:xfrm>
                    <a:off x="3236378" y="5946847"/>
                    <a:ext cx="529979" cy="441939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3294797" y="5946847"/>
                    <a:ext cx="4789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B2</a:t>
                    </a:r>
                    <a:endParaRPr lang="en-US" dirty="0"/>
                  </a:p>
                </p:txBody>
              </p:sp>
            </p:grpSp>
            <p:grpSp>
              <p:nvGrpSpPr>
                <p:cNvPr id="118" name="Group 117"/>
                <p:cNvGrpSpPr/>
                <p:nvPr/>
              </p:nvGrpSpPr>
              <p:grpSpPr>
                <a:xfrm>
                  <a:off x="345989" y="5602145"/>
                  <a:ext cx="277935" cy="316077"/>
                  <a:chOff x="331665" y="4107377"/>
                  <a:chExt cx="277935" cy="316077"/>
                </a:xfrm>
              </p:grpSpPr>
              <p:sp>
                <p:nvSpPr>
                  <p:cNvPr id="122" name="Oval 121"/>
                  <p:cNvSpPr/>
                  <p:nvPr/>
                </p:nvSpPr>
                <p:spPr>
                  <a:xfrm>
                    <a:off x="331665" y="4107377"/>
                    <a:ext cx="125535" cy="16367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484065" y="4259777"/>
                    <a:ext cx="125535" cy="16367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9" name="Group 118"/>
                <p:cNvGrpSpPr/>
                <p:nvPr/>
              </p:nvGrpSpPr>
              <p:grpSpPr>
                <a:xfrm>
                  <a:off x="385993" y="4142847"/>
                  <a:ext cx="284488" cy="329002"/>
                  <a:chOff x="331665" y="4107378"/>
                  <a:chExt cx="284488" cy="329002"/>
                </a:xfrm>
              </p:grpSpPr>
              <p:sp>
                <p:nvSpPr>
                  <p:cNvPr id="120" name="Oval 119"/>
                  <p:cNvSpPr/>
                  <p:nvPr/>
                </p:nvSpPr>
                <p:spPr>
                  <a:xfrm>
                    <a:off x="331665" y="4259778"/>
                    <a:ext cx="152400" cy="176602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 flipV="1">
                    <a:off x="484065" y="4107378"/>
                    <a:ext cx="132088" cy="1524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35" name="Group 134"/>
          <p:cNvGrpSpPr/>
          <p:nvPr/>
        </p:nvGrpSpPr>
        <p:grpSpPr>
          <a:xfrm>
            <a:off x="244221" y="4120588"/>
            <a:ext cx="537412" cy="1775376"/>
            <a:chOff x="225774" y="4142846"/>
            <a:chExt cx="537412" cy="1775376"/>
          </a:xfrm>
        </p:grpSpPr>
        <p:grpSp>
          <p:nvGrpSpPr>
            <p:cNvPr id="136" name="Group 135"/>
            <p:cNvGrpSpPr/>
            <p:nvPr/>
          </p:nvGrpSpPr>
          <p:grpSpPr>
            <a:xfrm>
              <a:off x="225774" y="4830373"/>
              <a:ext cx="537412" cy="441939"/>
              <a:chOff x="3236378" y="5996332"/>
              <a:chExt cx="537412" cy="441939"/>
            </a:xfrm>
          </p:grpSpPr>
          <p:sp>
            <p:nvSpPr>
              <p:cNvPr id="143" name="Oval 142"/>
              <p:cNvSpPr/>
              <p:nvPr/>
            </p:nvSpPr>
            <p:spPr>
              <a:xfrm>
                <a:off x="3236378" y="5996332"/>
                <a:ext cx="529979" cy="4419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3294797" y="5996332"/>
                <a:ext cx="47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345989" y="5602145"/>
              <a:ext cx="277935" cy="316077"/>
              <a:chOff x="331665" y="4107377"/>
              <a:chExt cx="277935" cy="316077"/>
            </a:xfrm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141" name="Oval 140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385993" y="4142846"/>
              <a:ext cx="277935" cy="316077"/>
              <a:chOff x="331665" y="4107377"/>
              <a:chExt cx="277935" cy="316077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5" name="Rectangle 144"/>
          <p:cNvSpPr/>
          <p:nvPr/>
        </p:nvSpPr>
        <p:spPr>
          <a:xfrm>
            <a:off x="164640" y="1320277"/>
            <a:ext cx="67058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Golden locations</a:t>
            </a:r>
            <a:r>
              <a:rPr lang="en-US" sz="2000" b="1" dirty="0" smtClean="0"/>
              <a:t>:</a:t>
            </a:r>
          </a:p>
          <a:p>
            <a:r>
              <a:rPr lang="en-US" sz="1600" dirty="0" smtClean="0"/>
              <a:t> where it’s easier to discriminate the MIB products from the collisions products based on the fact they are arriving well separated in time. </a:t>
            </a:r>
          </a:p>
          <a:p>
            <a:r>
              <a:rPr lang="en-US" sz="1600" dirty="0" smtClean="0"/>
              <a:t>For the 25ns this maximum timing separation corresponds </a:t>
            </a:r>
            <a:r>
              <a:rPr lang="en-US" sz="1600" dirty="0"/>
              <a:t>to 25/2=12.5ns</a:t>
            </a:r>
            <a:r>
              <a:rPr lang="en-US" sz="1400" dirty="0"/>
              <a:t>.</a:t>
            </a:r>
          </a:p>
        </p:txBody>
      </p:sp>
      <p:cxnSp>
        <p:nvCxnSpPr>
          <p:cNvPr id="146" name="Straight Arrow Connector 145"/>
          <p:cNvCxnSpPr/>
          <p:nvPr/>
        </p:nvCxnSpPr>
        <p:spPr>
          <a:xfrm>
            <a:off x="6734833" y="2064119"/>
            <a:ext cx="536888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7271721" y="1556287"/>
            <a:ext cx="1872279" cy="1015663"/>
          </a:xfrm>
          <a:prstGeom prst="rect">
            <a:avLst/>
          </a:prstGeom>
          <a:solidFill>
            <a:srgbClr val="FFFF00"/>
          </a:solidFill>
          <a:ln w="1905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Must sit in one of the golden locations.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3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298045" y="5051343"/>
            <a:ext cx="94458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18776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177577" y="3156159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236378" y="3156159"/>
            <a:ext cx="0" cy="253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295179" y="3156159"/>
            <a:ext cx="1" cy="253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353981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412784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75865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GL1</a:t>
            </a:r>
          </a:p>
          <a:p>
            <a:r>
              <a:rPr lang="en-US" dirty="0" smtClean="0"/>
              <a:t>6.25ns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156212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GL2</a:t>
            </a:r>
          </a:p>
          <a:p>
            <a:r>
              <a:rPr lang="en-US" dirty="0" smtClean="0"/>
              <a:t>18.75ns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36559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GL3</a:t>
            </a:r>
          </a:p>
          <a:p>
            <a:r>
              <a:rPr lang="en-US" dirty="0" smtClean="0"/>
              <a:t>31.25ns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916906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GL4</a:t>
            </a:r>
          </a:p>
          <a:p>
            <a:r>
              <a:rPr lang="en-US" dirty="0" smtClean="0"/>
              <a:t>43.75ns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797253" y="2509828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GL5</a:t>
            </a:r>
          </a:p>
          <a:p>
            <a:r>
              <a:rPr lang="en-US" dirty="0" smtClean="0"/>
              <a:t>56.25ns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77600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GL6</a:t>
            </a:r>
          </a:p>
          <a:p>
            <a:r>
              <a:rPr lang="en-US" dirty="0" smtClean="0"/>
              <a:t>68.75ns</a:t>
            </a:r>
            <a:endParaRPr lang="en-US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1620409" y="5051343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732312" y="49199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788388" y="49199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896842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897706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620409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399933" y="3187762"/>
            <a:ext cx="128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= 56.25 ns</a:t>
            </a:r>
            <a:endParaRPr lang="en-US" dirty="0"/>
          </a:p>
        </p:txBody>
      </p:sp>
      <p:cxnSp>
        <p:nvCxnSpPr>
          <p:cNvPr id="95" name="Straight Connector 94"/>
          <p:cNvCxnSpPr/>
          <p:nvPr/>
        </p:nvCxnSpPr>
        <p:spPr>
          <a:xfrm>
            <a:off x="463617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7738478" y="3901724"/>
            <a:ext cx="1405522" cy="369331"/>
            <a:chOff x="6139746" y="2935225"/>
            <a:chExt cx="1452530" cy="369332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6139746" y="3282658"/>
              <a:ext cx="1240855" cy="145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424414" y="2935225"/>
              <a:ext cx="1167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Beam2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948783" y="4881277"/>
            <a:ext cx="45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13</a:t>
            </a:fld>
            <a:endParaRPr lang="en-US"/>
          </a:p>
        </p:txBody>
      </p:sp>
      <p:sp>
        <p:nvSpPr>
          <p:cNvPr id="7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Location in CMS cavern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64472" y="5981733"/>
            <a:ext cx="1328444" cy="369332"/>
            <a:chOff x="1080273" y="3820654"/>
            <a:chExt cx="1328444" cy="369332"/>
          </a:xfrm>
        </p:grpSpPr>
        <p:cxnSp>
          <p:nvCxnSpPr>
            <p:cNvPr id="80" name="Straight Arrow Connector 79"/>
            <p:cNvCxnSpPr/>
            <p:nvPr/>
          </p:nvCxnSpPr>
          <p:spPr>
            <a:xfrm>
              <a:off x="1080273" y="4175387"/>
              <a:ext cx="1328444" cy="1459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313846" y="3820654"/>
              <a:ext cx="1094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Beam1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144078" y="4178255"/>
            <a:ext cx="537412" cy="1775375"/>
            <a:chOff x="5789219" y="4284265"/>
            <a:chExt cx="537412" cy="1775375"/>
          </a:xfrm>
        </p:grpSpPr>
        <p:sp>
          <p:nvSpPr>
            <p:cNvPr id="86" name="8-Point Star 85"/>
            <p:cNvSpPr/>
            <p:nvPr/>
          </p:nvSpPr>
          <p:spPr>
            <a:xfrm>
              <a:off x="5805900" y="4443809"/>
              <a:ext cx="415635" cy="414040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8-Point Star 86"/>
            <p:cNvSpPr/>
            <p:nvPr/>
          </p:nvSpPr>
          <p:spPr>
            <a:xfrm>
              <a:off x="5866231" y="5484359"/>
              <a:ext cx="415635" cy="414040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5789219" y="4284265"/>
              <a:ext cx="537412" cy="1775375"/>
              <a:chOff x="225774" y="4142847"/>
              <a:chExt cx="537412" cy="1775375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grpSp>
            <p:nvGrpSpPr>
              <p:cNvPr id="90" name="Group 89"/>
              <p:cNvGrpSpPr/>
              <p:nvPr/>
            </p:nvGrpSpPr>
            <p:grpSpPr>
              <a:xfrm>
                <a:off x="225774" y="4830373"/>
                <a:ext cx="537412" cy="441939"/>
                <a:chOff x="3236378" y="5996332"/>
                <a:chExt cx="537412" cy="441939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3236378" y="5996332"/>
                  <a:ext cx="529979" cy="44193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3294797" y="5996332"/>
                  <a:ext cx="4789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B2</a:t>
                  </a:r>
                  <a:endParaRPr lang="en-US" dirty="0"/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345989" y="5602145"/>
                <a:ext cx="277935" cy="316077"/>
                <a:chOff x="331665" y="4107377"/>
                <a:chExt cx="277935" cy="316077"/>
              </a:xfrm>
            </p:grpSpPr>
            <p:sp>
              <p:nvSpPr>
                <p:cNvPr id="96" name="Oval 95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385993" y="4142847"/>
                <a:ext cx="284488" cy="329002"/>
                <a:chOff x="331665" y="4107378"/>
                <a:chExt cx="284488" cy="329002"/>
              </a:xfrm>
            </p:grpSpPr>
            <p:sp>
              <p:nvSpPr>
                <p:cNvPr id="93" name="Oval 92"/>
                <p:cNvSpPr/>
                <p:nvPr/>
              </p:nvSpPr>
              <p:spPr>
                <a:xfrm>
                  <a:off x="331665" y="4259778"/>
                  <a:ext cx="152400" cy="17660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 flipV="1">
                  <a:off x="484065" y="4107378"/>
                  <a:ext cx="132088" cy="1524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00" name="Group 99"/>
          <p:cNvGrpSpPr/>
          <p:nvPr/>
        </p:nvGrpSpPr>
        <p:grpSpPr>
          <a:xfrm>
            <a:off x="4040974" y="4116173"/>
            <a:ext cx="537412" cy="1775375"/>
            <a:chOff x="5789219" y="4284265"/>
            <a:chExt cx="537412" cy="1775375"/>
          </a:xfrm>
        </p:grpSpPr>
        <p:sp>
          <p:nvSpPr>
            <p:cNvPr id="101" name="8-Point Star 100"/>
            <p:cNvSpPr/>
            <p:nvPr/>
          </p:nvSpPr>
          <p:spPr>
            <a:xfrm>
              <a:off x="5805900" y="4443809"/>
              <a:ext cx="415635" cy="414040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8-Point Star 101"/>
            <p:cNvSpPr/>
            <p:nvPr/>
          </p:nvSpPr>
          <p:spPr>
            <a:xfrm>
              <a:off x="5866231" y="5484359"/>
              <a:ext cx="415635" cy="414040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5789219" y="4284265"/>
              <a:ext cx="537412" cy="1775375"/>
              <a:chOff x="225774" y="4142847"/>
              <a:chExt cx="537412" cy="1775375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grpSp>
            <p:nvGrpSpPr>
              <p:cNvPr id="104" name="Group 103"/>
              <p:cNvGrpSpPr/>
              <p:nvPr/>
            </p:nvGrpSpPr>
            <p:grpSpPr>
              <a:xfrm>
                <a:off x="225774" y="4830373"/>
                <a:ext cx="537412" cy="441939"/>
                <a:chOff x="3236378" y="5996332"/>
                <a:chExt cx="537412" cy="441939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3236378" y="5996332"/>
                  <a:ext cx="529979" cy="44193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3294797" y="5996332"/>
                  <a:ext cx="4789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B2</a:t>
                  </a:r>
                  <a:endParaRPr lang="en-US" dirty="0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345989" y="5602145"/>
                <a:ext cx="277935" cy="316077"/>
                <a:chOff x="331665" y="4107377"/>
                <a:chExt cx="277935" cy="316077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385993" y="4142847"/>
                <a:ext cx="284488" cy="329002"/>
                <a:chOff x="331665" y="4107378"/>
                <a:chExt cx="284488" cy="329002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331665" y="4259778"/>
                  <a:ext cx="152400" cy="17660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 flipV="1">
                  <a:off x="484065" y="4107378"/>
                  <a:ext cx="132088" cy="1524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13" name="Group 112"/>
          <p:cNvGrpSpPr/>
          <p:nvPr/>
        </p:nvGrpSpPr>
        <p:grpSpPr>
          <a:xfrm>
            <a:off x="1908871" y="4117128"/>
            <a:ext cx="537412" cy="1775375"/>
            <a:chOff x="5789219" y="4284265"/>
            <a:chExt cx="537412" cy="1775375"/>
          </a:xfrm>
        </p:grpSpPr>
        <p:sp>
          <p:nvSpPr>
            <p:cNvPr id="114" name="8-Point Star 113"/>
            <p:cNvSpPr/>
            <p:nvPr/>
          </p:nvSpPr>
          <p:spPr>
            <a:xfrm>
              <a:off x="5805900" y="4443809"/>
              <a:ext cx="415635" cy="414040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8-Point Star 114"/>
            <p:cNvSpPr/>
            <p:nvPr/>
          </p:nvSpPr>
          <p:spPr>
            <a:xfrm>
              <a:off x="5866231" y="5484359"/>
              <a:ext cx="415635" cy="414040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5789219" y="4284265"/>
              <a:ext cx="537412" cy="1775375"/>
              <a:chOff x="225774" y="4142847"/>
              <a:chExt cx="537412" cy="1775375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grpSp>
            <p:nvGrpSpPr>
              <p:cNvPr id="117" name="Group 116"/>
              <p:cNvGrpSpPr/>
              <p:nvPr/>
            </p:nvGrpSpPr>
            <p:grpSpPr>
              <a:xfrm>
                <a:off x="225774" y="4830373"/>
                <a:ext cx="537412" cy="441939"/>
                <a:chOff x="3236378" y="5996332"/>
                <a:chExt cx="537412" cy="441939"/>
              </a:xfrm>
            </p:grpSpPr>
            <p:sp>
              <p:nvSpPr>
                <p:cNvPr id="124" name="Oval 123"/>
                <p:cNvSpPr/>
                <p:nvPr/>
              </p:nvSpPr>
              <p:spPr>
                <a:xfrm>
                  <a:off x="3236378" y="5996332"/>
                  <a:ext cx="529979" cy="44193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3294797" y="5996332"/>
                  <a:ext cx="4789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B2</a:t>
                  </a:r>
                  <a:endParaRPr lang="en-US" dirty="0"/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345989" y="5602145"/>
                <a:ext cx="277935" cy="316077"/>
                <a:chOff x="331665" y="4107377"/>
                <a:chExt cx="277935" cy="316077"/>
              </a:xfrm>
            </p:grpSpPr>
            <p:sp>
              <p:nvSpPr>
                <p:cNvPr id="122" name="Oval 121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385993" y="4142847"/>
                <a:ext cx="284488" cy="329002"/>
                <a:chOff x="331665" y="4107378"/>
                <a:chExt cx="284488" cy="329002"/>
              </a:xfrm>
            </p:grpSpPr>
            <p:sp>
              <p:nvSpPr>
                <p:cNvPr id="120" name="Oval 119"/>
                <p:cNvSpPr/>
                <p:nvPr/>
              </p:nvSpPr>
              <p:spPr>
                <a:xfrm>
                  <a:off x="331665" y="4259778"/>
                  <a:ext cx="152400" cy="17660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 flipV="1">
                  <a:off x="484065" y="4107378"/>
                  <a:ext cx="132088" cy="1524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6" name="Group 125"/>
          <p:cNvGrpSpPr/>
          <p:nvPr/>
        </p:nvGrpSpPr>
        <p:grpSpPr>
          <a:xfrm>
            <a:off x="830539" y="4137556"/>
            <a:ext cx="537412" cy="1775376"/>
            <a:chOff x="225774" y="4142846"/>
            <a:chExt cx="537412" cy="1775376"/>
          </a:xfrm>
        </p:grpSpPr>
        <p:grpSp>
          <p:nvGrpSpPr>
            <p:cNvPr id="127" name="Group 126"/>
            <p:cNvGrpSpPr/>
            <p:nvPr/>
          </p:nvGrpSpPr>
          <p:grpSpPr>
            <a:xfrm>
              <a:off x="225774" y="4830373"/>
              <a:ext cx="537412" cy="441939"/>
              <a:chOff x="3236378" y="5996332"/>
              <a:chExt cx="537412" cy="441939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3236378" y="5996332"/>
                <a:ext cx="529979" cy="4419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3294797" y="5996332"/>
                <a:ext cx="47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345989" y="5602145"/>
              <a:ext cx="277935" cy="316077"/>
              <a:chOff x="331665" y="4107377"/>
              <a:chExt cx="277935" cy="316077"/>
            </a:xfrm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132" name="Oval 131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385993" y="4142846"/>
              <a:ext cx="277935" cy="316077"/>
              <a:chOff x="331665" y="4107377"/>
              <a:chExt cx="277935" cy="316077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2921321" y="4170547"/>
            <a:ext cx="537412" cy="1775376"/>
            <a:chOff x="225774" y="4142846"/>
            <a:chExt cx="537412" cy="1775376"/>
          </a:xfrm>
        </p:grpSpPr>
        <p:grpSp>
          <p:nvGrpSpPr>
            <p:cNvPr id="137" name="Group 136"/>
            <p:cNvGrpSpPr/>
            <p:nvPr/>
          </p:nvGrpSpPr>
          <p:grpSpPr>
            <a:xfrm>
              <a:off x="225774" y="4830373"/>
              <a:ext cx="537412" cy="441939"/>
              <a:chOff x="3236378" y="5996332"/>
              <a:chExt cx="537412" cy="441939"/>
            </a:xfrm>
          </p:grpSpPr>
          <p:sp>
            <p:nvSpPr>
              <p:cNvPr id="144" name="Oval 143"/>
              <p:cNvSpPr/>
              <p:nvPr/>
            </p:nvSpPr>
            <p:spPr>
              <a:xfrm>
                <a:off x="3236378" y="5996332"/>
                <a:ext cx="529979" cy="4419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3294797" y="5996332"/>
                <a:ext cx="47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345989" y="5602145"/>
              <a:ext cx="277935" cy="316077"/>
              <a:chOff x="331665" y="4107377"/>
              <a:chExt cx="277935" cy="316077"/>
            </a:xfrm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142" name="Oval 141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385993" y="4142846"/>
              <a:ext cx="277935" cy="316077"/>
              <a:chOff x="331665" y="4107377"/>
              <a:chExt cx="277935" cy="316077"/>
            </a:xfrm>
          </p:grpSpPr>
          <p:sp>
            <p:nvSpPr>
              <p:cNvPr id="140" name="Oval 139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5085275" y="4182154"/>
            <a:ext cx="537412" cy="1775376"/>
            <a:chOff x="225774" y="4142846"/>
            <a:chExt cx="537412" cy="1775376"/>
          </a:xfrm>
        </p:grpSpPr>
        <p:grpSp>
          <p:nvGrpSpPr>
            <p:cNvPr id="147" name="Group 146"/>
            <p:cNvGrpSpPr/>
            <p:nvPr/>
          </p:nvGrpSpPr>
          <p:grpSpPr>
            <a:xfrm>
              <a:off x="225774" y="4830373"/>
              <a:ext cx="537412" cy="441939"/>
              <a:chOff x="3236378" y="5996332"/>
              <a:chExt cx="537412" cy="441939"/>
            </a:xfrm>
          </p:grpSpPr>
          <p:sp>
            <p:nvSpPr>
              <p:cNvPr id="154" name="Oval 153"/>
              <p:cNvSpPr/>
              <p:nvPr/>
            </p:nvSpPr>
            <p:spPr>
              <a:xfrm>
                <a:off x="3236378" y="5996332"/>
                <a:ext cx="529979" cy="4419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3294797" y="5996332"/>
                <a:ext cx="47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345989" y="5602145"/>
              <a:ext cx="277935" cy="316077"/>
              <a:chOff x="331665" y="4107377"/>
              <a:chExt cx="277935" cy="316077"/>
            </a:xfrm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152" name="Oval 151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385993" y="4142846"/>
              <a:ext cx="277935" cy="316077"/>
              <a:chOff x="331665" y="4107377"/>
              <a:chExt cx="277935" cy="316077"/>
            </a:xfrm>
          </p:grpSpPr>
          <p:sp>
            <p:nvSpPr>
              <p:cNvPr id="150" name="Oval 149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6" name="Rectangle 155"/>
          <p:cNvSpPr/>
          <p:nvPr/>
        </p:nvSpPr>
        <p:spPr>
          <a:xfrm>
            <a:off x="164640" y="1320277"/>
            <a:ext cx="67058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Golden locations</a:t>
            </a:r>
            <a:r>
              <a:rPr lang="en-US" sz="2000" b="1" dirty="0" smtClean="0"/>
              <a:t>:</a:t>
            </a:r>
          </a:p>
          <a:p>
            <a:r>
              <a:rPr lang="en-US" sz="1600" dirty="0" smtClean="0"/>
              <a:t> where it’s easier to discriminate the MIB products from the collisions products based on the fact they are arriving well separated in time. </a:t>
            </a:r>
          </a:p>
          <a:p>
            <a:r>
              <a:rPr lang="en-US" sz="1600" dirty="0" smtClean="0"/>
              <a:t>For the 25ns this maximum timing separation corresponds </a:t>
            </a:r>
            <a:r>
              <a:rPr lang="en-US" sz="1600" dirty="0"/>
              <a:t>to 25/2=12.5ns</a:t>
            </a:r>
            <a:r>
              <a:rPr lang="en-US" sz="1400" dirty="0"/>
              <a:t>.</a:t>
            </a:r>
          </a:p>
        </p:txBody>
      </p:sp>
      <p:cxnSp>
        <p:nvCxnSpPr>
          <p:cNvPr id="157" name="Straight Arrow Connector 156"/>
          <p:cNvCxnSpPr/>
          <p:nvPr/>
        </p:nvCxnSpPr>
        <p:spPr>
          <a:xfrm>
            <a:off x="6734833" y="2064119"/>
            <a:ext cx="536888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7271721" y="1556287"/>
            <a:ext cx="1872279" cy="1015663"/>
          </a:xfrm>
          <a:prstGeom prst="rect">
            <a:avLst/>
          </a:prstGeom>
          <a:solidFill>
            <a:srgbClr val="FFFF00"/>
          </a:solidFill>
          <a:ln w="1905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Must sit in one of the golden locations.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9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298045" y="5051343"/>
            <a:ext cx="94458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18776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177577" y="3156159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236378" y="3156159"/>
            <a:ext cx="0" cy="253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295179" y="3156159"/>
            <a:ext cx="1" cy="253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353981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412784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75865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GL1</a:t>
            </a:r>
          </a:p>
          <a:p>
            <a:r>
              <a:rPr lang="en-US" dirty="0" smtClean="0"/>
              <a:t>6.25ns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156212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GL2</a:t>
            </a:r>
          </a:p>
          <a:p>
            <a:r>
              <a:rPr lang="en-US" dirty="0" smtClean="0"/>
              <a:t>18.75ns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36559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GL3</a:t>
            </a:r>
          </a:p>
          <a:p>
            <a:r>
              <a:rPr lang="en-US" dirty="0" smtClean="0"/>
              <a:t>31.25ns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916906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GL4</a:t>
            </a:r>
          </a:p>
          <a:p>
            <a:r>
              <a:rPr lang="en-US" dirty="0" smtClean="0"/>
              <a:t>43.75ns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797253" y="2509828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GL5</a:t>
            </a:r>
          </a:p>
          <a:p>
            <a:r>
              <a:rPr lang="en-US" dirty="0" smtClean="0"/>
              <a:t>56.25ns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77600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GL6</a:t>
            </a:r>
          </a:p>
          <a:p>
            <a:r>
              <a:rPr lang="en-US" dirty="0" smtClean="0"/>
              <a:t>68.75ns</a:t>
            </a:r>
            <a:endParaRPr lang="en-US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1620409" y="5051343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732312" y="49199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788388" y="49199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896842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897706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620409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399933" y="3187762"/>
            <a:ext cx="128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= 62.5 ns</a:t>
            </a:r>
            <a:endParaRPr lang="en-US" dirty="0"/>
          </a:p>
        </p:txBody>
      </p:sp>
      <p:cxnSp>
        <p:nvCxnSpPr>
          <p:cNvPr id="95" name="Straight Connector 94"/>
          <p:cNvCxnSpPr/>
          <p:nvPr/>
        </p:nvCxnSpPr>
        <p:spPr>
          <a:xfrm>
            <a:off x="463617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7738478" y="3901724"/>
            <a:ext cx="1405522" cy="369331"/>
            <a:chOff x="6139746" y="2935225"/>
            <a:chExt cx="1452530" cy="369332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6139746" y="3282658"/>
              <a:ext cx="1240855" cy="145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424414" y="2935225"/>
              <a:ext cx="1167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Beam2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948783" y="4881277"/>
            <a:ext cx="45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14</a:t>
            </a:fld>
            <a:endParaRPr lang="en-US"/>
          </a:p>
        </p:txBody>
      </p:sp>
      <p:sp>
        <p:nvSpPr>
          <p:cNvPr id="7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Location in CMS cavern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64472" y="5981733"/>
            <a:ext cx="1328444" cy="369332"/>
            <a:chOff x="1080273" y="3820654"/>
            <a:chExt cx="1328444" cy="369332"/>
          </a:xfrm>
        </p:grpSpPr>
        <p:cxnSp>
          <p:nvCxnSpPr>
            <p:cNvPr id="80" name="Straight Arrow Connector 79"/>
            <p:cNvCxnSpPr/>
            <p:nvPr/>
          </p:nvCxnSpPr>
          <p:spPr>
            <a:xfrm>
              <a:off x="1080273" y="4175387"/>
              <a:ext cx="1328444" cy="1459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81" name="TextBox 80"/>
            <p:cNvSpPr txBox="1"/>
            <p:nvPr/>
          </p:nvSpPr>
          <p:spPr>
            <a:xfrm>
              <a:off x="1313846" y="3820654"/>
              <a:ext cx="1094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Beam1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629000" y="4019336"/>
            <a:ext cx="697631" cy="2040304"/>
            <a:chOff x="5629000" y="4019336"/>
            <a:chExt cx="697631" cy="2040304"/>
          </a:xfrm>
        </p:grpSpPr>
        <p:grpSp>
          <p:nvGrpSpPr>
            <p:cNvPr id="86" name="Group 85"/>
            <p:cNvGrpSpPr/>
            <p:nvPr/>
          </p:nvGrpSpPr>
          <p:grpSpPr>
            <a:xfrm>
              <a:off x="5629000" y="4019336"/>
              <a:ext cx="537412" cy="1775376"/>
              <a:chOff x="225774" y="4142846"/>
              <a:chExt cx="537412" cy="1775376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225774" y="4830373"/>
                <a:ext cx="537412" cy="441939"/>
                <a:chOff x="3236378" y="5996332"/>
                <a:chExt cx="537412" cy="441939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3236378" y="5996332"/>
                  <a:ext cx="529979" cy="44193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3294797" y="5996332"/>
                  <a:ext cx="4789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B1</a:t>
                  </a:r>
                  <a:endParaRPr lang="en-US" dirty="0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345989" y="5602145"/>
                <a:ext cx="277935" cy="316077"/>
                <a:chOff x="331665" y="4107377"/>
                <a:chExt cx="277935" cy="316077"/>
              </a:xfrm>
              <a:scene3d>
                <a:camera prst="orthographicFront">
                  <a:rot lat="10800000" lon="0" rev="0"/>
                </a:camera>
                <a:lightRig rig="threePt" dir="t"/>
              </a:scene3d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385993" y="4142846"/>
                <a:ext cx="277935" cy="316077"/>
                <a:chOff x="331665" y="4107377"/>
                <a:chExt cx="277935" cy="316077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5726509" y="4284265"/>
              <a:ext cx="600122" cy="1775375"/>
              <a:chOff x="5726509" y="4284265"/>
              <a:chExt cx="600122" cy="1775375"/>
            </a:xfrm>
          </p:grpSpPr>
          <p:sp>
            <p:nvSpPr>
              <p:cNvPr id="88" name="8-Point Star 87"/>
              <p:cNvSpPr/>
              <p:nvPr/>
            </p:nvSpPr>
            <p:spPr>
              <a:xfrm>
                <a:off x="5726509" y="4298293"/>
                <a:ext cx="343500" cy="342182"/>
              </a:xfrm>
              <a:prstGeom prst="star8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8-Point Star 89"/>
              <p:cNvSpPr/>
              <p:nvPr/>
            </p:nvSpPr>
            <p:spPr>
              <a:xfrm>
                <a:off x="5836322" y="5619258"/>
                <a:ext cx="343500" cy="342182"/>
              </a:xfrm>
              <a:prstGeom prst="star8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789219" y="4284265"/>
                <a:ext cx="537412" cy="1775375"/>
                <a:chOff x="225774" y="4142847"/>
                <a:chExt cx="537412" cy="1775375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grpSp>
              <p:nvGrpSpPr>
                <p:cNvPr id="92" name="Group 91"/>
                <p:cNvGrpSpPr/>
                <p:nvPr/>
              </p:nvGrpSpPr>
              <p:grpSpPr>
                <a:xfrm>
                  <a:off x="225774" y="4780888"/>
                  <a:ext cx="537412" cy="441939"/>
                  <a:chOff x="3236378" y="5946847"/>
                  <a:chExt cx="537412" cy="441939"/>
                </a:xfrm>
              </p:grpSpPr>
              <p:sp>
                <p:nvSpPr>
                  <p:cNvPr id="100" name="Oval 99"/>
                  <p:cNvSpPr/>
                  <p:nvPr/>
                </p:nvSpPr>
                <p:spPr>
                  <a:xfrm>
                    <a:off x="3236378" y="5946847"/>
                    <a:ext cx="529979" cy="441939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3294797" y="5946847"/>
                    <a:ext cx="4789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B2</a:t>
                    </a:r>
                    <a:endParaRPr lang="en-US" dirty="0"/>
                  </a:p>
                </p:txBody>
              </p:sp>
            </p:grpSp>
            <p:grpSp>
              <p:nvGrpSpPr>
                <p:cNvPr id="93" name="Group 92"/>
                <p:cNvGrpSpPr/>
                <p:nvPr/>
              </p:nvGrpSpPr>
              <p:grpSpPr>
                <a:xfrm>
                  <a:off x="345989" y="5602145"/>
                  <a:ext cx="277935" cy="316077"/>
                  <a:chOff x="331665" y="4107377"/>
                  <a:chExt cx="277935" cy="316077"/>
                </a:xfrm>
              </p:grpSpPr>
              <p:sp>
                <p:nvSpPr>
                  <p:cNvPr id="98" name="Oval 97"/>
                  <p:cNvSpPr/>
                  <p:nvPr/>
                </p:nvSpPr>
                <p:spPr>
                  <a:xfrm>
                    <a:off x="331665" y="4107377"/>
                    <a:ext cx="125535" cy="16367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>
                  <a:xfrm>
                    <a:off x="484065" y="4259777"/>
                    <a:ext cx="125535" cy="16367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4" name="Group 93"/>
                <p:cNvGrpSpPr/>
                <p:nvPr/>
              </p:nvGrpSpPr>
              <p:grpSpPr>
                <a:xfrm>
                  <a:off x="385993" y="4142847"/>
                  <a:ext cx="284488" cy="329002"/>
                  <a:chOff x="331665" y="4107378"/>
                  <a:chExt cx="284488" cy="329002"/>
                </a:xfrm>
              </p:grpSpPr>
              <p:sp>
                <p:nvSpPr>
                  <p:cNvPr id="96" name="Oval 95"/>
                  <p:cNvSpPr/>
                  <p:nvPr/>
                </p:nvSpPr>
                <p:spPr>
                  <a:xfrm>
                    <a:off x="331665" y="4259778"/>
                    <a:ext cx="152400" cy="176602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 flipV="1">
                    <a:off x="484065" y="4107378"/>
                    <a:ext cx="132088" cy="1524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11" name="Group 110"/>
          <p:cNvGrpSpPr/>
          <p:nvPr/>
        </p:nvGrpSpPr>
        <p:grpSpPr>
          <a:xfrm>
            <a:off x="3597548" y="4045791"/>
            <a:ext cx="697631" cy="2040304"/>
            <a:chOff x="5629000" y="4019336"/>
            <a:chExt cx="697631" cy="2040304"/>
          </a:xfrm>
        </p:grpSpPr>
        <p:grpSp>
          <p:nvGrpSpPr>
            <p:cNvPr id="112" name="Group 111"/>
            <p:cNvGrpSpPr/>
            <p:nvPr/>
          </p:nvGrpSpPr>
          <p:grpSpPr>
            <a:xfrm>
              <a:off x="5629000" y="4019336"/>
              <a:ext cx="537412" cy="1775376"/>
              <a:chOff x="225774" y="4142846"/>
              <a:chExt cx="537412" cy="1775376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225774" y="4830373"/>
                <a:ext cx="537412" cy="441939"/>
                <a:chOff x="3236378" y="5996332"/>
                <a:chExt cx="537412" cy="441939"/>
              </a:xfrm>
            </p:grpSpPr>
            <p:sp>
              <p:nvSpPr>
                <p:cNvPr id="133" name="Oval 132"/>
                <p:cNvSpPr/>
                <p:nvPr/>
              </p:nvSpPr>
              <p:spPr>
                <a:xfrm>
                  <a:off x="3236378" y="5996332"/>
                  <a:ext cx="529979" cy="44193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3294797" y="5996332"/>
                  <a:ext cx="4789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B1</a:t>
                  </a:r>
                  <a:endParaRPr lang="en-US" dirty="0"/>
                </a:p>
              </p:txBody>
            </p:sp>
          </p:grpSp>
          <p:grpSp>
            <p:nvGrpSpPr>
              <p:cNvPr id="127" name="Group 126"/>
              <p:cNvGrpSpPr/>
              <p:nvPr/>
            </p:nvGrpSpPr>
            <p:grpSpPr>
              <a:xfrm>
                <a:off x="345989" y="5602145"/>
                <a:ext cx="277935" cy="316077"/>
                <a:chOff x="331665" y="4107377"/>
                <a:chExt cx="277935" cy="316077"/>
              </a:xfrm>
              <a:scene3d>
                <a:camera prst="orthographicFront">
                  <a:rot lat="10800000" lon="0" rev="0"/>
                </a:camera>
                <a:lightRig rig="threePt" dir="t"/>
              </a:scene3d>
            </p:grpSpPr>
            <p:sp>
              <p:nvSpPr>
                <p:cNvPr id="131" name="Oval 130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8" name="Group 127"/>
              <p:cNvGrpSpPr/>
              <p:nvPr/>
            </p:nvGrpSpPr>
            <p:grpSpPr>
              <a:xfrm>
                <a:off x="385993" y="4142846"/>
                <a:ext cx="277935" cy="316077"/>
                <a:chOff x="331665" y="4107377"/>
                <a:chExt cx="277935" cy="316077"/>
              </a:xfrm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3" name="Group 112"/>
            <p:cNvGrpSpPr/>
            <p:nvPr/>
          </p:nvGrpSpPr>
          <p:grpSpPr>
            <a:xfrm>
              <a:off x="5726509" y="4284265"/>
              <a:ext cx="600122" cy="1775375"/>
              <a:chOff x="5726509" y="4284265"/>
              <a:chExt cx="600122" cy="1775375"/>
            </a:xfrm>
          </p:grpSpPr>
          <p:sp>
            <p:nvSpPr>
              <p:cNvPr id="114" name="8-Point Star 113"/>
              <p:cNvSpPr/>
              <p:nvPr/>
            </p:nvSpPr>
            <p:spPr>
              <a:xfrm>
                <a:off x="5726509" y="4298293"/>
                <a:ext cx="343500" cy="342182"/>
              </a:xfrm>
              <a:prstGeom prst="star8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8-Point Star 114"/>
              <p:cNvSpPr/>
              <p:nvPr/>
            </p:nvSpPr>
            <p:spPr>
              <a:xfrm>
                <a:off x="5836322" y="5619258"/>
                <a:ext cx="343500" cy="342182"/>
              </a:xfrm>
              <a:prstGeom prst="star8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5789219" y="4284265"/>
                <a:ext cx="537412" cy="1775375"/>
                <a:chOff x="225774" y="4142847"/>
                <a:chExt cx="537412" cy="1775375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grpSp>
              <p:nvGrpSpPr>
                <p:cNvPr id="117" name="Group 116"/>
                <p:cNvGrpSpPr/>
                <p:nvPr/>
              </p:nvGrpSpPr>
              <p:grpSpPr>
                <a:xfrm>
                  <a:off x="225774" y="4780888"/>
                  <a:ext cx="537412" cy="441939"/>
                  <a:chOff x="3236378" y="5946847"/>
                  <a:chExt cx="537412" cy="441939"/>
                </a:xfrm>
              </p:grpSpPr>
              <p:sp>
                <p:nvSpPr>
                  <p:cNvPr id="124" name="Oval 123"/>
                  <p:cNvSpPr/>
                  <p:nvPr/>
                </p:nvSpPr>
                <p:spPr>
                  <a:xfrm>
                    <a:off x="3236378" y="5946847"/>
                    <a:ext cx="529979" cy="441939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3294797" y="5946847"/>
                    <a:ext cx="4789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B2</a:t>
                    </a:r>
                    <a:endParaRPr lang="en-US" dirty="0"/>
                  </a:p>
                </p:txBody>
              </p:sp>
            </p:grpSp>
            <p:grpSp>
              <p:nvGrpSpPr>
                <p:cNvPr id="118" name="Group 117"/>
                <p:cNvGrpSpPr/>
                <p:nvPr/>
              </p:nvGrpSpPr>
              <p:grpSpPr>
                <a:xfrm>
                  <a:off x="345989" y="5602145"/>
                  <a:ext cx="277935" cy="316077"/>
                  <a:chOff x="331665" y="4107377"/>
                  <a:chExt cx="277935" cy="316077"/>
                </a:xfrm>
              </p:grpSpPr>
              <p:sp>
                <p:nvSpPr>
                  <p:cNvPr id="122" name="Oval 121"/>
                  <p:cNvSpPr/>
                  <p:nvPr/>
                </p:nvSpPr>
                <p:spPr>
                  <a:xfrm>
                    <a:off x="331665" y="4107377"/>
                    <a:ext cx="125535" cy="16367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484065" y="4259777"/>
                    <a:ext cx="125535" cy="16367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9" name="Group 118"/>
                <p:cNvGrpSpPr/>
                <p:nvPr/>
              </p:nvGrpSpPr>
              <p:grpSpPr>
                <a:xfrm>
                  <a:off x="385993" y="4142847"/>
                  <a:ext cx="284488" cy="329002"/>
                  <a:chOff x="331665" y="4107378"/>
                  <a:chExt cx="284488" cy="329002"/>
                </a:xfrm>
              </p:grpSpPr>
              <p:sp>
                <p:nvSpPr>
                  <p:cNvPr id="120" name="Oval 119"/>
                  <p:cNvSpPr/>
                  <p:nvPr/>
                </p:nvSpPr>
                <p:spPr>
                  <a:xfrm>
                    <a:off x="331665" y="4259778"/>
                    <a:ext cx="152400" cy="176602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 flipV="1">
                    <a:off x="484065" y="4107378"/>
                    <a:ext cx="132088" cy="1524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35" name="Group 134"/>
          <p:cNvGrpSpPr/>
          <p:nvPr/>
        </p:nvGrpSpPr>
        <p:grpSpPr>
          <a:xfrm>
            <a:off x="1392916" y="4029680"/>
            <a:ext cx="697631" cy="2040304"/>
            <a:chOff x="5629000" y="4019336"/>
            <a:chExt cx="697631" cy="2040304"/>
          </a:xfrm>
        </p:grpSpPr>
        <p:grpSp>
          <p:nvGrpSpPr>
            <p:cNvPr id="136" name="Group 135"/>
            <p:cNvGrpSpPr/>
            <p:nvPr/>
          </p:nvGrpSpPr>
          <p:grpSpPr>
            <a:xfrm>
              <a:off x="5629000" y="4019336"/>
              <a:ext cx="537412" cy="1775376"/>
              <a:chOff x="225774" y="4142846"/>
              <a:chExt cx="537412" cy="1775376"/>
            </a:xfrm>
          </p:grpSpPr>
          <p:grpSp>
            <p:nvGrpSpPr>
              <p:cNvPr id="150" name="Group 149"/>
              <p:cNvGrpSpPr/>
              <p:nvPr/>
            </p:nvGrpSpPr>
            <p:grpSpPr>
              <a:xfrm>
                <a:off x="225774" y="4830373"/>
                <a:ext cx="537412" cy="441939"/>
                <a:chOff x="3236378" y="5996332"/>
                <a:chExt cx="537412" cy="441939"/>
              </a:xfrm>
            </p:grpSpPr>
            <p:sp>
              <p:nvSpPr>
                <p:cNvPr id="157" name="Oval 156"/>
                <p:cNvSpPr/>
                <p:nvPr/>
              </p:nvSpPr>
              <p:spPr>
                <a:xfrm>
                  <a:off x="3236378" y="5996332"/>
                  <a:ext cx="529979" cy="44193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TextBox 157"/>
                <p:cNvSpPr txBox="1"/>
                <p:nvPr/>
              </p:nvSpPr>
              <p:spPr>
                <a:xfrm>
                  <a:off x="3294797" y="5996332"/>
                  <a:ext cx="4789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B1</a:t>
                  </a:r>
                  <a:endParaRPr lang="en-US" dirty="0"/>
                </a:p>
              </p:txBody>
            </p:sp>
          </p:grpSp>
          <p:grpSp>
            <p:nvGrpSpPr>
              <p:cNvPr id="151" name="Group 150"/>
              <p:cNvGrpSpPr/>
              <p:nvPr/>
            </p:nvGrpSpPr>
            <p:grpSpPr>
              <a:xfrm>
                <a:off x="345989" y="5602145"/>
                <a:ext cx="277935" cy="316077"/>
                <a:chOff x="331665" y="4107377"/>
                <a:chExt cx="277935" cy="316077"/>
              </a:xfrm>
              <a:scene3d>
                <a:camera prst="orthographicFront">
                  <a:rot lat="10800000" lon="0" rev="0"/>
                </a:camera>
                <a:lightRig rig="threePt" dir="t"/>
              </a:scene3d>
            </p:grpSpPr>
            <p:sp>
              <p:nvSpPr>
                <p:cNvPr id="155" name="Oval 154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2" name="Group 151"/>
              <p:cNvGrpSpPr/>
              <p:nvPr/>
            </p:nvGrpSpPr>
            <p:grpSpPr>
              <a:xfrm>
                <a:off x="385993" y="4142846"/>
                <a:ext cx="277935" cy="316077"/>
                <a:chOff x="331665" y="4107377"/>
                <a:chExt cx="277935" cy="316077"/>
              </a:xfrm>
            </p:grpSpPr>
            <p:sp>
              <p:nvSpPr>
                <p:cNvPr id="153" name="Oval 152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5726509" y="4284265"/>
              <a:ext cx="600122" cy="1775375"/>
              <a:chOff x="5726509" y="4284265"/>
              <a:chExt cx="600122" cy="1775375"/>
            </a:xfrm>
          </p:grpSpPr>
          <p:sp>
            <p:nvSpPr>
              <p:cNvPr id="138" name="8-Point Star 137"/>
              <p:cNvSpPr/>
              <p:nvPr/>
            </p:nvSpPr>
            <p:spPr>
              <a:xfrm>
                <a:off x="5726509" y="4298293"/>
                <a:ext cx="343500" cy="342182"/>
              </a:xfrm>
              <a:prstGeom prst="star8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8-Point Star 138"/>
              <p:cNvSpPr/>
              <p:nvPr/>
            </p:nvSpPr>
            <p:spPr>
              <a:xfrm>
                <a:off x="5836322" y="5619258"/>
                <a:ext cx="343500" cy="342182"/>
              </a:xfrm>
              <a:prstGeom prst="star8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5789219" y="4284265"/>
                <a:ext cx="537412" cy="1775375"/>
                <a:chOff x="225774" y="4142847"/>
                <a:chExt cx="537412" cy="1775375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grpSp>
              <p:nvGrpSpPr>
                <p:cNvPr id="141" name="Group 140"/>
                <p:cNvGrpSpPr/>
                <p:nvPr/>
              </p:nvGrpSpPr>
              <p:grpSpPr>
                <a:xfrm>
                  <a:off x="225774" y="4780888"/>
                  <a:ext cx="537412" cy="441939"/>
                  <a:chOff x="3236378" y="5946847"/>
                  <a:chExt cx="537412" cy="441939"/>
                </a:xfrm>
              </p:grpSpPr>
              <p:sp>
                <p:nvSpPr>
                  <p:cNvPr id="148" name="Oval 147"/>
                  <p:cNvSpPr/>
                  <p:nvPr/>
                </p:nvSpPr>
                <p:spPr>
                  <a:xfrm>
                    <a:off x="3236378" y="5946847"/>
                    <a:ext cx="529979" cy="441939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3294797" y="5946847"/>
                    <a:ext cx="4789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B2</a:t>
                    </a:r>
                    <a:endParaRPr lang="en-US" dirty="0"/>
                  </a:p>
                </p:txBody>
              </p:sp>
            </p:grpSp>
            <p:grpSp>
              <p:nvGrpSpPr>
                <p:cNvPr id="142" name="Group 141"/>
                <p:cNvGrpSpPr/>
                <p:nvPr/>
              </p:nvGrpSpPr>
              <p:grpSpPr>
                <a:xfrm>
                  <a:off x="345989" y="5602145"/>
                  <a:ext cx="277935" cy="316077"/>
                  <a:chOff x="331665" y="4107377"/>
                  <a:chExt cx="277935" cy="316077"/>
                </a:xfrm>
              </p:grpSpPr>
              <p:sp>
                <p:nvSpPr>
                  <p:cNvPr id="146" name="Oval 145"/>
                  <p:cNvSpPr/>
                  <p:nvPr/>
                </p:nvSpPr>
                <p:spPr>
                  <a:xfrm>
                    <a:off x="331665" y="4107377"/>
                    <a:ext cx="125535" cy="16367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Oval 146"/>
                  <p:cNvSpPr/>
                  <p:nvPr/>
                </p:nvSpPr>
                <p:spPr>
                  <a:xfrm>
                    <a:off x="484065" y="4259777"/>
                    <a:ext cx="125535" cy="16367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3" name="Group 142"/>
                <p:cNvGrpSpPr/>
                <p:nvPr/>
              </p:nvGrpSpPr>
              <p:grpSpPr>
                <a:xfrm>
                  <a:off x="385993" y="4142847"/>
                  <a:ext cx="284488" cy="329002"/>
                  <a:chOff x="331665" y="4107378"/>
                  <a:chExt cx="284488" cy="329002"/>
                </a:xfrm>
              </p:grpSpPr>
              <p:sp>
                <p:nvSpPr>
                  <p:cNvPr id="144" name="Oval 143"/>
                  <p:cNvSpPr/>
                  <p:nvPr/>
                </p:nvSpPr>
                <p:spPr>
                  <a:xfrm>
                    <a:off x="331665" y="4259778"/>
                    <a:ext cx="152400" cy="176602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 flipV="1">
                    <a:off x="484065" y="4107378"/>
                    <a:ext cx="132088" cy="1524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159" name="Rectangle 158"/>
          <p:cNvSpPr/>
          <p:nvPr/>
        </p:nvSpPr>
        <p:spPr>
          <a:xfrm>
            <a:off x="164640" y="1320277"/>
            <a:ext cx="67058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Golden locations</a:t>
            </a:r>
            <a:r>
              <a:rPr lang="en-US" sz="2000" b="1" dirty="0" smtClean="0"/>
              <a:t>:</a:t>
            </a:r>
          </a:p>
          <a:p>
            <a:r>
              <a:rPr lang="en-US" sz="1600" dirty="0" smtClean="0"/>
              <a:t> where it’s easier to discriminate the MIB products from the collisions products based on the fact they are arriving well separated in time. </a:t>
            </a:r>
          </a:p>
          <a:p>
            <a:r>
              <a:rPr lang="en-US" sz="1600" dirty="0" smtClean="0"/>
              <a:t>For the 25ns this maximum timing separation corresponds </a:t>
            </a:r>
            <a:r>
              <a:rPr lang="en-US" sz="1600" dirty="0"/>
              <a:t>to 25/2=12.5ns</a:t>
            </a:r>
            <a:r>
              <a:rPr lang="en-US" sz="1400" dirty="0"/>
              <a:t>.</a:t>
            </a:r>
          </a:p>
        </p:txBody>
      </p:sp>
      <p:cxnSp>
        <p:nvCxnSpPr>
          <p:cNvPr id="160" name="Straight Arrow Connector 159"/>
          <p:cNvCxnSpPr/>
          <p:nvPr/>
        </p:nvCxnSpPr>
        <p:spPr>
          <a:xfrm>
            <a:off x="6734833" y="2064119"/>
            <a:ext cx="536888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7271721" y="1556287"/>
            <a:ext cx="1872279" cy="1015663"/>
          </a:xfrm>
          <a:prstGeom prst="rect">
            <a:avLst/>
          </a:prstGeom>
          <a:solidFill>
            <a:srgbClr val="FFFF00"/>
          </a:solidFill>
          <a:ln w="1905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Must sit in one of the golden locations.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4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298045" y="5051343"/>
            <a:ext cx="94458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18776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177577" y="3156159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236378" y="3156159"/>
            <a:ext cx="0" cy="253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295179" y="3156159"/>
            <a:ext cx="1" cy="253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353981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412784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75865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GL1</a:t>
            </a:r>
          </a:p>
          <a:p>
            <a:r>
              <a:rPr lang="en-US" dirty="0" smtClean="0"/>
              <a:t>6.25ns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156212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GL2</a:t>
            </a:r>
          </a:p>
          <a:p>
            <a:r>
              <a:rPr lang="en-US" dirty="0" smtClean="0"/>
              <a:t>18.75ns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36559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GL3</a:t>
            </a:r>
          </a:p>
          <a:p>
            <a:r>
              <a:rPr lang="en-US" dirty="0" smtClean="0"/>
              <a:t>31.25ns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916906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GL4</a:t>
            </a:r>
          </a:p>
          <a:p>
            <a:r>
              <a:rPr lang="en-US" dirty="0" smtClean="0"/>
              <a:t>43.75ns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797253" y="2509828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GL5</a:t>
            </a:r>
          </a:p>
          <a:p>
            <a:r>
              <a:rPr lang="en-US" dirty="0" smtClean="0"/>
              <a:t>56.25ns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77600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GL6</a:t>
            </a:r>
          </a:p>
          <a:p>
            <a:r>
              <a:rPr lang="en-US" dirty="0" smtClean="0"/>
              <a:t>68.75ns</a:t>
            </a:r>
            <a:endParaRPr lang="en-US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1620409" y="5051343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732312" y="49199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788388" y="49199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896842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897706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620409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399933" y="3187762"/>
            <a:ext cx="128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= 68.75 ns</a:t>
            </a:r>
            <a:endParaRPr lang="en-US" dirty="0"/>
          </a:p>
        </p:txBody>
      </p:sp>
      <p:cxnSp>
        <p:nvCxnSpPr>
          <p:cNvPr id="95" name="Straight Connector 94"/>
          <p:cNvCxnSpPr/>
          <p:nvPr/>
        </p:nvCxnSpPr>
        <p:spPr>
          <a:xfrm>
            <a:off x="463617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7738478" y="3901724"/>
            <a:ext cx="1405522" cy="369331"/>
            <a:chOff x="6139746" y="2935225"/>
            <a:chExt cx="1452530" cy="369332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6139746" y="3282658"/>
              <a:ext cx="1240855" cy="145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424414" y="2935225"/>
              <a:ext cx="1167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Beam2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948783" y="4881277"/>
            <a:ext cx="45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15</a:t>
            </a:fld>
            <a:endParaRPr lang="en-US"/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Location in CMS cavern</a:t>
            </a:r>
            <a:endParaRPr lang="en-US" dirty="0"/>
          </a:p>
        </p:txBody>
      </p:sp>
      <p:grpSp>
        <p:nvGrpSpPr>
          <p:cNvPr id="75" name="Group 74"/>
          <p:cNvGrpSpPr/>
          <p:nvPr/>
        </p:nvGrpSpPr>
        <p:grpSpPr>
          <a:xfrm>
            <a:off x="64472" y="5981733"/>
            <a:ext cx="1328444" cy="369332"/>
            <a:chOff x="1080273" y="3820654"/>
            <a:chExt cx="1328444" cy="369332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1080273" y="4175387"/>
              <a:ext cx="1328444" cy="1459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1313846" y="3820654"/>
              <a:ext cx="1094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Beam1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850070" y="4117128"/>
            <a:ext cx="537412" cy="1775375"/>
            <a:chOff x="5789219" y="4284265"/>
            <a:chExt cx="537412" cy="1775375"/>
          </a:xfrm>
        </p:grpSpPr>
        <p:sp>
          <p:nvSpPr>
            <p:cNvPr id="81" name="8-Point Star 80"/>
            <p:cNvSpPr/>
            <p:nvPr/>
          </p:nvSpPr>
          <p:spPr>
            <a:xfrm>
              <a:off x="5805900" y="4443809"/>
              <a:ext cx="415635" cy="414040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8-Point Star 81"/>
            <p:cNvSpPr/>
            <p:nvPr/>
          </p:nvSpPr>
          <p:spPr>
            <a:xfrm>
              <a:off x="5866231" y="5484359"/>
              <a:ext cx="415635" cy="414040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5789219" y="4284265"/>
              <a:ext cx="537412" cy="1775375"/>
              <a:chOff x="225774" y="4142847"/>
              <a:chExt cx="537412" cy="1775375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grpSp>
            <p:nvGrpSpPr>
              <p:cNvPr id="87" name="Group 86"/>
              <p:cNvGrpSpPr/>
              <p:nvPr/>
            </p:nvGrpSpPr>
            <p:grpSpPr>
              <a:xfrm>
                <a:off x="225774" y="4830373"/>
                <a:ext cx="537412" cy="441939"/>
                <a:chOff x="3236378" y="5996332"/>
                <a:chExt cx="537412" cy="441939"/>
              </a:xfrm>
            </p:grpSpPr>
            <p:sp>
              <p:nvSpPr>
                <p:cNvPr id="96" name="Oval 95"/>
                <p:cNvSpPr/>
                <p:nvPr/>
              </p:nvSpPr>
              <p:spPr>
                <a:xfrm>
                  <a:off x="3236378" y="5996332"/>
                  <a:ext cx="529979" cy="44193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3294797" y="5996332"/>
                  <a:ext cx="4789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B2</a:t>
                  </a:r>
                  <a:endParaRPr lang="en-US" dirty="0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345989" y="5602145"/>
                <a:ext cx="277935" cy="316077"/>
                <a:chOff x="331665" y="4107377"/>
                <a:chExt cx="277935" cy="316077"/>
              </a:xfrm>
            </p:grpSpPr>
            <p:sp>
              <p:nvSpPr>
                <p:cNvPr id="93" name="Oval 92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385993" y="4142847"/>
                <a:ext cx="284488" cy="329002"/>
                <a:chOff x="331665" y="4107378"/>
                <a:chExt cx="284488" cy="329002"/>
              </a:xfrm>
            </p:grpSpPr>
            <p:sp>
              <p:nvSpPr>
                <p:cNvPr id="91" name="Oval 90"/>
                <p:cNvSpPr/>
                <p:nvPr/>
              </p:nvSpPr>
              <p:spPr>
                <a:xfrm>
                  <a:off x="331665" y="4259778"/>
                  <a:ext cx="152400" cy="17660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 flipV="1">
                  <a:off x="484065" y="4107378"/>
                  <a:ext cx="132088" cy="1524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8" name="Group 97"/>
          <p:cNvGrpSpPr/>
          <p:nvPr/>
        </p:nvGrpSpPr>
        <p:grpSpPr>
          <a:xfrm>
            <a:off x="2921321" y="4117128"/>
            <a:ext cx="537412" cy="1775375"/>
            <a:chOff x="5789219" y="4284265"/>
            <a:chExt cx="537412" cy="1775375"/>
          </a:xfrm>
        </p:grpSpPr>
        <p:sp>
          <p:nvSpPr>
            <p:cNvPr id="99" name="8-Point Star 98"/>
            <p:cNvSpPr/>
            <p:nvPr/>
          </p:nvSpPr>
          <p:spPr>
            <a:xfrm>
              <a:off x="5805900" y="4443809"/>
              <a:ext cx="415635" cy="414040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8-Point Star 99"/>
            <p:cNvSpPr/>
            <p:nvPr/>
          </p:nvSpPr>
          <p:spPr>
            <a:xfrm>
              <a:off x="5866231" y="5484359"/>
              <a:ext cx="415635" cy="414040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5789219" y="4284265"/>
              <a:ext cx="537412" cy="1775375"/>
              <a:chOff x="225774" y="4142847"/>
              <a:chExt cx="537412" cy="1775375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grpSp>
            <p:nvGrpSpPr>
              <p:cNvPr id="102" name="Group 101"/>
              <p:cNvGrpSpPr/>
              <p:nvPr/>
            </p:nvGrpSpPr>
            <p:grpSpPr>
              <a:xfrm>
                <a:off x="225774" y="4830373"/>
                <a:ext cx="537412" cy="441939"/>
                <a:chOff x="3236378" y="5996332"/>
                <a:chExt cx="537412" cy="441939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3236378" y="5996332"/>
                  <a:ext cx="529979" cy="44193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3294797" y="5996332"/>
                  <a:ext cx="4789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B2</a:t>
                  </a:r>
                  <a:endParaRPr lang="en-US" dirty="0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>
                <a:off x="345989" y="5602145"/>
                <a:ext cx="277935" cy="316077"/>
                <a:chOff x="331665" y="4107377"/>
                <a:chExt cx="277935" cy="316077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385993" y="4142847"/>
                <a:ext cx="284488" cy="329002"/>
                <a:chOff x="331665" y="4107378"/>
                <a:chExt cx="284488" cy="329002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331665" y="4259778"/>
                  <a:ext cx="152400" cy="17660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 flipV="1">
                  <a:off x="484065" y="4107378"/>
                  <a:ext cx="132088" cy="1524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11" name="Group 110"/>
          <p:cNvGrpSpPr/>
          <p:nvPr/>
        </p:nvGrpSpPr>
        <p:grpSpPr>
          <a:xfrm>
            <a:off x="5085275" y="4092925"/>
            <a:ext cx="537412" cy="1775375"/>
            <a:chOff x="5789219" y="4284265"/>
            <a:chExt cx="537412" cy="1775375"/>
          </a:xfrm>
        </p:grpSpPr>
        <p:sp>
          <p:nvSpPr>
            <p:cNvPr id="112" name="8-Point Star 111"/>
            <p:cNvSpPr/>
            <p:nvPr/>
          </p:nvSpPr>
          <p:spPr>
            <a:xfrm>
              <a:off x="5805900" y="4443809"/>
              <a:ext cx="415635" cy="414040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8-Point Star 112"/>
            <p:cNvSpPr/>
            <p:nvPr/>
          </p:nvSpPr>
          <p:spPr>
            <a:xfrm>
              <a:off x="5866231" y="5484359"/>
              <a:ext cx="415635" cy="414040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5789219" y="4284265"/>
              <a:ext cx="537412" cy="1775375"/>
              <a:chOff x="225774" y="4142847"/>
              <a:chExt cx="537412" cy="1775375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grpSp>
            <p:nvGrpSpPr>
              <p:cNvPr id="115" name="Group 114"/>
              <p:cNvGrpSpPr/>
              <p:nvPr/>
            </p:nvGrpSpPr>
            <p:grpSpPr>
              <a:xfrm>
                <a:off x="225774" y="4830373"/>
                <a:ext cx="537412" cy="441939"/>
                <a:chOff x="3236378" y="5996332"/>
                <a:chExt cx="537412" cy="441939"/>
              </a:xfrm>
            </p:grpSpPr>
            <p:sp>
              <p:nvSpPr>
                <p:cNvPr id="122" name="Oval 121"/>
                <p:cNvSpPr/>
                <p:nvPr/>
              </p:nvSpPr>
              <p:spPr>
                <a:xfrm>
                  <a:off x="3236378" y="5996332"/>
                  <a:ext cx="529979" cy="44193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3294797" y="5996332"/>
                  <a:ext cx="4789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B2</a:t>
                  </a:r>
                  <a:endParaRPr lang="en-US" dirty="0"/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345989" y="5602145"/>
                <a:ext cx="277935" cy="316077"/>
                <a:chOff x="331665" y="4107377"/>
                <a:chExt cx="277935" cy="316077"/>
              </a:xfrm>
            </p:grpSpPr>
            <p:sp>
              <p:nvSpPr>
                <p:cNvPr id="120" name="Oval 119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>
                <a:off x="385993" y="4142847"/>
                <a:ext cx="284488" cy="329002"/>
                <a:chOff x="331665" y="4107378"/>
                <a:chExt cx="284488" cy="329002"/>
              </a:xfrm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331665" y="4259778"/>
                  <a:ext cx="152400" cy="17660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 flipV="1">
                  <a:off x="484065" y="4107378"/>
                  <a:ext cx="132088" cy="1524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4" name="Group 123"/>
          <p:cNvGrpSpPr/>
          <p:nvPr/>
        </p:nvGrpSpPr>
        <p:grpSpPr>
          <a:xfrm>
            <a:off x="1908871" y="4155140"/>
            <a:ext cx="537412" cy="1775376"/>
            <a:chOff x="225774" y="4142846"/>
            <a:chExt cx="537412" cy="1775376"/>
          </a:xfrm>
        </p:grpSpPr>
        <p:grpSp>
          <p:nvGrpSpPr>
            <p:cNvPr id="125" name="Group 124"/>
            <p:cNvGrpSpPr/>
            <p:nvPr/>
          </p:nvGrpSpPr>
          <p:grpSpPr>
            <a:xfrm>
              <a:off x="225774" y="4830373"/>
              <a:ext cx="537412" cy="441939"/>
              <a:chOff x="3236378" y="5996332"/>
              <a:chExt cx="537412" cy="441939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3236378" y="5996332"/>
                <a:ext cx="529979" cy="4419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3294797" y="5996332"/>
                <a:ext cx="47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345989" y="5602145"/>
              <a:ext cx="277935" cy="316077"/>
              <a:chOff x="331665" y="4107377"/>
              <a:chExt cx="277935" cy="316077"/>
            </a:xfrm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130" name="Oval 129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385993" y="4142846"/>
              <a:ext cx="277935" cy="316077"/>
              <a:chOff x="331665" y="4107377"/>
              <a:chExt cx="277935" cy="316077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4" name="Group 133"/>
          <p:cNvGrpSpPr/>
          <p:nvPr/>
        </p:nvGrpSpPr>
        <p:grpSpPr>
          <a:xfrm>
            <a:off x="4026473" y="4163655"/>
            <a:ext cx="537412" cy="1775376"/>
            <a:chOff x="225774" y="4142846"/>
            <a:chExt cx="537412" cy="1775376"/>
          </a:xfrm>
        </p:grpSpPr>
        <p:grpSp>
          <p:nvGrpSpPr>
            <p:cNvPr id="135" name="Group 134"/>
            <p:cNvGrpSpPr/>
            <p:nvPr/>
          </p:nvGrpSpPr>
          <p:grpSpPr>
            <a:xfrm>
              <a:off x="225774" y="4830373"/>
              <a:ext cx="537412" cy="441939"/>
              <a:chOff x="3236378" y="5996332"/>
              <a:chExt cx="537412" cy="441939"/>
            </a:xfrm>
          </p:grpSpPr>
          <p:sp>
            <p:nvSpPr>
              <p:cNvPr id="142" name="Oval 141"/>
              <p:cNvSpPr/>
              <p:nvPr/>
            </p:nvSpPr>
            <p:spPr>
              <a:xfrm>
                <a:off x="3236378" y="5996332"/>
                <a:ext cx="529979" cy="4419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3294797" y="5996332"/>
                <a:ext cx="47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345989" y="5602145"/>
              <a:ext cx="277935" cy="316077"/>
              <a:chOff x="331665" y="4107377"/>
              <a:chExt cx="277935" cy="316077"/>
            </a:xfrm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140" name="Oval 139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385993" y="4142846"/>
              <a:ext cx="277935" cy="316077"/>
              <a:chOff x="331665" y="4107377"/>
              <a:chExt cx="277935" cy="316077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6144078" y="4155140"/>
            <a:ext cx="537412" cy="1775376"/>
            <a:chOff x="225774" y="4142846"/>
            <a:chExt cx="537412" cy="1775376"/>
          </a:xfrm>
        </p:grpSpPr>
        <p:grpSp>
          <p:nvGrpSpPr>
            <p:cNvPr id="145" name="Group 144"/>
            <p:cNvGrpSpPr/>
            <p:nvPr/>
          </p:nvGrpSpPr>
          <p:grpSpPr>
            <a:xfrm>
              <a:off x="225774" y="4830373"/>
              <a:ext cx="537412" cy="441939"/>
              <a:chOff x="3236378" y="5996332"/>
              <a:chExt cx="537412" cy="441939"/>
            </a:xfrm>
          </p:grpSpPr>
          <p:sp>
            <p:nvSpPr>
              <p:cNvPr id="152" name="Oval 151"/>
              <p:cNvSpPr/>
              <p:nvPr/>
            </p:nvSpPr>
            <p:spPr>
              <a:xfrm>
                <a:off x="3236378" y="5996332"/>
                <a:ext cx="529979" cy="4419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3294797" y="5996332"/>
                <a:ext cx="47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345989" y="5602145"/>
              <a:ext cx="277935" cy="316077"/>
              <a:chOff x="331665" y="4107377"/>
              <a:chExt cx="277935" cy="316077"/>
            </a:xfrm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150" name="Oval 149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385993" y="4142846"/>
              <a:ext cx="277935" cy="316077"/>
              <a:chOff x="331665" y="4107377"/>
              <a:chExt cx="277935" cy="316077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4" name="Rectangle 153"/>
          <p:cNvSpPr/>
          <p:nvPr/>
        </p:nvSpPr>
        <p:spPr>
          <a:xfrm>
            <a:off x="164640" y="1320277"/>
            <a:ext cx="67058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Golden locations</a:t>
            </a:r>
            <a:r>
              <a:rPr lang="en-US" sz="2000" b="1" dirty="0" smtClean="0"/>
              <a:t>:</a:t>
            </a:r>
          </a:p>
          <a:p>
            <a:r>
              <a:rPr lang="en-US" sz="1600" dirty="0" smtClean="0"/>
              <a:t> where it’s easier to discriminate the MIB products from the collisions products based on the fact they are arriving well separated in time. </a:t>
            </a:r>
          </a:p>
          <a:p>
            <a:r>
              <a:rPr lang="en-US" sz="1600" dirty="0" smtClean="0"/>
              <a:t>For the 25ns this maximum timing separation corresponds </a:t>
            </a:r>
            <a:r>
              <a:rPr lang="en-US" sz="1600" dirty="0"/>
              <a:t>to 25/2=12.5ns</a:t>
            </a:r>
            <a:r>
              <a:rPr lang="en-US" sz="1400" dirty="0"/>
              <a:t>.</a:t>
            </a:r>
          </a:p>
        </p:txBody>
      </p:sp>
      <p:cxnSp>
        <p:nvCxnSpPr>
          <p:cNvPr id="155" name="Straight Arrow Connector 154"/>
          <p:cNvCxnSpPr/>
          <p:nvPr/>
        </p:nvCxnSpPr>
        <p:spPr>
          <a:xfrm>
            <a:off x="6734833" y="2064119"/>
            <a:ext cx="536888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7" name="TextBox 156"/>
          <p:cNvSpPr txBox="1"/>
          <p:nvPr/>
        </p:nvSpPr>
        <p:spPr>
          <a:xfrm>
            <a:off x="7271721" y="1556287"/>
            <a:ext cx="1872279" cy="1015663"/>
          </a:xfrm>
          <a:prstGeom prst="rect">
            <a:avLst/>
          </a:prstGeom>
          <a:solidFill>
            <a:srgbClr val="FFFF00"/>
          </a:solidFill>
          <a:ln w="1905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Must sit in one of the golden locations.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7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Golden Location 6</a:t>
            </a: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2451451"/>
            <a:ext cx="3734043" cy="394410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1800" dirty="0" smtClean="0"/>
              <a:t>Golden location:   </a:t>
            </a:r>
          </a:p>
          <a:p>
            <a:pPr marL="400050" lvl="1" indent="0">
              <a:buNone/>
            </a:pPr>
            <a:r>
              <a:rPr lang="en-US" sz="1800" dirty="0" smtClean="0"/>
              <a:t>MIB –</a:t>
            </a:r>
            <a:r>
              <a:rPr lang="en-US" sz="1800" dirty="0"/>
              <a:t> </a:t>
            </a:r>
            <a:r>
              <a:rPr lang="en-US" sz="1800" dirty="0" err="1" smtClean="0"/>
              <a:t>pp</a:t>
            </a:r>
            <a:r>
              <a:rPr lang="en-US" sz="1800" dirty="0" smtClean="0"/>
              <a:t> products </a:t>
            </a:r>
            <a:r>
              <a:rPr lang="en-US" sz="2000" b="1" u="sng" dirty="0" smtClean="0"/>
              <a:t>maximum time separation</a:t>
            </a:r>
          </a:p>
          <a:p>
            <a:pPr marL="400050" lvl="1" indent="0">
              <a:buNone/>
            </a:pPr>
            <a:endParaRPr lang="en-US" sz="2000" b="1" u="sng" dirty="0" smtClean="0"/>
          </a:p>
          <a:p>
            <a:pPr>
              <a:buFont typeface="Wingdings" charset="2"/>
              <a:buChar char="Ø"/>
            </a:pPr>
            <a:r>
              <a:rPr lang="en-US" sz="1800" dirty="0" smtClean="0"/>
              <a:t>Good </a:t>
            </a:r>
            <a:r>
              <a:rPr lang="en-US" sz="2000" b="1" u="sng" dirty="0" smtClean="0"/>
              <a:t>environmental</a:t>
            </a:r>
            <a:r>
              <a:rPr lang="en-US" sz="2000" dirty="0" smtClean="0"/>
              <a:t> </a:t>
            </a:r>
            <a:r>
              <a:rPr lang="en-US" sz="1800" dirty="0" smtClean="0"/>
              <a:t>conditions</a:t>
            </a:r>
          </a:p>
          <a:p>
            <a:pPr>
              <a:buFont typeface="Wingdings" charset="2"/>
              <a:buChar char="Ø"/>
            </a:pPr>
            <a:endParaRPr lang="en-US" sz="1400" dirty="0" smtClean="0"/>
          </a:p>
          <a:p>
            <a:pPr>
              <a:buFont typeface="Wingdings" charset="2"/>
              <a:buChar char="Ø"/>
            </a:pPr>
            <a:r>
              <a:rPr lang="en-US" sz="1800" b="1" u="sng" dirty="0"/>
              <a:t>A</a:t>
            </a:r>
            <a:r>
              <a:rPr lang="en-US" sz="2000" b="1" u="sng" dirty="0" smtClean="0"/>
              <a:t>vailable space </a:t>
            </a:r>
            <a:r>
              <a:rPr lang="en-US" sz="1800" dirty="0" smtClean="0"/>
              <a:t>around the rotating shielding.</a:t>
            </a:r>
          </a:p>
          <a:p>
            <a:pPr>
              <a:buFont typeface="Wingdings" charset="2"/>
              <a:buChar char="Ø"/>
            </a:pPr>
            <a:endParaRPr lang="en-US" sz="1800" dirty="0" smtClean="0"/>
          </a:p>
          <a:p>
            <a:pPr>
              <a:buFont typeface="Wingdings" charset="2"/>
              <a:buChar char="Ø"/>
            </a:pPr>
            <a:r>
              <a:rPr lang="en-US" sz="1800" dirty="0" smtClean="0"/>
              <a:t>Absolute </a:t>
            </a:r>
            <a:r>
              <a:rPr lang="en-US" sz="2000" b="1" u="sng" dirty="0" smtClean="0"/>
              <a:t>MIB flux is higher</a:t>
            </a:r>
            <a:r>
              <a:rPr lang="en-US" sz="2000" u="sng" dirty="0" smtClean="0"/>
              <a:t>  </a:t>
            </a:r>
            <a:r>
              <a:rPr lang="en-US" sz="1800" dirty="0" err="1" smtClean="0"/>
              <a:t>w.r.t</a:t>
            </a:r>
            <a:r>
              <a:rPr lang="en-US" sz="1800" dirty="0" smtClean="0"/>
              <a:t>. other golden locations closer to the IP.</a:t>
            </a:r>
          </a:p>
          <a:p>
            <a:pPr lvl="1"/>
            <a:endParaRPr lang="en-US" sz="1600" dirty="0"/>
          </a:p>
        </p:txBody>
      </p:sp>
      <p:grpSp>
        <p:nvGrpSpPr>
          <p:cNvPr id="123" name="Group 122"/>
          <p:cNvGrpSpPr/>
          <p:nvPr/>
        </p:nvGrpSpPr>
        <p:grpSpPr>
          <a:xfrm>
            <a:off x="5157473" y="5327965"/>
            <a:ext cx="2984419" cy="1408039"/>
            <a:chOff x="4861228" y="5090195"/>
            <a:chExt cx="3410866" cy="1540433"/>
          </a:xfrm>
        </p:grpSpPr>
        <p:cxnSp>
          <p:nvCxnSpPr>
            <p:cNvPr id="87" name="Straight Connector 86"/>
            <p:cNvCxnSpPr/>
            <p:nvPr/>
          </p:nvCxnSpPr>
          <p:spPr>
            <a:xfrm flipV="1">
              <a:off x="4861228" y="5854301"/>
              <a:ext cx="2883982" cy="1459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7668091" y="5717784"/>
              <a:ext cx="604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+z</a:t>
              </a:r>
              <a:endParaRPr 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203432" y="6261296"/>
              <a:ext cx="541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IP</a:t>
              </a:r>
              <a:endParaRPr lang="en-US" dirty="0"/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6131279" y="5090195"/>
              <a:ext cx="0" cy="1041249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7423228" y="5604330"/>
              <a:ext cx="0" cy="671565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H="1" flipV="1">
              <a:off x="5474356" y="5090195"/>
              <a:ext cx="1948872" cy="76410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5319629" y="6204682"/>
              <a:ext cx="1556162" cy="303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Golden Location 6</a:t>
              </a:r>
              <a:endParaRPr lang="en-US" sz="12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548152" y="5854301"/>
              <a:ext cx="875076" cy="347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0deg</a:t>
              </a:r>
              <a:endParaRPr lang="en-US" sz="1200" dirty="0"/>
            </a:p>
          </p:txBody>
        </p:sp>
        <p:sp>
          <p:nvSpPr>
            <p:cNvPr id="121" name="Bent Arrow 120"/>
            <p:cNvSpPr/>
            <p:nvPr/>
          </p:nvSpPr>
          <p:spPr>
            <a:xfrm>
              <a:off x="6525433" y="5533118"/>
              <a:ext cx="160581" cy="321183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196095" y="5419663"/>
              <a:ext cx="2773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558ED5"/>
                  </a:solidFill>
                </a:rPr>
                <a:t>φ</a:t>
              </a:r>
              <a:endParaRPr lang="en-US" b="1" dirty="0">
                <a:solidFill>
                  <a:srgbClr val="558ED5"/>
                </a:solidFill>
              </a:endParaRPr>
            </a:p>
          </p:txBody>
        </p:sp>
      </p:grp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043" y="1791452"/>
            <a:ext cx="5409957" cy="308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Orfanelli Stella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16</a:t>
            </a:fld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08695" y="1559802"/>
            <a:ext cx="3104579" cy="707886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GOLDEN LOCATION 6 : the most promising location. 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6311" y="1525936"/>
            <a:ext cx="540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smtClean="0">
                <a:solidFill>
                  <a:srgbClr val="3366FF"/>
                </a:solidFill>
              </a:rPr>
              <a:t> GL7          GL6        GL5       GL4        GL3      GL2      GL1 </a:t>
            </a:r>
            <a:endParaRPr lang="en-US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1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4-18 at 9.28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161"/>
            <a:ext cx="4216400" cy="3535236"/>
          </a:xfrm>
          <a:prstGeom prst="rect">
            <a:avLst/>
          </a:prstGeom>
        </p:spPr>
      </p:pic>
      <p:pic>
        <p:nvPicPr>
          <p:cNvPr id="6" name="Picture 5" descr="Screen Shot 2013-04-18 at 9.29.3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44578"/>
          <a:stretch/>
        </p:blipFill>
        <p:spPr>
          <a:xfrm>
            <a:off x="4216400" y="1329043"/>
            <a:ext cx="4470400" cy="52552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9249" y="1599028"/>
            <a:ext cx="3891476" cy="1015663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1)Expected dose for 10 years of operation &lt;1kGy</a:t>
            </a:r>
          </a:p>
          <a:p>
            <a:r>
              <a:rPr lang="en-US" sz="2000" dirty="0" smtClean="0"/>
              <a:t>2)Magnetic Field &lt;200gauss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266499" y="6040422"/>
            <a:ext cx="181436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Radial distance[cm]</a:t>
            </a:r>
          </a:p>
          <a:p>
            <a:pPr algn="r"/>
            <a:r>
              <a:rPr lang="en-US" sz="1400" b="1" dirty="0" smtClean="0"/>
              <a:t> from beam axis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660" y="2746161"/>
            <a:ext cx="41987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Radiation dose in rad for 10years of operation</a:t>
            </a:r>
            <a:endParaRPr lang="en-US" sz="16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23th April 2013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Orfanelli Stella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17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78317" y="-1"/>
            <a:ext cx="6787365" cy="12387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Golden Location 6</a:t>
            </a:r>
            <a:br>
              <a:rPr lang="en-US" sz="3600" dirty="0" smtClean="0"/>
            </a:br>
            <a:r>
              <a:rPr lang="en-US" sz="3600" dirty="0" smtClean="0"/>
              <a:t>Environmental Parameters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7965682" y="1828800"/>
            <a:ext cx="416318" cy="369332"/>
          </a:xfrm>
          <a:prstGeom prst="rect">
            <a:avLst/>
          </a:prstGeom>
          <a:solidFill>
            <a:schemeClr val="bg1"/>
          </a:solidFill>
          <a:ln>
            <a:solidFill>
              <a:srgbClr val="C0504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Bz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16484" y="4531312"/>
            <a:ext cx="416318" cy="369332"/>
          </a:xfrm>
          <a:prstGeom prst="rect">
            <a:avLst/>
          </a:prstGeom>
          <a:solidFill>
            <a:schemeClr val="bg1"/>
          </a:solidFill>
          <a:ln>
            <a:solidFill>
              <a:srgbClr val="C0504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10899" y="5777178"/>
            <a:ext cx="18143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Radial distance[m]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10899" y="3318363"/>
            <a:ext cx="18143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Radial distance[m]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74920" y="1292215"/>
            <a:ext cx="24070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Magnetic Field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772400" y="416198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Free space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4899" y="397731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Free space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0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18</a:t>
            </a:fld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Golden Location 6</a:t>
            </a:r>
            <a:br>
              <a:rPr lang="en-US" sz="3600" dirty="0" smtClean="0"/>
            </a:br>
            <a:r>
              <a:rPr lang="en-US" sz="3600" dirty="0" smtClean="0"/>
              <a:t>MIB/PP flux ratio &amp; MIB flux</a:t>
            </a:r>
            <a:endParaRPr lang="en-US" sz="36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037198"/>
              </p:ext>
            </p:extLst>
          </p:nvPr>
        </p:nvGraphicFramePr>
        <p:xfrm>
          <a:off x="153574" y="2753864"/>
          <a:ext cx="4271985" cy="2899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2" name="Acrobat Document" r:id="rId3" imgW="5400472" imgH="3619320" progId="AcroExch.Document.7">
                  <p:embed/>
                </p:oleObj>
              </mc:Choice>
              <mc:Fallback>
                <p:oleObj name="Acrobat Document" r:id="rId3" imgW="5400472" imgH="3619320" progId="AcroExch.Document.7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74" y="2753864"/>
                        <a:ext cx="4271985" cy="2899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MARINAKI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35" y="2827677"/>
            <a:ext cx="4417722" cy="3075086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6400800" y="3064650"/>
            <a:ext cx="0" cy="25885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804559" y="4436244"/>
            <a:ext cx="5962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65200" y="5472647"/>
            <a:ext cx="31006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Radial distance[cm] from beam axis</a:t>
            </a:r>
            <a:endParaRPr lang="en-US" sz="1400" b="1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838763" y="3064649"/>
            <a:ext cx="4051" cy="24143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246573" y="5082627"/>
            <a:ext cx="5962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263" y="4431248"/>
            <a:ext cx="509586" cy="34694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-3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07569" y="2541962"/>
            <a:ext cx="4112928" cy="47565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MIB/PP flux ratio of all charged particles above Cherenkov threshold,  Golden Location 6.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940828" y="2519767"/>
            <a:ext cx="4270113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MIB(red) &amp; PP(black) fluxes of all charged particles above Cherenkov threshold,  Golden Location 6.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4005442" y="3575249"/>
            <a:ext cx="1336489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Flux (/cm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/sec)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-418062" y="3558201"/>
            <a:ext cx="1460400" cy="28569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MIB Flux / </a:t>
            </a:r>
            <a:r>
              <a:rPr lang="en-US" sz="1200" b="1" dirty="0" err="1" smtClean="0"/>
              <a:t>pp</a:t>
            </a:r>
            <a:r>
              <a:rPr lang="en-US" sz="1200" b="1" dirty="0" smtClean="0"/>
              <a:t> Flux</a:t>
            </a:r>
            <a:endParaRPr lang="en-US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60863" y="1371641"/>
            <a:ext cx="8439530" cy="646331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Two metrics used to conclude to GL6 as the most preferable:</a:t>
            </a:r>
          </a:p>
          <a:p>
            <a:pPr marL="342900" indent="-342900">
              <a:buAutoNum type="arabicParenR"/>
            </a:pPr>
            <a:r>
              <a:rPr lang="en-US" dirty="0" smtClean="0"/>
              <a:t>MIB/PP flux ratio						  2) Absolute value of MIB flux.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55733" y="5716064"/>
            <a:ext cx="31006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Radial distance[cm] from beam axis</a:t>
            </a:r>
            <a:endParaRPr lang="en-US" sz="1400" b="1" dirty="0"/>
          </a:p>
        </p:txBody>
      </p:sp>
      <p:sp>
        <p:nvSpPr>
          <p:cNvPr id="41" name="Rectangle 40"/>
          <p:cNvSpPr/>
          <p:nvPr/>
        </p:nvSpPr>
        <p:spPr>
          <a:xfrm>
            <a:off x="6400800" y="4191647"/>
            <a:ext cx="1842930" cy="4114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MIB flux ~ 1particle/cm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/sec</a:t>
            </a:r>
            <a:endParaRPr lang="en-US" sz="1400" dirty="0"/>
          </a:p>
        </p:txBody>
      </p:sp>
      <p:sp>
        <p:nvSpPr>
          <p:cNvPr id="43" name="Rectangle 42"/>
          <p:cNvSpPr/>
          <p:nvPr/>
        </p:nvSpPr>
        <p:spPr>
          <a:xfrm>
            <a:off x="1838763" y="4840487"/>
            <a:ext cx="1842930" cy="4114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MIB/PP ~4e-4 – 4e-3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85571" y="5997796"/>
            <a:ext cx="81148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Results from FLUKA simulations : 20k </a:t>
            </a:r>
            <a:r>
              <a:rPr lang="en-US" sz="1400" dirty="0" err="1" smtClean="0"/>
              <a:t>pp</a:t>
            </a:r>
            <a:r>
              <a:rPr lang="en-US" sz="1400" dirty="0" smtClean="0"/>
              <a:t> events VS 3e6 MIB particles (</a:t>
            </a:r>
            <a:r>
              <a:rPr lang="en-US" sz="1400" dirty="0" err="1" smtClean="0"/>
              <a:t>N.Mohkov</a:t>
            </a:r>
            <a:r>
              <a:rPr lang="en-US" sz="1400" dirty="0" smtClean="0"/>
              <a:t> input files produced by MARS).Both simulations for a nominal machine.</a:t>
            </a:r>
          </a:p>
        </p:txBody>
      </p:sp>
    </p:spTree>
    <p:extLst>
      <p:ext uri="{BB962C8B-B14F-4D97-AF65-F5344CB8AC3E}">
        <p14:creationId xmlns:p14="http://schemas.microsoft.com/office/powerpoint/2010/main" val="262579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Detector Motivation and Concept</a:t>
            </a:r>
          </a:p>
          <a:p>
            <a:pPr lvl="1"/>
            <a:r>
              <a:rPr lang="en-US" dirty="0" smtClean="0"/>
              <a:t>Choice of Location</a:t>
            </a:r>
          </a:p>
          <a:p>
            <a:pPr lvl="1"/>
            <a:r>
              <a:rPr lang="en-US" dirty="0" smtClean="0"/>
              <a:t>Challenges and Principles of Detection</a:t>
            </a:r>
          </a:p>
          <a:p>
            <a:pPr lvl="2"/>
            <a:r>
              <a:rPr lang="en-US" dirty="0" smtClean="0"/>
              <a:t>Expected rate </a:t>
            </a:r>
          </a:p>
          <a:p>
            <a:pPr lvl="2"/>
            <a:r>
              <a:rPr lang="en-US" dirty="0" smtClean="0"/>
              <a:t>Background suppression</a:t>
            </a:r>
          </a:p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Geometry and Material</a:t>
            </a:r>
          </a:p>
          <a:p>
            <a:pPr lvl="1"/>
            <a:r>
              <a:rPr lang="en-US" dirty="0" smtClean="0"/>
              <a:t>Orientation</a:t>
            </a:r>
          </a:p>
          <a:p>
            <a:pPr lvl="1"/>
            <a:r>
              <a:rPr lang="en-US" dirty="0" smtClean="0"/>
              <a:t>Photomultiplier choice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2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19</a:t>
            </a:fld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Golden Location 6</a:t>
            </a:r>
            <a:br>
              <a:rPr lang="en-US" sz="3600" dirty="0" smtClean="0"/>
            </a:br>
            <a:r>
              <a:rPr lang="en-US" sz="3600" dirty="0" smtClean="0"/>
              <a:t>MIB/PP flux ratio &amp; MIB flux</a:t>
            </a:r>
            <a:endParaRPr lang="en-US" sz="36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873534"/>
              </p:ext>
            </p:extLst>
          </p:nvPr>
        </p:nvGraphicFramePr>
        <p:xfrm>
          <a:off x="153574" y="2753864"/>
          <a:ext cx="4271985" cy="2899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Acrobat Document" r:id="rId3" imgW="5400472" imgH="3619320" progId="AcroExch.Document.7">
                  <p:embed/>
                </p:oleObj>
              </mc:Choice>
              <mc:Fallback>
                <p:oleObj name="Acrobat Document" r:id="rId3" imgW="5400472" imgH="361932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74" y="2753864"/>
                        <a:ext cx="4271985" cy="2899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MARINAKI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35" y="2827677"/>
            <a:ext cx="4417722" cy="307508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65200" y="5472647"/>
            <a:ext cx="31006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Radial distance[cm] from beam axis</a:t>
            </a:r>
            <a:endParaRPr lang="en-US" sz="1400" b="1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838763" y="3064649"/>
            <a:ext cx="4051" cy="24143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246573" y="5082627"/>
            <a:ext cx="5962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263" y="4431248"/>
            <a:ext cx="509586" cy="34694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-3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07569" y="2541962"/>
            <a:ext cx="4112928" cy="47565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MIB/PP flux ratio of all charged particles above Cherenkov threshold,  Golden Location 6.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940828" y="2519767"/>
            <a:ext cx="4270113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MIB(red) &amp; PP(black) fluxes of all charged particles above Cherenkov threshold,  Golden Location 6.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4005442" y="3575249"/>
            <a:ext cx="1336489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Flux (/cm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/sec)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-418062" y="3558201"/>
            <a:ext cx="1460400" cy="28569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MIB Flux / </a:t>
            </a:r>
            <a:r>
              <a:rPr lang="en-US" sz="1200" b="1" dirty="0" err="1" smtClean="0"/>
              <a:t>pp</a:t>
            </a:r>
            <a:r>
              <a:rPr lang="en-US" sz="1200" b="1" dirty="0" smtClean="0"/>
              <a:t> Flux</a:t>
            </a:r>
            <a:endParaRPr lang="en-US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60863" y="1371641"/>
            <a:ext cx="8439530" cy="646331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Two metrics used to conclude to GL6 as the most preferable:</a:t>
            </a:r>
          </a:p>
          <a:p>
            <a:pPr marL="342900" indent="-342900">
              <a:buAutoNum type="arabicParenR"/>
            </a:pPr>
            <a:r>
              <a:rPr lang="en-US" dirty="0" smtClean="0"/>
              <a:t>MIB/PP flux ratio						  2) Absolute value of MIB flux.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55733" y="5716064"/>
            <a:ext cx="31006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Radial distance[cm] from beam axis</a:t>
            </a:r>
            <a:endParaRPr lang="en-US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188634" y="1895631"/>
            <a:ext cx="2638942" cy="646331"/>
          </a:xfrm>
          <a:prstGeom prst="rect">
            <a:avLst/>
          </a:prstGeom>
          <a:solidFill>
            <a:srgbClr val="FFFF00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b="1" dirty="0" smtClean="0">
                <a:solidFill>
                  <a:srgbClr val="800000"/>
                </a:solidFill>
              </a:rPr>
              <a:t>Need to suppress the </a:t>
            </a:r>
            <a:r>
              <a:rPr lang="en-US" b="1" dirty="0" err="1" smtClean="0">
                <a:solidFill>
                  <a:srgbClr val="800000"/>
                </a:solidFill>
              </a:rPr>
              <a:t>pp</a:t>
            </a:r>
            <a:r>
              <a:rPr lang="en-US" b="1" dirty="0" smtClean="0">
                <a:solidFill>
                  <a:srgbClr val="800000"/>
                </a:solidFill>
              </a:rPr>
              <a:t> signal to 0.1%.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38763" y="4840487"/>
            <a:ext cx="1842930" cy="4114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MIB/PP ~4e-4 – 4e-3</a:t>
            </a:r>
            <a:endParaRPr lang="en-US" sz="1400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6400800" y="3064650"/>
            <a:ext cx="0" cy="25885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804559" y="4436244"/>
            <a:ext cx="5962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400800" y="4191647"/>
            <a:ext cx="1842930" cy="4114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MIB flux ~ 1particle/cm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/sec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85571" y="5997796"/>
            <a:ext cx="81148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Results from FLUKA simulations : 20k </a:t>
            </a:r>
            <a:r>
              <a:rPr lang="en-US" sz="1400" dirty="0" err="1" smtClean="0"/>
              <a:t>pp</a:t>
            </a:r>
            <a:r>
              <a:rPr lang="en-US" sz="1400" dirty="0" smtClean="0"/>
              <a:t> events VS 3e6 MIB particles (</a:t>
            </a:r>
            <a:r>
              <a:rPr lang="en-US" sz="1400" dirty="0" err="1" smtClean="0"/>
              <a:t>N.Mohkov</a:t>
            </a:r>
            <a:r>
              <a:rPr lang="en-US" sz="1400" dirty="0" smtClean="0"/>
              <a:t> input files produced by MARS).Both simulations for a nominal machine.</a:t>
            </a:r>
          </a:p>
        </p:txBody>
      </p:sp>
    </p:spTree>
    <p:extLst>
      <p:ext uri="{BB962C8B-B14F-4D97-AF65-F5344CB8AC3E}">
        <p14:creationId xmlns:p14="http://schemas.microsoft.com/office/powerpoint/2010/main" val="230009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20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5571" y="5997796"/>
            <a:ext cx="811482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Results from FLUKA simulations : 20k </a:t>
            </a:r>
            <a:r>
              <a:rPr lang="en-US" sz="1400" dirty="0" err="1" smtClean="0"/>
              <a:t>pp</a:t>
            </a:r>
            <a:r>
              <a:rPr lang="en-US" sz="1400" dirty="0" smtClean="0"/>
              <a:t> events VS 3e6 MIB particles (</a:t>
            </a:r>
            <a:r>
              <a:rPr lang="en-US" sz="1400" dirty="0" err="1" smtClean="0"/>
              <a:t>N.Mohkov</a:t>
            </a:r>
            <a:r>
              <a:rPr lang="en-US" sz="1400" dirty="0" smtClean="0"/>
              <a:t> input files produced by MARS).Both simulations for a nominal machine.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Golden Location 6</a:t>
            </a:r>
            <a:br>
              <a:rPr lang="en-US" sz="3600" dirty="0" smtClean="0"/>
            </a:br>
            <a:r>
              <a:rPr lang="en-US" sz="3600" dirty="0" smtClean="0"/>
              <a:t>MIB/PP flux ratio &amp; MIB flux</a:t>
            </a:r>
            <a:endParaRPr lang="en-US" sz="36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873534"/>
              </p:ext>
            </p:extLst>
          </p:nvPr>
        </p:nvGraphicFramePr>
        <p:xfrm>
          <a:off x="153574" y="2753864"/>
          <a:ext cx="4271985" cy="2899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6" name="Acrobat Document" r:id="rId3" imgW="5400472" imgH="3619320" progId="AcroExch.Document.7">
                  <p:embed/>
                </p:oleObj>
              </mc:Choice>
              <mc:Fallback>
                <p:oleObj name="Acrobat Document" r:id="rId3" imgW="5400472" imgH="361932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74" y="2753864"/>
                        <a:ext cx="4271985" cy="2899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MARINAKI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35" y="2827677"/>
            <a:ext cx="4417722" cy="307508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65200" y="5472647"/>
            <a:ext cx="31006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Radial distance[cm] from beam axis</a:t>
            </a:r>
            <a:endParaRPr lang="en-US" sz="1400" b="1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838763" y="3064649"/>
            <a:ext cx="4051" cy="24143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246573" y="5082627"/>
            <a:ext cx="5962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263" y="4431248"/>
            <a:ext cx="509586" cy="34694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</a:t>
            </a:r>
            <a:r>
              <a:rPr lang="en-US" sz="1600" baseline="30000" dirty="0" smtClean="0"/>
              <a:t>-3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07569" y="2541962"/>
            <a:ext cx="4112928" cy="47565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MIB/PP flux ratio of all charged particles above Cherenkov threshold,  Golden Location 6.</a:t>
            </a:r>
            <a:endParaRPr lang="en-U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940828" y="2519767"/>
            <a:ext cx="4270113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MIB(red) &amp; PP(black) fluxes of all charged particles above Cherenkov threshold,  Golden Location 6.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4005442" y="3575249"/>
            <a:ext cx="1336489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Flux (/cm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/sec)</a:t>
            </a:r>
            <a:endParaRPr lang="en-US" sz="1400" b="1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-418062" y="3558201"/>
            <a:ext cx="1460400" cy="28569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MIB Flux / </a:t>
            </a:r>
            <a:r>
              <a:rPr lang="en-US" sz="1200" b="1" dirty="0" err="1" smtClean="0"/>
              <a:t>pp</a:t>
            </a:r>
            <a:r>
              <a:rPr lang="en-US" sz="1200" b="1" dirty="0" smtClean="0"/>
              <a:t> Flux</a:t>
            </a:r>
            <a:endParaRPr lang="en-US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60863" y="1371641"/>
            <a:ext cx="8439530" cy="646331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Two metrics used to conclude to GL6 as the most preferable:</a:t>
            </a:r>
          </a:p>
          <a:p>
            <a:pPr marL="342900" indent="-342900">
              <a:buAutoNum type="arabicParenR"/>
            </a:pPr>
            <a:r>
              <a:rPr lang="en-US" dirty="0" smtClean="0"/>
              <a:t>MIB/PP flux ratio						  2) Absolute value of MIB flux.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55733" y="5716064"/>
            <a:ext cx="31006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Radial distance[cm] from beam axis</a:t>
            </a:r>
            <a:endParaRPr lang="en-US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1838763" y="4840487"/>
            <a:ext cx="1842930" cy="4114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MIB/PP ~4e-4 – 4e-3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934598" y="1981158"/>
            <a:ext cx="2209402" cy="1077218"/>
          </a:xfrm>
          <a:prstGeom prst="rect">
            <a:avLst/>
          </a:prstGeom>
          <a:solidFill>
            <a:srgbClr val="FFFF00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800000"/>
                </a:solidFill>
              </a:rPr>
              <a:t>Stay in radius less than 220cm to have a succeed in a MIB rate of at least 1 hit/cm</a:t>
            </a:r>
            <a:r>
              <a:rPr lang="en-US" sz="1600" b="1" baseline="30000" dirty="0" smtClean="0">
                <a:solidFill>
                  <a:srgbClr val="800000"/>
                </a:solidFill>
              </a:rPr>
              <a:t>2</a:t>
            </a:r>
            <a:r>
              <a:rPr lang="en-US" sz="1600" b="1" dirty="0" smtClean="0">
                <a:solidFill>
                  <a:srgbClr val="800000"/>
                </a:solidFill>
              </a:rPr>
              <a:t>/sec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88634" y="1895631"/>
            <a:ext cx="2638942" cy="646331"/>
          </a:xfrm>
          <a:prstGeom prst="rect">
            <a:avLst/>
          </a:prstGeom>
          <a:solidFill>
            <a:srgbClr val="FFFF00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rgbClr val="800000"/>
                </a:solidFill>
              </a:rPr>
              <a:t>Need to suppress the </a:t>
            </a:r>
            <a:r>
              <a:rPr lang="en-US" b="1" dirty="0" err="1" smtClean="0">
                <a:solidFill>
                  <a:srgbClr val="800000"/>
                </a:solidFill>
              </a:rPr>
              <a:t>pp</a:t>
            </a:r>
            <a:r>
              <a:rPr lang="en-US" b="1" dirty="0" smtClean="0">
                <a:solidFill>
                  <a:srgbClr val="800000"/>
                </a:solidFill>
              </a:rPr>
              <a:t> signal to 0.1%.</a:t>
            </a:r>
            <a:endParaRPr lang="en-US" dirty="0">
              <a:solidFill>
                <a:srgbClr val="80000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6400800" y="3064650"/>
            <a:ext cx="0" cy="25885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804559" y="4436244"/>
            <a:ext cx="5962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400800" y="4191647"/>
            <a:ext cx="1842930" cy="4114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MIB flux ~ 1particle/cm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/sec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009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ib9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0" y="2538131"/>
            <a:ext cx="5503333" cy="39559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8751" y="1526514"/>
            <a:ext cx="86639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Mostly expected type of particles</a:t>
            </a:r>
            <a:r>
              <a:rPr lang="en-US" b="1" dirty="0" smtClean="0"/>
              <a:t>: Beam Halo </a:t>
            </a:r>
            <a:r>
              <a:rPr lang="en-US" b="1" dirty="0" err="1" smtClean="0"/>
              <a:t>Muons</a:t>
            </a:r>
            <a:r>
              <a:rPr lang="en-US" b="1" dirty="0" smtClean="0"/>
              <a:t> </a:t>
            </a:r>
            <a:r>
              <a:rPr lang="en-US" dirty="0" smtClean="0"/>
              <a:t>produced at the collimators.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0284" y="2119636"/>
            <a:ext cx="2977916" cy="2031325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Most </a:t>
            </a:r>
            <a:r>
              <a:rPr lang="en-US" dirty="0"/>
              <a:t>of the </a:t>
            </a:r>
            <a:r>
              <a:rPr lang="en-US" b="1" dirty="0" smtClean="0">
                <a:solidFill>
                  <a:srgbClr val="800000"/>
                </a:solidFill>
              </a:rPr>
              <a:t>MIB </a:t>
            </a:r>
            <a:r>
              <a:rPr lang="en-US" b="1" dirty="0" err="1" smtClean="0">
                <a:solidFill>
                  <a:srgbClr val="800000"/>
                </a:solidFill>
              </a:rPr>
              <a:t>muons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re concentrated </a:t>
            </a:r>
            <a:r>
              <a:rPr lang="en-US" dirty="0"/>
              <a:t>near the </a:t>
            </a:r>
            <a:r>
              <a:rPr lang="en-US" b="1" dirty="0">
                <a:solidFill>
                  <a:srgbClr val="800000"/>
                </a:solidFill>
              </a:rPr>
              <a:t>10GeV</a:t>
            </a:r>
            <a:r>
              <a:rPr lang="en-US" dirty="0"/>
              <a:t> </a:t>
            </a:r>
            <a:r>
              <a:rPr lang="en-US" dirty="0" smtClean="0"/>
              <a:t>region.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arrive pretty concentrated </a:t>
            </a:r>
            <a:r>
              <a:rPr lang="en-US" dirty="0"/>
              <a:t>in </a:t>
            </a:r>
            <a:r>
              <a:rPr lang="en-US" dirty="0" smtClean="0"/>
              <a:t>angle</a:t>
            </a:r>
          </a:p>
          <a:p>
            <a:pPr lvl="1"/>
            <a:r>
              <a:rPr lang="en-US" dirty="0" smtClean="0"/>
              <a:t>      </a:t>
            </a:r>
            <a:r>
              <a:rPr lang="en-US" b="1" dirty="0">
                <a:solidFill>
                  <a:srgbClr val="800000"/>
                </a:solidFill>
              </a:rPr>
              <a:t>(0 -</a:t>
            </a:r>
            <a:r>
              <a:rPr lang="en-US" b="1" dirty="0" smtClean="0">
                <a:solidFill>
                  <a:srgbClr val="800000"/>
                </a:solidFill>
              </a:rPr>
              <a:t>15deg</a:t>
            </a:r>
            <a:r>
              <a:rPr lang="en-US" b="1" dirty="0">
                <a:solidFill>
                  <a:srgbClr val="800000"/>
                </a:solidFill>
              </a:rPr>
              <a:t>)</a:t>
            </a:r>
            <a:r>
              <a:rPr lang="en-US" b="1" dirty="0" smtClean="0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8659" y="2030300"/>
            <a:ext cx="51428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Angle </a:t>
            </a:r>
            <a:r>
              <a:rPr lang="en-US" sz="1600" b="1" dirty="0" err="1" smtClean="0">
                <a:solidFill>
                  <a:srgbClr val="0070C0"/>
                </a:solidFill>
              </a:rPr>
              <a:t>vs</a:t>
            </a:r>
            <a:r>
              <a:rPr lang="en-US" sz="1600" b="1" dirty="0" smtClean="0">
                <a:solidFill>
                  <a:srgbClr val="0070C0"/>
                </a:solidFill>
              </a:rPr>
              <a:t> Energy (for mu above Cherenkov threshold)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21</a:t>
            </a:fld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178317" y="-1"/>
            <a:ext cx="6787365" cy="12387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Golden Location 6</a:t>
            </a:r>
            <a:br>
              <a:rPr lang="en-US" sz="3600" dirty="0" smtClean="0"/>
            </a:br>
            <a:r>
              <a:rPr lang="en-US" sz="3600" dirty="0" smtClean="0"/>
              <a:t>Properties of the MIB signal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553200" y="2538131"/>
            <a:ext cx="232833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  MIB  </a:t>
            </a:r>
            <a:r>
              <a:rPr lang="en-US" dirty="0" err="1" smtClean="0"/>
              <a:t>Muons</a:t>
            </a:r>
            <a:r>
              <a:rPr lang="en-US" dirty="0" smtClean="0"/>
              <a:t> /cm</a:t>
            </a:r>
            <a:r>
              <a:rPr lang="en-US" baseline="30000" dirty="0" smtClean="0"/>
              <a:t>2</a:t>
            </a:r>
            <a:r>
              <a:rPr lang="en-US" dirty="0" smtClean="0"/>
              <a:t>/sec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0284" y="4455755"/>
            <a:ext cx="29779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/>
              <a:t>0.26 </a:t>
            </a:r>
            <a:r>
              <a:rPr lang="en-US" b="1" dirty="0" err="1"/>
              <a:t>muons</a:t>
            </a:r>
            <a:r>
              <a:rPr lang="en-US" b="1" dirty="0"/>
              <a:t>/cm</a:t>
            </a:r>
            <a:r>
              <a:rPr lang="en-US" b="1" baseline="30000" dirty="0"/>
              <a:t>2</a:t>
            </a:r>
            <a:r>
              <a:rPr lang="en-US" b="1" dirty="0"/>
              <a:t>/sec </a:t>
            </a:r>
            <a:r>
              <a:rPr lang="en-US" dirty="0"/>
              <a:t>are expected to arrive at golden location 6, while the total MIB rate is 0.4particles/cm2/sec.</a:t>
            </a:r>
          </a:p>
        </p:txBody>
      </p:sp>
    </p:spTree>
    <p:extLst>
      <p:ext uri="{BB962C8B-B14F-4D97-AF65-F5344CB8AC3E}">
        <p14:creationId xmlns:p14="http://schemas.microsoft.com/office/powerpoint/2010/main" val="261320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7" y="3733063"/>
            <a:ext cx="5110972" cy="315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 rot="5400000">
            <a:off x="3892637" y="5272745"/>
            <a:ext cx="2375342" cy="32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en-US" sz="1200" dirty="0"/>
              <a:t>   Particles/cm</a:t>
            </a:r>
            <a:r>
              <a:rPr lang="en-US" sz="1200" baseline="30000" dirty="0"/>
              <a:t>2</a:t>
            </a:r>
            <a:r>
              <a:rPr lang="en-US" sz="1200" dirty="0"/>
              <a:t>/sec/</a:t>
            </a:r>
            <a:r>
              <a:rPr lang="en-US" sz="1200" dirty="0" err="1"/>
              <a:t>dΩ</a:t>
            </a:r>
            <a:r>
              <a:rPr lang="en-US" sz="1200" dirty="0"/>
              <a:t>/</a:t>
            </a:r>
            <a:r>
              <a:rPr lang="en-US" sz="1200" dirty="0" err="1"/>
              <a:t>dE</a:t>
            </a:r>
            <a:endParaRPr lang="en-US" sz="1200" dirty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1700974" y="4963197"/>
            <a:ext cx="108144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2986567" y="4673007"/>
            <a:ext cx="1078560" cy="580380"/>
          </a:xfrm>
          <a:prstGeom prst="flowChartProcess">
            <a:avLst/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>
                <a:solidFill>
                  <a:srgbClr val="000000"/>
                </a:solidFill>
              </a:rPr>
              <a:t>Fake signal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>
            <a:off x="1544877" y="5984727"/>
            <a:ext cx="99792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2192439" y="5643113"/>
            <a:ext cx="2322720" cy="683228"/>
          </a:xfrm>
          <a:prstGeom prst="flowChartProcess">
            <a:avLst/>
          </a:prstGeom>
          <a:solidFill>
            <a:srgbClr val="CFE7F5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40820" rIns="81639" bIns="40820" anchor="ctr"/>
          <a:lstStyle/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Expected PP contribution</a:t>
            </a:r>
            <a:br>
              <a:rPr lang="en-US" sz="1300" dirty="0">
                <a:solidFill>
                  <a:srgbClr val="000000"/>
                </a:solidFill>
              </a:rPr>
            </a:br>
            <a:r>
              <a:rPr lang="en-US" sz="1300" dirty="0">
                <a:solidFill>
                  <a:srgbClr val="000000"/>
                </a:solidFill>
              </a:rPr>
              <a:t>coming on the opposite site </a:t>
            </a:r>
            <a:endParaRPr lang="en-US" sz="1300" dirty="0" smtClean="0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1300" dirty="0" smtClean="0">
                <a:solidFill>
                  <a:srgbClr val="000000"/>
                </a:solidFill>
              </a:rPr>
              <a:t>of </a:t>
            </a:r>
            <a:r>
              <a:rPr lang="en-US" sz="1300" dirty="0">
                <a:solidFill>
                  <a:srgbClr val="000000"/>
                </a:solidFill>
              </a:rPr>
              <a:t>the signal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838912" y="5026093"/>
            <a:ext cx="252768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Lab polar angle </a:t>
            </a:r>
            <a:r>
              <a:rPr lang="el-GR" b="1" dirty="0" smtClean="0">
                <a:solidFill>
                  <a:srgbClr val="000000"/>
                </a:solidFill>
              </a:rPr>
              <a:t>φ</a:t>
            </a:r>
            <a:r>
              <a:rPr lang="en-US" b="1" dirty="0" smtClean="0">
                <a:solidFill>
                  <a:srgbClr val="000000"/>
                </a:solidFill>
              </a:rPr>
              <a:t> (rad)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36557" y="1285747"/>
            <a:ext cx="5102272" cy="2835465"/>
            <a:chOff x="580320" y="1742583"/>
            <a:chExt cx="7894436" cy="456239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20" y="1742583"/>
              <a:ext cx="7879680" cy="4562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5" name="Line 4"/>
            <p:cNvSpPr>
              <a:spLocks noChangeShapeType="1"/>
            </p:cNvSpPr>
            <p:nvPr/>
          </p:nvSpPr>
          <p:spPr bwMode="auto">
            <a:xfrm flipH="1">
              <a:off x="3731040" y="3318108"/>
              <a:ext cx="1081440" cy="1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>
              <a:off x="4893120" y="3068963"/>
              <a:ext cx="1078560" cy="580380"/>
            </a:xfrm>
            <a:prstGeom prst="flowChartProcess">
              <a:avLst/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n-US" sz="1100" dirty="0">
                  <a:solidFill>
                    <a:srgbClr val="000000"/>
                  </a:solidFill>
                </a:rPr>
                <a:t>Fake </a:t>
              </a:r>
              <a:r>
                <a:rPr lang="en-US" sz="1100" dirty="0" smtClean="0">
                  <a:solidFill>
                    <a:srgbClr val="000000"/>
                  </a:solidFill>
                </a:rPr>
                <a:t>signal</a:t>
              </a:r>
              <a:endParaRPr lang="en-US" sz="1100" dirty="0">
                <a:solidFill>
                  <a:srgbClr val="000000"/>
                </a:solidFill>
              </a:endParaRPr>
            </a:p>
            <a:p>
              <a:pPr algn="ctr"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n-US" sz="1100" dirty="0">
                  <a:solidFill>
                    <a:srgbClr val="000000"/>
                  </a:solidFill>
                </a:rPr>
                <a:t>(Very small)</a:t>
              </a: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 flipH="1">
              <a:off x="3764160" y="4926758"/>
              <a:ext cx="947520" cy="2491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2945" tIns="41473" rIns="82945" bIns="41473"/>
            <a:lstStyle/>
            <a:p>
              <a:endParaRPr lang="en-US"/>
            </a:p>
          </p:txBody>
        </p: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 rot="5400000">
              <a:off x="6240575" y="3766335"/>
              <a:ext cx="3692858" cy="775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81639" tIns="40820" rIns="81639" bIns="4082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r>
                <a:rPr lang="en-US" sz="1200" dirty="0"/>
                <a:t>   Particles/cm</a:t>
              </a:r>
              <a:r>
                <a:rPr lang="en-US" sz="1200" baseline="30000" dirty="0"/>
                <a:t>2</a:t>
              </a:r>
              <a:r>
                <a:rPr lang="en-US" sz="1200" dirty="0"/>
                <a:t>/sec/</a:t>
              </a:r>
              <a:r>
                <a:rPr lang="en-US" sz="1200" dirty="0" err="1"/>
                <a:t>dΩ</a:t>
              </a:r>
              <a:r>
                <a:rPr lang="en-US" sz="1200" dirty="0"/>
                <a:t>/</a:t>
              </a:r>
              <a:r>
                <a:rPr lang="en-US" sz="1200" dirty="0" err="1"/>
                <a:t>dE</a:t>
              </a:r>
              <a:endParaRPr lang="en-US" sz="1200" dirty="0"/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4727521" y="4214845"/>
              <a:ext cx="2322721" cy="1143706"/>
            </a:xfrm>
            <a:prstGeom prst="flowChartProcess">
              <a:avLst/>
            </a:prstGeom>
            <a:solidFill>
              <a:srgbClr val="CFE7F5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1639" tIns="40820" rIns="81639" bIns="40820" anchor="ctr"/>
            <a:lstStyle/>
            <a:p>
              <a:pPr algn="ctr"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n-US" sz="1000" dirty="0">
                  <a:solidFill>
                    <a:srgbClr val="000000"/>
                  </a:solidFill>
                </a:rPr>
                <a:t>Expected PP contribution</a:t>
              </a:r>
              <a:br>
                <a:rPr lang="en-US" sz="1000" dirty="0">
                  <a:solidFill>
                    <a:srgbClr val="000000"/>
                  </a:solidFill>
                </a:rPr>
              </a:br>
              <a:r>
                <a:rPr lang="en-US" sz="1000" dirty="0">
                  <a:solidFill>
                    <a:srgbClr val="000000"/>
                  </a:solidFill>
                </a:rPr>
                <a:t>coming on the opposite site 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pPr algn="ctr"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n-US" sz="1000" dirty="0" smtClean="0">
                  <a:solidFill>
                    <a:srgbClr val="000000"/>
                  </a:solidFill>
                </a:rPr>
                <a:t>of </a:t>
              </a:r>
              <a:r>
                <a:rPr lang="en-US" sz="1000" dirty="0">
                  <a:solidFill>
                    <a:srgbClr val="000000"/>
                  </a:solidFill>
                </a:rPr>
                <a:t>the </a:t>
              </a:r>
              <a:r>
                <a:rPr lang="en-US" sz="1000" dirty="0" smtClean="0">
                  <a:solidFill>
                    <a:srgbClr val="000000"/>
                  </a:solidFill>
                </a:rPr>
                <a:t>signal</a:t>
              </a:r>
            </a:p>
            <a:p>
              <a:pPr algn="ctr">
                <a:tabLst>
                  <a:tab pos="0" algn="l"/>
                  <a:tab pos="414726" algn="l"/>
                  <a:tab pos="829452" algn="l"/>
                  <a:tab pos="1244178" algn="l"/>
                  <a:tab pos="1658904" algn="l"/>
                  <a:tab pos="2073631" algn="l"/>
                  <a:tab pos="2488357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6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n-US" sz="1000" dirty="0" smtClean="0">
                  <a:solidFill>
                    <a:srgbClr val="000000"/>
                  </a:solidFill>
                </a:rPr>
                <a:t>(very small angles)</a:t>
              </a:r>
              <a:endParaRPr lang="en-US" sz="1000" dirty="0">
                <a:solidFill>
                  <a:srgbClr val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-570393" y="3717701"/>
              <a:ext cx="3401637" cy="52382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Lab polar angle </a:t>
              </a:r>
              <a:r>
                <a:rPr lang="el-GR" sz="1600" b="1" dirty="0" smtClean="0">
                  <a:solidFill>
                    <a:srgbClr val="000000"/>
                  </a:solidFill>
                </a:rPr>
                <a:t>φ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 (rad)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23016" y="1636933"/>
            <a:ext cx="3931478" cy="2031325"/>
          </a:xfrm>
          <a:prstGeom prst="rect">
            <a:avLst/>
          </a:prstGeom>
          <a:ln w="28575" cmpd="sng"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800000"/>
                </a:solidFill>
              </a:rPr>
              <a:t>Background sources:</a:t>
            </a:r>
            <a:endParaRPr lang="en-US" dirty="0">
              <a:solidFill>
                <a:srgbClr val="8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800000"/>
                </a:solidFill>
              </a:rPr>
              <a:t>electrons and positrons </a:t>
            </a:r>
            <a:r>
              <a:rPr lang="en-US" dirty="0"/>
              <a:t>coming from secondary interactions &amp; multiple scattering from both sides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 err="1" smtClean="0">
                <a:solidFill>
                  <a:srgbClr val="800000"/>
                </a:solidFill>
              </a:rPr>
              <a:t>muons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/>
              <a:t>coming straight from the IP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/>
              <a:t>energy </a:t>
            </a:r>
            <a:r>
              <a:rPr lang="en-US" b="1" dirty="0">
                <a:solidFill>
                  <a:srgbClr val="800000"/>
                </a:solidFill>
              </a:rPr>
              <a:t>gammas</a:t>
            </a: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dirty="0"/>
              <a:t>that could produce delta rays in the material.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4155" y="3894018"/>
            <a:ext cx="44437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Angle </a:t>
            </a:r>
            <a:r>
              <a:rPr lang="en-US" sz="1600" b="1" dirty="0" err="1" smtClean="0">
                <a:solidFill>
                  <a:srgbClr val="0070C0"/>
                </a:solidFill>
              </a:rPr>
              <a:t>vs</a:t>
            </a:r>
            <a:r>
              <a:rPr lang="en-US" sz="1600" b="1" dirty="0" smtClean="0">
                <a:solidFill>
                  <a:srgbClr val="0070C0"/>
                </a:solidFill>
              </a:rPr>
              <a:t> Energy (for e above Cherenkov thresh)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22</a:t>
            </a:fld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178317" y="-1"/>
            <a:ext cx="6787365" cy="1238775"/>
          </a:xfrm>
          <a:prstGeom prst="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z="3600" dirty="0" smtClean="0"/>
              <a:t>Golden Location 6</a:t>
            </a:r>
            <a:br>
              <a:rPr lang="en-US" sz="3600" dirty="0" smtClean="0"/>
            </a:br>
            <a:r>
              <a:rPr lang="en-US" sz="3600" dirty="0" smtClean="0"/>
              <a:t>Background source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4602117" y="1398919"/>
            <a:ext cx="444371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Angle </a:t>
            </a:r>
            <a:r>
              <a:rPr lang="en-US" sz="1600" b="1" dirty="0" err="1" smtClean="0">
                <a:solidFill>
                  <a:srgbClr val="0070C0"/>
                </a:solidFill>
              </a:rPr>
              <a:t>vs</a:t>
            </a:r>
            <a:r>
              <a:rPr lang="en-US" sz="1600" b="1" dirty="0" smtClean="0">
                <a:solidFill>
                  <a:srgbClr val="0070C0"/>
                </a:solidFill>
              </a:rPr>
              <a:t> Energy (for m above Cherenkov thresh)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5934" y="3792420"/>
            <a:ext cx="150126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Energy (</a:t>
            </a:r>
            <a:r>
              <a:rPr lang="en-US" dirty="0" err="1" smtClean="0"/>
              <a:t>GeV</a:t>
            </a:r>
            <a:r>
              <a:rPr lang="en-US" dirty="0"/>
              <a:t>)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Golden Location </a:t>
            </a:r>
            <a:r>
              <a:rPr lang="en-US" dirty="0" smtClean="0"/>
              <a:t>6</a:t>
            </a:r>
            <a:br>
              <a:rPr lang="en-US" dirty="0" smtClean="0"/>
            </a:br>
            <a:r>
              <a:rPr lang="en-US" dirty="0" smtClean="0"/>
              <a:t>Background sources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031784" y="6458259"/>
            <a:ext cx="150126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Energy (</a:t>
            </a:r>
            <a:r>
              <a:rPr lang="en-US" dirty="0" err="1" smtClean="0"/>
              <a:t>GeV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2948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wardPul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18" y="3934835"/>
            <a:ext cx="3430235" cy="2520000"/>
          </a:xfrm>
          <a:prstGeom prst="rect">
            <a:avLst/>
          </a:prstGeom>
        </p:spPr>
      </p:pic>
      <p:pic>
        <p:nvPicPr>
          <p:cNvPr id="12" name="Picture 11" descr="ForwardPul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9" y="3934835"/>
            <a:ext cx="3432559" cy="25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54597" y="6469087"/>
            <a:ext cx="857802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Time [ns]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147736" y="6469087"/>
            <a:ext cx="857802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Time [ns]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-52250" y="5084385"/>
            <a:ext cx="139034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Amplitude [V]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022888" y="4647861"/>
            <a:ext cx="1390347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Amplitude [V]</a:t>
            </a:r>
            <a:endParaRPr lang="en-US" sz="1400" dirty="0"/>
          </a:p>
        </p:txBody>
      </p:sp>
      <p:pic>
        <p:nvPicPr>
          <p:cNvPr id="17" name="Picture 16" descr="DetectorSketch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/>
          <a:stretch/>
        </p:blipFill>
        <p:spPr>
          <a:xfrm>
            <a:off x="5176777" y="2239000"/>
            <a:ext cx="2668116" cy="14644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65027" y="2595839"/>
            <a:ext cx="34175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Tested fused quartz Cherenkov radiators during test beam (July 2012).</a:t>
            </a:r>
          </a:p>
          <a:p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3674" y="4905350"/>
            <a:ext cx="919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forward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10835" y="4905350"/>
            <a:ext cx="135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backward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25191" y="1315670"/>
            <a:ext cx="7693619" cy="923330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800000"/>
                </a:solidFill>
              </a:rPr>
              <a:t>DIRECTIONALITY</a:t>
            </a:r>
            <a:r>
              <a:rPr lang="en-US" dirty="0" smtClean="0"/>
              <a:t>:  property </a:t>
            </a:r>
            <a:r>
              <a:rPr lang="en-US" dirty="0"/>
              <a:t>of the detector to distinguish </a:t>
            </a:r>
            <a:r>
              <a:rPr lang="en-US" dirty="0" smtClean="0"/>
              <a:t>between </a:t>
            </a:r>
            <a:r>
              <a:rPr lang="en-US" dirty="0"/>
              <a:t>particles coming from different directions </a:t>
            </a:r>
            <a:r>
              <a:rPr lang="en-US" dirty="0" smtClean="0"/>
              <a:t>=&gt; suppress </a:t>
            </a:r>
            <a:r>
              <a:rPr lang="en-US" dirty="0"/>
              <a:t>background signal while </a:t>
            </a:r>
            <a:r>
              <a:rPr lang="en-US" dirty="0" smtClean="0"/>
              <a:t>selecting </a:t>
            </a:r>
            <a:r>
              <a:rPr lang="en-US" dirty="0"/>
              <a:t>particles parallel and </a:t>
            </a:r>
            <a:r>
              <a:rPr lang="en-US" dirty="0" smtClean="0"/>
              <a:t>consistent </a:t>
            </a:r>
            <a:r>
              <a:rPr lang="en-US" dirty="0"/>
              <a:t>with the direction of the incoming beam.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23</a:t>
            </a:fld>
            <a:endParaRPr lang="en-US"/>
          </a:p>
        </p:txBody>
      </p:sp>
      <p:sp>
        <p:nvSpPr>
          <p:cNvPr id="18" name="Title 9"/>
          <p:cNvSpPr>
            <a:spLocks noGrp="1"/>
          </p:cNvSpPr>
          <p:nvPr>
            <p:ph type="title"/>
          </p:nvPr>
        </p:nvSpPr>
        <p:spPr>
          <a:xfrm>
            <a:off x="1178317" y="-1"/>
            <a:ext cx="6787365" cy="1238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Principle of Detection</a:t>
            </a:r>
            <a:r>
              <a:rPr lang="en-US" dirty="0"/>
              <a:t>:</a:t>
            </a:r>
            <a:r>
              <a:rPr lang="en-US" dirty="0" smtClean="0"/>
              <a:t> Directionality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64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Principle of Detection: Directionality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544933"/>
            <a:ext cx="3236166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Goal: </a:t>
            </a:r>
            <a:r>
              <a:rPr lang="en-US" dirty="0" smtClean="0"/>
              <a:t>suppression o</a:t>
            </a:r>
            <a:r>
              <a:rPr lang="en-US" dirty="0"/>
              <a:t>f</a:t>
            </a:r>
            <a:r>
              <a:rPr lang="en-US" dirty="0" smtClean="0"/>
              <a:t> the background signal 1 over 1000.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43043" y="2440072"/>
            <a:ext cx="2350323" cy="175432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Proven directionality functionality of the tested fused quartz Cherenkov radiator during test beam (July 2012).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440072"/>
            <a:ext cx="700717" cy="70788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4000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51" y="1417638"/>
            <a:ext cx="4686049" cy="316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0" y="4640129"/>
            <a:ext cx="7875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By setting a discrimination voltage such that 95% of the forward signal is accepted, the backward signal acceptance is O(10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). That means that only 1 out of the 1000 backward moving particles (coming from the </a:t>
            </a:r>
            <a:r>
              <a:rPr lang="en-US" sz="1600" dirty="0" err="1" smtClean="0"/>
              <a:t>pp</a:t>
            </a:r>
            <a:r>
              <a:rPr lang="en-US" sz="1600" dirty="0" smtClean="0"/>
              <a:t>) would be confused as a MIB particle.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5570711"/>
            <a:ext cx="7875774" cy="92333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>
                <a:solidFill>
                  <a:srgbClr val="800000"/>
                </a:solidFill>
              </a:rPr>
              <a:t>With a small loss of the signal  (5%) the backward acceptance less than 0.1% is achievable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dirty="0">
                <a:solidFill>
                  <a:srgbClr val="800000"/>
                </a:solidFill>
              </a:rPr>
              <a:t>Comparable results for </a:t>
            </a:r>
            <a:r>
              <a:rPr lang="en-US" b="1" dirty="0" err="1">
                <a:solidFill>
                  <a:srgbClr val="800000"/>
                </a:solidFill>
              </a:rPr>
              <a:t>muons</a:t>
            </a:r>
            <a:r>
              <a:rPr lang="en-US" b="1" dirty="0">
                <a:solidFill>
                  <a:srgbClr val="800000"/>
                </a:solidFill>
              </a:rPr>
              <a:t> and protons</a:t>
            </a:r>
            <a:r>
              <a:rPr lang="en-US" b="1" dirty="0" smtClean="0">
                <a:solidFill>
                  <a:srgbClr val="800000"/>
                </a:solidFill>
              </a:rPr>
              <a:t>.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6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3780" y="3887675"/>
            <a:ext cx="411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Fast timing distribution 3.1ns FWHM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FWH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75" y="2888254"/>
            <a:ext cx="4857325" cy="3202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1" y="1468437"/>
            <a:ext cx="8124060" cy="646331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800000"/>
                </a:solidFill>
              </a:rPr>
              <a:t>TIMING</a:t>
            </a:r>
            <a:r>
              <a:rPr lang="en-US" dirty="0" smtClean="0"/>
              <a:t>:  </a:t>
            </a:r>
            <a:r>
              <a:rPr lang="en-US" dirty="0"/>
              <a:t>To benefit from the placement at the golden location the signal needs to be faster than 10ns.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2235437"/>
            <a:ext cx="3236166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Goal: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rapid signal propagation &lt;10ns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43043" y="3012045"/>
            <a:ext cx="2350323" cy="1477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Proven fast timing </a:t>
            </a:r>
            <a:r>
              <a:rPr lang="en-US" dirty="0" smtClean="0">
                <a:solidFill>
                  <a:srgbClr val="000000"/>
                </a:solidFill>
              </a:rPr>
              <a:t>distribution </a:t>
            </a:r>
            <a:r>
              <a:rPr lang="en-US" dirty="0">
                <a:solidFill>
                  <a:srgbClr val="000000"/>
                </a:solidFill>
              </a:rPr>
              <a:t>of the signal = 3.1ns </a:t>
            </a:r>
            <a:r>
              <a:rPr lang="en-US" dirty="0" smtClean="0">
                <a:solidFill>
                  <a:srgbClr val="000000"/>
                </a:solidFill>
              </a:rPr>
              <a:t>FWHM.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(July 2012 test beam). </a:t>
            </a:r>
          </a:p>
          <a:p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57200" y="3012045"/>
            <a:ext cx="700717" cy="70788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7211552" y="6161310"/>
            <a:ext cx="1369709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FWHM [ns]</a:t>
            </a:r>
            <a:endParaRPr lang="en-US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25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49660" y="4489373"/>
            <a:ext cx="103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R2059 PMT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Principle of Detection:</a:t>
            </a:r>
            <a:br>
              <a:rPr lang="en-US" dirty="0" smtClean="0"/>
            </a:br>
            <a:r>
              <a:rPr lang="en-US" dirty="0" smtClean="0"/>
              <a:t>Timing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6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4-19 at 11.16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2" y="2552657"/>
            <a:ext cx="4676807" cy="382923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26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fake signal component 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1498864"/>
            <a:ext cx="8229600" cy="92333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800000"/>
                </a:solidFill>
              </a:rPr>
              <a:t>FAKE SIGNAL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is the signal that is moving at the same direction of the MIB signal but comes from </a:t>
            </a:r>
            <a:r>
              <a:rPr lang="en-US" dirty="0" err="1" smtClean="0"/>
              <a:t>pp</a:t>
            </a:r>
            <a:r>
              <a:rPr lang="en-US" dirty="0" smtClean="0"/>
              <a:t>-products.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Directionality cannot be used </a:t>
            </a:r>
            <a:r>
              <a:rPr lang="en-US" dirty="0" smtClean="0"/>
              <a:t>to suppress this background component.  </a:t>
            </a:r>
          </a:p>
        </p:txBody>
      </p:sp>
    </p:spTree>
    <p:extLst>
      <p:ext uri="{BB962C8B-B14F-4D97-AF65-F5344CB8AC3E}">
        <p14:creationId xmlns:p14="http://schemas.microsoft.com/office/powerpoint/2010/main" val="284147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4-19 at 11.16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2" y="2552657"/>
            <a:ext cx="4676807" cy="382923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4456561" y="4314377"/>
            <a:ext cx="2010480" cy="10281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70664" y="4524702"/>
            <a:ext cx="20963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MIB signal rate: </a:t>
            </a:r>
          </a:p>
          <a:p>
            <a:r>
              <a:rPr lang="en-US" sz="1600" b="1" dirty="0" smtClean="0"/>
              <a:t>0.4 particles/cm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/sec</a:t>
            </a:r>
            <a:endParaRPr lang="en-US" sz="16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27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fake signal component 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1498864"/>
            <a:ext cx="8229600" cy="92333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800000"/>
                </a:solidFill>
              </a:rPr>
              <a:t>FAKE SIGNAL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is the signal that is moving at the same direction of the MIB signal but comes from </a:t>
            </a:r>
            <a:r>
              <a:rPr lang="en-US" dirty="0" err="1" smtClean="0"/>
              <a:t>pp</a:t>
            </a:r>
            <a:r>
              <a:rPr lang="en-US" dirty="0" smtClean="0"/>
              <a:t>-products. 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Directionality cannot be used </a:t>
            </a:r>
            <a:r>
              <a:rPr lang="en-US" dirty="0" smtClean="0"/>
              <a:t>to suppress this background component.  </a:t>
            </a:r>
          </a:p>
        </p:txBody>
      </p:sp>
    </p:spTree>
    <p:extLst>
      <p:ext uri="{BB962C8B-B14F-4D97-AF65-F5344CB8AC3E}">
        <p14:creationId xmlns:p14="http://schemas.microsoft.com/office/powerpoint/2010/main" val="54161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3-04-19 at 11.16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2" y="2552657"/>
            <a:ext cx="4676807" cy="382923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4456561" y="4314377"/>
            <a:ext cx="2010480" cy="10281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70664" y="4524702"/>
            <a:ext cx="20963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MIB signal rate: </a:t>
            </a:r>
          </a:p>
          <a:p>
            <a:r>
              <a:rPr lang="en-US" sz="1600" b="1" dirty="0" smtClean="0"/>
              <a:t>0.4 particles/cm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/sec</a:t>
            </a:r>
            <a:endParaRPr lang="en-US" sz="1600" b="1" dirty="0"/>
          </a:p>
        </p:txBody>
      </p:sp>
      <p:sp>
        <p:nvSpPr>
          <p:cNvPr id="7" name="Right Arrow 6"/>
          <p:cNvSpPr/>
          <p:nvPr/>
        </p:nvSpPr>
        <p:spPr>
          <a:xfrm rot="1793382">
            <a:off x="3653596" y="2783207"/>
            <a:ext cx="2014532" cy="83822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52900">
            <a:off x="3727383" y="2875651"/>
            <a:ext cx="19403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FAKE signal rate: </a:t>
            </a:r>
          </a:p>
          <a:p>
            <a:r>
              <a:rPr lang="en-US" sz="1600" b="1" dirty="0" smtClean="0"/>
              <a:t>45 particles/cm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/sec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498864"/>
            <a:ext cx="8229600" cy="92333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800000"/>
                </a:solidFill>
              </a:rPr>
              <a:t>FAKE SIGNAL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is the signal that is moving at the same direction of the MIB signal but comes from </a:t>
            </a:r>
            <a:r>
              <a:rPr lang="en-US" dirty="0" err="1" smtClean="0"/>
              <a:t>pp</a:t>
            </a:r>
            <a:r>
              <a:rPr lang="en-US" dirty="0" smtClean="0"/>
              <a:t>-products. Dominated by low energy e- e+.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Directionality cannot be used </a:t>
            </a:r>
            <a:r>
              <a:rPr lang="en-US" dirty="0" smtClean="0"/>
              <a:t>to suppress this background component. 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28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</a:t>
            </a:r>
            <a:r>
              <a:rPr lang="en-US" sz="3600" dirty="0" smtClean="0"/>
              <a:t>he </a:t>
            </a:r>
            <a:r>
              <a:rPr lang="en-US" sz="3600" dirty="0"/>
              <a:t>fake signal component </a:t>
            </a:r>
          </a:p>
        </p:txBody>
      </p:sp>
    </p:spTree>
    <p:extLst>
      <p:ext uri="{BB962C8B-B14F-4D97-AF65-F5344CB8AC3E}">
        <p14:creationId xmlns:p14="http://schemas.microsoft.com/office/powerpoint/2010/main" val="54161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Detector Motivation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" y="1337199"/>
            <a:ext cx="9056914" cy="5257800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/>
              <a:t>Purpose</a:t>
            </a:r>
            <a:r>
              <a:rPr lang="en-US" sz="2600" b="1" dirty="0" smtClean="0"/>
              <a:t>: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sz="2200" dirty="0" smtClean="0"/>
              <a:t>To provide an on-line measurement of the Machine Induced  Background(MIB) in CMS .</a:t>
            </a:r>
          </a:p>
          <a:p>
            <a:pPr lvl="2">
              <a:buFont typeface="Lucida Grande"/>
              <a:buChar char="-"/>
            </a:pPr>
            <a:r>
              <a:rPr lang="en-US" sz="1900" dirty="0"/>
              <a:t>A</a:t>
            </a:r>
            <a:r>
              <a:rPr lang="en-US" sz="1900" dirty="0" smtClean="0"/>
              <a:t>t </a:t>
            </a:r>
            <a:r>
              <a:rPr lang="en-US" sz="1900" dirty="0"/>
              <a:t>H</a:t>
            </a:r>
            <a:r>
              <a:rPr lang="en-US" sz="1900" dirty="0" smtClean="0"/>
              <a:t>igh Radius  with overlapping </a:t>
            </a:r>
            <a:r>
              <a:rPr lang="en-US" sz="1900" dirty="0"/>
              <a:t>acceptance with the CMS CSC </a:t>
            </a:r>
            <a:r>
              <a:rPr lang="en-US" sz="1900" dirty="0" smtClean="0"/>
              <a:t>chambers</a:t>
            </a:r>
          </a:p>
          <a:p>
            <a:pPr lvl="2">
              <a:buFont typeface="Lucida Grande"/>
              <a:buChar char="-"/>
            </a:pPr>
            <a:r>
              <a:rPr lang="en-US" sz="1900" dirty="0"/>
              <a:t>D</a:t>
            </a:r>
            <a:r>
              <a:rPr lang="en-US" sz="1900" dirty="0" smtClean="0"/>
              <a:t>uring both colliding and circulating beams</a:t>
            </a:r>
          </a:p>
          <a:p>
            <a:pPr lvl="2">
              <a:buFont typeface="Lucida Grande"/>
              <a:buChar char="-"/>
            </a:pPr>
            <a:r>
              <a:rPr lang="en-US" sz="1900" dirty="0" smtClean="0"/>
              <a:t>Separate B1 </a:t>
            </a:r>
            <a:r>
              <a:rPr lang="en-US" sz="1900" dirty="0"/>
              <a:t>and B2 </a:t>
            </a:r>
            <a:r>
              <a:rPr lang="en-US" sz="1900" dirty="0" smtClean="0"/>
              <a:t>measurements</a:t>
            </a:r>
          </a:p>
          <a:p>
            <a:pPr lvl="2">
              <a:buFont typeface="Lucida Grande"/>
              <a:buChar char="-"/>
            </a:pPr>
            <a:endParaRPr lang="en-US" sz="1800" dirty="0" smtClean="0"/>
          </a:p>
          <a:p>
            <a:r>
              <a:rPr lang="en-US" sz="2800" b="1" dirty="0"/>
              <a:t>After LS1:</a:t>
            </a:r>
          </a:p>
          <a:p>
            <a:pPr lvl="2">
              <a:buFont typeface="Lucida Grande"/>
              <a:buChar char="-"/>
            </a:pPr>
            <a:r>
              <a:rPr lang="en-US" sz="1900" dirty="0" smtClean="0"/>
              <a:t>Exceeding nominal luminosity.</a:t>
            </a:r>
          </a:p>
          <a:p>
            <a:pPr lvl="2">
              <a:buFont typeface="Lucida Grande"/>
              <a:buChar char="-"/>
            </a:pPr>
            <a:r>
              <a:rPr lang="en-US" sz="1900" dirty="0" smtClean="0"/>
              <a:t>25ns  bunch spacing.	</a:t>
            </a:r>
          </a:p>
          <a:p>
            <a:pPr lvl="2">
              <a:buFont typeface="Lucida Grande"/>
              <a:buChar char="-"/>
            </a:pPr>
            <a:r>
              <a:rPr lang="en-US" sz="1900" dirty="0" smtClean="0"/>
              <a:t>Increasing bunch charge.</a:t>
            </a:r>
          </a:p>
          <a:p>
            <a:pPr lvl="2">
              <a:buFont typeface="Lucida Grande"/>
              <a:buChar char="-"/>
            </a:pPr>
            <a:r>
              <a:rPr lang="en-US" sz="1900" dirty="0" smtClean="0"/>
              <a:t>Tighter </a:t>
            </a:r>
            <a:r>
              <a:rPr lang="en-US" sz="1900" dirty="0"/>
              <a:t>LHC collimators settings</a:t>
            </a:r>
            <a:r>
              <a:rPr lang="en-US" sz="1900" dirty="0" smtClean="0"/>
              <a:t>.</a:t>
            </a:r>
          </a:p>
          <a:p>
            <a:pPr lvl="2">
              <a:buFont typeface="Lucida Grande"/>
              <a:buChar char="-"/>
            </a:pPr>
            <a:r>
              <a:rPr lang="en-US" sz="1900" dirty="0" smtClean="0"/>
              <a:t>Electron </a:t>
            </a:r>
            <a:r>
              <a:rPr lang="en-US" sz="1900" dirty="0" smtClean="0"/>
              <a:t>cloud </a:t>
            </a:r>
            <a:r>
              <a:rPr lang="en-US" sz="1900" dirty="0" smtClean="0"/>
              <a:t>effects.</a:t>
            </a:r>
          </a:p>
          <a:p>
            <a:pPr lvl="2">
              <a:buFont typeface="Lucida Grande"/>
              <a:buChar char="-"/>
            </a:pPr>
            <a:endParaRPr lang="en-US" sz="1800" b="1" dirty="0"/>
          </a:p>
          <a:p>
            <a:r>
              <a:rPr lang="en-US" sz="2800" b="1" dirty="0" smtClean="0"/>
              <a:t>Why?</a:t>
            </a:r>
          </a:p>
          <a:p>
            <a:pPr lvl="2">
              <a:buFont typeface="Lucida Grande"/>
              <a:buChar char="-"/>
            </a:pPr>
            <a:r>
              <a:rPr lang="en-US" sz="1900" dirty="0" smtClean="0"/>
              <a:t>MIB contaminates Level 1 trigger rate and results in low data taking efficiency. </a:t>
            </a:r>
          </a:p>
          <a:p>
            <a:pPr lvl="2">
              <a:buFont typeface="Lucida Grande"/>
              <a:buChar char="-"/>
            </a:pPr>
            <a:r>
              <a:rPr lang="en-US" sz="1900" dirty="0" smtClean="0"/>
              <a:t>At High radius, to complement BCM1F MIB measurement at small radius.</a:t>
            </a:r>
          </a:p>
          <a:p>
            <a:pPr lvl="2">
              <a:buFont typeface="Lucida Grande"/>
              <a:buChar char="-"/>
            </a:pPr>
            <a:r>
              <a:rPr lang="en-US" sz="1900" dirty="0" smtClean="0"/>
              <a:t>Verification of FLUKA model.</a:t>
            </a:r>
          </a:p>
          <a:p>
            <a:pPr lvl="2">
              <a:buFont typeface="Lucida Grande"/>
              <a:buChar char="-"/>
            </a:pPr>
            <a:r>
              <a:rPr lang="en-US" sz="1900" dirty="0" smtClean="0"/>
              <a:t>Flag poor beam conditions for CMS and LHC by </a:t>
            </a:r>
            <a:r>
              <a:rPr lang="en-US" sz="1900" dirty="0" err="1" smtClean="0"/>
              <a:t>lumi</a:t>
            </a:r>
            <a:r>
              <a:rPr lang="en-US" sz="1900" dirty="0" smtClean="0"/>
              <a:t>-section.</a:t>
            </a:r>
          </a:p>
          <a:p>
            <a:pPr lvl="2"/>
            <a:endParaRPr lang="en-US" sz="1900" dirty="0" smtClean="0"/>
          </a:p>
          <a:p>
            <a:pPr lvl="2"/>
            <a:endParaRPr lang="en-US" sz="1800" dirty="0"/>
          </a:p>
          <a:p>
            <a:pPr marL="457200" lvl="1" indent="0">
              <a:buNone/>
            </a:pPr>
            <a:endParaRPr lang="en-US" sz="24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24628" y="4083312"/>
            <a:ext cx="1097437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76065" y="3667813"/>
            <a:ext cx="3264735" cy="830997"/>
          </a:xfrm>
          <a:prstGeom prst="rect">
            <a:avLst/>
          </a:prstGeom>
          <a:solidFill>
            <a:srgbClr val="FFFF00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Higher MIB expected,</a:t>
            </a:r>
          </a:p>
          <a:p>
            <a:r>
              <a:rPr lang="en-US" sz="2400" b="1" dirty="0" smtClean="0">
                <a:solidFill>
                  <a:srgbClr val="800000"/>
                </a:solidFill>
              </a:rPr>
              <a:t>Beam Halo &amp; Beam Gas. 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06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3-04-19 at 11.16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2" y="2552657"/>
            <a:ext cx="4676807" cy="382923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4456561" y="4314377"/>
            <a:ext cx="2010480" cy="10281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70664" y="4524702"/>
            <a:ext cx="20963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MIB signal rate: </a:t>
            </a:r>
          </a:p>
          <a:p>
            <a:r>
              <a:rPr lang="en-US" sz="1600" b="1" dirty="0" smtClean="0"/>
              <a:t>0.4 particles/cm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/sec</a:t>
            </a:r>
            <a:endParaRPr lang="en-US" sz="1600" b="1" dirty="0"/>
          </a:p>
        </p:txBody>
      </p:sp>
      <p:sp>
        <p:nvSpPr>
          <p:cNvPr id="7" name="Right Arrow 6"/>
          <p:cNvSpPr/>
          <p:nvPr/>
        </p:nvSpPr>
        <p:spPr>
          <a:xfrm rot="1793382">
            <a:off x="3653596" y="2783207"/>
            <a:ext cx="2014532" cy="83822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52900">
            <a:off x="3727383" y="2875651"/>
            <a:ext cx="19403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FAKE signal rate: </a:t>
            </a:r>
          </a:p>
          <a:p>
            <a:r>
              <a:rPr lang="en-US" sz="1600" b="1" dirty="0" smtClean="0"/>
              <a:t>45 particles/cm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/sec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498864"/>
            <a:ext cx="8229600" cy="92333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800000"/>
                </a:solidFill>
              </a:rPr>
              <a:t>FAKE SIGNAL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is the signal that is moving at the same direction of the MIB signal but comes from </a:t>
            </a:r>
            <a:r>
              <a:rPr lang="en-US" dirty="0" err="1" smtClean="0"/>
              <a:t>pp</a:t>
            </a:r>
            <a:r>
              <a:rPr lang="en-US" dirty="0" smtClean="0"/>
              <a:t>-products. Dominated by low energy e- e+.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Directionality cannot be used </a:t>
            </a:r>
            <a:r>
              <a:rPr lang="en-US" dirty="0" smtClean="0"/>
              <a:t>to suppress this background component. 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29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</a:t>
            </a:r>
            <a:r>
              <a:rPr lang="en-US" sz="3600" dirty="0" smtClean="0"/>
              <a:t>he </a:t>
            </a:r>
            <a:r>
              <a:rPr lang="en-US" sz="3600" dirty="0"/>
              <a:t>fake signal component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2889113"/>
            <a:ext cx="2667000" cy="646331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Fake signal 100 times more than MIB signal.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7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reen Shot 2013-04-19 at 11.16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2" y="2552657"/>
            <a:ext cx="4676807" cy="382923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4456561" y="4314377"/>
            <a:ext cx="2010480" cy="10281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70664" y="4524702"/>
            <a:ext cx="20963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MIB signal rate: </a:t>
            </a:r>
          </a:p>
          <a:p>
            <a:r>
              <a:rPr lang="en-US" sz="1600" b="1" dirty="0" smtClean="0"/>
              <a:t>0.4 particles/cm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/sec</a:t>
            </a:r>
            <a:endParaRPr lang="en-US" sz="1600" b="1" dirty="0"/>
          </a:p>
        </p:txBody>
      </p:sp>
      <p:sp>
        <p:nvSpPr>
          <p:cNvPr id="7" name="Right Arrow 6"/>
          <p:cNvSpPr/>
          <p:nvPr/>
        </p:nvSpPr>
        <p:spPr>
          <a:xfrm rot="1793382">
            <a:off x="3653596" y="2783207"/>
            <a:ext cx="2014532" cy="83822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52900">
            <a:off x="3727383" y="2875651"/>
            <a:ext cx="19403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FAKE signal rate: </a:t>
            </a:r>
          </a:p>
          <a:p>
            <a:r>
              <a:rPr lang="en-US" sz="1600" b="1" dirty="0" smtClean="0"/>
              <a:t>45 particles/cm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/sec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498864"/>
            <a:ext cx="8229600" cy="92333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800000"/>
                </a:solidFill>
              </a:rPr>
              <a:t>FAKE SIGNAL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is the signal that is moving at the same direction of the MIB signal but comes from </a:t>
            </a:r>
            <a:r>
              <a:rPr lang="en-US" dirty="0" err="1" smtClean="0"/>
              <a:t>pp</a:t>
            </a:r>
            <a:r>
              <a:rPr lang="en-US" dirty="0" smtClean="0"/>
              <a:t>-products. Dominated by low energy e- e+.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Directionality cannot be used </a:t>
            </a:r>
            <a:r>
              <a:rPr lang="en-US" dirty="0" smtClean="0"/>
              <a:t>to suppress this background component.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2004" y="4113733"/>
            <a:ext cx="3234268" cy="120032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Goal:</a:t>
            </a:r>
            <a:endParaRPr lang="el-GR" sz="2400" b="1" u="sng" dirty="0" smtClean="0"/>
          </a:p>
          <a:p>
            <a:r>
              <a:rPr lang="en-US" sz="2400" dirty="0" smtClean="0"/>
              <a:t>Suppress the fake signal to 1%.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30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</a:t>
            </a:r>
            <a:r>
              <a:rPr lang="en-US" sz="3600" dirty="0" smtClean="0"/>
              <a:t>he </a:t>
            </a:r>
            <a:r>
              <a:rPr lang="en-US" sz="3600" dirty="0"/>
              <a:t>fake signal component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2889113"/>
            <a:ext cx="2667000" cy="646331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Fake signal 100 times more than MIB signal.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903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84045" y="2411408"/>
            <a:ext cx="43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spectrum of e-+ from </a:t>
            </a:r>
            <a:r>
              <a:rPr lang="en-US" dirty="0" err="1" smtClean="0"/>
              <a:t>pp</a:t>
            </a:r>
            <a:r>
              <a:rPr lang="en-US" dirty="0" smtClean="0"/>
              <a:t> collisions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5503" y="3602940"/>
            <a:ext cx="3754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Most of e-+ arriving at GL6 at the same direction with the signal (red spots</a:t>
            </a:r>
            <a:r>
              <a:rPr lang="en-US" sz="2000" dirty="0" smtClean="0"/>
              <a:t>) have </a:t>
            </a:r>
            <a:r>
              <a:rPr lang="en-US" sz="2000" dirty="0"/>
              <a:t>energy less than 100MeV.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19760"/>
              </p:ext>
            </p:extLst>
          </p:nvPr>
        </p:nvGraphicFramePr>
        <p:xfrm>
          <a:off x="4175293" y="2869449"/>
          <a:ext cx="4723401" cy="3306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9" name="Acrobat Document" r:id="rId3" imgW="3429000" imgH="2400300" progId="AcroExch.Document.7">
                  <p:embed/>
                </p:oleObj>
              </mc:Choice>
              <mc:Fallback>
                <p:oleObj name="Acrobat Document" r:id="rId3" imgW="3429000" imgH="24003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293" y="2869449"/>
                        <a:ext cx="4723401" cy="3306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31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/>
              <a:t>fake signal </a:t>
            </a:r>
            <a:r>
              <a:rPr lang="en-US" dirty="0" smtClean="0"/>
              <a:t>component</a:t>
            </a:r>
            <a:br>
              <a:rPr lang="en-US" dirty="0" smtClean="0"/>
            </a:br>
            <a:r>
              <a:rPr lang="en-US" dirty="0" smtClean="0"/>
              <a:t>Particle characteristics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525" y="2457574"/>
            <a:ext cx="3201941" cy="707886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FAKE SIGNAL DOMINATED BY LOW ENERGY e-+.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2871" y="6058550"/>
            <a:ext cx="21067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Energy [</a:t>
            </a:r>
            <a:r>
              <a:rPr lang="en-US" dirty="0" err="1" smtClean="0"/>
              <a:t>GeV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2882337" y="4445461"/>
            <a:ext cx="258591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dN</a:t>
            </a:r>
            <a:r>
              <a:rPr lang="en-US" dirty="0" smtClean="0"/>
              <a:t>/</a:t>
            </a:r>
            <a:r>
              <a:rPr lang="en-US" dirty="0" err="1" smtClean="0"/>
              <a:t>dE</a:t>
            </a:r>
            <a:r>
              <a:rPr lang="en-US" dirty="0" smtClean="0"/>
              <a:t> [cm</a:t>
            </a:r>
            <a:r>
              <a:rPr lang="en-US" baseline="30000" dirty="0" smtClean="0"/>
              <a:t>-2</a:t>
            </a:r>
            <a:r>
              <a:rPr lang="en-US" dirty="0" smtClean="0"/>
              <a:t> sec</a:t>
            </a:r>
            <a:r>
              <a:rPr lang="en-US" baseline="30000" dirty="0" smtClean="0"/>
              <a:t>-1</a:t>
            </a:r>
            <a:r>
              <a:rPr lang="en-US" dirty="0" smtClean="0"/>
              <a:t> GeV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5525" y="1486293"/>
            <a:ext cx="3105123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Goal:</a:t>
            </a:r>
            <a:endParaRPr lang="el-GR" b="1" u="sng" dirty="0" smtClean="0"/>
          </a:p>
          <a:p>
            <a:r>
              <a:rPr lang="en-US" dirty="0" smtClean="0"/>
              <a:t>Suppress the fake signal to 1%.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1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5525" y="2640240"/>
            <a:ext cx="3907687" cy="1292662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Shielding of 1cm Al  </a:t>
            </a:r>
            <a:r>
              <a:rPr lang="en-US" dirty="0" smtClean="0"/>
              <a:t>suppresses the signal that the 10MeV e-+ would produce below the threshold, but doesn’t affect the 100MeV signal.</a:t>
            </a:r>
          </a:p>
        </p:txBody>
      </p:sp>
      <p:pic>
        <p:nvPicPr>
          <p:cNvPr id="12" name="Picture 11" descr="Screen Shot 2013-04-19 at 11.52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10" y="1417639"/>
            <a:ext cx="3714946" cy="2613056"/>
          </a:xfrm>
          <a:prstGeom prst="rect">
            <a:avLst/>
          </a:prstGeom>
        </p:spPr>
      </p:pic>
      <p:pic>
        <p:nvPicPr>
          <p:cNvPr id="2" name="Picture 1" descr="Screen Shot 2013-04-19 at 12.49.3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"/>
          <a:stretch/>
        </p:blipFill>
        <p:spPr>
          <a:xfrm>
            <a:off x="4872223" y="4030694"/>
            <a:ext cx="3924000" cy="267295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32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Suppression of the fake signal component- Shielding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5525" y="1486293"/>
            <a:ext cx="3105123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Goal:</a:t>
            </a:r>
            <a:endParaRPr lang="el-GR" b="1" u="sng" dirty="0" smtClean="0"/>
          </a:p>
          <a:p>
            <a:r>
              <a:rPr lang="en-US" dirty="0" smtClean="0"/>
              <a:t>Suppress the fake signal to 1%.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67022" y="2621947"/>
            <a:ext cx="997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Geant4</a:t>
            </a:r>
          </a:p>
          <a:p>
            <a:r>
              <a:rPr lang="en-US" sz="1200" dirty="0" err="1" smtClean="0"/>
              <a:t>M.Ambrose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619422" y="5136341"/>
            <a:ext cx="997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Geant4</a:t>
            </a:r>
          </a:p>
          <a:p>
            <a:r>
              <a:rPr lang="en-US" sz="1200" dirty="0" err="1" smtClean="0"/>
              <a:t>M.Ambrose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1042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693366" y="1538797"/>
            <a:ext cx="5328373" cy="3009590"/>
            <a:chOff x="3693366" y="1538797"/>
            <a:chExt cx="5328373" cy="30095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t="-1" b="311"/>
            <a:stretch/>
          </p:blipFill>
          <p:spPr>
            <a:xfrm>
              <a:off x="3693366" y="1538797"/>
              <a:ext cx="5328373" cy="2880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7789333" y="4240610"/>
              <a:ext cx="897467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Time(sec)</a:t>
              </a:r>
              <a:endParaRPr lang="en-US" sz="1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576509" y="1486890"/>
            <a:ext cx="14452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</a:t>
            </a:r>
            <a:r>
              <a:rPr lang="en-US" sz="1200" dirty="0" smtClean="0">
                <a:solidFill>
                  <a:srgbClr val="FF0000"/>
                </a:solidFill>
              </a:rPr>
              <a:t>istribution of the time of arrival of the 794 e-+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6509" y="2138331"/>
            <a:ext cx="152451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000"/>
                </a:solidFill>
              </a:rPr>
              <a:t>D</a:t>
            </a:r>
            <a:r>
              <a:rPr lang="en-US" sz="1200" dirty="0" smtClean="0">
                <a:solidFill>
                  <a:srgbClr val="008000"/>
                </a:solidFill>
              </a:rPr>
              <a:t>istribution of the time of arrival of the 70 e-+ with energy &gt;10MeV</a:t>
            </a:r>
            <a:endParaRPr lang="en-US" sz="1200" dirty="0">
              <a:solidFill>
                <a:srgbClr val="008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634938" y="3927200"/>
            <a:ext cx="1094871" cy="14599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15963" y="2991687"/>
            <a:ext cx="437949" cy="842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12304" y="3601666"/>
            <a:ext cx="1051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496271" y="2160690"/>
            <a:ext cx="1138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During this time interval contribution of </a:t>
            </a:r>
            <a:r>
              <a:rPr lang="en-US" sz="1200" dirty="0" err="1" smtClean="0"/>
              <a:t>pp</a:t>
            </a:r>
            <a:r>
              <a:rPr lang="en-US" sz="1200" dirty="0" smtClean="0"/>
              <a:t> is expected.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965681" y="3180993"/>
            <a:ext cx="91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FLUKA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5182" y="2470241"/>
            <a:ext cx="2350323" cy="1846659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Based on </a:t>
            </a:r>
            <a:r>
              <a:rPr lang="en-US" sz="2400" b="1" dirty="0" smtClean="0">
                <a:solidFill>
                  <a:srgbClr val="800000"/>
                </a:solidFill>
              </a:rPr>
              <a:t>timing</a:t>
            </a:r>
            <a:r>
              <a:rPr lang="en-US" sz="2400" dirty="0" smtClean="0"/>
              <a:t> </a:t>
            </a:r>
            <a:r>
              <a:rPr lang="en-US" dirty="0" smtClean="0"/>
              <a:t>combined with shielding of 1cm Al, suppression 99% of the fake signal component succeeded.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736" y="2453308"/>
            <a:ext cx="700717" cy="70788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-277367" y="543092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123264"/>
              </p:ext>
            </p:extLst>
          </p:nvPr>
        </p:nvGraphicFramePr>
        <p:xfrm>
          <a:off x="457200" y="4844452"/>
          <a:ext cx="8419377" cy="1640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459"/>
                <a:gridCol w="2806459"/>
                <a:gridCol w="2806459"/>
              </a:tblGrid>
              <a:tr h="4359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Criteria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Relative number of e-+ arriving</a:t>
                      </a:r>
                      <a:r>
                        <a:rPr lang="en-US" sz="1600" baseline="0" dirty="0" smtClean="0"/>
                        <a:t> at the same direction with MIB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Percentage</a:t>
                      </a:r>
                      <a:endParaRPr lang="en-US" sz="1600" dirty="0"/>
                    </a:p>
                  </a:txBody>
                  <a:tcPr anchor="ctr"/>
                </a:tc>
              </a:tr>
              <a:tr h="3909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Cherenkov</a:t>
                      </a:r>
                      <a:r>
                        <a:rPr lang="en-US" sz="1600" baseline="0" dirty="0" smtClean="0"/>
                        <a:t> threshold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794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</a:p>
                  </a:txBody>
                  <a:tcPr anchor="ctr"/>
                </a:tc>
              </a:tr>
              <a:tr h="3051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Passing the shielding material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8%</a:t>
                      </a:r>
                      <a:endParaRPr lang="en-US" sz="1600" dirty="0"/>
                    </a:p>
                  </a:txBody>
                  <a:tcPr anchor="ctr"/>
                </a:tc>
              </a:tr>
              <a:tr h="17437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Outside a 10ns time interval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1%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33</a:t>
            </a:fld>
            <a:endParaRPr lang="en-US"/>
          </a:p>
        </p:txBody>
      </p:sp>
      <p:sp>
        <p:nvSpPr>
          <p:cNvPr id="21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Suppression of the fake signal component- Timing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35525" y="1486293"/>
            <a:ext cx="3105123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Goal:</a:t>
            </a:r>
            <a:endParaRPr lang="el-GR" b="1" u="sng" dirty="0" smtClean="0"/>
          </a:p>
          <a:p>
            <a:r>
              <a:rPr lang="en-US" dirty="0" smtClean="0"/>
              <a:t>Suppress the fake signal to 1%.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7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671" y="1687951"/>
            <a:ext cx="8193939" cy="646331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800000"/>
                </a:solidFill>
              </a:rPr>
              <a:t>HIGH ENERGY </a:t>
            </a:r>
            <a:r>
              <a:rPr lang="el-GR" b="1" u="sng" dirty="0" smtClean="0">
                <a:solidFill>
                  <a:srgbClr val="800000"/>
                </a:solidFill>
              </a:rPr>
              <a:t>γ </a:t>
            </a:r>
            <a:r>
              <a:rPr lang="en-US" dirty="0" smtClean="0"/>
              <a:t>are capable of creating delta rays with energy sufficient to produce Cherenkov radiation in the detector.</a:t>
            </a:r>
            <a:endParaRPr lang="en-US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4170716" y="2596074"/>
            <a:ext cx="437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spectrum of </a:t>
            </a:r>
            <a:r>
              <a:rPr lang="el-GR" dirty="0" smtClean="0"/>
              <a:t>γ</a:t>
            </a:r>
            <a:r>
              <a:rPr lang="en-US" dirty="0" smtClean="0"/>
              <a:t> from </a:t>
            </a:r>
            <a:r>
              <a:rPr lang="en-US" dirty="0" err="1" smtClean="0"/>
              <a:t>pp</a:t>
            </a:r>
            <a:r>
              <a:rPr lang="en-US" dirty="0" smtClean="0"/>
              <a:t> collisions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5603" y="4509654"/>
            <a:ext cx="306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of </a:t>
            </a:r>
            <a:r>
              <a:rPr lang="el-GR" dirty="0" smtClean="0"/>
              <a:t>γ</a:t>
            </a:r>
            <a:r>
              <a:rPr lang="en-US" dirty="0" smtClean="0"/>
              <a:t> arriving at GL6 have energy less than 100MeV.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7870" y="2759273"/>
            <a:ext cx="3236166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Goal:</a:t>
            </a:r>
            <a:endParaRPr lang="el-GR" b="1" u="sng" dirty="0" smtClean="0"/>
          </a:p>
          <a:p>
            <a:r>
              <a:rPr lang="en-US" dirty="0" smtClean="0"/>
              <a:t>Suppress the HE gammas.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30541"/>
              </p:ext>
            </p:extLst>
          </p:nvPr>
        </p:nvGraphicFramePr>
        <p:xfrm>
          <a:off x="3945467" y="3092729"/>
          <a:ext cx="4463143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8" name="Acrobat Document" r:id="rId3" imgW="3429000" imgH="2400300" progId="AcroExch.Document.7">
                  <p:embed/>
                </p:oleObj>
              </mc:Choice>
              <mc:Fallback>
                <p:oleObj name="Acrobat Document" r:id="rId3" imgW="3429000" imgH="24003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5467" y="3092729"/>
                        <a:ext cx="4463143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34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Suppression of the fake signal component- </a:t>
            </a:r>
            <a:r>
              <a:rPr lang="en-US" dirty="0" smtClean="0"/>
              <a:t>gamma rays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6098398"/>
            <a:ext cx="18288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Energy[</a:t>
            </a:r>
            <a:r>
              <a:rPr lang="en-US" dirty="0" err="1" smtClean="0"/>
              <a:t>GeV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3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marina\BRM\BSC_Upgrades\Cherenkov\BHMNote\DNFigures\10 MeV gamma contribution (10mm Al shielding)_l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246" y="1527955"/>
            <a:ext cx="3795554" cy="257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marina\BRM\BSC_Upgrades\Cherenkov\BHMNote\DNFigures\100 MeV gamma contribution (10mm Al shielding)_l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613" y="4101953"/>
            <a:ext cx="3780649" cy="25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74893" y="2635278"/>
            <a:ext cx="2804440" cy="156966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Shielding of 1cm Al </a:t>
            </a:r>
            <a:r>
              <a:rPr lang="en-US" dirty="0" smtClean="0"/>
              <a:t> suppresses the signal that the HE gammas would produce under the threshold.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715" y="2621947"/>
            <a:ext cx="700717" cy="707886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35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Suppression of the fake signal component- gamma rays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9467" y="1594828"/>
            <a:ext cx="3691463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Goal:</a:t>
            </a:r>
            <a:endParaRPr lang="el-GR" b="1" u="sng" dirty="0" smtClean="0"/>
          </a:p>
          <a:p>
            <a:r>
              <a:rPr lang="en-US" dirty="0" smtClean="0"/>
              <a:t>Suppress the HE gammas.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67022" y="2621947"/>
            <a:ext cx="997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Geant4</a:t>
            </a:r>
          </a:p>
          <a:p>
            <a:r>
              <a:rPr lang="en-US" sz="1200" dirty="0" err="1" smtClean="0"/>
              <a:t>M.Ambrose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467022" y="5136341"/>
            <a:ext cx="997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Geant4</a:t>
            </a:r>
          </a:p>
          <a:p>
            <a:r>
              <a:rPr lang="en-US" sz="1200" dirty="0" err="1" smtClean="0"/>
              <a:t>M.Ambrose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947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Motivation &amp;Feasibility</a:t>
            </a:r>
            <a:br>
              <a:rPr lang="en-US" dirty="0" smtClean="0"/>
            </a:b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Golden location 6</a:t>
            </a:r>
          </a:p>
          <a:p>
            <a:pPr lvl="1"/>
            <a:r>
              <a:rPr lang="en-US" dirty="0" smtClean="0"/>
              <a:t>Good environmental  conditions</a:t>
            </a:r>
          </a:p>
          <a:p>
            <a:pPr lvl="1"/>
            <a:r>
              <a:rPr lang="en-US" dirty="0" smtClean="0"/>
              <a:t>Free space</a:t>
            </a:r>
          </a:p>
          <a:p>
            <a:pPr lvl="1"/>
            <a:r>
              <a:rPr lang="en-US" dirty="0" smtClean="0"/>
              <a:t>MIB flux rate close to 1hit/cm</a:t>
            </a:r>
            <a:r>
              <a:rPr lang="en-US" baseline="30000" dirty="0" smtClean="0"/>
              <a:t>2</a:t>
            </a:r>
            <a:r>
              <a:rPr lang="en-US" dirty="0" smtClean="0"/>
              <a:t>/sec.</a:t>
            </a:r>
          </a:p>
          <a:p>
            <a:r>
              <a:rPr lang="en-US" dirty="0" smtClean="0"/>
              <a:t>Need to suppress background signal coming from the opposite side (</a:t>
            </a:r>
            <a:r>
              <a:rPr lang="en-US" dirty="0" err="1" smtClean="0"/>
              <a:t>pp</a:t>
            </a:r>
            <a:r>
              <a:rPr lang="en-US" dirty="0" smtClean="0"/>
              <a:t>-products) to 1 over 1000.</a:t>
            </a:r>
          </a:p>
          <a:p>
            <a:pPr marL="914400" lvl="2" indent="0">
              <a:buNone/>
            </a:pPr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 ✔ </a:t>
            </a:r>
            <a:r>
              <a:rPr lang="en-US" dirty="0" smtClean="0"/>
              <a:t>directionality </a:t>
            </a:r>
          </a:p>
          <a:p>
            <a:r>
              <a:rPr lang="en-US" dirty="0" smtClean="0"/>
              <a:t>Need to suppress background signal coming from the same side  to 1 over 100.</a:t>
            </a:r>
            <a:endParaRPr lang="en-US" dirty="0"/>
          </a:p>
          <a:p>
            <a:pPr lvl="2">
              <a:buFont typeface="Zapf Dingbats" charset="0"/>
              <a:buChar char="✔"/>
            </a:pPr>
            <a:r>
              <a:rPr lang="en-US" dirty="0" smtClean="0"/>
              <a:t>  timing </a:t>
            </a:r>
            <a:r>
              <a:rPr lang="en-US" dirty="0"/>
              <a:t>and shielding for low energy e-</a:t>
            </a:r>
            <a:r>
              <a:rPr lang="en-US" dirty="0" smtClean="0"/>
              <a:t>+.</a:t>
            </a:r>
          </a:p>
          <a:p>
            <a:r>
              <a:rPr lang="en-US" dirty="0" smtClean="0"/>
              <a:t>Need to suppress high energy gammas.</a:t>
            </a:r>
          </a:p>
          <a:p>
            <a:pPr marL="914400" lvl="2" indent="0">
              <a:buNone/>
            </a:pPr>
            <a:r>
              <a:rPr lang="en-US" dirty="0">
                <a:latin typeface="Zapf Dingbats"/>
                <a:ea typeface="Zapf Dingbats"/>
                <a:cs typeface="Zapf Dingbats"/>
                <a:sym typeface="Zapf Dingbats"/>
              </a:rPr>
              <a:t> ✔ </a:t>
            </a:r>
            <a:r>
              <a:rPr lang="en-US" dirty="0">
                <a:sym typeface="Zapf Dingbats"/>
              </a:rPr>
              <a:t> </a:t>
            </a:r>
            <a:r>
              <a:rPr lang="en-US" dirty="0" smtClean="0"/>
              <a:t>shielding.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5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Design Parameters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Cherenkov radiator</a:t>
            </a:r>
          </a:p>
          <a:p>
            <a:pPr lvl="1"/>
            <a:r>
              <a:rPr lang="en-US" dirty="0" smtClean="0"/>
              <a:t>Material  choice</a:t>
            </a:r>
          </a:p>
          <a:p>
            <a:pPr lvl="1"/>
            <a:r>
              <a:rPr lang="en-US" dirty="0" smtClean="0"/>
              <a:t>Geometry</a:t>
            </a:r>
          </a:p>
          <a:p>
            <a:pPr lvl="2"/>
            <a:r>
              <a:rPr lang="en-US" dirty="0" smtClean="0"/>
              <a:t>Length</a:t>
            </a:r>
          </a:p>
          <a:p>
            <a:pPr lvl="2"/>
            <a:r>
              <a:rPr lang="en-US" dirty="0" smtClean="0"/>
              <a:t>Radius</a:t>
            </a:r>
          </a:p>
          <a:p>
            <a:pPr lvl="2"/>
            <a:r>
              <a:rPr lang="en-US" dirty="0" smtClean="0"/>
              <a:t>Surface tolerance and roughness</a:t>
            </a:r>
          </a:p>
          <a:p>
            <a:r>
              <a:rPr lang="en-US" dirty="0" smtClean="0"/>
              <a:t>Optical coupling</a:t>
            </a:r>
          </a:p>
          <a:p>
            <a:r>
              <a:rPr lang="en-US" dirty="0" smtClean="0"/>
              <a:t>Photomultiplier choice</a:t>
            </a:r>
          </a:p>
          <a:p>
            <a:pPr lvl="1"/>
            <a:r>
              <a:rPr lang="en-US" dirty="0" smtClean="0"/>
              <a:t>Characteristics and Features</a:t>
            </a:r>
          </a:p>
          <a:p>
            <a:pPr lvl="1"/>
            <a:r>
              <a:rPr lang="en-US" dirty="0" smtClean="0"/>
              <a:t>Performance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2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Design: Material Choice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38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8667" y="1388896"/>
            <a:ext cx="3175865" cy="1523638"/>
          </a:xfrm>
          <a:prstGeom prst="rect">
            <a:avLst/>
          </a:prstGeom>
          <a:ln w="28575" cmpd="sng">
            <a:solidFill>
              <a:srgbClr val="8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Directionality of quartz proven during test beams.</a:t>
            </a:r>
          </a:p>
          <a:p>
            <a:r>
              <a:rPr lang="en-US" sz="2000" dirty="0" smtClean="0"/>
              <a:t>Transmission in UV area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364" y="1343132"/>
            <a:ext cx="4709292" cy="2805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72927" y="4047564"/>
            <a:ext cx="2160546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Wavelength(nm)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207070" y="2211583"/>
            <a:ext cx="19707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Transmission in %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71473" y="4913514"/>
            <a:ext cx="4091910" cy="831070"/>
            <a:chOff x="5029200" y="1580523"/>
            <a:chExt cx="3586001" cy="998152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029200" y="1832830"/>
              <a:ext cx="457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029200" y="2136610"/>
              <a:ext cx="4572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029200" y="2578675"/>
              <a:ext cx="457200" cy="0"/>
            </a:xfrm>
            <a:prstGeom prst="line">
              <a:avLst/>
            </a:prstGeom>
            <a:ln w="28575">
              <a:solidFill>
                <a:srgbClr val="9DE7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486400" y="1580523"/>
              <a:ext cx="3128801" cy="47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HSQ300 (=HSQ330, not certified %impurities)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86400" y="1962331"/>
              <a:ext cx="2133414" cy="191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HSQ330 </a:t>
              </a:r>
              <a:r>
                <a:rPr lang="en-US" sz="1400" dirty="0" smtClean="0">
                  <a:solidFill>
                    <a:srgbClr val="000000"/>
                  </a:solidFill>
                </a:rPr>
                <a:t>(certified </a:t>
              </a:r>
              <a:r>
                <a:rPr lang="en-US" sz="1400" dirty="0">
                  <a:solidFill>
                    <a:srgbClr val="000000"/>
                  </a:solidFill>
                </a:rPr>
                <a:t>%</a:t>
              </a:r>
              <a:r>
                <a:rPr lang="en-US" sz="1400" dirty="0" smtClean="0">
                  <a:solidFill>
                    <a:srgbClr val="000000"/>
                  </a:solidFill>
                </a:rPr>
                <a:t>impurities)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86400" y="2342523"/>
              <a:ext cx="1823652" cy="191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000000"/>
                  </a:solidFill>
                </a:rPr>
                <a:t>Suprasil</a:t>
              </a:r>
              <a:r>
                <a:rPr lang="en-US" sz="1400" dirty="0" smtClean="0">
                  <a:solidFill>
                    <a:srgbClr val="000000"/>
                  </a:solidFill>
                </a:rPr>
                <a:t> (synthetic quartz)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8" descr="image0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3626" r="50394" b="6711"/>
          <a:stretch/>
        </p:blipFill>
        <p:spPr>
          <a:xfrm>
            <a:off x="236080" y="3539067"/>
            <a:ext cx="3867620" cy="27226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09333" y="4419542"/>
            <a:ext cx="1298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Geant4</a:t>
            </a:r>
          </a:p>
          <a:p>
            <a:r>
              <a:rPr lang="en-US" dirty="0" err="1" smtClean="0"/>
              <a:t>M.Ambrose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92666" y="3196968"/>
            <a:ext cx="3081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Expected wavelength for 0 </a:t>
            </a:r>
            <a:r>
              <a:rPr lang="en-US" dirty="0" err="1" smtClean="0"/>
              <a:t>deg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43154" y="6138609"/>
            <a:ext cx="2160546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Wavelength(nm)</a:t>
            </a:r>
            <a:endParaRPr lang="en-US" sz="160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7194828" y="1728531"/>
            <a:ext cx="0" cy="19166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75575" y="3515500"/>
            <a:ext cx="119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450nm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1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2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398772"/>
              </p:ext>
            </p:extLst>
          </p:nvPr>
        </p:nvGraphicFramePr>
        <p:xfrm>
          <a:off x="349249" y="1514187"/>
          <a:ext cx="8543926" cy="4953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520"/>
                <a:gridCol w="2236205"/>
                <a:gridCol w="2319619"/>
                <a:gridCol w="2186582"/>
              </a:tblGrid>
              <a:tr h="38508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Goal to reach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Challenge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Requirement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Solution</a:t>
                      </a:r>
                      <a:endParaRPr lang="en-US" sz="2000" dirty="0"/>
                    </a:p>
                  </a:txBody>
                  <a:tcPr anchor="ctr"/>
                </a:tc>
              </a:tr>
              <a:tr h="930584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Measure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600" b="1" u="sng" baseline="0" dirty="0" smtClean="0"/>
                        <a:t>MIB arriving in time with the incoming bunches </a:t>
                      </a:r>
                      <a:r>
                        <a:rPr lang="en-US" sz="1400" b="1" baseline="0" dirty="0" smtClean="0"/>
                        <a:t>from the tunnel side.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CMS cavern environment dominated by the </a:t>
                      </a:r>
                      <a:r>
                        <a:rPr lang="en-US" sz="1400" dirty="0" err="1" smtClean="0"/>
                        <a:t>pp</a:t>
                      </a:r>
                      <a:r>
                        <a:rPr lang="en-US" sz="1400" dirty="0" smtClean="0"/>
                        <a:t> products</a:t>
                      </a:r>
                      <a:r>
                        <a:rPr lang="en-US" sz="1400" baseline="0" dirty="0" smtClean="0"/>
                        <a:t> arriving from the IP side.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solidFill>
                            <a:srgbClr val="800000"/>
                          </a:solidFill>
                        </a:rPr>
                        <a:t>DIRECTIONALITY</a:t>
                      </a:r>
                      <a:endParaRPr lang="en-US" sz="1600" b="1" u="sng" dirty="0">
                        <a:solidFill>
                          <a:srgbClr val="8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/>
                        <a:t>CHERENKOV</a:t>
                      </a:r>
                      <a:r>
                        <a:rPr lang="en-US" sz="1400" b="1" dirty="0" smtClean="0"/>
                        <a:t> RADIATION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930584">
                <a:tc v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Stay shielded from </a:t>
                      </a:r>
                      <a:r>
                        <a:rPr lang="en-US" sz="1400" baseline="0" dirty="0" smtClean="0"/>
                        <a:t>IP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sym typeface="Wingdings" pitchFamily="2" charset="2"/>
                        </a:rPr>
                        <a:t>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pp</a:t>
                      </a:r>
                      <a:r>
                        <a:rPr lang="en-US" sz="1400" baseline="0" dirty="0" smtClean="0"/>
                        <a:t> products should be shielded and albedo reduced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SENSITIVE TO LESS BACKGROUND SIGNAL</a:t>
                      </a:r>
                      <a:endParaRPr lang="en-US" sz="1600" b="1" dirty="0">
                        <a:solidFill>
                          <a:srgbClr val="8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/>
                        <a:t>LOCATION IN THE CAVERN SHIELDED BY CMS DETECTOR FROM IP 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4577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/>
                        <a:t>CMS cavern environment.</a:t>
                      </a:r>
                      <a:endParaRPr lang="en-US" sz="1400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High radiation exposure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solidFill>
                            <a:srgbClr val="800000"/>
                          </a:solidFill>
                        </a:rPr>
                        <a:t>RADIATION HARDNESS</a:t>
                      </a:r>
                      <a:endParaRPr lang="en-US" sz="1600" b="1" u="sng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RADIATION HARD COMPONENTS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dirty="0" smtClean="0"/>
                        <a:t>CHERENKOV</a:t>
                      </a:r>
                      <a:r>
                        <a:rPr lang="en-US" sz="1400" b="1" baseline="0" dirty="0" smtClean="0"/>
                        <a:t> RADIATION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8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Mostly gammas and thermal neutrons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solidFill>
                            <a:srgbClr val="800000"/>
                          </a:solidFill>
                        </a:rPr>
                        <a:t>SENSITIVITY ONLY</a:t>
                      </a:r>
                    </a:p>
                    <a:p>
                      <a:pPr algn="ctr"/>
                      <a:r>
                        <a:rPr lang="en-US" sz="1600" b="1" u="sng" dirty="0" smtClean="0">
                          <a:solidFill>
                            <a:srgbClr val="800000"/>
                          </a:solidFill>
                        </a:rPr>
                        <a:t> TO CHARGED PARTICLES</a:t>
                      </a:r>
                      <a:endParaRPr lang="en-US" sz="1600" b="1" u="sng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dirty="0" smtClean="0"/>
                        <a:t>CHERENKOV </a:t>
                      </a:r>
                      <a:r>
                        <a:rPr lang="en-US" sz="1400" b="1" dirty="0" smtClean="0"/>
                        <a:t>RADIATION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3058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Be</a:t>
                      </a:r>
                      <a:r>
                        <a:rPr lang="en-US" sz="1400" b="1" baseline="0" dirty="0" smtClean="0"/>
                        <a:t> able to cope with the 25ns bunch spacing.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Maximum time separation between MIB and the collision products = 12.5ns.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 smtClean="0">
                          <a:solidFill>
                            <a:srgbClr val="800000"/>
                          </a:solidFill>
                        </a:rPr>
                        <a:t>FASTER THAN 10ns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 smtClean="0"/>
                        <a:t>CHERENKOV</a:t>
                      </a:r>
                      <a:r>
                        <a:rPr lang="en-US" sz="1400" b="1" dirty="0" smtClean="0"/>
                        <a:t> RADIATION</a:t>
                      </a:r>
                    </a:p>
                    <a:p>
                      <a:pPr algn="ctr"/>
                      <a:r>
                        <a:rPr lang="en-US" sz="1400" b="1" dirty="0" smtClean="0"/>
                        <a:t>FAST ELECTRONIC</a:t>
                      </a:r>
                      <a:r>
                        <a:rPr lang="en-US" sz="1400" b="1" baseline="0" dirty="0" smtClean="0"/>
                        <a:t> COMPONENTS</a:t>
                      </a:r>
                    </a:p>
                    <a:p>
                      <a:pPr algn="ctr"/>
                      <a:r>
                        <a:rPr lang="en-US" sz="1400" b="1" baseline="0" dirty="0" smtClean="0"/>
                        <a:t> (</a:t>
                      </a:r>
                      <a:r>
                        <a:rPr lang="en-US" sz="1400" b="1" dirty="0" smtClean="0"/>
                        <a:t>PMT,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READ-OUT)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220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Cost</a:t>
                      </a:r>
                      <a:endParaRPr lang="en-US" sz="1400" b="1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Limited</a:t>
                      </a:r>
                      <a:r>
                        <a:rPr lang="en-US" sz="1400" baseline="0" dirty="0" smtClean="0"/>
                        <a:t> budget.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800000"/>
                          </a:solidFill>
                        </a:rPr>
                        <a:t>COST</a:t>
                      </a:r>
                      <a:r>
                        <a:rPr lang="en-US" sz="1600" b="1" baseline="0" dirty="0" smtClean="0">
                          <a:solidFill>
                            <a:srgbClr val="800000"/>
                          </a:solidFill>
                        </a:rPr>
                        <a:t> EFFECTIVE</a:t>
                      </a:r>
                      <a:endParaRPr lang="en-US" sz="1600" b="1" dirty="0" smtClean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MAKE</a:t>
                      </a:r>
                      <a:r>
                        <a:rPr lang="en-US" sz="1400" b="1" baseline="0" dirty="0" smtClean="0"/>
                        <a:t> WISE CHOICES.</a:t>
                      </a:r>
                      <a:endParaRPr lang="en-US" sz="1400" b="1" dirty="0" smtClean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3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Detector concept- Challenges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658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Design: Material Choice</a:t>
            </a:r>
            <a:endParaRPr lang="en-US" dirty="0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08" y="1461190"/>
            <a:ext cx="4934888" cy="293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 rot="16200000">
            <a:off x="3274802" y="2347047"/>
            <a:ext cx="19707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Transmission in 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72927" y="4314956"/>
            <a:ext cx="2160546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Wavelength(nm)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7493657" y="2583921"/>
            <a:ext cx="141036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AFTER 1kGy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376630" y="2058354"/>
            <a:ext cx="0" cy="17527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29038" y="3725235"/>
            <a:ext cx="1197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450nm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39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8667" y="1388895"/>
            <a:ext cx="3345200" cy="1676037"/>
          </a:xfrm>
          <a:prstGeom prst="rect">
            <a:avLst/>
          </a:prstGeom>
          <a:ln w="28575" cmpd="sng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Irradiation of 3cm long samples with a source = Co</a:t>
            </a:r>
            <a:r>
              <a:rPr lang="en-US" sz="2000" baseline="30000" dirty="0"/>
              <a:t>60  </a:t>
            </a:r>
            <a:r>
              <a:rPr lang="el-GR" sz="2000" dirty="0"/>
              <a:t>γ</a:t>
            </a:r>
            <a:r>
              <a:rPr lang="en-US" sz="2000" dirty="0"/>
              <a:t> rays (E~1MeV), for the expected 1kGy dose at GL6.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771473" y="4913514"/>
            <a:ext cx="4091910" cy="831070"/>
            <a:chOff x="5029200" y="1580523"/>
            <a:chExt cx="3586001" cy="998152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5029200" y="1832830"/>
              <a:ext cx="4572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029200" y="2136610"/>
              <a:ext cx="45720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029200" y="2578675"/>
              <a:ext cx="457200" cy="0"/>
            </a:xfrm>
            <a:prstGeom prst="line">
              <a:avLst/>
            </a:prstGeom>
            <a:ln w="28575">
              <a:solidFill>
                <a:srgbClr val="9DE7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486400" y="1580523"/>
              <a:ext cx="3128801" cy="4740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HSQ300 (=HSQ330, not certified %impurities)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86400" y="1962331"/>
              <a:ext cx="2133414" cy="191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</a:rPr>
                <a:t>HSQ330 </a:t>
              </a:r>
              <a:r>
                <a:rPr lang="en-US" sz="1400" dirty="0" smtClean="0">
                  <a:solidFill>
                    <a:srgbClr val="000000"/>
                  </a:solidFill>
                </a:rPr>
                <a:t>(certified </a:t>
              </a:r>
              <a:r>
                <a:rPr lang="en-US" sz="1400" dirty="0">
                  <a:solidFill>
                    <a:srgbClr val="000000"/>
                  </a:solidFill>
                </a:rPr>
                <a:t>%</a:t>
              </a:r>
              <a:r>
                <a:rPr lang="en-US" sz="1400" dirty="0" smtClean="0">
                  <a:solidFill>
                    <a:srgbClr val="000000"/>
                  </a:solidFill>
                </a:rPr>
                <a:t>impurities)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86400" y="2342523"/>
              <a:ext cx="1823652" cy="191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000000"/>
                  </a:solidFill>
                </a:rPr>
                <a:t>Suprasil</a:t>
              </a:r>
              <a:r>
                <a:rPr lang="en-US" sz="1400" dirty="0" smtClean="0">
                  <a:solidFill>
                    <a:srgbClr val="000000"/>
                  </a:solidFill>
                </a:rPr>
                <a:t> (synthetic quartz)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57200" y="3457903"/>
            <a:ext cx="3313100" cy="1754327"/>
          </a:xfrm>
          <a:prstGeom prst="rect">
            <a:avLst/>
          </a:prstGeom>
          <a:ln w="38100" cmpd="sng"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</a:rPr>
              <a:t>Degradation of the transmission coefficient for </a:t>
            </a:r>
            <a:r>
              <a:rPr lang="el-GR" b="1" dirty="0">
                <a:solidFill>
                  <a:srgbClr val="000000"/>
                </a:solidFill>
              </a:rPr>
              <a:t>λ&lt;450</a:t>
            </a:r>
            <a:r>
              <a:rPr lang="en-US" b="1" dirty="0">
                <a:solidFill>
                  <a:srgbClr val="000000"/>
                </a:solidFill>
              </a:rPr>
              <a:t>nm for the HSQ</a:t>
            </a:r>
            <a:r>
              <a:rPr lang="en-US" b="1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</a:rPr>
              <a:t>No loss for </a:t>
            </a:r>
            <a:r>
              <a:rPr lang="en-US" b="1" dirty="0" err="1">
                <a:solidFill>
                  <a:srgbClr val="000000"/>
                </a:solidFill>
              </a:rPr>
              <a:t>Suprasil</a:t>
            </a:r>
            <a:r>
              <a:rPr lang="en-US" b="1" dirty="0">
                <a:solidFill>
                  <a:srgbClr val="000000"/>
                </a:solidFill>
              </a:rPr>
              <a:t> but more expensive.</a:t>
            </a:r>
          </a:p>
        </p:txBody>
      </p:sp>
    </p:spTree>
    <p:extLst>
      <p:ext uri="{BB962C8B-B14F-4D97-AF65-F5344CB8AC3E}">
        <p14:creationId xmlns:p14="http://schemas.microsoft.com/office/powerpoint/2010/main" val="353895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Design: Length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06146" cy="4525963"/>
          </a:xfrm>
        </p:spPr>
        <p:txBody>
          <a:bodyPr>
            <a:normAutofit/>
          </a:bodyPr>
          <a:lstStyle/>
          <a:p>
            <a:r>
              <a:rPr lang="en-US" sz="1800" dirty="0"/>
              <a:t>T</a:t>
            </a:r>
            <a:r>
              <a:rPr lang="en-US" sz="1800" dirty="0" smtClean="0"/>
              <a:t>he longer the bar, the more photons produced by the crossing particle.</a:t>
            </a:r>
          </a:p>
          <a:p>
            <a:r>
              <a:rPr lang="en-US" sz="1800" dirty="0" smtClean="0"/>
              <a:t>Defining roughly a directionality metric as the mean number of photoelectrons at the PMT for a forward particle over respective number for a backward particle.</a:t>
            </a:r>
          </a:p>
          <a:p>
            <a:pPr lvl="1"/>
            <a:r>
              <a:rPr lang="en-US" sz="1600" dirty="0" smtClean="0"/>
              <a:t>Example: [#</a:t>
            </a:r>
            <a:r>
              <a:rPr lang="en-US" sz="1600" dirty="0" err="1" smtClean="0"/>
              <a:t>ph.e</a:t>
            </a:r>
            <a:r>
              <a:rPr lang="en-US" sz="1600" dirty="0" smtClean="0"/>
              <a:t>. at PMT for 5deg]/</a:t>
            </a:r>
            <a:r>
              <a:rPr lang="en-US" sz="1600" dirty="0"/>
              <a:t>[#</a:t>
            </a:r>
            <a:r>
              <a:rPr lang="en-US" sz="1600" dirty="0" err="1"/>
              <a:t>ph.e</a:t>
            </a:r>
            <a:r>
              <a:rPr lang="en-US" sz="1600" dirty="0"/>
              <a:t>. at PMT for </a:t>
            </a:r>
            <a:r>
              <a:rPr lang="en-US" sz="1600" dirty="0" smtClean="0"/>
              <a:t>175deg]</a:t>
            </a:r>
            <a:endParaRPr lang="en-US" sz="1600" dirty="0"/>
          </a:p>
          <a:p>
            <a:endParaRPr lang="en-US" sz="18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Content Placeholder 3" descr="LENGTHNEWPM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72" r="-11572"/>
          <a:stretch>
            <a:fillRect/>
          </a:stretch>
        </p:blipFill>
        <p:spPr>
          <a:xfrm>
            <a:off x="-365306" y="2890080"/>
            <a:ext cx="5853911" cy="32194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199" y="3122303"/>
            <a:ext cx="944235" cy="2616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Directionality</a:t>
            </a:r>
            <a:endParaRPr lang="en-US" sz="105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40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68801" y="5239912"/>
            <a:ext cx="81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Geant4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7371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Design: Length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06146" cy="4525963"/>
          </a:xfrm>
        </p:spPr>
        <p:txBody>
          <a:bodyPr>
            <a:normAutofit/>
          </a:bodyPr>
          <a:lstStyle/>
          <a:p>
            <a:r>
              <a:rPr lang="en-US" sz="1800" dirty="0"/>
              <a:t>T</a:t>
            </a:r>
            <a:r>
              <a:rPr lang="en-US" sz="1800" dirty="0" smtClean="0"/>
              <a:t>he longer the bar, the more photons produced by the crossing particle.</a:t>
            </a:r>
          </a:p>
          <a:p>
            <a:r>
              <a:rPr lang="en-US" sz="1800" dirty="0" smtClean="0"/>
              <a:t>Defining roughly a directionality metric as the mean number of photoelectrons at the PMT for a forward particle over respective number for a backward particle.</a:t>
            </a:r>
          </a:p>
          <a:p>
            <a:pPr lvl="1"/>
            <a:r>
              <a:rPr lang="en-US" sz="1600" dirty="0" smtClean="0"/>
              <a:t>Example: [#</a:t>
            </a:r>
            <a:r>
              <a:rPr lang="en-US" sz="1600" dirty="0" err="1" smtClean="0"/>
              <a:t>ph.e</a:t>
            </a:r>
            <a:r>
              <a:rPr lang="en-US" sz="1600" dirty="0" smtClean="0"/>
              <a:t>. at PMT for 5deg]/</a:t>
            </a:r>
            <a:r>
              <a:rPr lang="en-US" sz="1600" dirty="0"/>
              <a:t>[#</a:t>
            </a:r>
            <a:r>
              <a:rPr lang="en-US" sz="1600" dirty="0" err="1"/>
              <a:t>ph.e</a:t>
            </a:r>
            <a:r>
              <a:rPr lang="en-US" sz="1600" dirty="0"/>
              <a:t>. at PMT for </a:t>
            </a:r>
            <a:r>
              <a:rPr lang="en-US" sz="1600" dirty="0" smtClean="0"/>
              <a:t>175deg]</a:t>
            </a:r>
            <a:endParaRPr lang="en-US" sz="1600" dirty="0"/>
          </a:p>
          <a:p>
            <a:endParaRPr lang="en-US" sz="18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Content Placeholder 3" descr="LENGTHNEWPM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72" r="-11572"/>
          <a:stretch>
            <a:fillRect/>
          </a:stretch>
        </p:blipFill>
        <p:spPr>
          <a:xfrm>
            <a:off x="-365306" y="2890080"/>
            <a:ext cx="5853911" cy="3219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95835" y="5307642"/>
            <a:ext cx="3846567" cy="1477328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Directionality(left) for 0deg (blue top line) is decreasing as the length decreases but not much as the absolute number of </a:t>
            </a:r>
            <a:r>
              <a:rPr lang="en-US" b="1" dirty="0" err="1" smtClean="0">
                <a:solidFill>
                  <a:srgbClr val="000000"/>
                </a:solidFill>
              </a:rPr>
              <a:t>ph.e</a:t>
            </a:r>
            <a:r>
              <a:rPr lang="en-US" b="1" dirty="0" smtClean="0">
                <a:solidFill>
                  <a:srgbClr val="000000"/>
                </a:solidFill>
              </a:rPr>
              <a:t>. at the PMT for 0deg.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7" name="Picture 6" descr="Screen Shot 2013-04-19 at 1.38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868" y="2856892"/>
            <a:ext cx="3401400" cy="21934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07864" y="4982832"/>
            <a:ext cx="1123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Length[cm]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539489" y="3783291"/>
            <a:ext cx="188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[#</a:t>
            </a:r>
            <a:r>
              <a:rPr lang="en-US" dirty="0" err="1" smtClean="0"/>
              <a:t>ph.e</a:t>
            </a:r>
            <a:r>
              <a:rPr lang="en-US" dirty="0" smtClean="0"/>
              <a:t>. at PMT]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199" y="3122303"/>
            <a:ext cx="944235" cy="2616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Directionality</a:t>
            </a:r>
            <a:endParaRPr lang="en-US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6521904" y="3122303"/>
            <a:ext cx="944235" cy="2616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0deg</a:t>
            </a:r>
            <a:endParaRPr lang="en-US" sz="105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41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68801" y="5239912"/>
            <a:ext cx="81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Geant4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153249" y="4334934"/>
            <a:ext cx="810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Geant4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2674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324379"/>
            <a:ext cx="8746067" cy="5327241"/>
          </a:xfrm>
          <a:ln>
            <a:noFill/>
          </a:ln>
        </p:spPr>
        <p:txBody>
          <a:bodyPr>
            <a:noAutofit/>
          </a:bodyPr>
          <a:lstStyle/>
          <a:p>
            <a:pPr lvl="1"/>
            <a:r>
              <a:rPr lang="en-US" sz="2000" b="1" dirty="0">
                <a:solidFill>
                  <a:srgbClr val="800000"/>
                </a:solidFill>
              </a:rPr>
              <a:t>The longer the bar, the more photons produced by the crossing </a:t>
            </a:r>
            <a:r>
              <a:rPr lang="en-US" sz="2000" b="1" dirty="0" smtClean="0">
                <a:solidFill>
                  <a:srgbClr val="800000"/>
                </a:solidFill>
              </a:rPr>
              <a:t>particle </a:t>
            </a:r>
          </a:p>
          <a:p>
            <a:pPr marL="457200" lvl="1" indent="0">
              <a:buNone/>
            </a:pPr>
            <a:r>
              <a:rPr lang="en-US" sz="2000" dirty="0" smtClean="0"/>
              <a:t>     </a:t>
            </a:r>
            <a:r>
              <a:rPr lang="en-US" sz="2000" dirty="0" smtClean="0">
                <a:solidFill>
                  <a:srgbClr val="800000"/>
                </a:solidFill>
              </a:rPr>
              <a:t>=&gt;</a:t>
            </a:r>
            <a:r>
              <a:rPr lang="en-US" sz="2000" dirty="0" smtClean="0"/>
              <a:t> Can set a </a:t>
            </a:r>
            <a:r>
              <a:rPr lang="en-US" sz="2000" b="1" dirty="0" smtClean="0">
                <a:solidFill>
                  <a:srgbClr val="800000"/>
                </a:solidFill>
              </a:rPr>
              <a:t>higher discriminator threshold </a:t>
            </a:r>
            <a:r>
              <a:rPr lang="en-US" sz="2000" dirty="0" smtClean="0"/>
              <a:t>to:</a:t>
            </a:r>
          </a:p>
          <a:p>
            <a:pPr lvl="2"/>
            <a:r>
              <a:rPr lang="en-US" sz="1800" dirty="0"/>
              <a:t>S</a:t>
            </a:r>
            <a:r>
              <a:rPr lang="en-US" sz="1800" dirty="0" smtClean="0"/>
              <a:t>uppress more the backward signal to less than 0.1%</a:t>
            </a:r>
          </a:p>
          <a:p>
            <a:pPr lvl="2"/>
            <a:r>
              <a:rPr lang="en-US" sz="1800" dirty="0" smtClean="0"/>
              <a:t> Decrease the effect of the  signal produced at the PMT window and not in the bar</a:t>
            </a:r>
            <a:r>
              <a:rPr lang="en-US" sz="1600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42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178317" y="-1"/>
            <a:ext cx="6787365" cy="12387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Design: Length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1906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324379"/>
            <a:ext cx="8746067" cy="5327241"/>
          </a:xfrm>
          <a:ln>
            <a:noFill/>
          </a:ln>
        </p:spPr>
        <p:txBody>
          <a:bodyPr>
            <a:noAutofit/>
          </a:bodyPr>
          <a:lstStyle/>
          <a:p>
            <a:pPr lvl="1"/>
            <a:r>
              <a:rPr lang="en-US" sz="2000" b="1" dirty="0">
                <a:solidFill>
                  <a:srgbClr val="800000"/>
                </a:solidFill>
              </a:rPr>
              <a:t>The longer the bar, the more photons produced by the crossing </a:t>
            </a:r>
            <a:r>
              <a:rPr lang="en-US" sz="2000" b="1" dirty="0" smtClean="0">
                <a:solidFill>
                  <a:srgbClr val="800000"/>
                </a:solidFill>
              </a:rPr>
              <a:t>particle </a:t>
            </a:r>
          </a:p>
          <a:p>
            <a:pPr marL="457200" lvl="1" indent="0">
              <a:buNone/>
            </a:pPr>
            <a:r>
              <a:rPr lang="en-US" sz="2000" dirty="0" smtClean="0"/>
              <a:t>     </a:t>
            </a:r>
            <a:r>
              <a:rPr lang="en-US" sz="2000" dirty="0" smtClean="0">
                <a:solidFill>
                  <a:srgbClr val="800000"/>
                </a:solidFill>
              </a:rPr>
              <a:t>=&gt;</a:t>
            </a:r>
            <a:r>
              <a:rPr lang="en-US" sz="2000" dirty="0" smtClean="0"/>
              <a:t> Can set a </a:t>
            </a:r>
            <a:r>
              <a:rPr lang="en-US" sz="2000" b="1" dirty="0" smtClean="0">
                <a:solidFill>
                  <a:srgbClr val="800000"/>
                </a:solidFill>
              </a:rPr>
              <a:t>higher discriminator threshold </a:t>
            </a:r>
            <a:r>
              <a:rPr lang="en-US" sz="2000" dirty="0" smtClean="0"/>
              <a:t>to:</a:t>
            </a:r>
          </a:p>
          <a:p>
            <a:pPr lvl="2"/>
            <a:r>
              <a:rPr lang="en-US" sz="1800" dirty="0"/>
              <a:t>S</a:t>
            </a:r>
            <a:r>
              <a:rPr lang="en-US" sz="1800" dirty="0" smtClean="0"/>
              <a:t>uppress more the backward signal to less than 0.1%</a:t>
            </a:r>
          </a:p>
          <a:p>
            <a:pPr lvl="2"/>
            <a:r>
              <a:rPr lang="en-US" sz="1800" dirty="0" smtClean="0"/>
              <a:t> Decrease the effect of the  signal produced at the PMT window and not in the bar</a:t>
            </a:r>
            <a:r>
              <a:rPr lang="en-US" sz="1600" dirty="0" smtClean="0"/>
              <a:t>.</a:t>
            </a:r>
          </a:p>
          <a:p>
            <a:pPr lvl="1"/>
            <a:r>
              <a:rPr lang="en-US" sz="2000" b="1" dirty="0" smtClean="0">
                <a:solidFill>
                  <a:srgbClr val="800000"/>
                </a:solidFill>
              </a:rPr>
              <a:t>The longer the bar the more exposed to pp</a:t>
            </a:r>
            <a:r>
              <a:rPr lang="en-US" sz="2000" b="1" dirty="0">
                <a:solidFill>
                  <a:srgbClr val="800000"/>
                </a:solidFill>
              </a:rPr>
              <a:t>.</a:t>
            </a:r>
            <a:endParaRPr lang="en-US" sz="2000" dirty="0" smtClean="0"/>
          </a:p>
          <a:p>
            <a:pPr lvl="2"/>
            <a:r>
              <a:rPr lang="en-US" sz="1800" dirty="0" err="1" smtClean="0"/>
              <a:t>Muons</a:t>
            </a:r>
            <a:r>
              <a:rPr lang="en-US" sz="1800" dirty="0" smtClean="0"/>
              <a:t> from MIB are very angular (0-15deg) while PP is spread in angles.</a:t>
            </a:r>
            <a:endParaRPr lang="en-US" dirty="0" smtClean="0"/>
          </a:p>
          <a:p>
            <a:pPr lvl="2"/>
            <a:endParaRPr lang="en-US" sz="1800" dirty="0" smtClean="0"/>
          </a:p>
          <a:p>
            <a:pPr lvl="1"/>
            <a:endParaRPr lang="en-US" sz="1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93984" y="5166052"/>
            <a:ext cx="8560548" cy="807268"/>
            <a:chOff x="126252" y="5652883"/>
            <a:chExt cx="8560548" cy="807268"/>
          </a:xfrm>
        </p:grpSpPr>
        <p:sp>
          <p:nvSpPr>
            <p:cNvPr id="6" name="Can 5"/>
            <p:cNvSpPr/>
            <p:nvPr/>
          </p:nvSpPr>
          <p:spPr>
            <a:xfrm rot="5400000">
              <a:off x="1503623" y="5438224"/>
              <a:ext cx="627726" cy="141612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457200" y="6146287"/>
              <a:ext cx="8229600" cy="437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255452" y="6014893"/>
              <a:ext cx="1065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0deg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890496" y="5817825"/>
              <a:ext cx="14598" cy="62772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Arrow 11"/>
            <p:cNvSpPr/>
            <p:nvPr/>
          </p:nvSpPr>
          <p:spPr>
            <a:xfrm>
              <a:off x="228600" y="5949219"/>
              <a:ext cx="457200" cy="19706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6252" y="5652883"/>
              <a:ext cx="661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MIB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905094" y="6435157"/>
              <a:ext cx="496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61251" y="5832424"/>
              <a:ext cx="496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43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178317" y="-1"/>
            <a:ext cx="6787365" cy="12387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Design: Length</a:t>
            </a:r>
            <a:endParaRPr lang="en-US" sz="3600" dirty="0"/>
          </a:p>
        </p:txBody>
      </p:sp>
      <p:sp>
        <p:nvSpPr>
          <p:cNvPr id="18" name="Left Arrow 17"/>
          <p:cNvSpPr/>
          <p:nvPr/>
        </p:nvSpPr>
        <p:spPr>
          <a:xfrm rot="876798">
            <a:off x="2280804" y="6190637"/>
            <a:ext cx="533400" cy="239999"/>
          </a:xfrm>
          <a:prstGeom prst="lef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 rot="876798">
            <a:off x="1465211" y="6190638"/>
            <a:ext cx="533400" cy="239999"/>
          </a:xfrm>
          <a:prstGeom prst="lef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Arrow 32"/>
          <p:cNvSpPr/>
          <p:nvPr/>
        </p:nvSpPr>
        <p:spPr>
          <a:xfrm rot="19658616">
            <a:off x="2182435" y="4862678"/>
            <a:ext cx="533400" cy="239999"/>
          </a:xfrm>
          <a:prstGeom prst="lef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Arrow 33"/>
          <p:cNvSpPr/>
          <p:nvPr/>
        </p:nvSpPr>
        <p:spPr>
          <a:xfrm rot="19658616">
            <a:off x="1603410" y="4877134"/>
            <a:ext cx="533400" cy="239999"/>
          </a:xfrm>
          <a:prstGeom prst="lef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/>
          <p:cNvSpPr/>
          <p:nvPr/>
        </p:nvSpPr>
        <p:spPr>
          <a:xfrm rot="876798">
            <a:off x="2857499" y="5838721"/>
            <a:ext cx="533400" cy="239999"/>
          </a:xfrm>
          <a:prstGeom prst="lef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808470" y="4776996"/>
            <a:ext cx="43037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PP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35950" y="6228847"/>
            <a:ext cx="43037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PP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1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324379"/>
            <a:ext cx="8746067" cy="5327241"/>
          </a:xfrm>
          <a:ln>
            <a:noFill/>
          </a:ln>
        </p:spPr>
        <p:txBody>
          <a:bodyPr>
            <a:noAutofit/>
          </a:bodyPr>
          <a:lstStyle/>
          <a:p>
            <a:pPr lvl="1"/>
            <a:r>
              <a:rPr lang="en-US" sz="2000" b="1" dirty="0">
                <a:solidFill>
                  <a:srgbClr val="800000"/>
                </a:solidFill>
              </a:rPr>
              <a:t>The longer the bar, the more photons produced by the crossing </a:t>
            </a:r>
            <a:r>
              <a:rPr lang="en-US" sz="2000" b="1" dirty="0" smtClean="0">
                <a:solidFill>
                  <a:srgbClr val="800000"/>
                </a:solidFill>
              </a:rPr>
              <a:t>particle </a:t>
            </a:r>
          </a:p>
          <a:p>
            <a:pPr marL="457200" lvl="1" indent="0">
              <a:buNone/>
            </a:pPr>
            <a:r>
              <a:rPr lang="en-US" sz="2000" dirty="0" smtClean="0"/>
              <a:t>     </a:t>
            </a:r>
            <a:r>
              <a:rPr lang="en-US" sz="2000" dirty="0" smtClean="0">
                <a:solidFill>
                  <a:srgbClr val="800000"/>
                </a:solidFill>
              </a:rPr>
              <a:t>=&gt;</a:t>
            </a:r>
            <a:r>
              <a:rPr lang="en-US" sz="2000" dirty="0" smtClean="0"/>
              <a:t> Can set a </a:t>
            </a:r>
            <a:r>
              <a:rPr lang="en-US" sz="2000" b="1" dirty="0" smtClean="0">
                <a:solidFill>
                  <a:srgbClr val="800000"/>
                </a:solidFill>
              </a:rPr>
              <a:t>higher discriminator threshold </a:t>
            </a:r>
            <a:r>
              <a:rPr lang="en-US" sz="2000" dirty="0" smtClean="0"/>
              <a:t>to:</a:t>
            </a:r>
          </a:p>
          <a:p>
            <a:pPr lvl="2"/>
            <a:r>
              <a:rPr lang="en-US" sz="1800" dirty="0"/>
              <a:t>S</a:t>
            </a:r>
            <a:r>
              <a:rPr lang="en-US" sz="1800" dirty="0" smtClean="0"/>
              <a:t>uppress more the backward signal to less than 0.1%</a:t>
            </a:r>
          </a:p>
          <a:p>
            <a:pPr lvl="2"/>
            <a:r>
              <a:rPr lang="en-US" sz="1800" dirty="0" smtClean="0"/>
              <a:t> Decrease the effect of the  signal produced at the PMT window and not in the bar</a:t>
            </a:r>
            <a:r>
              <a:rPr lang="en-US" sz="1600" dirty="0" smtClean="0"/>
              <a:t>.</a:t>
            </a:r>
          </a:p>
          <a:p>
            <a:pPr lvl="1"/>
            <a:r>
              <a:rPr lang="en-US" sz="2000" b="1" dirty="0" smtClean="0">
                <a:solidFill>
                  <a:srgbClr val="800000"/>
                </a:solidFill>
              </a:rPr>
              <a:t>The longer the bar the more exposed to pp.</a:t>
            </a:r>
          </a:p>
          <a:p>
            <a:pPr lvl="2"/>
            <a:r>
              <a:rPr lang="en-US" sz="1800" dirty="0" err="1" smtClean="0"/>
              <a:t>Muons</a:t>
            </a:r>
            <a:r>
              <a:rPr lang="en-US" sz="1800" dirty="0" smtClean="0"/>
              <a:t> </a:t>
            </a:r>
            <a:r>
              <a:rPr lang="en-US" sz="1800" dirty="0"/>
              <a:t>from MIB are very angular (0-15deg) while PP is spread in </a:t>
            </a:r>
            <a:r>
              <a:rPr lang="en-US" sz="1800" dirty="0" smtClean="0"/>
              <a:t>angles.</a:t>
            </a:r>
            <a:endParaRPr lang="en-US" sz="1800" b="1" dirty="0" smtClean="0">
              <a:solidFill>
                <a:srgbClr val="800000"/>
              </a:solidFill>
            </a:endParaRPr>
          </a:p>
          <a:p>
            <a:pPr marL="457200" lvl="1" indent="0">
              <a:buNone/>
            </a:pPr>
            <a:r>
              <a:rPr lang="en-US" sz="2000" b="1" dirty="0">
                <a:solidFill>
                  <a:srgbClr val="800000"/>
                </a:solidFill>
              </a:rPr>
              <a:t> </a:t>
            </a:r>
            <a:r>
              <a:rPr lang="en-US" sz="2000" b="1" dirty="0" smtClean="0">
                <a:solidFill>
                  <a:srgbClr val="800000"/>
                </a:solidFill>
              </a:rPr>
              <a:t>   =&gt; Orientation</a:t>
            </a:r>
            <a:r>
              <a:rPr lang="en-US" sz="2000" dirty="0" smtClean="0"/>
              <a:t> in the cavern such that the acceptance of MIB increases.</a:t>
            </a:r>
          </a:p>
          <a:p>
            <a:pPr lvl="2"/>
            <a:r>
              <a:rPr lang="en-US" sz="1800" dirty="0" smtClean="0"/>
              <a:t>MIB particles would “see” the projection of the bar.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sz="1800" dirty="0" smtClean="0"/>
          </a:p>
          <a:p>
            <a:pPr lvl="1"/>
            <a:endParaRPr lang="en-US" sz="18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93984" y="5146328"/>
            <a:ext cx="8560548" cy="1063926"/>
            <a:chOff x="126252" y="5633159"/>
            <a:chExt cx="8560548" cy="1063926"/>
          </a:xfrm>
        </p:grpSpPr>
        <p:sp>
          <p:nvSpPr>
            <p:cNvPr id="6" name="Can 5"/>
            <p:cNvSpPr/>
            <p:nvPr/>
          </p:nvSpPr>
          <p:spPr>
            <a:xfrm rot="5400000">
              <a:off x="1503623" y="5438224"/>
              <a:ext cx="627726" cy="141612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457200" y="6146287"/>
              <a:ext cx="8229600" cy="437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255452" y="6014893"/>
              <a:ext cx="1065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0deg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890496" y="5817825"/>
              <a:ext cx="14598" cy="62772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Arrow 11"/>
            <p:cNvSpPr/>
            <p:nvPr/>
          </p:nvSpPr>
          <p:spPr>
            <a:xfrm>
              <a:off x="228600" y="5949219"/>
              <a:ext cx="457200" cy="19706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6252" y="5652883"/>
              <a:ext cx="661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MIB</a:t>
              </a:r>
              <a:endParaRPr lang="en-US" dirty="0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4546484" y="5949220"/>
              <a:ext cx="457200" cy="19706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44136" y="5633159"/>
              <a:ext cx="661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MIB</a:t>
              </a:r>
              <a:endParaRPr lang="en-US" dirty="0"/>
            </a:p>
          </p:txBody>
        </p:sp>
        <p:sp>
          <p:nvSpPr>
            <p:cNvPr id="17" name="Can 16"/>
            <p:cNvSpPr/>
            <p:nvPr/>
          </p:nvSpPr>
          <p:spPr>
            <a:xfrm rot="4460805">
              <a:off x="6020910" y="5498817"/>
              <a:ext cx="627726" cy="1416127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5269980" y="5716676"/>
              <a:ext cx="0" cy="98040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269980" y="5717766"/>
              <a:ext cx="162041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69980" y="6678513"/>
              <a:ext cx="496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058288" y="6002491"/>
              <a:ext cx="8321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l-GR" dirty="0" smtClean="0"/>
                <a:t>φ </a:t>
              </a:r>
              <a:r>
                <a:rPr lang="en-US" dirty="0" err="1" smtClean="0"/>
                <a:t>deg</a:t>
              </a:r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905094" y="6435157"/>
              <a:ext cx="496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61251" y="5832424"/>
              <a:ext cx="496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44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178317" y="-1"/>
            <a:ext cx="6787365" cy="12387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Design: Length</a:t>
            </a:r>
            <a:endParaRPr lang="en-US" sz="3600" dirty="0"/>
          </a:p>
        </p:txBody>
      </p:sp>
      <p:sp>
        <p:nvSpPr>
          <p:cNvPr id="18" name="Left Arrow 17"/>
          <p:cNvSpPr/>
          <p:nvPr/>
        </p:nvSpPr>
        <p:spPr>
          <a:xfrm rot="876798">
            <a:off x="2280804" y="6190637"/>
            <a:ext cx="533400" cy="239999"/>
          </a:xfrm>
          <a:prstGeom prst="lef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 rot="876798">
            <a:off x="1465211" y="6190638"/>
            <a:ext cx="533400" cy="239999"/>
          </a:xfrm>
          <a:prstGeom prst="lef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Arrow 32"/>
          <p:cNvSpPr/>
          <p:nvPr/>
        </p:nvSpPr>
        <p:spPr>
          <a:xfrm rot="19658616">
            <a:off x="2182435" y="4862678"/>
            <a:ext cx="533400" cy="239999"/>
          </a:xfrm>
          <a:prstGeom prst="lef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Arrow 33"/>
          <p:cNvSpPr/>
          <p:nvPr/>
        </p:nvSpPr>
        <p:spPr>
          <a:xfrm rot="19658616">
            <a:off x="1603410" y="4877134"/>
            <a:ext cx="533400" cy="239999"/>
          </a:xfrm>
          <a:prstGeom prst="lef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/>
          <p:cNvSpPr/>
          <p:nvPr/>
        </p:nvSpPr>
        <p:spPr>
          <a:xfrm rot="876798">
            <a:off x="2857499" y="5838721"/>
            <a:ext cx="533400" cy="239999"/>
          </a:xfrm>
          <a:prstGeom prst="lef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808470" y="4776996"/>
            <a:ext cx="43037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PP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35950" y="6228847"/>
            <a:ext cx="43037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PP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Left Arrow 37"/>
          <p:cNvSpPr/>
          <p:nvPr/>
        </p:nvSpPr>
        <p:spPr>
          <a:xfrm rot="876798">
            <a:off x="7007640" y="6166673"/>
            <a:ext cx="533400" cy="239999"/>
          </a:xfrm>
          <a:prstGeom prst="lef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Arrow 38"/>
          <p:cNvSpPr/>
          <p:nvPr/>
        </p:nvSpPr>
        <p:spPr>
          <a:xfrm rot="876798">
            <a:off x="6192047" y="6166674"/>
            <a:ext cx="533400" cy="239999"/>
          </a:xfrm>
          <a:prstGeom prst="lef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Arrow 39"/>
          <p:cNvSpPr/>
          <p:nvPr/>
        </p:nvSpPr>
        <p:spPr>
          <a:xfrm rot="19658616">
            <a:off x="6909271" y="4838714"/>
            <a:ext cx="533400" cy="239999"/>
          </a:xfrm>
          <a:prstGeom prst="lef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Arrow 40"/>
          <p:cNvSpPr/>
          <p:nvPr/>
        </p:nvSpPr>
        <p:spPr>
          <a:xfrm rot="19658616">
            <a:off x="6330246" y="4853170"/>
            <a:ext cx="533400" cy="239999"/>
          </a:xfrm>
          <a:prstGeom prst="lef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eft Arrow 41"/>
          <p:cNvSpPr/>
          <p:nvPr/>
        </p:nvSpPr>
        <p:spPr>
          <a:xfrm rot="876798">
            <a:off x="7584335" y="5814757"/>
            <a:ext cx="533400" cy="239999"/>
          </a:xfrm>
          <a:prstGeom prst="left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35306" y="4753032"/>
            <a:ext cx="43037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PP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62786" y="6204883"/>
            <a:ext cx="43037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PP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1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45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178317" y="-1"/>
            <a:ext cx="6787365" cy="12387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Design: Length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in progress:</a:t>
            </a:r>
          </a:p>
          <a:p>
            <a:pPr lvl="1"/>
            <a:r>
              <a:rPr lang="en-US" dirty="0" smtClean="0"/>
              <a:t>Geant4 simulations to estimate the expected number of </a:t>
            </a:r>
            <a:r>
              <a:rPr lang="en-US" dirty="0" err="1" smtClean="0"/>
              <a:t>ph.e</a:t>
            </a:r>
            <a:r>
              <a:rPr lang="en-US" dirty="0" smtClean="0"/>
              <a:t>. at the PMT (for the both PMT cases) based on the</a:t>
            </a:r>
          </a:p>
          <a:p>
            <a:pPr lvl="2"/>
            <a:r>
              <a:rPr lang="en-US" dirty="0" smtClean="0"/>
              <a:t>Entry point </a:t>
            </a:r>
          </a:p>
          <a:p>
            <a:pPr lvl="3"/>
            <a:r>
              <a:rPr lang="en-US" dirty="0" smtClean="0"/>
              <a:t>Radius, if front/back  face</a:t>
            </a:r>
          </a:p>
          <a:p>
            <a:pPr lvl="3"/>
            <a:r>
              <a:rPr lang="en-US" dirty="0" smtClean="0"/>
              <a:t>Z, if side of the bar</a:t>
            </a:r>
          </a:p>
          <a:p>
            <a:pPr lvl="2"/>
            <a:r>
              <a:rPr lang="en-US" dirty="0" smtClean="0"/>
              <a:t>Entering angle</a:t>
            </a:r>
          </a:p>
          <a:p>
            <a:pPr lvl="1"/>
            <a:r>
              <a:rPr lang="en-US" dirty="0" smtClean="0"/>
              <a:t>Create a LUT  based on the above results</a:t>
            </a:r>
            <a:r>
              <a:rPr lang="el-GR" dirty="0" smtClean="0"/>
              <a:t> </a:t>
            </a:r>
            <a:r>
              <a:rPr lang="en-US" dirty="0" smtClean="0"/>
              <a:t>f(r,</a:t>
            </a:r>
            <a:r>
              <a:rPr lang="el-GR" dirty="0" smtClean="0"/>
              <a:t>θ,</a:t>
            </a:r>
            <a:r>
              <a:rPr lang="en-US" dirty="0" smtClean="0"/>
              <a:t>z</a:t>
            </a:r>
            <a:r>
              <a:rPr lang="el-GR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Find the optimal orientation for the input files from FLUKA.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0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Design: Radius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118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Radius</a:t>
            </a:r>
            <a:r>
              <a:rPr lang="en-US" dirty="0" smtClean="0"/>
              <a:t> depends on</a:t>
            </a:r>
          </a:p>
          <a:p>
            <a:pPr lvl="1"/>
            <a:r>
              <a:rPr lang="en-US" b="1" dirty="0" smtClean="0"/>
              <a:t>The acceptance </a:t>
            </a:r>
          </a:p>
          <a:p>
            <a:pPr lvl="2"/>
            <a:r>
              <a:rPr lang="en-US" dirty="0" smtClean="0"/>
              <a:t>The larger radius the more sensitive to MIB. </a:t>
            </a:r>
          </a:p>
          <a:p>
            <a:pPr lvl="1"/>
            <a:r>
              <a:rPr lang="en-US" b="1" dirty="0" smtClean="0"/>
              <a:t>The PMT choice </a:t>
            </a:r>
          </a:p>
          <a:p>
            <a:pPr lvl="2"/>
            <a:r>
              <a:rPr lang="en-US" dirty="0" smtClean="0"/>
              <a:t>If the R2059 PMT is chosen (cathode d=4.6cm), and the bar has d=4.5cm, then the whole exiting area of the bar shall be covered by the cathode.</a:t>
            </a:r>
          </a:p>
          <a:p>
            <a:pPr lvl="2"/>
            <a:r>
              <a:rPr lang="en-US" dirty="0" smtClean="0"/>
              <a:t>If the R7600U-M4 is chosen (cathode 1.8cmx1.8cm), and the bar has radius larger than the PMT, then a large portion of the photon yield is lost at the outer radius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7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Design: Surface properties</a:t>
            </a:r>
            <a:endParaRPr lang="en-US" sz="3600" dirty="0"/>
          </a:p>
        </p:txBody>
      </p:sp>
      <p:pic>
        <p:nvPicPr>
          <p:cNvPr id="4" name="Picture 3" descr="Screen Shot 2013-04-04 at 11.28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224" y="2692771"/>
            <a:ext cx="4800999" cy="3179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3224" y="2591173"/>
            <a:ext cx="1978055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TOLERANCE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21403" y="5586390"/>
            <a:ext cx="1532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Radius[cm]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53224" y="3004303"/>
            <a:ext cx="41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R</a:t>
            </a:r>
            <a:endParaRPr lang="en-US" b="1" i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358338" y="3537488"/>
            <a:ext cx="0" cy="9769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58338" y="3816000"/>
            <a:ext cx="65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+-5%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96887" y="5387125"/>
            <a:ext cx="151685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35571" y="4963747"/>
            <a:ext cx="126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+-0.075cm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5179" y="1417638"/>
            <a:ext cx="39780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TOLERANCE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Manufactures provide a tolerance of +-1.5mm in diameter.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Geant4 simulations show that tolerance should affect the number of </a:t>
            </a:r>
            <a:r>
              <a:rPr lang="en-US" dirty="0" err="1" smtClean="0"/>
              <a:t>ph.e</a:t>
            </a:r>
            <a:r>
              <a:rPr lang="en-US" dirty="0" smtClean="0"/>
              <a:t>. no more than 5%.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ROUGHNESS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Roughness of the PMT window is not exceptional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No extra polishing other than the default one will be asked, for the moment.</a:t>
            </a:r>
          </a:p>
          <a:p>
            <a:pPr marL="742950" lvl="1" indent="-285750">
              <a:buFont typeface="Wingdings" charset="2"/>
              <a:buChar char="Ø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901588"/>
              </p:ext>
            </p:extLst>
          </p:nvPr>
        </p:nvGraphicFramePr>
        <p:xfrm>
          <a:off x="4125913" y="1501775"/>
          <a:ext cx="47371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9" name="Equation" r:id="rId4" imgW="2705100" imgH="457200" progId="Equation.3">
                  <p:embed/>
                </p:oleObj>
              </mc:Choice>
              <mc:Fallback>
                <p:oleObj name="Equation" r:id="rId4" imgW="2705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25913" y="1501775"/>
                        <a:ext cx="4737100" cy="801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56400" y="259117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Geant4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7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Design: Optical Coupling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36883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From July 2012 test beam data where the PMT were stuck to the bar without any optical material, there was a low angle behavior due to the refraction in air caused by </a:t>
            </a:r>
            <a:r>
              <a:rPr lang="en-US" sz="1800" dirty="0" err="1" smtClean="0"/>
              <a:t>airgap</a:t>
            </a:r>
            <a:r>
              <a:rPr lang="en-US" sz="1800" dirty="0" smtClean="0"/>
              <a:t>. </a:t>
            </a:r>
          </a:p>
          <a:p>
            <a:r>
              <a:rPr lang="en-US" sz="1800" dirty="0" smtClean="0"/>
              <a:t>Proof of the need of an optical material to couple the PMT with the bar.</a:t>
            </a:r>
          </a:p>
          <a:p>
            <a:r>
              <a:rPr lang="en-US" sz="1800" dirty="0" smtClean="0"/>
              <a:t>Options: </a:t>
            </a:r>
          </a:p>
          <a:p>
            <a:pPr lvl="1"/>
            <a:r>
              <a:rPr lang="en-US" sz="1600" dirty="0" smtClean="0"/>
              <a:t>optical glue</a:t>
            </a:r>
          </a:p>
          <a:p>
            <a:pPr lvl="1"/>
            <a:r>
              <a:rPr lang="en-US" sz="1600" dirty="0" smtClean="0"/>
              <a:t> silicon gel disk.</a:t>
            </a:r>
          </a:p>
          <a:p>
            <a:r>
              <a:rPr lang="en-US" sz="1800" dirty="0"/>
              <a:t>Low angle behavior verified with Geant4 simulations by </a:t>
            </a:r>
            <a:r>
              <a:rPr lang="en-US" sz="1800" dirty="0" err="1"/>
              <a:t>M.Ambrose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4" name="Picture 3" descr="Screen Shot 2013-04-19 at 2.05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083" y="1731331"/>
            <a:ext cx="4699000" cy="32512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8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233573" y="5051343"/>
            <a:ext cx="8910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18776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177577" y="3156159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236378" y="3156159"/>
            <a:ext cx="0" cy="253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295179" y="3156159"/>
            <a:ext cx="1" cy="253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353981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412784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75865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GL1</a:t>
            </a:r>
          </a:p>
          <a:p>
            <a:r>
              <a:rPr lang="en-US" dirty="0" smtClean="0"/>
              <a:t>6.25ns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156212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GL2</a:t>
            </a:r>
          </a:p>
          <a:p>
            <a:r>
              <a:rPr lang="en-US" dirty="0" smtClean="0"/>
              <a:t>18.75ns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36559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GL3</a:t>
            </a:r>
          </a:p>
          <a:p>
            <a:r>
              <a:rPr lang="en-US" dirty="0" smtClean="0"/>
              <a:t>31.25ns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916906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GL4</a:t>
            </a:r>
          </a:p>
          <a:p>
            <a:r>
              <a:rPr lang="en-US" dirty="0" smtClean="0"/>
              <a:t>43.75ns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797253" y="2509828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GL5</a:t>
            </a:r>
          </a:p>
          <a:p>
            <a:r>
              <a:rPr lang="en-US" dirty="0" smtClean="0"/>
              <a:t>56.25ns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77600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GL6</a:t>
            </a:r>
          </a:p>
          <a:p>
            <a:r>
              <a:rPr lang="en-US" dirty="0" smtClean="0"/>
              <a:t>68.75ns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64472" y="5981733"/>
            <a:ext cx="1328444" cy="369332"/>
            <a:chOff x="1080273" y="3820654"/>
            <a:chExt cx="1328444" cy="369332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1080273" y="4175387"/>
              <a:ext cx="1328444" cy="1459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313846" y="3820654"/>
              <a:ext cx="1094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Beam1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77" name="Straight Connector 76"/>
          <p:cNvCxnSpPr/>
          <p:nvPr/>
        </p:nvCxnSpPr>
        <p:spPr>
          <a:xfrm>
            <a:off x="1620409" y="5051343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732312" y="49199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788388" y="49199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896842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897706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620409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830219" y="5400710"/>
            <a:ext cx="1183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COLLISION=1</a:t>
            </a:r>
            <a:endParaRPr lang="en-US" sz="1200" dirty="0"/>
          </a:p>
        </p:txBody>
      </p:sp>
      <p:sp>
        <p:nvSpPr>
          <p:cNvPr id="53" name="8-Point Star 52"/>
          <p:cNvSpPr/>
          <p:nvPr/>
        </p:nvSpPr>
        <p:spPr>
          <a:xfrm>
            <a:off x="6979079" y="4689991"/>
            <a:ext cx="809956" cy="733498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463617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30219" y="4790371"/>
            <a:ext cx="9360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IP</a:t>
            </a:r>
          </a:p>
          <a:p>
            <a:pPr algn="ctr"/>
            <a:endParaRPr lang="en-US" sz="1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7738478" y="3723305"/>
            <a:ext cx="1405522" cy="369331"/>
            <a:chOff x="6139746" y="2935225"/>
            <a:chExt cx="1452530" cy="369332"/>
          </a:xfrm>
        </p:grpSpPr>
        <p:cxnSp>
          <p:nvCxnSpPr>
            <p:cNvPr id="22" name="Straight Arrow Connector 21"/>
            <p:cNvCxnSpPr/>
            <p:nvPr/>
          </p:nvCxnSpPr>
          <p:spPr>
            <a:xfrm flipH="1">
              <a:off x="6139746" y="3282658"/>
              <a:ext cx="1240855" cy="145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424414" y="2935225"/>
              <a:ext cx="1167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Beam2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7399933" y="3187762"/>
            <a:ext cx="128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= 0.0 ns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4</a:t>
            </a:fld>
            <a:endParaRPr lang="en-US"/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Location in CMS cavern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25774" y="4142846"/>
            <a:ext cx="537412" cy="1775376"/>
            <a:chOff x="225774" y="4142846"/>
            <a:chExt cx="537412" cy="1775376"/>
          </a:xfrm>
        </p:grpSpPr>
        <p:grpSp>
          <p:nvGrpSpPr>
            <p:cNvPr id="72" name="Group 71"/>
            <p:cNvGrpSpPr/>
            <p:nvPr/>
          </p:nvGrpSpPr>
          <p:grpSpPr>
            <a:xfrm>
              <a:off x="225774" y="4830373"/>
              <a:ext cx="537412" cy="441939"/>
              <a:chOff x="3236378" y="5996332"/>
              <a:chExt cx="537412" cy="441939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3236378" y="5996332"/>
                <a:ext cx="529979" cy="4419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294797" y="5996332"/>
                <a:ext cx="47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345989" y="5602145"/>
              <a:ext cx="277935" cy="316077"/>
              <a:chOff x="331665" y="4107377"/>
              <a:chExt cx="277935" cy="316077"/>
            </a:xfrm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59" name="Oval 58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385993" y="4142846"/>
              <a:ext cx="277935" cy="316077"/>
              <a:chOff x="331665" y="4107377"/>
              <a:chExt cx="277935" cy="316077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4" name="Group 113"/>
          <p:cNvGrpSpPr/>
          <p:nvPr/>
        </p:nvGrpSpPr>
        <p:grpSpPr>
          <a:xfrm>
            <a:off x="2383909" y="4142846"/>
            <a:ext cx="537412" cy="1775376"/>
            <a:chOff x="225774" y="4142846"/>
            <a:chExt cx="537412" cy="1775376"/>
          </a:xfrm>
        </p:grpSpPr>
        <p:grpSp>
          <p:nvGrpSpPr>
            <p:cNvPr id="115" name="Group 114"/>
            <p:cNvGrpSpPr/>
            <p:nvPr/>
          </p:nvGrpSpPr>
          <p:grpSpPr>
            <a:xfrm>
              <a:off x="225774" y="4830373"/>
              <a:ext cx="537412" cy="441939"/>
              <a:chOff x="3236378" y="5996332"/>
              <a:chExt cx="537412" cy="441939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3236378" y="5996332"/>
                <a:ext cx="529979" cy="4419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3294797" y="5996332"/>
                <a:ext cx="47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345989" y="5602145"/>
              <a:ext cx="277935" cy="316077"/>
              <a:chOff x="331665" y="4107377"/>
              <a:chExt cx="277935" cy="316077"/>
            </a:xfrm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120" name="Oval 119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385993" y="4142846"/>
              <a:ext cx="277935" cy="316077"/>
              <a:chOff x="331665" y="4107377"/>
              <a:chExt cx="277935" cy="316077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4" name="Group 123"/>
          <p:cNvGrpSpPr/>
          <p:nvPr/>
        </p:nvGrpSpPr>
        <p:grpSpPr>
          <a:xfrm>
            <a:off x="4628136" y="4131569"/>
            <a:ext cx="537412" cy="1775376"/>
            <a:chOff x="225774" y="4142846"/>
            <a:chExt cx="537412" cy="1775376"/>
          </a:xfrm>
        </p:grpSpPr>
        <p:grpSp>
          <p:nvGrpSpPr>
            <p:cNvPr id="125" name="Group 124"/>
            <p:cNvGrpSpPr/>
            <p:nvPr/>
          </p:nvGrpSpPr>
          <p:grpSpPr>
            <a:xfrm>
              <a:off x="225774" y="4830373"/>
              <a:ext cx="537412" cy="441939"/>
              <a:chOff x="3236378" y="5996332"/>
              <a:chExt cx="537412" cy="441939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3236378" y="5996332"/>
                <a:ext cx="529979" cy="4419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3294797" y="5996332"/>
                <a:ext cx="47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345989" y="5602145"/>
              <a:ext cx="277935" cy="316077"/>
              <a:chOff x="331665" y="4107377"/>
              <a:chExt cx="277935" cy="316077"/>
            </a:xfrm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130" name="Oval 129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385993" y="4142846"/>
              <a:ext cx="277935" cy="316077"/>
              <a:chOff x="331665" y="4107377"/>
              <a:chExt cx="277935" cy="316077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7" name="Rectangle 146"/>
          <p:cNvSpPr/>
          <p:nvPr/>
        </p:nvSpPr>
        <p:spPr>
          <a:xfrm>
            <a:off x="164640" y="1320277"/>
            <a:ext cx="67058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Golden locations</a:t>
            </a:r>
            <a:r>
              <a:rPr lang="en-US" sz="2000" b="1" dirty="0" smtClean="0"/>
              <a:t>:</a:t>
            </a:r>
          </a:p>
          <a:p>
            <a:r>
              <a:rPr lang="en-US" sz="1600" dirty="0" smtClean="0"/>
              <a:t> where it’s easier to discriminate the MIB products from the collisions products based on the fact they are arriving well separated in time. </a:t>
            </a:r>
          </a:p>
          <a:p>
            <a:r>
              <a:rPr lang="en-US" sz="1600" dirty="0" smtClean="0"/>
              <a:t>For the 25ns this maximum timing separation corresponds </a:t>
            </a:r>
            <a:r>
              <a:rPr lang="en-US" sz="1600" dirty="0"/>
              <a:t>to 25/2=12.5ns</a:t>
            </a:r>
            <a:r>
              <a:rPr lang="en-US" sz="1400" dirty="0"/>
              <a:t>.</a:t>
            </a:r>
          </a:p>
        </p:txBody>
      </p:sp>
      <p:cxnSp>
        <p:nvCxnSpPr>
          <p:cNvPr id="149" name="Straight Arrow Connector 148"/>
          <p:cNvCxnSpPr/>
          <p:nvPr/>
        </p:nvCxnSpPr>
        <p:spPr>
          <a:xfrm>
            <a:off x="6734833" y="2064119"/>
            <a:ext cx="536888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271721" y="1556287"/>
            <a:ext cx="1872279" cy="1015663"/>
          </a:xfrm>
          <a:prstGeom prst="rect">
            <a:avLst/>
          </a:prstGeom>
          <a:solidFill>
            <a:srgbClr val="FFFF00"/>
          </a:solidFill>
          <a:ln w="1905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Must sit in one of the golden locations.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7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FPM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48" y="1644633"/>
            <a:ext cx="2034049" cy="1525538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72135" y="893699"/>
            <a:ext cx="1323977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775502" y="1602304"/>
            <a:ext cx="291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Hamamatsu R2059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08600" y="1275302"/>
            <a:ext cx="2522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Hamamatsu R7600-M4</a:t>
            </a:r>
            <a:endParaRPr lang="en-US" b="1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583476"/>
              </p:ext>
            </p:extLst>
          </p:nvPr>
        </p:nvGraphicFramePr>
        <p:xfrm>
          <a:off x="539122" y="2986856"/>
          <a:ext cx="6301944" cy="3447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648"/>
                <a:gridCol w="2100648"/>
                <a:gridCol w="2100648"/>
              </a:tblGrid>
              <a:tr h="3467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R2059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R7600-M4</a:t>
                      </a:r>
                      <a:endParaRPr lang="en-US" dirty="0"/>
                    </a:p>
                  </a:txBody>
                  <a:tcPr/>
                </a:tc>
              </a:tr>
              <a:tr h="346744">
                <a:tc>
                  <a:txBody>
                    <a:bodyPr/>
                    <a:lstStyle/>
                    <a:p>
                      <a:r>
                        <a:rPr lang="en-US" dirty="0" smtClean="0"/>
                        <a:t>Spectral response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 to 650nm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 to 650nm</a:t>
                      </a:r>
                      <a:endParaRPr lang="en-US" dirty="0"/>
                    </a:p>
                  </a:txBody>
                  <a:tcPr/>
                </a:tc>
              </a:tr>
              <a:tr h="346744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Effective area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d= 46mm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Side= 1.8 x 1.8cm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467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Area= 16.6cm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Area=3.24cm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46744">
                <a:tc>
                  <a:txBody>
                    <a:bodyPr/>
                    <a:lstStyle/>
                    <a:p>
                      <a:r>
                        <a:rPr lang="en-US" dirty="0" smtClean="0"/>
                        <a:t>Rise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1.2ns</a:t>
                      </a:r>
                      <a:endParaRPr lang="en-US" dirty="0"/>
                    </a:p>
                  </a:txBody>
                  <a:tcPr/>
                </a:tc>
              </a:tr>
              <a:tr h="346744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channels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2x2</a:t>
                      </a:r>
                      <a:endParaRPr lang="en-US" dirty="0"/>
                    </a:p>
                  </a:txBody>
                  <a:tcPr/>
                </a:tc>
              </a:tr>
              <a:tr h="521671">
                <a:tc>
                  <a:txBody>
                    <a:bodyPr/>
                    <a:lstStyle/>
                    <a:p>
                      <a:r>
                        <a:rPr lang="en-US" dirty="0" smtClean="0"/>
                        <a:t>Photocathode shape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circular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square</a:t>
                      </a:r>
                      <a:endParaRPr lang="en-US" dirty="0"/>
                    </a:p>
                  </a:txBody>
                  <a:tcPr/>
                </a:tc>
              </a:tr>
              <a:tr h="346744">
                <a:tc>
                  <a:txBody>
                    <a:bodyPr/>
                    <a:lstStyle/>
                    <a:p>
                      <a:r>
                        <a:rPr lang="en-US" dirty="0" smtClean="0"/>
                        <a:t>Window thickness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1mm-8mm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0.6mm</a:t>
                      </a:r>
                      <a:endParaRPr lang="en-US" dirty="0"/>
                    </a:p>
                  </a:txBody>
                  <a:tcPr/>
                </a:tc>
              </a:tr>
              <a:tr h="346744">
                <a:tc>
                  <a:txBody>
                    <a:bodyPr/>
                    <a:lstStyle/>
                    <a:p>
                      <a:r>
                        <a:rPr lang="en-US" dirty="0" smtClean="0"/>
                        <a:t>Window shape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planoconcave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49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78317" y="-1"/>
            <a:ext cx="6787365" cy="1238775"/>
          </a:xfrm>
        </p:spPr>
        <p:txBody>
          <a:bodyPr>
            <a:normAutofit/>
          </a:bodyPr>
          <a:lstStyle/>
          <a:p>
            <a:r>
              <a:rPr lang="en-US" sz="3600" dirty="0"/>
              <a:t>Design: Photomultipliers</a:t>
            </a:r>
            <a:r>
              <a:rPr lang="en-US" sz="3600" dirty="0" smtClean="0"/>
              <a:t>-Characteristics</a:t>
            </a:r>
            <a:endParaRPr lang="en-US" sz="36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914064" y="4140663"/>
            <a:ext cx="1430866" cy="17860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12737" y="2570089"/>
            <a:ext cx="1490133" cy="3139321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Due to fake hits in the R2059 window started considering R7600-M4 (also used as an upgrade in HF for R7525 )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0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13833"/>
            <a:ext cx="3928533" cy="369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64" y="2672796"/>
            <a:ext cx="3881437" cy="400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17661" y="2672796"/>
            <a:ext cx="227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R2059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05144" y="2687059"/>
            <a:ext cx="225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R7600-M4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1069" y="1359140"/>
            <a:ext cx="8229600" cy="923330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From December 2012 test beam, below the signals for 0deg and 180deg signal contribution produced in the PMT windows </a:t>
            </a:r>
            <a:r>
              <a:rPr lang="en-US" b="1" dirty="0" smtClean="0">
                <a:solidFill>
                  <a:srgbClr val="800000"/>
                </a:solidFill>
              </a:rPr>
              <a:t>(no bar measurements)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800000"/>
                </a:solidFill>
              </a:rPr>
              <a:t>Both photomultipliers give fake hits.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51508" y="3505467"/>
            <a:ext cx="11758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Confirmed also from Geant4 simulations.</a:t>
            </a:r>
            <a:endParaRPr lang="en-US" sz="11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50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78317" y="-1"/>
            <a:ext cx="6787365" cy="1238775"/>
          </a:xfrm>
        </p:spPr>
        <p:txBody>
          <a:bodyPr>
            <a:normAutofit/>
          </a:bodyPr>
          <a:lstStyle/>
          <a:p>
            <a:r>
              <a:rPr lang="en-US" sz="3600" dirty="0"/>
              <a:t>Design: Photomultipliers</a:t>
            </a:r>
            <a:r>
              <a:rPr lang="en-US" sz="3600" dirty="0" smtClean="0"/>
              <a:t>-</a:t>
            </a:r>
            <a:br>
              <a:rPr lang="en-US" sz="3600" dirty="0" smtClean="0"/>
            </a:br>
            <a:r>
              <a:rPr lang="en-US" sz="3600" dirty="0" smtClean="0"/>
              <a:t>Fake hits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715849" y="6306541"/>
            <a:ext cx="3665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Sum of max amplitude of each channel(V)</a:t>
            </a:r>
            <a:endParaRPr lang="en-US" sz="1600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232231" y="4746079"/>
            <a:ext cx="0" cy="1417656"/>
          </a:xfrm>
          <a:prstGeom prst="line">
            <a:avLst/>
          </a:prstGeom>
          <a:ln w="3810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696350" y="5680851"/>
            <a:ext cx="524933" cy="0"/>
          </a:xfrm>
          <a:prstGeom prst="straightConnector1">
            <a:avLst/>
          </a:prstGeom>
          <a:ln w="38100" cmpd="sng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837562" y="4234358"/>
            <a:ext cx="0" cy="1885581"/>
          </a:xfrm>
          <a:prstGeom prst="line">
            <a:avLst/>
          </a:prstGeom>
          <a:ln w="3810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290733" y="5599501"/>
            <a:ext cx="524933" cy="0"/>
          </a:xfrm>
          <a:prstGeom prst="straightConnector1">
            <a:avLst/>
          </a:prstGeom>
          <a:ln w="38100" cmpd="sng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04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424" y="2689422"/>
            <a:ext cx="3906217" cy="390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6989" y="1395352"/>
            <a:ext cx="8528652" cy="1200329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Maximum amplitude plots for several case from </a:t>
            </a:r>
            <a:r>
              <a:rPr lang="en-US" dirty="0"/>
              <a:t>D</a:t>
            </a:r>
            <a:r>
              <a:rPr lang="en-US" dirty="0" smtClean="0"/>
              <a:t>ecember test beam.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Test </a:t>
            </a:r>
            <a:r>
              <a:rPr lang="en-US" dirty="0"/>
              <a:t>beam data still under study.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Lower amplitude fake signal but also real signal for R7600M4 compared to R2059.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800000"/>
                </a:solidFill>
              </a:rPr>
              <a:t>Longer bar to set higher </a:t>
            </a:r>
            <a:r>
              <a:rPr lang="en-US" b="1" dirty="0" smtClean="0">
                <a:solidFill>
                  <a:srgbClr val="800000"/>
                </a:solidFill>
              </a:rPr>
              <a:t>threshold.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6533" y="2520281"/>
            <a:ext cx="1225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R7600M4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78461" y="2540820"/>
            <a:ext cx="120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R2059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72680"/>
            <a:ext cx="3578332" cy="330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51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Design: Photomultipliers</a:t>
            </a:r>
            <a:r>
              <a:rPr lang="en-US" sz="3600" dirty="0" smtClean="0"/>
              <a:t>-</a:t>
            </a:r>
            <a:br>
              <a:rPr lang="en-US" sz="3600" dirty="0" smtClean="0"/>
            </a:br>
            <a:r>
              <a:rPr lang="en-US" sz="3600" dirty="0" smtClean="0"/>
              <a:t>Output signal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715849" y="6272675"/>
            <a:ext cx="3665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Sum of max amplitude of each channel(V)</a:t>
            </a:r>
            <a:endParaRPr lang="en-US" sz="1600" dirty="0"/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6157307" y="3300674"/>
            <a:ext cx="16709" cy="2782332"/>
          </a:xfrm>
          <a:prstGeom prst="line">
            <a:avLst/>
          </a:prstGeom>
          <a:ln w="3810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757970" y="5579315"/>
            <a:ext cx="433829" cy="0"/>
          </a:xfrm>
          <a:prstGeom prst="straightConnector1">
            <a:avLst/>
          </a:prstGeom>
          <a:ln w="38100" cmpd="sng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17853" y="3530745"/>
            <a:ext cx="0" cy="2473309"/>
          </a:xfrm>
          <a:prstGeom prst="line">
            <a:avLst/>
          </a:prstGeom>
          <a:ln w="3810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49333" y="5574468"/>
            <a:ext cx="244885" cy="0"/>
          </a:xfrm>
          <a:prstGeom prst="straightConnector1">
            <a:avLst/>
          </a:prstGeom>
          <a:ln w="38100" cmpd="sng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48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hoton collection vs primary particle starting rad (0deg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7" y="2441624"/>
            <a:ext cx="4349086" cy="36470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18281" y="2819252"/>
            <a:ext cx="1226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R7600M4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3709963"/>
            <a:ext cx="1703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Geant4</a:t>
            </a:r>
          </a:p>
          <a:p>
            <a:r>
              <a:rPr lang="en-US" dirty="0" err="1" smtClean="0"/>
              <a:t>M.Ambrose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16909" y="2989688"/>
            <a:ext cx="126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R2059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626873" y="1955254"/>
            <a:ext cx="4398389" cy="3042640"/>
            <a:chOff x="4276120" y="366976"/>
            <a:chExt cx="4193959" cy="3989318"/>
          </a:xfrm>
        </p:grpSpPr>
        <p:grpSp>
          <p:nvGrpSpPr>
            <p:cNvPr id="19" name="Group 18"/>
            <p:cNvGrpSpPr/>
            <p:nvPr/>
          </p:nvGrpSpPr>
          <p:grpSpPr>
            <a:xfrm>
              <a:off x="4276120" y="366976"/>
              <a:ext cx="4193959" cy="3989318"/>
              <a:chOff x="4127123" y="-780701"/>
              <a:chExt cx="7356137" cy="5796393"/>
            </a:xfrm>
          </p:grpSpPr>
          <p:pic>
            <p:nvPicPr>
              <p:cNvPr id="10" name="Picture 4" descr="C:\marina\BRM\BSC_Upgrades\Cherenkov\TestBeams\TestBeamDec2012\eff_35mm_R2059_sasha_0-180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7123" y="-780701"/>
                <a:ext cx="7356137" cy="57963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2" name="Straight Connector 11"/>
              <p:cNvCxnSpPr/>
              <p:nvPr/>
            </p:nvCxnSpPr>
            <p:spPr>
              <a:xfrm flipV="1">
                <a:off x="5769164" y="1974671"/>
                <a:ext cx="0" cy="2333059"/>
              </a:xfrm>
              <a:prstGeom prst="line">
                <a:avLst/>
              </a:prstGeom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/>
            <p:nvPr/>
          </p:nvCxnSpPr>
          <p:spPr>
            <a:xfrm flipV="1">
              <a:off x="5865725" y="1705975"/>
              <a:ext cx="0" cy="2120963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554130" y="1339286"/>
            <a:ext cx="4523033" cy="92333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Detection efficiency plot for the R2059 PMT, only for </a:t>
            </a:r>
            <a:r>
              <a:rPr lang="en-US" dirty="0"/>
              <a:t>p</a:t>
            </a:r>
            <a:r>
              <a:rPr lang="en-US" dirty="0" smtClean="0"/>
              <a:t>articles that went for sure through the r=1.75cm bar (smaller trigger acceptance).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52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Design: Photomultipliers</a:t>
            </a:r>
            <a:r>
              <a:rPr lang="en-US" sz="3600" dirty="0" smtClean="0"/>
              <a:t>-</a:t>
            </a:r>
            <a:br>
              <a:rPr lang="en-US" sz="3600" dirty="0" smtClean="0"/>
            </a:br>
            <a:r>
              <a:rPr lang="en-US" sz="3600" dirty="0" smtClean="0"/>
              <a:t>Performance with large R bar</a:t>
            </a:r>
            <a:endParaRPr lang="en-US" sz="3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53625"/>
              </p:ext>
            </p:extLst>
          </p:nvPr>
        </p:nvGraphicFramePr>
        <p:xfrm>
          <a:off x="5111435" y="5008816"/>
          <a:ext cx="3217334" cy="1554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473"/>
                <a:gridCol w="679103"/>
                <a:gridCol w="1158758"/>
              </a:tblGrid>
              <a:tr h="41042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Discrimination Voltage 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1.6V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4.2V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042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sym typeface="Wingdings" pitchFamily="2" charset="2"/>
                        </a:rPr>
                        <a:t>Backward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Acceptance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0.16%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0.02%</a:t>
                      </a:r>
                      <a:endParaRPr lang="en-US" sz="1400" dirty="0"/>
                    </a:p>
                  </a:txBody>
                  <a:tcPr anchor="ctr"/>
                </a:tc>
              </a:tr>
              <a:tr h="410427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sym typeface="Wingdings" pitchFamily="2" charset="2"/>
                        </a:rPr>
                        <a:t>Forward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Acceptance 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99.5%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94%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001071" y="3170770"/>
            <a:ext cx="1152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Dec.test</a:t>
            </a:r>
            <a:r>
              <a:rPr lang="en-US" sz="1400" dirty="0" smtClean="0"/>
              <a:t> beam data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94714" y="1339286"/>
            <a:ext cx="4404296" cy="92333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From simulations HFPMT seems to lose a lot of photon rate for particles that enter in the outer radius of the bar (r=2.5cm).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121589" y="3986962"/>
            <a:ext cx="1207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R2059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RATE</a:t>
            </a:r>
          </a:p>
          <a:p>
            <a:pPr lvl="1"/>
            <a:r>
              <a:rPr lang="en-US" dirty="0" smtClean="0"/>
              <a:t>Photocathode </a:t>
            </a:r>
            <a:r>
              <a:rPr lang="en-US" b="1" dirty="0" smtClean="0"/>
              <a:t>area</a:t>
            </a:r>
            <a:r>
              <a:rPr lang="en-US" dirty="0" smtClean="0"/>
              <a:t>:		R2059 (16.6cm</a:t>
            </a:r>
            <a:r>
              <a:rPr lang="en-US" baseline="30000" dirty="0" smtClean="0"/>
              <a:t>2</a:t>
            </a:r>
            <a:r>
              <a:rPr lang="en-US" dirty="0" smtClean="0"/>
              <a:t>) &gt;&gt; R7600 (3.24cm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Radial</a:t>
            </a:r>
            <a:r>
              <a:rPr lang="en-US" dirty="0" smtClean="0"/>
              <a:t> acceptance:		R2059</a:t>
            </a:r>
          </a:p>
          <a:p>
            <a:r>
              <a:rPr lang="en-US" b="1" dirty="0" smtClean="0"/>
              <a:t>FAKE HITS</a:t>
            </a:r>
          </a:p>
          <a:p>
            <a:pPr lvl="1"/>
            <a:r>
              <a:rPr lang="en-US" b="1" dirty="0" smtClean="0"/>
              <a:t>Window thickness: </a:t>
            </a:r>
            <a:r>
              <a:rPr lang="en-US" dirty="0" smtClean="0"/>
              <a:t>		R7600 (0.6mm) &lt;&lt; R2059 (up to 8mm)</a:t>
            </a:r>
          </a:p>
          <a:p>
            <a:pPr lvl="1"/>
            <a:r>
              <a:rPr lang="en-US" dirty="0" smtClean="0"/>
              <a:t>Both windows contribute (according to test beam and for R2059 confirmed by Geant4).</a:t>
            </a:r>
          </a:p>
          <a:p>
            <a:pPr lvl="2"/>
            <a:r>
              <a:rPr lang="en-US" dirty="0" smtClean="0"/>
              <a:t>R7600 provides the feature to reject based on the 4 channels signal =&gt; future upgrade option.</a:t>
            </a:r>
          </a:p>
          <a:p>
            <a:pPr lvl="2"/>
            <a:r>
              <a:rPr lang="en-US" dirty="0" smtClean="0"/>
              <a:t>A longer bar could compensate the high rate of fake hits in R2059 since it provides the benefit to set a higher threshold.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53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78317" y="-1"/>
            <a:ext cx="6787365" cy="1238775"/>
          </a:xfrm>
        </p:spPr>
        <p:txBody>
          <a:bodyPr>
            <a:normAutofit/>
          </a:bodyPr>
          <a:lstStyle/>
          <a:p>
            <a:r>
              <a:rPr lang="en-US" sz="3600" dirty="0"/>
              <a:t>Design: Photomultipliers</a:t>
            </a:r>
            <a:r>
              <a:rPr lang="en-US" sz="3600" dirty="0" smtClean="0"/>
              <a:t>-</a:t>
            </a:r>
            <a:br>
              <a:rPr lang="en-US" sz="3600" dirty="0" smtClean="0"/>
            </a:br>
            <a:r>
              <a:rPr lang="en-US" sz="3600" dirty="0" smtClean="0"/>
              <a:t>Choice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96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Design: 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baseline is a </a:t>
            </a:r>
            <a:r>
              <a:rPr lang="en-US" b="1" dirty="0" smtClean="0"/>
              <a:t>4.5cm</a:t>
            </a:r>
            <a:r>
              <a:rPr lang="en-US" dirty="0" smtClean="0"/>
              <a:t> diameter, </a:t>
            </a:r>
            <a:r>
              <a:rPr lang="en-US" b="1" dirty="0" smtClean="0"/>
              <a:t>10cm</a:t>
            </a:r>
            <a:r>
              <a:rPr lang="en-US" dirty="0" smtClean="0"/>
              <a:t> long bar with </a:t>
            </a:r>
            <a:r>
              <a:rPr lang="en-US" b="1" dirty="0" smtClean="0"/>
              <a:t>R2059</a:t>
            </a:r>
            <a:r>
              <a:rPr lang="en-US" dirty="0" smtClean="0"/>
              <a:t> and an optical medium for the coupling.</a:t>
            </a:r>
          </a:p>
          <a:p>
            <a:r>
              <a:rPr lang="en-US" sz="2800" b="1" dirty="0" smtClean="0"/>
              <a:t>OPEN QUESTIONS</a:t>
            </a:r>
            <a:endParaRPr lang="en-US" sz="2800" b="1" dirty="0"/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R2059 VS </a:t>
            </a:r>
            <a:r>
              <a:rPr lang="en-US" sz="2000" dirty="0" smtClean="0">
                <a:solidFill>
                  <a:srgbClr val="000000"/>
                </a:solidFill>
              </a:rPr>
              <a:t>HFPMT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</a:rPr>
              <a:t>HFPMT, If we consider an upgrade where the feature of rejecting the fake hits could be used.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</a:rPr>
              <a:t>HFPMT, if test beam data prove that has good enough directionality.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</a:rPr>
              <a:t>HFPMT, if for big radius bar and different orientation the acceptance increases sufficiently.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R</a:t>
            </a:r>
            <a:r>
              <a:rPr lang="en-US" sz="2000" dirty="0" smtClean="0">
                <a:solidFill>
                  <a:srgbClr val="000000"/>
                </a:solidFill>
              </a:rPr>
              <a:t>adiation </a:t>
            </a:r>
            <a:r>
              <a:rPr lang="en-US" sz="2000" dirty="0">
                <a:solidFill>
                  <a:srgbClr val="000000"/>
                </a:solidFill>
              </a:rPr>
              <a:t>hardness </a:t>
            </a:r>
            <a:r>
              <a:rPr lang="en-US" sz="2000" dirty="0" smtClean="0">
                <a:solidFill>
                  <a:srgbClr val="000000"/>
                </a:solidFill>
              </a:rPr>
              <a:t>of the material</a:t>
            </a:r>
          </a:p>
          <a:p>
            <a:pPr lvl="2"/>
            <a:r>
              <a:rPr lang="en-US" sz="1800" dirty="0" err="1" smtClean="0">
                <a:solidFill>
                  <a:srgbClr val="000000"/>
                </a:solidFill>
              </a:rPr>
              <a:t>Suprasil</a:t>
            </a:r>
            <a:r>
              <a:rPr lang="en-US" sz="1800" dirty="0" smtClean="0">
                <a:solidFill>
                  <a:srgbClr val="000000"/>
                </a:solidFill>
              </a:rPr>
              <a:t> shows no loss in the UV area but is more expensive.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Optical material for coupling.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55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554174"/>
            <a:ext cx="806439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 full set of </a:t>
            </a:r>
            <a:r>
              <a:rPr lang="en-US" b="1" dirty="0" smtClean="0"/>
              <a:t>test beam </a:t>
            </a:r>
            <a:r>
              <a:rPr lang="en-US" dirty="0" smtClean="0"/>
              <a:t>data to decide on the efficiencies of the </a:t>
            </a:r>
            <a:r>
              <a:rPr lang="en-US" dirty="0" err="1" smtClean="0"/>
              <a:t>PMTs.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Apply the FLUKA output results (expected fluxes) to the </a:t>
            </a:r>
            <a:r>
              <a:rPr lang="en-US" b="1" dirty="0"/>
              <a:t>LUT for the response </a:t>
            </a:r>
            <a:r>
              <a:rPr lang="en-US" dirty="0"/>
              <a:t>for the two PMTs and compare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Finalize the choices for the quartz: 	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	</a:t>
            </a:r>
            <a:r>
              <a:rPr lang="en-US" b="1" dirty="0" smtClean="0"/>
              <a:t>Radius and length </a:t>
            </a:r>
            <a:r>
              <a:rPr lang="en-US" dirty="0" smtClean="0"/>
              <a:t>depends also on the choice of the PMT and vice versa.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FLUKA </a:t>
            </a:r>
            <a:r>
              <a:rPr lang="en-US" b="1" dirty="0" smtClean="0"/>
              <a:t>activation</a:t>
            </a:r>
            <a:r>
              <a:rPr lang="en-US" dirty="0" smtClean="0"/>
              <a:t> for Golden Location </a:t>
            </a:r>
            <a:r>
              <a:rPr lang="en-US" dirty="0" smtClean="0"/>
              <a:t>6.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dirty="0" smtClean="0"/>
              <a:t>the </a:t>
            </a:r>
            <a:r>
              <a:rPr lang="en-US" dirty="0"/>
              <a:t>rates from FLUKA to decide optimal orientation in the cavern </a:t>
            </a:r>
            <a:r>
              <a:rPr lang="en-US" dirty="0" smtClean="0"/>
              <a:t>.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Estimate the systematics in Geant4.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Check radiation hardness of optical </a:t>
            </a:r>
            <a:r>
              <a:rPr lang="en-US" dirty="0" smtClean="0"/>
              <a:t>materials.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Start constructing a prototype.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Test prototype in November.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21590" y="1554174"/>
            <a:ext cx="501270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</a:t>
            </a:r>
          </a:p>
          <a:p>
            <a:r>
              <a:rPr lang="en-US" sz="3200" dirty="0" smtClean="0"/>
              <a:t>P</a:t>
            </a:r>
          </a:p>
          <a:p>
            <a:r>
              <a:rPr lang="en-US" sz="3200" dirty="0" smtClean="0"/>
              <a:t>R</a:t>
            </a:r>
          </a:p>
          <a:p>
            <a:r>
              <a:rPr lang="en-US" sz="3200" dirty="0" smtClean="0"/>
              <a:t>I</a:t>
            </a:r>
          </a:p>
          <a:p>
            <a:r>
              <a:rPr lang="en-US" sz="3200" dirty="0" smtClean="0"/>
              <a:t>N</a:t>
            </a:r>
          </a:p>
          <a:p>
            <a:r>
              <a:rPr lang="en-US" sz="3200" dirty="0"/>
              <a:t>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36267" y="4718143"/>
            <a:ext cx="1407733" cy="369332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36268" y="5389507"/>
            <a:ext cx="1303302" cy="369332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9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5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MIB-FLUKA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0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233573" y="5051343"/>
            <a:ext cx="8910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18776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177577" y="3156159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236378" y="3156159"/>
            <a:ext cx="0" cy="253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295179" y="3156159"/>
            <a:ext cx="1" cy="253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353981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412784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75865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GL1</a:t>
            </a:r>
          </a:p>
          <a:p>
            <a:r>
              <a:rPr lang="en-US" dirty="0" smtClean="0"/>
              <a:t>6.25ns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156212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GL2</a:t>
            </a:r>
          </a:p>
          <a:p>
            <a:r>
              <a:rPr lang="en-US" dirty="0" smtClean="0"/>
              <a:t>18.75ns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36559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GL3</a:t>
            </a:r>
          </a:p>
          <a:p>
            <a:r>
              <a:rPr lang="en-US" dirty="0" smtClean="0"/>
              <a:t>31.25ns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916906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GL4</a:t>
            </a:r>
          </a:p>
          <a:p>
            <a:r>
              <a:rPr lang="en-US" dirty="0" smtClean="0"/>
              <a:t>43.75ns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797253" y="2509828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GL5</a:t>
            </a:r>
          </a:p>
          <a:p>
            <a:r>
              <a:rPr lang="en-US" dirty="0" smtClean="0"/>
              <a:t>56.25ns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77600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GL6</a:t>
            </a:r>
          </a:p>
          <a:p>
            <a:r>
              <a:rPr lang="en-US" dirty="0" smtClean="0"/>
              <a:t>68.75ns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399933" y="3187762"/>
            <a:ext cx="128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= 6.25 ns</a:t>
            </a:r>
            <a:endParaRPr lang="en-US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1620409" y="5051343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732312" y="49199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788388" y="49199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896842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897706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620409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63617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34185" y="4803155"/>
            <a:ext cx="46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7738478" y="3901724"/>
            <a:ext cx="1405522" cy="369331"/>
            <a:chOff x="6139746" y="2935225"/>
            <a:chExt cx="1452530" cy="369332"/>
          </a:xfrm>
        </p:grpSpPr>
        <p:cxnSp>
          <p:nvCxnSpPr>
            <p:cNvPr id="58" name="Straight Arrow Connector 57"/>
            <p:cNvCxnSpPr/>
            <p:nvPr/>
          </p:nvCxnSpPr>
          <p:spPr>
            <a:xfrm flipH="1">
              <a:off x="6139746" y="3282658"/>
              <a:ext cx="1240855" cy="145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6424414" y="2935225"/>
              <a:ext cx="1167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Beam2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21321" y="6494041"/>
            <a:ext cx="2895600" cy="365125"/>
          </a:xfrm>
        </p:spPr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5</a:t>
            </a:fld>
            <a:endParaRPr lang="en-US"/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Location in CMS cavern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855504" y="4120588"/>
            <a:ext cx="537412" cy="1775376"/>
            <a:chOff x="225774" y="4142846"/>
            <a:chExt cx="537412" cy="1775376"/>
          </a:xfrm>
        </p:grpSpPr>
        <p:grpSp>
          <p:nvGrpSpPr>
            <p:cNvPr id="65" name="Group 64"/>
            <p:cNvGrpSpPr/>
            <p:nvPr/>
          </p:nvGrpSpPr>
          <p:grpSpPr>
            <a:xfrm>
              <a:off x="225774" y="4830373"/>
              <a:ext cx="537412" cy="441939"/>
              <a:chOff x="3236378" y="5996332"/>
              <a:chExt cx="537412" cy="441939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3236378" y="5996332"/>
                <a:ext cx="529979" cy="4419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294797" y="5996332"/>
                <a:ext cx="47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345989" y="5602145"/>
              <a:ext cx="277935" cy="316077"/>
              <a:chOff x="331665" y="4107377"/>
              <a:chExt cx="277935" cy="316077"/>
            </a:xfrm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78" name="Oval 77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385993" y="4142846"/>
              <a:ext cx="277935" cy="316077"/>
              <a:chOff x="331665" y="4107377"/>
              <a:chExt cx="277935" cy="316077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2967672" y="4192597"/>
            <a:ext cx="537412" cy="1775376"/>
            <a:chOff x="225774" y="4142846"/>
            <a:chExt cx="537412" cy="1775376"/>
          </a:xfrm>
        </p:grpSpPr>
        <p:grpSp>
          <p:nvGrpSpPr>
            <p:cNvPr id="87" name="Group 86"/>
            <p:cNvGrpSpPr/>
            <p:nvPr/>
          </p:nvGrpSpPr>
          <p:grpSpPr>
            <a:xfrm>
              <a:off x="225774" y="4830373"/>
              <a:ext cx="537412" cy="441939"/>
              <a:chOff x="3236378" y="5996332"/>
              <a:chExt cx="537412" cy="441939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3236378" y="5996332"/>
                <a:ext cx="529979" cy="4419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294797" y="5996332"/>
                <a:ext cx="47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45989" y="5602145"/>
              <a:ext cx="277935" cy="316077"/>
              <a:chOff x="331665" y="4107377"/>
              <a:chExt cx="277935" cy="316077"/>
            </a:xfrm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97" name="Oval 96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385993" y="4142846"/>
              <a:ext cx="277935" cy="316077"/>
              <a:chOff x="331665" y="4107377"/>
              <a:chExt cx="277935" cy="316077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5085275" y="4220956"/>
            <a:ext cx="537412" cy="1775376"/>
            <a:chOff x="225774" y="4142846"/>
            <a:chExt cx="537412" cy="1775376"/>
          </a:xfrm>
        </p:grpSpPr>
        <p:grpSp>
          <p:nvGrpSpPr>
            <p:cNvPr id="102" name="Group 101"/>
            <p:cNvGrpSpPr/>
            <p:nvPr/>
          </p:nvGrpSpPr>
          <p:grpSpPr>
            <a:xfrm>
              <a:off x="225774" y="4830373"/>
              <a:ext cx="537412" cy="441939"/>
              <a:chOff x="3236378" y="5996332"/>
              <a:chExt cx="537412" cy="441939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3236378" y="5996332"/>
                <a:ext cx="529979" cy="4419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294797" y="5996332"/>
                <a:ext cx="47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345989" y="5602145"/>
              <a:ext cx="277935" cy="316077"/>
              <a:chOff x="331665" y="4107377"/>
              <a:chExt cx="277935" cy="316077"/>
            </a:xfrm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107" name="Oval 106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385993" y="4142846"/>
              <a:ext cx="277935" cy="316077"/>
              <a:chOff x="331665" y="4107377"/>
              <a:chExt cx="277935" cy="316077"/>
            </a:xfrm>
          </p:grpSpPr>
          <p:sp>
            <p:nvSpPr>
              <p:cNvPr id="105" name="Oval 104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64472" y="5981733"/>
            <a:ext cx="1328444" cy="369332"/>
            <a:chOff x="1080273" y="3820654"/>
            <a:chExt cx="1328444" cy="369332"/>
          </a:xfrm>
        </p:grpSpPr>
        <p:cxnSp>
          <p:nvCxnSpPr>
            <p:cNvPr id="112" name="Straight Arrow Connector 111"/>
            <p:cNvCxnSpPr/>
            <p:nvPr/>
          </p:nvCxnSpPr>
          <p:spPr>
            <a:xfrm>
              <a:off x="1080273" y="4175387"/>
              <a:ext cx="1328444" cy="1459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1313846" y="3820654"/>
              <a:ext cx="1094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Beam1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182902" y="4203552"/>
            <a:ext cx="559364" cy="1775375"/>
            <a:chOff x="5767267" y="4284265"/>
            <a:chExt cx="559364" cy="1775375"/>
          </a:xfrm>
        </p:grpSpPr>
        <p:sp>
          <p:nvSpPr>
            <p:cNvPr id="125" name="8-Point Star 124"/>
            <p:cNvSpPr/>
            <p:nvPr/>
          </p:nvSpPr>
          <p:spPr>
            <a:xfrm>
              <a:off x="5805900" y="4443809"/>
              <a:ext cx="415635" cy="414040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8-Point Star 125"/>
            <p:cNvSpPr/>
            <p:nvPr/>
          </p:nvSpPr>
          <p:spPr>
            <a:xfrm>
              <a:off x="5767267" y="5484359"/>
              <a:ext cx="415635" cy="414040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5789219" y="4284265"/>
              <a:ext cx="537412" cy="1775375"/>
              <a:chOff x="225774" y="4142847"/>
              <a:chExt cx="537412" cy="1775375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grpSp>
            <p:nvGrpSpPr>
              <p:cNvPr id="128" name="Group 127"/>
              <p:cNvGrpSpPr/>
              <p:nvPr/>
            </p:nvGrpSpPr>
            <p:grpSpPr>
              <a:xfrm>
                <a:off x="225774" y="4830373"/>
                <a:ext cx="537412" cy="441939"/>
                <a:chOff x="3236378" y="5996332"/>
                <a:chExt cx="537412" cy="441939"/>
              </a:xfrm>
            </p:grpSpPr>
            <p:sp>
              <p:nvSpPr>
                <p:cNvPr id="135" name="Oval 134"/>
                <p:cNvSpPr/>
                <p:nvPr/>
              </p:nvSpPr>
              <p:spPr>
                <a:xfrm>
                  <a:off x="3236378" y="5996332"/>
                  <a:ext cx="529979" cy="44193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3294797" y="5996332"/>
                  <a:ext cx="4789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B2</a:t>
                  </a:r>
                  <a:endParaRPr lang="en-US" dirty="0"/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345989" y="5602145"/>
                <a:ext cx="277935" cy="316077"/>
                <a:chOff x="331665" y="4107377"/>
                <a:chExt cx="277935" cy="316077"/>
              </a:xfrm>
            </p:grpSpPr>
            <p:sp>
              <p:nvSpPr>
                <p:cNvPr id="133" name="Oval 132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385993" y="4142847"/>
                <a:ext cx="284488" cy="329002"/>
                <a:chOff x="331665" y="4107378"/>
                <a:chExt cx="284488" cy="329002"/>
              </a:xfrm>
            </p:grpSpPr>
            <p:sp>
              <p:nvSpPr>
                <p:cNvPr id="131" name="Oval 130"/>
                <p:cNvSpPr/>
                <p:nvPr/>
              </p:nvSpPr>
              <p:spPr>
                <a:xfrm>
                  <a:off x="331665" y="4259778"/>
                  <a:ext cx="152400" cy="17660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 flipV="1">
                  <a:off x="484065" y="4107378"/>
                  <a:ext cx="132088" cy="1524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50" name="Rectangle 149"/>
          <p:cNvSpPr/>
          <p:nvPr/>
        </p:nvSpPr>
        <p:spPr>
          <a:xfrm>
            <a:off x="164640" y="1320277"/>
            <a:ext cx="67058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Golden locations</a:t>
            </a:r>
            <a:r>
              <a:rPr lang="en-US" sz="2000" b="1" dirty="0" smtClean="0"/>
              <a:t>:</a:t>
            </a:r>
          </a:p>
          <a:p>
            <a:r>
              <a:rPr lang="en-US" sz="1600" dirty="0" smtClean="0"/>
              <a:t> where it’s easier to discriminate the MIB products from the collisions products based on the fact they are arriving well separated in time. </a:t>
            </a:r>
          </a:p>
          <a:p>
            <a:r>
              <a:rPr lang="en-US" sz="1600" dirty="0" smtClean="0"/>
              <a:t>For the 25ns this maximum timing separation corresponds </a:t>
            </a:r>
            <a:r>
              <a:rPr lang="en-US" sz="1600" dirty="0"/>
              <a:t>to 25/2=12.5ns</a:t>
            </a:r>
            <a:r>
              <a:rPr lang="en-US" sz="1400" dirty="0"/>
              <a:t>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734833" y="2064119"/>
            <a:ext cx="536888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271721" y="1556287"/>
            <a:ext cx="1872279" cy="1015663"/>
          </a:xfrm>
          <a:prstGeom prst="rect">
            <a:avLst/>
          </a:prstGeom>
          <a:solidFill>
            <a:srgbClr val="FFFF00"/>
          </a:solidFill>
          <a:ln w="1905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Must sit in one of the golden locations.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7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317" y="-1"/>
            <a:ext cx="6787365" cy="1238775"/>
          </a:xfrm>
        </p:spPr>
        <p:txBody>
          <a:bodyPr/>
          <a:lstStyle/>
          <a:p>
            <a:r>
              <a:rPr lang="en-US" dirty="0" smtClean="0"/>
              <a:t>Angle VS Energy MIB </a:t>
            </a:r>
            <a:endParaRPr lang="en-US" dirty="0"/>
          </a:p>
        </p:txBody>
      </p:sp>
      <p:pic>
        <p:nvPicPr>
          <p:cNvPr id="4" name="Picture 3" descr="BGE94log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0214" y="-1854557"/>
            <a:ext cx="4620812" cy="5979874"/>
          </a:xfrm>
          <a:prstGeom prst="rect">
            <a:avLst/>
          </a:prstGeom>
        </p:spPr>
      </p:pic>
      <p:pic>
        <p:nvPicPr>
          <p:cNvPr id="5" name="Picture 4" descr="BGI94log.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156" y="1936427"/>
            <a:ext cx="4443613" cy="5750558"/>
          </a:xfrm>
          <a:prstGeom prst="rect">
            <a:avLst/>
          </a:prstGeom>
        </p:spPr>
      </p:pic>
      <p:pic>
        <p:nvPicPr>
          <p:cNvPr id="6" name="Picture 5" descr="BH94lin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40" y="2998996"/>
            <a:ext cx="4874360" cy="182251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99978" y="1710600"/>
            <a:ext cx="5301158" cy="4249106"/>
            <a:chOff x="3842842" y="1710600"/>
            <a:chExt cx="5301158" cy="4249106"/>
          </a:xfrm>
        </p:grpSpPr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3966312" y="1710600"/>
              <a:ext cx="1715453" cy="720000"/>
              <a:chOff x="10979943" y="2431542"/>
              <a:chExt cx="5150844" cy="2161883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15" name="Rounded Rectangle 14"/>
              <p:cNvSpPr/>
              <p:nvPr/>
            </p:nvSpPr>
            <p:spPr>
              <a:xfrm>
                <a:off x="10979943" y="2431542"/>
                <a:ext cx="5150844" cy="2161883"/>
              </a:xfrm>
              <a:prstGeom prst="round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1370265" y="2880538"/>
                <a:ext cx="1814369" cy="101654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BGE</a:t>
                </a:r>
                <a:endParaRPr lang="en-US" sz="1600" b="1" dirty="0"/>
              </a:p>
            </p:txBody>
          </p:sp>
        </p:grpSp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7428547" y="3506529"/>
              <a:ext cx="1715453" cy="720000"/>
              <a:chOff x="10979943" y="2431542"/>
              <a:chExt cx="5150844" cy="2161883"/>
            </a:xfrm>
            <a:solidFill>
              <a:schemeClr val="tx2">
                <a:lumMod val="75000"/>
              </a:schemeClr>
            </a:solidFill>
          </p:grpSpPr>
          <p:sp>
            <p:nvSpPr>
              <p:cNvPr id="13" name="Rounded Rectangle 12"/>
              <p:cNvSpPr/>
              <p:nvPr/>
            </p:nvSpPr>
            <p:spPr>
              <a:xfrm>
                <a:off x="10979943" y="2431542"/>
                <a:ext cx="5150844" cy="2161883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1370265" y="2880538"/>
                <a:ext cx="1814369" cy="1016548"/>
              </a:xfrm>
              <a:prstGeom prst="rect">
                <a:avLst/>
              </a:prstGeom>
              <a:solidFill>
                <a:srgbClr val="C4BD9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B</a:t>
                </a:r>
                <a:r>
                  <a:rPr lang="el-GR" sz="1600" b="1" dirty="0" smtClean="0"/>
                  <a:t>Η</a:t>
                </a:r>
                <a:endParaRPr lang="en-US" sz="1600" b="1" dirty="0"/>
              </a:p>
            </p:txBody>
          </p:sp>
        </p:grpSp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3842842" y="5239706"/>
              <a:ext cx="1715453" cy="720000"/>
              <a:chOff x="10979943" y="2431542"/>
              <a:chExt cx="5150844" cy="2161883"/>
            </a:xfrm>
            <a:solidFill>
              <a:srgbClr val="0000FF"/>
            </a:solidFill>
          </p:grpSpPr>
          <p:sp>
            <p:nvSpPr>
              <p:cNvPr id="11" name="Rounded Rectangle 10"/>
              <p:cNvSpPr/>
              <p:nvPr/>
            </p:nvSpPr>
            <p:spPr>
              <a:xfrm>
                <a:off x="10979943" y="2431542"/>
                <a:ext cx="5150844" cy="2161883"/>
              </a:xfrm>
              <a:prstGeom prst="round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459989" y="2880538"/>
                <a:ext cx="1814369" cy="101654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BG</a:t>
                </a:r>
                <a:r>
                  <a:rPr lang="el-GR" sz="1600" b="1" dirty="0" smtClean="0"/>
                  <a:t>Ι</a:t>
                </a:r>
                <a:endParaRPr lang="en-US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991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Ekin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time MIB</a:t>
            </a:r>
            <a:endParaRPr lang="en-US" dirty="0"/>
          </a:p>
        </p:txBody>
      </p:sp>
      <p:pic>
        <p:nvPicPr>
          <p:cNvPr id="4" name="Picture 3" descr="MIBmuEkintim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633482" cy="32280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4645677"/>
            <a:ext cx="217948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 high energy tail that it is produced along the LSS (before the TCTs) but with very few entries.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5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MIB time- components and particle species. Mostly e-+ and mu.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61</a:t>
            </a:fld>
            <a:endParaRPr lang="en-US"/>
          </a:p>
        </p:txBody>
      </p:sp>
      <p:pic>
        <p:nvPicPr>
          <p:cNvPr id="15" name="Picture 14" descr="Screen Shot 2013-04-22 at 5.08.5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1" r="-20" b="-14311"/>
          <a:stretch/>
        </p:blipFill>
        <p:spPr>
          <a:xfrm>
            <a:off x="919516" y="1238774"/>
            <a:ext cx="8035493" cy="561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1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THE MIB MUONS ARE BORN? Beam halo at TCTs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62</a:t>
            </a:fld>
            <a:endParaRPr lang="en-US"/>
          </a:p>
        </p:txBody>
      </p:sp>
      <p:pic>
        <p:nvPicPr>
          <p:cNvPr id="7" name="Picture 6" descr="integraltim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6" y="1417639"/>
            <a:ext cx="8680777" cy="41442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1811" y="5581227"/>
            <a:ext cx="6941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of the arriving particles were born ~450-500ns before -&gt; ~150m away -&gt; TCTs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5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Pp</a:t>
            </a:r>
            <a:r>
              <a:rPr lang="en-US" dirty="0" smtClean="0"/>
              <a:t>-products, timing FLUKA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1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TIMING for </a:t>
            </a:r>
            <a:r>
              <a:rPr lang="en-US" dirty="0" err="1" smtClean="0"/>
              <a:t>pp</a:t>
            </a:r>
            <a:r>
              <a:rPr lang="en-US" dirty="0"/>
              <a:t> </a:t>
            </a:r>
            <a:r>
              <a:rPr lang="en-US" dirty="0" smtClean="0"/>
              <a:t>products </a:t>
            </a:r>
            <a:br>
              <a:rPr lang="en-US" dirty="0" smtClean="0"/>
            </a:br>
            <a:r>
              <a:rPr lang="en-US" dirty="0" smtClean="0"/>
              <a:t>from IP to tunnel-particle species</a:t>
            </a:r>
            <a:endParaRPr lang="en-US" dirty="0"/>
          </a:p>
        </p:txBody>
      </p:sp>
      <p:pic>
        <p:nvPicPr>
          <p:cNvPr id="7" name="Content Placeholder 6" descr="Screen Shot 2013-04-22 at 4.50.5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" t="-3077" r="-1992" b="-1169"/>
          <a:stretch/>
        </p:blipFill>
        <p:spPr>
          <a:xfrm>
            <a:off x="1370139" y="1238774"/>
            <a:ext cx="6867398" cy="509490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4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TIMING for </a:t>
            </a:r>
            <a:r>
              <a:rPr lang="en-US" dirty="0" err="1" smtClean="0"/>
              <a:t>pp</a:t>
            </a:r>
            <a:r>
              <a:rPr lang="en-US" dirty="0" smtClean="0"/>
              <a:t> products from IP to tunnel- shielding &amp; </a:t>
            </a:r>
            <a:r>
              <a:rPr lang="en-US" dirty="0" err="1" smtClean="0"/>
              <a:t>rms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65</a:t>
            </a:fld>
            <a:endParaRPr lang="en-US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Calibri" charset="0"/>
              </a:rPr>
              <a:t>Above Cherenkov Threshold</a:t>
            </a:r>
            <a:endParaRPr lang="en-US" dirty="0">
              <a:latin typeface="Calibri" charset="0"/>
            </a:endParaRP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5413716" y="3261469"/>
            <a:ext cx="3579903" cy="6397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Calibri" charset="0"/>
              </a:rPr>
              <a:t>With Shielding (e-+&gt;10MeV)</a:t>
            </a:r>
            <a:endParaRPr lang="en-US" sz="2000" dirty="0">
              <a:latin typeface="Calibri" charset="0"/>
            </a:endParaRPr>
          </a:p>
        </p:txBody>
      </p:sp>
      <p:pic>
        <p:nvPicPr>
          <p:cNvPr id="10" name="Content Placeholder 8" descr="Screen Shot 2012-11-22 at 12.44.19 PM.pn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26" b="-11026"/>
          <a:stretch>
            <a:fillRect/>
          </a:stretch>
        </p:blipFill>
        <p:spPr>
          <a:xfrm>
            <a:off x="4768272" y="3603487"/>
            <a:ext cx="4375728" cy="3254513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03538" y="4775946"/>
            <a:ext cx="1866900" cy="6461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215 entries,</a:t>
            </a:r>
          </a:p>
          <a:p>
            <a:pPr eaLnBrk="1" hangingPunct="1"/>
            <a:r>
              <a:rPr lang="en-US" sz="1800" dirty="0"/>
              <a:t> </a:t>
            </a:r>
            <a:r>
              <a:rPr lang="en-US" sz="1800" dirty="0" err="1"/>
              <a:t>rms</a:t>
            </a:r>
            <a:r>
              <a:rPr lang="en-US" sz="1800" dirty="0"/>
              <a:t> 3.8ns</a:t>
            </a:r>
          </a:p>
        </p:txBody>
      </p:sp>
      <p:pic>
        <p:nvPicPr>
          <p:cNvPr id="12" name="Content Placeholder 9" descr="Screen Shot 2012-11-22 at 12.42.21 PM.pn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1" b="-681"/>
          <a:stretch>
            <a:fillRect/>
          </a:stretch>
        </p:blipFill>
        <p:spPr>
          <a:xfrm>
            <a:off x="159326" y="2061387"/>
            <a:ext cx="4622364" cy="2269526"/>
          </a:xfrm>
          <a:prstGeom prst="rect">
            <a:avLst/>
          </a:prstGeom>
        </p:spPr>
      </p:pic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014806" y="2615356"/>
            <a:ext cx="1531937" cy="6461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305 entries,</a:t>
            </a:r>
          </a:p>
          <a:p>
            <a:pPr eaLnBrk="1" hangingPunct="1"/>
            <a:r>
              <a:rPr lang="en-US" sz="1800" dirty="0" err="1"/>
              <a:t>Rms</a:t>
            </a:r>
            <a:r>
              <a:rPr lang="en-US" sz="1800" dirty="0"/>
              <a:t> 18ns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3121" y="4907811"/>
            <a:ext cx="3400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Shielding and timing are  also helping at rejecting most of the background coming from the opposite side of the signal.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04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TIMING for </a:t>
            </a:r>
            <a:r>
              <a:rPr lang="en-US" dirty="0" err="1" smtClean="0"/>
              <a:t>pp</a:t>
            </a:r>
            <a:r>
              <a:rPr lang="en-US" dirty="0" smtClean="0"/>
              <a:t> products </a:t>
            </a:r>
            <a:r>
              <a:rPr lang="en-US" dirty="0" err="1" smtClean="0"/>
              <a:t>fron</a:t>
            </a:r>
            <a:r>
              <a:rPr lang="en-US" dirty="0" smtClean="0"/>
              <a:t> tunnel to IP (fake signal)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66</a:t>
            </a:fld>
            <a:endParaRPr lang="en-US"/>
          </a:p>
        </p:txBody>
      </p:sp>
      <p:pic>
        <p:nvPicPr>
          <p:cNvPr id="7" name="Content Placeholder 3" descr="5nsZOOM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-107"/>
          <a:stretch>
            <a:fillRect/>
          </a:stretch>
        </p:blipFill>
        <p:spPr>
          <a:xfrm>
            <a:off x="234950" y="1417638"/>
            <a:ext cx="6591300" cy="4411662"/>
          </a:xfrm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208713" y="2968625"/>
            <a:ext cx="2478087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PP collision products arriving at the same direciton of the signal (fake signal) sharply in time .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This will allow us to get rid of the fake signal with gating in time.</a:t>
            </a:r>
          </a:p>
        </p:txBody>
      </p:sp>
    </p:spTree>
    <p:extLst>
      <p:ext uri="{BB962C8B-B14F-4D97-AF65-F5344CB8AC3E}">
        <p14:creationId xmlns:p14="http://schemas.microsoft.com/office/powerpoint/2010/main" val="3445649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BEAM SETUP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3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 rot="20910585">
            <a:off x="2683184" y="3145694"/>
            <a:ext cx="2142797" cy="642801"/>
            <a:chOff x="3139515" y="3353554"/>
            <a:chExt cx="1539430" cy="498896"/>
          </a:xfrm>
        </p:grpSpPr>
        <p:sp>
          <p:nvSpPr>
            <p:cNvPr id="14" name="Can 13"/>
            <p:cNvSpPr/>
            <p:nvPr/>
          </p:nvSpPr>
          <p:spPr>
            <a:xfrm rot="6016745">
              <a:off x="3067571" y="3425498"/>
              <a:ext cx="412642" cy="268753"/>
            </a:xfrm>
            <a:prstGeom prst="can">
              <a:avLst/>
            </a:prstGeom>
            <a:solidFill>
              <a:srgbClr val="C4BD97"/>
            </a:solidFill>
            <a:ln w="38100" cmpd="sng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n 12"/>
            <p:cNvSpPr/>
            <p:nvPr/>
          </p:nvSpPr>
          <p:spPr>
            <a:xfrm rot="6016745">
              <a:off x="3886225" y="3059730"/>
              <a:ext cx="284844" cy="1300596"/>
            </a:xfrm>
            <a:prstGeom prst="can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beam setup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68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04064" y="1988674"/>
            <a:ext cx="133672" cy="19756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19800" y="3259550"/>
            <a:ext cx="134664" cy="18040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82584" y="3264695"/>
            <a:ext cx="50127" cy="5190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78317" y="1570885"/>
            <a:ext cx="111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Scint.tile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21895" y="5516805"/>
            <a:ext cx="111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Scint.tile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54464" y="2415782"/>
            <a:ext cx="79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</a:t>
            </a:r>
          </a:p>
          <a:p>
            <a:r>
              <a:rPr lang="en-US" dirty="0" err="1" smtClean="0"/>
              <a:t>Scint</a:t>
            </a:r>
            <a:r>
              <a:rPr lang="en-US" dirty="0"/>
              <a:t>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959220" y="3203065"/>
            <a:ext cx="7727580" cy="4287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178317" y="3516900"/>
            <a:ext cx="7505625" cy="718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087156" y="3168843"/>
            <a:ext cx="78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959220" y="3631787"/>
            <a:ext cx="7724722" cy="2267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971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463617" y="4974393"/>
            <a:ext cx="8910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18776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177577" y="3156159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236378" y="3156159"/>
            <a:ext cx="0" cy="253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295179" y="3156159"/>
            <a:ext cx="1" cy="253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353981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412784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75865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GL1</a:t>
            </a:r>
          </a:p>
          <a:p>
            <a:r>
              <a:rPr lang="en-US" dirty="0" smtClean="0"/>
              <a:t>6.25ns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156212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GL2</a:t>
            </a:r>
          </a:p>
          <a:p>
            <a:r>
              <a:rPr lang="en-US" dirty="0" smtClean="0"/>
              <a:t>18.75ns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36559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GL3</a:t>
            </a:r>
          </a:p>
          <a:p>
            <a:r>
              <a:rPr lang="en-US" dirty="0" smtClean="0"/>
              <a:t>31.25ns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916906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GL4</a:t>
            </a:r>
          </a:p>
          <a:p>
            <a:r>
              <a:rPr lang="en-US" dirty="0" smtClean="0"/>
              <a:t>43.75ns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797253" y="2509828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GL5</a:t>
            </a:r>
          </a:p>
          <a:p>
            <a:r>
              <a:rPr lang="en-US" dirty="0" smtClean="0"/>
              <a:t>56.25ns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77600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GL6</a:t>
            </a:r>
          </a:p>
          <a:p>
            <a:r>
              <a:rPr lang="en-US" dirty="0" smtClean="0"/>
              <a:t>68.75ns</a:t>
            </a:r>
            <a:endParaRPr lang="en-US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1620409" y="5051343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732312" y="49199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788388" y="49199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896842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897706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620409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63617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34185" y="4803155"/>
            <a:ext cx="46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1293658" y="4120588"/>
            <a:ext cx="537412" cy="1775376"/>
            <a:chOff x="225774" y="4142846"/>
            <a:chExt cx="537412" cy="1775376"/>
          </a:xfrm>
        </p:grpSpPr>
        <p:grpSp>
          <p:nvGrpSpPr>
            <p:cNvPr id="68" name="Group 67"/>
            <p:cNvGrpSpPr/>
            <p:nvPr/>
          </p:nvGrpSpPr>
          <p:grpSpPr>
            <a:xfrm>
              <a:off x="225774" y="4830373"/>
              <a:ext cx="537412" cy="441939"/>
              <a:chOff x="3236378" y="5996332"/>
              <a:chExt cx="537412" cy="441939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3236378" y="5996332"/>
                <a:ext cx="529979" cy="4419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3294797" y="5996332"/>
                <a:ext cx="47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345989" y="5602145"/>
              <a:ext cx="277935" cy="316077"/>
              <a:chOff x="331665" y="4107377"/>
              <a:chExt cx="277935" cy="316077"/>
            </a:xfrm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81" name="Oval 80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85993" y="4142846"/>
              <a:ext cx="277935" cy="316077"/>
              <a:chOff x="331665" y="4107377"/>
              <a:chExt cx="277935" cy="316077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3499147" y="4163655"/>
            <a:ext cx="537412" cy="1775376"/>
            <a:chOff x="225774" y="4142846"/>
            <a:chExt cx="537412" cy="1775376"/>
          </a:xfrm>
        </p:grpSpPr>
        <p:grpSp>
          <p:nvGrpSpPr>
            <p:cNvPr id="90" name="Group 89"/>
            <p:cNvGrpSpPr/>
            <p:nvPr/>
          </p:nvGrpSpPr>
          <p:grpSpPr>
            <a:xfrm>
              <a:off x="225774" y="4830373"/>
              <a:ext cx="537412" cy="441939"/>
              <a:chOff x="3236378" y="5996332"/>
              <a:chExt cx="537412" cy="441939"/>
            </a:xfrm>
          </p:grpSpPr>
          <p:sp>
            <p:nvSpPr>
              <p:cNvPr id="101" name="Oval 100"/>
              <p:cNvSpPr/>
              <p:nvPr/>
            </p:nvSpPr>
            <p:spPr>
              <a:xfrm>
                <a:off x="3236378" y="5996332"/>
                <a:ext cx="529979" cy="4419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3294797" y="5996332"/>
                <a:ext cx="47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345989" y="5602145"/>
              <a:ext cx="277935" cy="316077"/>
              <a:chOff x="331665" y="4107377"/>
              <a:chExt cx="277935" cy="316077"/>
            </a:xfrm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99" name="Oval 98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385993" y="4142846"/>
              <a:ext cx="277935" cy="316077"/>
              <a:chOff x="331665" y="4107377"/>
              <a:chExt cx="277935" cy="316077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5629000" y="4035831"/>
            <a:ext cx="697631" cy="2040304"/>
            <a:chOff x="5629000" y="4019336"/>
            <a:chExt cx="697631" cy="2040304"/>
          </a:xfrm>
        </p:grpSpPr>
        <p:grpSp>
          <p:nvGrpSpPr>
            <p:cNvPr id="103" name="Group 102"/>
            <p:cNvGrpSpPr/>
            <p:nvPr/>
          </p:nvGrpSpPr>
          <p:grpSpPr>
            <a:xfrm>
              <a:off x="5629000" y="4019336"/>
              <a:ext cx="537412" cy="1775376"/>
              <a:chOff x="225774" y="4142846"/>
              <a:chExt cx="537412" cy="1775376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225774" y="4830373"/>
                <a:ext cx="537412" cy="441939"/>
                <a:chOff x="3236378" y="5996332"/>
                <a:chExt cx="537412" cy="441939"/>
              </a:xfrm>
            </p:grpSpPr>
            <p:sp>
              <p:nvSpPr>
                <p:cNvPr id="111" name="Oval 110"/>
                <p:cNvSpPr/>
                <p:nvPr/>
              </p:nvSpPr>
              <p:spPr>
                <a:xfrm>
                  <a:off x="3236378" y="5996332"/>
                  <a:ext cx="529979" cy="44193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3294797" y="5996332"/>
                  <a:ext cx="4789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B1</a:t>
                  </a:r>
                  <a:endParaRPr lang="en-US" dirty="0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345989" y="5602145"/>
                <a:ext cx="277935" cy="316077"/>
                <a:chOff x="331665" y="4107377"/>
                <a:chExt cx="277935" cy="316077"/>
              </a:xfrm>
              <a:scene3d>
                <a:camera prst="orthographicFront">
                  <a:rot lat="10800000" lon="0" rev="0"/>
                </a:camera>
                <a:lightRig rig="threePt" dir="t"/>
              </a:scene3d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385993" y="4142846"/>
                <a:ext cx="277935" cy="316077"/>
                <a:chOff x="331665" y="4107377"/>
                <a:chExt cx="277935" cy="316077"/>
              </a:xfrm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5726509" y="4284265"/>
              <a:ext cx="600122" cy="1775375"/>
              <a:chOff x="5726509" y="4284265"/>
              <a:chExt cx="600122" cy="1775375"/>
            </a:xfrm>
          </p:grpSpPr>
          <p:sp>
            <p:nvSpPr>
              <p:cNvPr id="145" name="8-Point Star 144"/>
              <p:cNvSpPr/>
              <p:nvPr/>
            </p:nvSpPr>
            <p:spPr>
              <a:xfrm>
                <a:off x="5726509" y="4298293"/>
                <a:ext cx="343500" cy="342182"/>
              </a:xfrm>
              <a:prstGeom prst="star8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8-Point Star 143"/>
              <p:cNvSpPr/>
              <p:nvPr/>
            </p:nvSpPr>
            <p:spPr>
              <a:xfrm>
                <a:off x="5836322" y="5619258"/>
                <a:ext cx="343500" cy="342182"/>
              </a:xfrm>
              <a:prstGeom prst="star8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3" name="Group 132"/>
              <p:cNvGrpSpPr/>
              <p:nvPr/>
            </p:nvGrpSpPr>
            <p:grpSpPr>
              <a:xfrm>
                <a:off x="5789219" y="4284265"/>
                <a:ext cx="537412" cy="1775375"/>
                <a:chOff x="225774" y="4142847"/>
                <a:chExt cx="537412" cy="1775375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grpSp>
              <p:nvGrpSpPr>
                <p:cNvPr id="134" name="Group 133"/>
                <p:cNvGrpSpPr/>
                <p:nvPr/>
              </p:nvGrpSpPr>
              <p:grpSpPr>
                <a:xfrm>
                  <a:off x="225774" y="4780888"/>
                  <a:ext cx="537412" cy="441939"/>
                  <a:chOff x="3236378" y="5946847"/>
                  <a:chExt cx="537412" cy="441939"/>
                </a:xfrm>
              </p:grpSpPr>
              <p:sp>
                <p:nvSpPr>
                  <p:cNvPr id="141" name="Oval 140"/>
                  <p:cNvSpPr/>
                  <p:nvPr/>
                </p:nvSpPr>
                <p:spPr>
                  <a:xfrm>
                    <a:off x="3236378" y="5946847"/>
                    <a:ext cx="529979" cy="441939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3294797" y="5946847"/>
                    <a:ext cx="4789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B2</a:t>
                    </a:r>
                    <a:endParaRPr lang="en-US" dirty="0"/>
                  </a:p>
                </p:txBody>
              </p:sp>
            </p:grpSp>
            <p:grpSp>
              <p:nvGrpSpPr>
                <p:cNvPr id="135" name="Group 134"/>
                <p:cNvGrpSpPr/>
                <p:nvPr/>
              </p:nvGrpSpPr>
              <p:grpSpPr>
                <a:xfrm>
                  <a:off x="345989" y="5602145"/>
                  <a:ext cx="277935" cy="316077"/>
                  <a:chOff x="331665" y="4107377"/>
                  <a:chExt cx="277935" cy="316077"/>
                </a:xfrm>
              </p:grpSpPr>
              <p:sp>
                <p:nvSpPr>
                  <p:cNvPr id="139" name="Oval 138"/>
                  <p:cNvSpPr/>
                  <p:nvPr/>
                </p:nvSpPr>
                <p:spPr>
                  <a:xfrm>
                    <a:off x="331665" y="4107377"/>
                    <a:ext cx="125535" cy="16367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Oval 139"/>
                  <p:cNvSpPr/>
                  <p:nvPr/>
                </p:nvSpPr>
                <p:spPr>
                  <a:xfrm>
                    <a:off x="484065" y="4259777"/>
                    <a:ext cx="125535" cy="16367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6" name="Group 135"/>
                <p:cNvGrpSpPr/>
                <p:nvPr/>
              </p:nvGrpSpPr>
              <p:grpSpPr>
                <a:xfrm>
                  <a:off x="385993" y="4142847"/>
                  <a:ext cx="284488" cy="329002"/>
                  <a:chOff x="331665" y="4107378"/>
                  <a:chExt cx="284488" cy="329002"/>
                </a:xfrm>
              </p:grpSpPr>
              <p:sp>
                <p:nvSpPr>
                  <p:cNvPr id="137" name="Oval 136"/>
                  <p:cNvSpPr/>
                  <p:nvPr/>
                </p:nvSpPr>
                <p:spPr>
                  <a:xfrm>
                    <a:off x="331665" y="4259778"/>
                    <a:ext cx="152400" cy="176602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>
                  <a:xfrm flipV="1">
                    <a:off x="484065" y="4107378"/>
                    <a:ext cx="132088" cy="1524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67" name="TextBox 66"/>
          <p:cNvSpPr txBox="1"/>
          <p:nvPr/>
        </p:nvSpPr>
        <p:spPr>
          <a:xfrm>
            <a:off x="7399933" y="3187762"/>
            <a:ext cx="128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= 12.5 ns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7738478" y="3901724"/>
            <a:ext cx="1405522" cy="369331"/>
            <a:chOff x="6139746" y="2935225"/>
            <a:chExt cx="1452530" cy="369332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6139746" y="3282658"/>
              <a:ext cx="1240855" cy="145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424414" y="2935225"/>
              <a:ext cx="1167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Beam2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6</a:t>
            </a:fld>
            <a:endParaRPr lang="en-US"/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Location in CMS cavern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64472" y="5981733"/>
            <a:ext cx="1328444" cy="369332"/>
            <a:chOff x="1080273" y="3820654"/>
            <a:chExt cx="1328444" cy="369332"/>
          </a:xfrm>
        </p:grpSpPr>
        <p:cxnSp>
          <p:nvCxnSpPr>
            <p:cNvPr id="64" name="Straight Arrow Connector 63"/>
            <p:cNvCxnSpPr/>
            <p:nvPr/>
          </p:nvCxnSpPr>
          <p:spPr>
            <a:xfrm>
              <a:off x="1080273" y="4175387"/>
              <a:ext cx="1328444" cy="1459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313846" y="3820654"/>
              <a:ext cx="1094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Beam1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09" name="Rectangle 208"/>
          <p:cNvSpPr/>
          <p:nvPr/>
        </p:nvSpPr>
        <p:spPr>
          <a:xfrm>
            <a:off x="164640" y="1320277"/>
            <a:ext cx="67058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Golden locations</a:t>
            </a:r>
            <a:r>
              <a:rPr lang="en-US" sz="2000" b="1" dirty="0" smtClean="0"/>
              <a:t>:</a:t>
            </a:r>
          </a:p>
          <a:p>
            <a:r>
              <a:rPr lang="en-US" sz="1600" dirty="0" smtClean="0"/>
              <a:t> where it’s easier to discriminate the MIB products from the collisions products based on the fact they are arriving well separated in time. </a:t>
            </a:r>
          </a:p>
          <a:p>
            <a:r>
              <a:rPr lang="en-US" sz="1600" dirty="0" smtClean="0"/>
              <a:t>For the 25ns this maximum timing separation corresponds </a:t>
            </a:r>
            <a:r>
              <a:rPr lang="en-US" sz="1600" dirty="0"/>
              <a:t>to 25/2=12.5ns</a:t>
            </a:r>
            <a:r>
              <a:rPr lang="en-US" sz="1400" dirty="0"/>
              <a:t>.</a:t>
            </a:r>
          </a:p>
        </p:txBody>
      </p:sp>
      <p:cxnSp>
        <p:nvCxnSpPr>
          <p:cNvPr id="211" name="Straight Arrow Connector 210"/>
          <p:cNvCxnSpPr/>
          <p:nvPr/>
        </p:nvCxnSpPr>
        <p:spPr>
          <a:xfrm>
            <a:off x="6734833" y="2064119"/>
            <a:ext cx="536888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271721" y="1556287"/>
            <a:ext cx="1872279" cy="1015663"/>
          </a:xfrm>
          <a:prstGeom prst="rect">
            <a:avLst/>
          </a:prstGeom>
          <a:solidFill>
            <a:srgbClr val="FFFF00"/>
          </a:solidFill>
          <a:ln w="1905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Must sit in one of the golden locations.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4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019800" y="3259550"/>
            <a:ext cx="134664" cy="18040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04064" y="1988674"/>
            <a:ext cx="133672" cy="19756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 rot="646850">
            <a:off x="2683321" y="3339667"/>
            <a:ext cx="2177843" cy="728879"/>
            <a:chOff x="3116203" y="3304546"/>
            <a:chExt cx="1564610" cy="565708"/>
          </a:xfrm>
        </p:grpSpPr>
        <p:sp>
          <p:nvSpPr>
            <p:cNvPr id="14" name="Can 13"/>
            <p:cNvSpPr/>
            <p:nvPr/>
          </p:nvSpPr>
          <p:spPr>
            <a:xfrm rot="6016745">
              <a:off x="3032300" y="3388449"/>
              <a:ext cx="517979" cy="350174"/>
            </a:xfrm>
            <a:prstGeom prst="can">
              <a:avLst/>
            </a:prstGeom>
            <a:solidFill>
              <a:srgbClr val="C4BD97"/>
            </a:solidFill>
            <a:ln w="38100" cmpd="sng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n 12"/>
            <p:cNvSpPr/>
            <p:nvPr/>
          </p:nvSpPr>
          <p:spPr>
            <a:xfrm rot="6016745">
              <a:off x="3862762" y="3052203"/>
              <a:ext cx="341081" cy="1295021"/>
            </a:xfrm>
            <a:prstGeom prst="can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6282584" y="3264695"/>
            <a:ext cx="50127" cy="51906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54464" y="2415782"/>
            <a:ext cx="797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</a:t>
            </a:r>
          </a:p>
          <a:p>
            <a:r>
              <a:rPr lang="en-US" dirty="0" err="1" smtClean="0"/>
              <a:t>Scint</a:t>
            </a:r>
            <a:r>
              <a:rPr lang="en-US" dirty="0"/>
              <a:t>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959220" y="3138314"/>
            <a:ext cx="7727580" cy="4287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178317" y="3516900"/>
            <a:ext cx="7505625" cy="718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087156" y="3168843"/>
            <a:ext cx="78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beam setup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69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78317" y="1570885"/>
            <a:ext cx="111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Scint.tile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21895" y="5516805"/>
            <a:ext cx="1110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Scint.tile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0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FUNCTION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3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RESPONSE function with R2059 PMT</a:t>
            </a:r>
            <a:br>
              <a:rPr lang="en-US" sz="3200" dirty="0" smtClean="0"/>
            </a:br>
            <a:r>
              <a:rPr lang="en-US" sz="3200" dirty="0" smtClean="0"/>
              <a:t>entering from the side of the bar </a:t>
            </a:r>
            <a:endParaRPr lang="en-US" sz="3200" dirty="0"/>
          </a:p>
        </p:txBody>
      </p:sp>
      <p:pic>
        <p:nvPicPr>
          <p:cNvPr id="4" name="Picture 3" descr="SIDEf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85" y="1417638"/>
            <a:ext cx="4762894" cy="3225664"/>
          </a:xfrm>
          <a:prstGeom prst="rect">
            <a:avLst/>
          </a:prstGeom>
        </p:spPr>
      </p:pic>
      <p:pic>
        <p:nvPicPr>
          <p:cNvPr id="5" name="Picture 4" descr="SIDEbac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59" y="3641306"/>
            <a:ext cx="4738923" cy="320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6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RESPONSE function with R2059 PMT entering at the front at different radius</a:t>
            </a:r>
            <a:endParaRPr lang="en-US" sz="3200" dirty="0"/>
          </a:p>
        </p:txBody>
      </p:sp>
      <p:pic>
        <p:nvPicPr>
          <p:cNvPr id="5" name="Picture 4" descr="FRONTFAC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1" y="1417638"/>
            <a:ext cx="7845001" cy="531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5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RESPONSE function with R2059 PMT entering at the front at different radius</a:t>
            </a:r>
            <a:endParaRPr lang="en-US" sz="3200" dirty="0"/>
          </a:p>
        </p:txBody>
      </p:sp>
      <p:pic>
        <p:nvPicPr>
          <p:cNvPr id="3" name="Picture 2" descr="BACKFAC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3" y="1703991"/>
            <a:ext cx="72009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9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233573" y="5051343"/>
            <a:ext cx="89104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18776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177577" y="3156159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236378" y="3156159"/>
            <a:ext cx="0" cy="253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295179" y="3156159"/>
            <a:ext cx="1" cy="253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353981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412784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75865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GL1</a:t>
            </a:r>
          </a:p>
          <a:p>
            <a:r>
              <a:rPr lang="en-US" dirty="0" smtClean="0"/>
              <a:t>6.25ns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156212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GL2</a:t>
            </a:r>
          </a:p>
          <a:p>
            <a:r>
              <a:rPr lang="en-US" dirty="0" smtClean="0"/>
              <a:t>18.75ns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36559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GL3</a:t>
            </a:r>
          </a:p>
          <a:p>
            <a:r>
              <a:rPr lang="en-US" dirty="0" smtClean="0"/>
              <a:t>31.25ns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916906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GL4</a:t>
            </a:r>
          </a:p>
          <a:p>
            <a:r>
              <a:rPr lang="en-US" dirty="0" smtClean="0"/>
              <a:t>43.75ns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797253" y="2509828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GL5</a:t>
            </a:r>
          </a:p>
          <a:p>
            <a:r>
              <a:rPr lang="en-US" dirty="0" smtClean="0"/>
              <a:t>56.25ns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77600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GL6</a:t>
            </a:r>
          </a:p>
          <a:p>
            <a:r>
              <a:rPr lang="en-US" dirty="0" smtClean="0"/>
              <a:t>68.75ns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399933" y="3187762"/>
            <a:ext cx="128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= 18.75 ns</a:t>
            </a:r>
            <a:endParaRPr lang="en-US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1620409" y="5051343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732312" y="49199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788388" y="49199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896842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897706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620409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63617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34185" y="4803155"/>
            <a:ext cx="46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7738478" y="3901724"/>
            <a:ext cx="1405522" cy="369331"/>
            <a:chOff x="6139746" y="2935225"/>
            <a:chExt cx="1452530" cy="369332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6139746" y="3282658"/>
              <a:ext cx="1240855" cy="145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424414" y="2935225"/>
              <a:ext cx="1167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Beam2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7</a:t>
            </a:fld>
            <a:endParaRPr lang="en-US"/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Location in CMS cavern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64472" y="5981733"/>
            <a:ext cx="1328444" cy="369332"/>
            <a:chOff x="1080273" y="3820654"/>
            <a:chExt cx="1328444" cy="369332"/>
          </a:xfrm>
        </p:grpSpPr>
        <p:cxnSp>
          <p:nvCxnSpPr>
            <p:cNvPr id="62" name="Straight Arrow Connector 61"/>
            <p:cNvCxnSpPr/>
            <p:nvPr/>
          </p:nvCxnSpPr>
          <p:spPr>
            <a:xfrm>
              <a:off x="1080273" y="4175387"/>
              <a:ext cx="1328444" cy="1459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313846" y="3820654"/>
              <a:ext cx="1094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Beam1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096251" y="4163656"/>
            <a:ext cx="537412" cy="1775375"/>
            <a:chOff x="5789219" y="4284265"/>
            <a:chExt cx="537412" cy="1775375"/>
          </a:xfrm>
        </p:grpSpPr>
        <p:sp>
          <p:nvSpPr>
            <p:cNvPr id="68" name="8-Point Star 67"/>
            <p:cNvSpPr/>
            <p:nvPr/>
          </p:nvSpPr>
          <p:spPr>
            <a:xfrm>
              <a:off x="5805900" y="4443809"/>
              <a:ext cx="415635" cy="414040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8-Point Star 68"/>
            <p:cNvSpPr/>
            <p:nvPr/>
          </p:nvSpPr>
          <p:spPr>
            <a:xfrm>
              <a:off x="5866231" y="5484359"/>
              <a:ext cx="415635" cy="414040"/>
            </a:xfrm>
            <a:prstGeom prst="star8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5789219" y="4284265"/>
              <a:ext cx="537412" cy="1775375"/>
              <a:chOff x="225774" y="4142847"/>
              <a:chExt cx="537412" cy="1775375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grpSp>
            <p:nvGrpSpPr>
              <p:cNvPr id="78" name="Group 77"/>
              <p:cNvGrpSpPr/>
              <p:nvPr/>
            </p:nvGrpSpPr>
            <p:grpSpPr>
              <a:xfrm>
                <a:off x="225774" y="4830373"/>
                <a:ext cx="537412" cy="441939"/>
                <a:chOff x="3236378" y="5996332"/>
                <a:chExt cx="537412" cy="441939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3236378" y="5996332"/>
                  <a:ext cx="529979" cy="441939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3294797" y="5996332"/>
                  <a:ext cx="4789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B2</a:t>
                  </a:r>
                  <a:endParaRPr lang="en-US" dirty="0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345989" y="5602145"/>
                <a:ext cx="277935" cy="316077"/>
                <a:chOff x="331665" y="4107377"/>
                <a:chExt cx="277935" cy="316077"/>
              </a:xfrm>
            </p:grpSpPr>
            <p:sp>
              <p:nvSpPr>
                <p:cNvPr id="87" name="Oval 86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385993" y="4142847"/>
                <a:ext cx="284488" cy="329002"/>
                <a:chOff x="331665" y="4107378"/>
                <a:chExt cx="284488" cy="329002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331665" y="4259778"/>
                  <a:ext cx="152400" cy="176602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 flipV="1">
                  <a:off x="484065" y="4107378"/>
                  <a:ext cx="132088" cy="1524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6" name="Group 95"/>
          <p:cNvGrpSpPr/>
          <p:nvPr/>
        </p:nvGrpSpPr>
        <p:grpSpPr>
          <a:xfrm>
            <a:off x="1908871" y="4120588"/>
            <a:ext cx="537412" cy="1775376"/>
            <a:chOff x="225774" y="4142846"/>
            <a:chExt cx="537412" cy="1775376"/>
          </a:xfrm>
        </p:grpSpPr>
        <p:grpSp>
          <p:nvGrpSpPr>
            <p:cNvPr id="97" name="Group 96"/>
            <p:cNvGrpSpPr/>
            <p:nvPr/>
          </p:nvGrpSpPr>
          <p:grpSpPr>
            <a:xfrm>
              <a:off x="225774" y="4830373"/>
              <a:ext cx="537412" cy="441939"/>
              <a:chOff x="3236378" y="5996332"/>
              <a:chExt cx="537412" cy="441939"/>
            </a:xfrm>
          </p:grpSpPr>
          <p:sp>
            <p:nvSpPr>
              <p:cNvPr id="104" name="Oval 103"/>
              <p:cNvSpPr/>
              <p:nvPr/>
            </p:nvSpPr>
            <p:spPr>
              <a:xfrm>
                <a:off x="3236378" y="5996332"/>
                <a:ext cx="529979" cy="4419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3294797" y="5996332"/>
                <a:ext cx="47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345989" y="5602145"/>
              <a:ext cx="277935" cy="316077"/>
              <a:chOff x="331665" y="4107377"/>
              <a:chExt cx="277935" cy="316077"/>
            </a:xfrm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102" name="Oval 101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385993" y="4142846"/>
              <a:ext cx="277935" cy="316077"/>
              <a:chOff x="331665" y="4107377"/>
              <a:chExt cx="277935" cy="316077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4015603" y="4155087"/>
            <a:ext cx="537412" cy="1775376"/>
            <a:chOff x="225774" y="4142846"/>
            <a:chExt cx="537412" cy="1775376"/>
          </a:xfrm>
        </p:grpSpPr>
        <p:grpSp>
          <p:nvGrpSpPr>
            <p:cNvPr id="107" name="Group 106"/>
            <p:cNvGrpSpPr/>
            <p:nvPr/>
          </p:nvGrpSpPr>
          <p:grpSpPr>
            <a:xfrm>
              <a:off x="225774" y="4830373"/>
              <a:ext cx="537412" cy="441939"/>
              <a:chOff x="3236378" y="5996332"/>
              <a:chExt cx="537412" cy="441939"/>
            </a:xfrm>
          </p:grpSpPr>
          <p:sp>
            <p:nvSpPr>
              <p:cNvPr id="114" name="Oval 113"/>
              <p:cNvSpPr/>
              <p:nvPr/>
            </p:nvSpPr>
            <p:spPr>
              <a:xfrm>
                <a:off x="3236378" y="5996332"/>
                <a:ext cx="529979" cy="4419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3294797" y="5996332"/>
                <a:ext cx="47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45989" y="5602145"/>
              <a:ext cx="277935" cy="316077"/>
              <a:chOff x="331665" y="4107377"/>
              <a:chExt cx="277935" cy="316077"/>
            </a:xfrm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112" name="Oval 111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385993" y="4142846"/>
              <a:ext cx="277935" cy="316077"/>
              <a:chOff x="331665" y="4107377"/>
              <a:chExt cx="277935" cy="316077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6144078" y="4153578"/>
            <a:ext cx="537412" cy="1775376"/>
            <a:chOff x="225774" y="4142846"/>
            <a:chExt cx="537412" cy="1775376"/>
          </a:xfrm>
        </p:grpSpPr>
        <p:grpSp>
          <p:nvGrpSpPr>
            <p:cNvPr id="117" name="Group 116"/>
            <p:cNvGrpSpPr/>
            <p:nvPr/>
          </p:nvGrpSpPr>
          <p:grpSpPr>
            <a:xfrm>
              <a:off x="225774" y="4830373"/>
              <a:ext cx="537412" cy="441939"/>
              <a:chOff x="3236378" y="5996332"/>
              <a:chExt cx="537412" cy="441939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3236378" y="5996332"/>
                <a:ext cx="529979" cy="4419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3294797" y="5996332"/>
                <a:ext cx="47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345989" y="5602145"/>
              <a:ext cx="277935" cy="316077"/>
              <a:chOff x="331665" y="4107377"/>
              <a:chExt cx="277935" cy="316077"/>
            </a:xfrm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122" name="Oval 121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385993" y="4142846"/>
              <a:ext cx="277935" cy="316077"/>
              <a:chOff x="331665" y="4107377"/>
              <a:chExt cx="277935" cy="316077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6" name="Rectangle 125"/>
          <p:cNvSpPr/>
          <p:nvPr/>
        </p:nvSpPr>
        <p:spPr>
          <a:xfrm>
            <a:off x="164640" y="1320277"/>
            <a:ext cx="67058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Golden locations</a:t>
            </a:r>
            <a:r>
              <a:rPr lang="en-US" sz="2000" b="1" dirty="0" smtClean="0"/>
              <a:t>:</a:t>
            </a:r>
          </a:p>
          <a:p>
            <a:r>
              <a:rPr lang="en-US" sz="1600" dirty="0" smtClean="0"/>
              <a:t> where it’s easier to discriminate the MIB products from the collisions products based on the fact they are arriving well separated in time. </a:t>
            </a:r>
          </a:p>
          <a:p>
            <a:r>
              <a:rPr lang="en-US" sz="1600" dirty="0" smtClean="0"/>
              <a:t>For the 25ns this maximum timing separation corresponds </a:t>
            </a:r>
            <a:r>
              <a:rPr lang="en-US" sz="1600" dirty="0"/>
              <a:t>to 25/2=12.5ns</a:t>
            </a:r>
            <a:r>
              <a:rPr lang="en-US" sz="1400" dirty="0"/>
              <a:t>.</a:t>
            </a:r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6734833" y="2064119"/>
            <a:ext cx="536888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271721" y="1556287"/>
            <a:ext cx="1872279" cy="1015663"/>
          </a:xfrm>
          <a:prstGeom prst="rect">
            <a:avLst/>
          </a:prstGeom>
          <a:solidFill>
            <a:srgbClr val="FFFF00"/>
          </a:solidFill>
          <a:ln w="1905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Must sit in one of the golden locations.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3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>
            <a:off x="298045" y="5051343"/>
            <a:ext cx="94458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18776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177577" y="3156159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236378" y="3156159"/>
            <a:ext cx="0" cy="253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4295179" y="3156159"/>
            <a:ext cx="1" cy="25363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353981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412784" y="3142960"/>
            <a:ext cx="0" cy="2549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75865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GL1</a:t>
            </a:r>
          </a:p>
          <a:p>
            <a:r>
              <a:rPr lang="en-US" dirty="0" smtClean="0"/>
              <a:t>6.25ns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156212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GL2</a:t>
            </a:r>
          </a:p>
          <a:p>
            <a:r>
              <a:rPr lang="en-US" dirty="0" smtClean="0"/>
              <a:t>18.75ns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36559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GL3</a:t>
            </a:r>
          </a:p>
          <a:p>
            <a:r>
              <a:rPr lang="en-US" dirty="0" smtClean="0"/>
              <a:t>31.25ns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916906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GL4</a:t>
            </a:r>
          </a:p>
          <a:p>
            <a:r>
              <a:rPr lang="en-US" dirty="0" smtClean="0"/>
              <a:t>43.75ns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797253" y="2509828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GL5</a:t>
            </a:r>
          </a:p>
          <a:p>
            <a:r>
              <a:rPr lang="en-US" dirty="0" smtClean="0"/>
              <a:t>56.25ns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77600" y="2496629"/>
            <a:ext cx="112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GL6</a:t>
            </a:r>
          </a:p>
          <a:p>
            <a:r>
              <a:rPr lang="en-US" dirty="0" smtClean="0"/>
              <a:t>68.75ns</a:t>
            </a:r>
            <a:endParaRPr lang="en-US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1620409" y="5051343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732312" y="49199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788388" y="49199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896842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897706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620409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63617" y="4905350"/>
            <a:ext cx="0" cy="145993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8-Point Star 59"/>
          <p:cNvSpPr/>
          <p:nvPr/>
        </p:nvSpPr>
        <p:spPr>
          <a:xfrm>
            <a:off x="6774719" y="4683125"/>
            <a:ext cx="718281" cy="698087"/>
          </a:xfrm>
          <a:prstGeom prst="star8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34185" y="4803155"/>
            <a:ext cx="465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7399933" y="3187762"/>
            <a:ext cx="1286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= 25.00 ns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7738478" y="3901724"/>
            <a:ext cx="1405522" cy="369331"/>
            <a:chOff x="6139746" y="2935225"/>
            <a:chExt cx="1452530" cy="369332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6139746" y="3282658"/>
              <a:ext cx="1240855" cy="145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6424414" y="2935225"/>
              <a:ext cx="1167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Beam2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153159" y="5507882"/>
            <a:ext cx="125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Collision=2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23th April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Orfanelli Stella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4937-D407-BA4B-9CB0-DAEFF0F3AECA}" type="slidenum">
              <a:rPr lang="en-US" smtClean="0"/>
              <a:t>8</a:t>
            </a:fld>
            <a:endParaRPr lang="en-US"/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Location in CMS cavern</a:t>
            </a:r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64472" y="5981733"/>
            <a:ext cx="1328444" cy="369332"/>
            <a:chOff x="1080273" y="3820654"/>
            <a:chExt cx="1328444" cy="369332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1080273" y="4175387"/>
              <a:ext cx="1328444" cy="14599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313846" y="3820654"/>
              <a:ext cx="10948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Beam1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548026" y="4141444"/>
            <a:ext cx="697631" cy="2040304"/>
            <a:chOff x="5629000" y="4019336"/>
            <a:chExt cx="697631" cy="2040304"/>
          </a:xfrm>
        </p:grpSpPr>
        <p:grpSp>
          <p:nvGrpSpPr>
            <p:cNvPr id="97" name="Group 96"/>
            <p:cNvGrpSpPr/>
            <p:nvPr/>
          </p:nvGrpSpPr>
          <p:grpSpPr>
            <a:xfrm>
              <a:off x="5629000" y="4019336"/>
              <a:ext cx="537412" cy="1775376"/>
              <a:chOff x="225774" y="4142846"/>
              <a:chExt cx="537412" cy="1775376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225774" y="4830373"/>
                <a:ext cx="537412" cy="441939"/>
                <a:chOff x="3236378" y="5996332"/>
                <a:chExt cx="537412" cy="441939"/>
              </a:xfrm>
            </p:grpSpPr>
            <p:sp>
              <p:nvSpPr>
                <p:cNvPr id="118" name="Oval 117"/>
                <p:cNvSpPr/>
                <p:nvPr/>
              </p:nvSpPr>
              <p:spPr>
                <a:xfrm>
                  <a:off x="3236378" y="5996332"/>
                  <a:ext cx="529979" cy="441939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3294797" y="5996332"/>
                  <a:ext cx="4789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B1</a:t>
                  </a:r>
                  <a:endParaRPr lang="en-US" dirty="0"/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345989" y="5602145"/>
                <a:ext cx="277935" cy="316077"/>
                <a:chOff x="331665" y="4107377"/>
                <a:chExt cx="277935" cy="316077"/>
              </a:xfrm>
              <a:scene3d>
                <a:camera prst="orthographicFront">
                  <a:rot lat="10800000" lon="0" rev="0"/>
                </a:camera>
                <a:lightRig rig="threePt" dir="t"/>
              </a:scene3d>
            </p:grpSpPr>
            <p:sp>
              <p:nvSpPr>
                <p:cNvPr id="116" name="Oval 115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385993" y="4142846"/>
                <a:ext cx="277935" cy="316077"/>
                <a:chOff x="331665" y="4107377"/>
                <a:chExt cx="277935" cy="316077"/>
              </a:xfrm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331665" y="41073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484065" y="4259777"/>
                  <a:ext cx="125535" cy="16367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8" name="Group 97"/>
            <p:cNvGrpSpPr/>
            <p:nvPr/>
          </p:nvGrpSpPr>
          <p:grpSpPr>
            <a:xfrm>
              <a:off x="5726509" y="4284265"/>
              <a:ext cx="600122" cy="1775375"/>
              <a:chOff x="5726509" y="4284265"/>
              <a:chExt cx="600122" cy="1775375"/>
            </a:xfrm>
          </p:grpSpPr>
          <p:sp>
            <p:nvSpPr>
              <p:cNvPr id="99" name="8-Point Star 98"/>
              <p:cNvSpPr/>
              <p:nvPr/>
            </p:nvSpPr>
            <p:spPr>
              <a:xfrm>
                <a:off x="5726509" y="4298293"/>
                <a:ext cx="343500" cy="342182"/>
              </a:xfrm>
              <a:prstGeom prst="star8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8-Point Star 99"/>
              <p:cNvSpPr/>
              <p:nvPr/>
            </p:nvSpPr>
            <p:spPr>
              <a:xfrm>
                <a:off x="5836322" y="5619258"/>
                <a:ext cx="343500" cy="342182"/>
              </a:xfrm>
              <a:prstGeom prst="star8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>
                <a:off x="5789219" y="4284265"/>
                <a:ext cx="537412" cy="1775375"/>
                <a:chOff x="225774" y="4142847"/>
                <a:chExt cx="537412" cy="1775375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225774" y="4780888"/>
                  <a:ext cx="537412" cy="441939"/>
                  <a:chOff x="3236378" y="5946847"/>
                  <a:chExt cx="537412" cy="441939"/>
                </a:xfrm>
              </p:grpSpPr>
              <p:sp>
                <p:nvSpPr>
                  <p:cNvPr id="109" name="Oval 108"/>
                  <p:cNvSpPr/>
                  <p:nvPr/>
                </p:nvSpPr>
                <p:spPr>
                  <a:xfrm>
                    <a:off x="3236378" y="5946847"/>
                    <a:ext cx="529979" cy="441939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3294797" y="5946847"/>
                    <a:ext cx="47899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B2</a:t>
                    </a:r>
                    <a:endParaRPr lang="en-US" dirty="0"/>
                  </a:p>
                </p:txBody>
              </p:sp>
            </p:grpSp>
            <p:grpSp>
              <p:nvGrpSpPr>
                <p:cNvPr id="103" name="Group 102"/>
                <p:cNvGrpSpPr/>
                <p:nvPr/>
              </p:nvGrpSpPr>
              <p:grpSpPr>
                <a:xfrm>
                  <a:off x="345989" y="5602145"/>
                  <a:ext cx="277935" cy="316077"/>
                  <a:chOff x="331665" y="4107377"/>
                  <a:chExt cx="277935" cy="316077"/>
                </a:xfrm>
              </p:grpSpPr>
              <p:sp>
                <p:nvSpPr>
                  <p:cNvPr id="107" name="Oval 106"/>
                  <p:cNvSpPr/>
                  <p:nvPr/>
                </p:nvSpPr>
                <p:spPr>
                  <a:xfrm>
                    <a:off x="331665" y="4107377"/>
                    <a:ext cx="125535" cy="16367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Oval 107"/>
                  <p:cNvSpPr/>
                  <p:nvPr/>
                </p:nvSpPr>
                <p:spPr>
                  <a:xfrm>
                    <a:off x="484065" y="4259777"/>
                    <a:ext cx="125535" cy="163677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4" name="Group 103"/>
                <p:cNvGrpSpPr/>
                <p:nvPr/>
              </p:nvGrpSpPr>
              <p:grpSpPr>
                <a:xfrm>
                  <a:off x="385993" y="4142847"/>
                  <a:ext cx="284488" cy="329002"/>
                  <a:chOff x="331665" y="4107378"/>
                  <a:chExt cx="284488" cy="329002"/>
                </a:xfrm>
              </p:grpSpPr>
              <p:sp>
                <p:nvSpPr>
                  <p:cNvPr id="105" name="Oval 104"/>
                  <p:cNvSpPr/>
                  <p:nvPr/>
                </p:nvSpPr>
                <p:spPr>
                  <a:xfrm>
                    <a:off x="331665" y="4259778"/>
                    <a:ext cx="152400" cy="176602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 flipV="1">
                    <a:off x="484065" y="4107378"/>
                    <a:ext cx="132088" cy="152400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20" name="Group 119"/>
          <p:cNvGrpSpPr/>
          <p:nvPr/>
        </p:nvGrpSpPr>
        <p:grpSpPr>
          <a:xfrm>
            <a:off x="281466" y="4141444"/>
            <a:ext cx="537412" cy="1775376"/>
            <a:chOff x="225774" y="4142846"/>
            <a:chExt cx="537412" cy="1775376"/>
          </a:xfrm>
        </p:grpSpPr>
        <p:grpSp>
          <p:nvGrpSpPr>
            <p:cNvPr id="121" name="Group 120"/>
            <p:cNvGrpSpPr/>
            <p:nvPr/>
          </p:nvGrpSpPr>
          <p:grpSpPr>
            <a:xfrm>
              <a:off x="225774" y="4830373"/>
              <a:ext cx="537412" cy="441939"/>
              <a:chOff x="3236378" y="5996332"/>
              <a:chExt cx="537412" cy="441939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3236378" y="5996332"/>
                <a:ext cx="529979" cy="4419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3294797" y="5996332"/>
                <a:ext cx="47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345989" y="5602145"/>
              <a:ext cx="277935" cy="316077"/>
              <a:chOff x="331665" y="4107377"/>
              <a:chExt cx="277935" cy="316077"/>
            </a:xfrm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126" name="Oval 125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385993" y="4142846"/>
              <a:ext cx="277935" cy="316077"/>
              <a:chOff x="331665" y="4107377"/>
              <a:chExt cx="277935" cy="316077"/>
            </a:xfrm>
          </p:grpSpPr>
          <p:sp>
            <p:nvSpPr>
              <p:cNvPr id="124" name="Oval 123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0" name="Group 129"/>
          <p:cNvGrpSpPr/>
          <p:nvPr/>
        </p:nvGrpSpPr>
        <p:grpSpPr>
          <a:xfrm>
            <a:off x="2423323" y="4120588"/>
            <a:ext cx="537412" cy="1775376"/>
            <a:chOff x="225774" y="4142846"/>
            <a:chExt cx="537412" cy="1775376"/>
          </a:xfrm>
        </p:grpSpPr>
        <p:grpSp>
          <p:nvGrpSpPr>
            <p:cNvPr id="131" name="Group 130"/>
            <p:cNvGrpSpPr/>
            <p:nvPr/>
          </p:nvGrpSpPr>
          <p:grpSpPr>
            <a:xfrm>
              <a:off x="225774" y="4830373"/>
              <a:ext cx="537412" cy="441939"/>
              <a:chOff x="3236378" y="5996332"/>
              <a:chExt cx="537412" cy="441939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3236378" y="5996332"/>
                <a:ext cx="529979" cy="4419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3294797" y="5996332"/>
                <a:ext cx="4789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B1</a:t>
                </a:r>
                <a:endParaRPr lang="en-US" dirty="0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345989" y="5602145"/>
              <a:ext cx="277935" cy="316077"/>
              <a:chOff x="331665" y="4107377"/>
              <a:chExt cx="277935" cy="316077"/>
            </a:xfrm>
            <a:scene3d>
              <a:camera prst="orthographicFront">
                <a:rot lat="10800000" lon="0" rev="0"/>
              </a:camera>
              <a:lightRig rig="threePt" dir="t"/>
            </a:scene3d>
          </p:grpSpPr>
          <p:sp>
            <p:nvSpPr>
              <p:cNvPr id="136" name="Oval 135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385993" y="4142846"/>
              <a:ext cx="277935" cy="316077"/>
              <a:chOff x="331665" y="4107377"/>
              <a:chExt cx="277935" cy="316077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331665" y="41073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484065" y="4259777"/>
                <a:ext cx="125535" cy="16367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0" name="Rectangle 139"/>
          <p:cNvSpPr/>
          <p:nvPr/>
        </p:nvSpPr>
        <p:spPr>
          <a:xfrm>
            <a:off x="164640" y="1320277"/>
            <a:ext cx="67058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Golden locations</a:t>
            </a:r>
            <a:r>
              <a:rPr lang="en-US" sz="2000" b="1" dirty="0" smtClean="0"/>
              <a:t>:</a:t>
            </a:r>
          </a:p>
          <a:p>
            <a:r>
              <a:rPr lang="en-US" sz="1600" dirty="0" smtClean="0"/>
              <a:t> where it’s easier to discriminate the MIB products from the collisions products based on the fact they are arriving well separated in time. </a:t>
            </a:r>
          </a:p>
          <a:p>
            <a:r>
              <a:rPr lang="en-US" sz="1600" dirty="0" smtClean="0"/>
              <a:t>For the 25ns this maximum timing separation corresponds </a:t>
            </a:r>
            <a:r>
              <a:rPr lang="en-US" sz="1600" dirty="0"/>
              <a:t>to 25/2=12.5ns</a:t>
            </a:r>
            <a:r>
              <a:rPr lang="en-US" sz="1400" dirty="0"/>
              <a:t>.</a:t>
            </a:r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6734833" y="2064119"/>
            <a:ext cx="536888" cy="1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271721" y="1556287"/>
            <a:ext cx="1872279" cy="1015663"/>
          </a:xfrm>
          <a:prstGeom prst="rect">
            <a:avLst/>
          </a:prstGeom>
          <a:solidFill>
            <a:srgbClr val="FFFF00"/>
          </a:solidFill>
          <a:ln w="19050" cmpd="sng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Must sit in one of the golden locations.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3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</TotalTime>
  <Words>5065</Words>
  <Application>Microsoft Macintosh PowerPoint</Application>
  <PresentationFormat>On-screen Show (4:3)</PresentationFormat>
  <Paragraphs>1096</Paragraphs>
  <Slides>74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77" baseType="lpstr">
      <vt:lpstr>Office Theme</vt:lpstr>
      <vt:lpstr>Acrobat Document</vt:lpstr>
      <vt:lpstr>Equation</vt:lpstr>
      <vt:lpstr>BHM Detector Motivation:  FLUKA Simulations, Frontend Design  and Test Beam Results </vt:lpstr>
      <vt:lpstr>Outline</vt:lpstr>
      <vt:lpstr>Detector Motivation </vt:lpstr>
      <vt:lpstr>Detector concept- Challenges</vt:lpstr>
      <vt:lpstr>Detector Location in CMS cavern</vt:lpstr>
      <vt:lpstr>Detector Location in CMS cavern</vt:lpstr>
      <vt:lpstr>Detector Location in CMS cavern</vt:lpstr>
      <vt:lpstr>Detector Location in CMS cavern</vt:lpstr>
      <vt:lpstr>Detector Location in CMS cavern</vt:lpstr>
      <vt:lpstr>Detector Location in CMS cavern</vt:lpstr>
      <vt:lpstr>Detector Location in CMS cavern</vt:lpstr>
      <vt:lpstr>Detector Location in CMS cavern</vt:lpstr>
      <vt:lpstr>Detector Location in CMS cavern</vt:lpstr>
      <vt:lpstr>Detector Location in CMS cavern</vt:lpstr>
      <vt:lpstr>Detector Location in CMS cavern</vt:lpstr>
      <vt:lpstr>Detector Location in CMS cavern</vt:lpstr>
      <vt:lpstr>Golden Location 6</vt:lpstr>
      <vt:lpstr>Golden Location 6 Environmental Parameters</vt:lpstr>
      <vt:lpstr>Golden Location 6 MIB/PP flux ratio &amp; MIB flux</vt:lpstr>
      <vt:lpstr>Golden Location 6 MIB/PP flux ratio &amp; MIB flux</vt:lpstr>
      <vt:lpstr>Golden Location 6 MIB/PP flux ratio &amp; MIB flux</vt:lpstr>
      <vt:lpstr>Golden Location 6 Properties of the MIB signal</vt:lpstr>
      <vt:lpstr>Golden Location 6 Background sources</vt:lpstr>
      <vt:lpstr>Principle of Detection: Directionality</vt:lpstr>
      <vt:lpstr>Principle of Detection: Directionality</vt:lpstr>
      <vt:lpstr>Principle of Detection: Timing</vt:lpstr>
      <vt:lpstr>The fake signal component </vt:lpstr>
      <vt:lpstr>The fake signal component  </vt:lpstr>
      <vt:lpstr>The fake signal component </vt:lpstr>
      <vt:lpstr>The fake signal component </vt:lpstr>
      <vt:lpstr>The fake signal component </vt:lpstr>
      <vt:lpstr>The fake signal component Particle characteristics </vt:lpstr>
      <vt:lpstr>Suppression of the fake signal component- Shielding</vt:lpstr>
      <vt:lpstr>Suppression of the fake signal component- Timing</vt:lpstr>
      <vt:lpstr>Suppression of the fake signal component- gamma rays</vt:lpstr>
      <vt:lpstr>Suppression of the fake signal component- gamma rays</vt:lpstr>
      <vt:lpstr>Detector Motivation &amp;Feasibility Summary</vt:lpstr>
      <vt:lpstr>Design Parameters</vt:lpstr>
      <vt:lpstr>Design: Material Choice</vt:lpstr>
      <vt:lpstr>Design: Material Choice</vt:lpstr>
      <vt:lpstr>Design: Length</vt:lpstr>
      <vt:lpstr>Design: Length</vt:lpstr>
      <vt:lpstr>Design: Length</vt:lpstr>
      <vt:lpstr>Design: Length</vt:lpstr>
      <vt:lpstr>Design: Length</vt:lpstr>
      <vt:lpstr>Design: Length</vt:lpstr>
      <vt:lpstr>Design: Radius</vt:lpstr>
      <vt:lpstr>Design: Surface properties</vt:lpstr>
      <vt:lpstr>Design: Optical Coupling</vt:lpstr>
      <vt:lpstr>Design: Photomultipliers-Characteristics</vt:lpstr>
      <vt:lpstr>Design: Photomultipliers- Fake hits</vt:lpstr>
      <vt:lpstr>Design: Photomultipliers- Output signal</vt:lpstr>
      <vt:lpstr>Design: Photomultipliers- Performance with large R bar</vt:lpstr>
      <vt:lpstr>Design: Photomultipliers- Choice</vt:lpstr>
      <vt:lpstr>Design: Summary</vt:lpstr>
      <vt:lpstr>Plans.</vt:lpstr>
      <vt:lpstr>Thank you!</vt:lpstr>
      <vt:lpstr>BACK-UP slides</vt:lpstr>
      <vt:lpstr>MIB-FLUKA</vt:lpstr>
      <vt:lpstr>Angle VS Energy MIB </vt:lpstr>
      <vt:lpstr>Ekin Vs time MIB</vt:lpstr>
      <vt:lpstr>MIB time- components and particle species. Mostly e-+ and mu.</vt:lpstr>
      <vt:lpstr>WHERE THE MIB MUONS ARE BORN? Beam halo at TCTs</vt:lpstr>
      <vt:lpstr>Pp-products, timing FLUKA</vt:lpstr>
      <vt:lpstr>TIMING for pp products  from IP to tunnel-particle species</vt:lpstr>
      <vt:lpstr>TIMING for pp products from IP to tunnel- shielding &amp; rms</vt:lpstr>
      <vt:lpstr>TIMING for pp products fron tunnel to IP (fake signal)</vt:lpstr>
      <vt:lpstr>TEST BEAM SETUP</vt:lpstr>
      <vt:lpstr>Test beam setup</vt:lpstr>
      <vt:lpstr>Test beam setup</vt:lpstr>
      <vt:lpstr>RESPONSE FUNCTION</vt:lpstr>
      <vt:lpstr>RESPONSE function with R2059 PMT entering from the side of the bar </vt:lpstr>
      <vt:lpstr>RESPONSE function with R2059 PMT entering at the front at different radius</vt:lpstr>
      <vt:lpstr>RESPONSE function with R2059 PMT entering at the front at different radius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Stella workshop draft</dc:title>
  <dc:creator>Stella Orfanelli</dc:creator>
  <cp:lastModifiedBy>Stella Orfanelli</cp:lastModifiedBy>
  <cp:revision>173</cp:revision>
  <cp:lastPrinted>2013-04-21T18:30:30Z</cp:lastPrinted>
  <dcterms:created xsi:type="dcterms:W3CDTF">2013-04-18T09:46:18Z</dcterms:created>
  <dcterms:modified xsi:type="dcterms:W3CDTF">2013-04-23T15:01:29Z</dcterms:modified>
</cp:coreProperties>
</file>