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2" r:id="rId2"/>
    <p:sldId id="303" r:id="rId3"/>
    <p:sldId id="305" r:id="rId4"/>
    <p:sldId id="304" r:id="rId5"/>
    <p:sldId id="306" r:id="rId6"/>
    <p:sldId id="308" r:id="rId7"/>
    <p:sldId id="307" r:id="rId8"/>
    <p:sldId id="309" r:id="rId9"/>
    <p:sldId id="310" r:id="rId10"/>
    <p:sldId id="316" r:id="rId11"/>
    <p:sldId id="317" r:id="rId12"/>
    <p:sldId id="311" r:id="rId13"/>
    <p:sldId id="312" r:id="rId14"/>
    <p:sldId id="313" r:id="rId15"/>
    <p:sldId id="314" r:id="rId16"/>
    <p:sldId id="31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E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91" autoAdjust="0"/>
  </p:normalViewPr>
  <p:slideViewPr>
    <p:cSldViewPr snapToGrid="0" snapToObjects="1" showGuides="1">
      <p:cViewPr varScale="1">
        <p:scale>
          <a:sx n="90" d="100"/>
          <a:sy n="90" d="100"/>
        </p:scale>
        <p:origin x="-664" y="-96"/>
      </p:cViewPr>
      <p:guideLst>
        <p:guide orient="horz" pos="3878"/>
        <p:guide pos="212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4D6EB-0EC5-5B40-936F-43498B4BA504}" type="datetimeFigureOut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E6C92-3B88-8248-ACA0-FF7D3C546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08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E4203-881F-8E42-B6BE-FD354EB4B339}" type="datetimeFigureOut">
              <a:rPr lang="en-US" smtClean="0"/>
              <a:t>4/24/13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9FCD6-FC93-6040-8651-8349E34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422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63" y="110190"/>
            <a:ext cx="8229600" cy="547629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CECCE-AB5E-FC47-A079-A2305F3609DE}" type="datetime1">
              <a:rPr lang="en-US" smtClean="0"/>
              <a:t>4/24/13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41150" y="6356350"/>
            <a:ext cx="4112050" cy="36512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0" y="853673"/>
            <a:ext cx="9144000" cy="624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358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868E-0951-EF43-A83A-B286FAD50DEC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55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26" y="219822"/>
            <a:ext cx="8229600" cy="517362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0C9C-48A2-9F41-AA50-FAAFED9A62F1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034" y="6356350"/>
            <a:ext cx="3975114" cy="365125"/>
          </a:xfrm>
        </p:spPr>
        <p:txBody>
          <a:bodyPr/>
          <a:lstStyle/>
          <a:p>
            <a:pPr marL="228600" indent="-228600">
              <a:buFontTx/>
              <a:buAutoNum type="alphaUcPeriod"/>
            </a:pPr>
            <a:endParaRPr lang="en-US" dirty="0"/>
          </a:p>
        </p:txBody>
      </p:sp>
      <p:pic>
        <p:nvPicPr>
          <p:cNvPr id="9" name="Picture 8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38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F763-B18A-ED40-9782-3095D55D62A2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034" y="6356350"/>
            <a:ext cx="3975114" cy="365125"/>
          </a:xfrm>
        </p:spPr>
        <p:txBody>
          <a:bodyPr/>
          <a:lstStyle/>
          <a:p>
            <a:pPr marL="228600" indent="-228600">
              <a:buFontTx/>
              <a:buAutoNum type="alphaUcPeriod"/>
            </a:pPr>
            <a:endParaRPr lang="en-US" dirty="0"/>
          </a:p>
        </p:txBody>
      </p:sp>
      <p:pic>
        <p:nvPicPr>
          <p:cNvPr id="9" name="Picture 8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89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38FA-E0A6-7048-BD6B-FB8ABDDDB5D3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81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6BA0-8CF2-7244-A917-299F410E8838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106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0D86-5D58-FB49-AB6E-CAAD411366A0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3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39C4C-DB16-B947-AEF5-62E325069B87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92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FAE2-E03E-9448-8B86-1DA11C148B0B}" type="datetime1">
              <a:rPr lang="en-US" smtClean="0"/>
              <a:t>4/24/13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03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5A78-4C9D-3E44-8ECE-C872418A824A}" type="datetime1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81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75BED-7B6E-F04B-964F-76257CDA9BFF}" type="datetime1">
              <a:rPr lang="en-US" smtClean="0"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26384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47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34E6-6361-2E47-8DDC-CCD4066C1789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034" y="6356350"/>
            <a:ext cx="397511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1090" y="6356350"/>
            <a:ext cx="1775709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561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C3F1-97CA-C846-9E9A-0B402280407C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6384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95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B846-8EBE-944F-85DA-AA4C12E8AB4A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6384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93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6D84-7991-C24D-8CB0-B862CD96144B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26384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590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DB10-1968-B74C-B920-D11F0B3381F6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3503-E659-D14A-80CB-99BAA4B08A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26384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400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9ACA-17FD-4F40-BF76-4E4B6E92E197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005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8766-B357-3A48-B5B8-B2BCD59ADEA9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706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67D3-E5AA-4640-A250-54105FBEE105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829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B3D3-02F1-BA49-AB46-BCB41DFEF317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98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95CF-1550-CB4E-B6B5-59D68056AC5A}" type="datetime1">
              <a:rPr lang="en-US" smtClean="0"/>
              <a:t>4/24/13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766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ED6C-2A8A-4945-9FB2-2E6D8EB2B370}" type="datetime1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686"/>
            <a:ext cx="8229600" cy="517362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098"/>
            <a:ext cx="8229600" cy="497306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9D40-F172-D14D-BB3B-514C43BF4C76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034" y="6356350"/>
            <a:ext cx="3975114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093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963F8-0253-4544-9B5C-AB86FFDF395C}" type="datetime1">
              <a:rPr lang="en-US" smtClean="0"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05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CB789-2D88-4348-8C40-7216D2831DDF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99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E93-F97C-0644-8866-09FA57CEECD5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050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42F1-B3DF-5D44-A6CD-7643B2332578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04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0A46-CD91-6C43-AB1C-870D91D78945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3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EC3A-CECB-1A4B-A0AB-9A51D9ADECE4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034" y="6356350"/>
            <a:ext cx="3975114" cy="365125"/>
          </a:xfrm>
        </p:spPr>
        <p:txBody>
          <a:bodyPr/>
          <a:lstStyle/>
          <a:p>
            <a:pPr marL="228600" indent="-228600">
              <a:buFontTx/>
              <a:buAutoNum type="alphaUcPeriod"/>
            </a:pPr>
            <a:endParaRPr lang="en-US" dirty="0"/>
          </a:p>
        </p:txBody>
      </p:sp>
      <p:pic>
        <p:nvPicPr>
          <p:cNvPr id="9" name="Picture 8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826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33" y="210686"/>
            <a:ext cx="8076895" cy="517362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3912-7C16-3541-9E28-E306BA9B91EE}" type="datetime1">
              <a:rPr lang="en-US" smtClean="0"/>
              <a:t>4/24/13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034" y="6356350"/>
            <a:ext cx="3975114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236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142"/>
            <a:ext cx="8229600" cy="579035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695-C8A3-C94F-B453-B8927DEBAB7B}" type="datetime1">
              <a:rPr lang="en-US" smtClean="0"/>
              <a:t>4/24/13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034" y="6356350"/>
            <a:ext cx="3975114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29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006"/>
            <a:ext cx="8229600" cy="579035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5A748-4BF8-B74B-A307-C732248489AB}" type="datetime1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150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836C-7EFE-CF4D-B004-0AB51E2F3048}" type="datetime1">
              <a:rPr lang="en-US" smtClean="0"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25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1C6F-DFB4-7C45-ACDD-295BA7FC9B36}" type="datetime1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FEA-979D-6740-81CE-3CD79461DF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CMS-Color-Lab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738" y="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>
            <a:off x="0" y="853673"/>
            <a:ext cx="91440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13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BE6F-EA53-EB4A-883C-4AFD5DCF5419}" type="datetime1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43C4B-D379-354E-B788-8E4898CE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49" r:id="rId24"/>
    <p:sldLayoutId id="2147483650" r:id="rId25"/>
    <p:sldLayoutId id="2147483651" r:id="rId26"/>
    <p:sldLayoutId id="2147483652" r:id="rId27"/>
    <p:sldLayoutId id="2147483653" r:id="rId28"/>
    <p:sldLayoutId id="2147483654" r:id="rId29"/>
    <p:sldLayoutId id="2147483655" r:id="rId30"/>
    <p:sldLayoutId id="2147483656" r:id="rId31"/>
    <p:sldLayoutId id="2147483657" r:id="rId32"/>
    <p:sldLayoutId id="2147483658" r:id="rId33"/>
    <p:sldLayoutId id="2147483659" r:id="rId34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8985" y="58889"/>
            <a:ext cx="8224793" cy="756302"/>
          </a:xfrm>
        </p:spPr>
        <p:txBody>
          <a:bodyPr>
            <a:noAutofit/>
          </a:bodyPr>
          <a:lstStyle/>
          <a:p>
            <a:r>
              <a:rPr lang="en-US" sz="2600" dirty="0"/>
              <a:t>Workshop on CMS Beam Conditions, Radiation Monitoring and Luminosity </a:t>
            </a:r>
            <a:r>
              <a:rPr lang="en-US" sz="2600" dirty="0" smtClean="0"/>
              <a:t>Systems. </a:t>
            </a:r>
            <a:r>
              <a:rPr lang="en-US" sz="2600" dirty="0" smtClean="0"/>
              <a:t>Summary &amp; Decisions</a:t>
            </a:r>
            <a:endParaRPr lang="en-US" sz="2600" dirty="0"/>
          </a:p>
        </p:txBody>
      </p:sp>
      <p:pic>
        <p:nvPicPr>
          <p:cNvPr id="3" name="Picture 2" descr="Screen Shot 2013-03-12 at 16.35.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2" y="2213865"/>
            <a:ext cx="7442702" cy="44512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2181" y="5049180"/>
            <a:ext cx="1245528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BHM</a:t>
            </a:r>
          </a:p>
          <a:p>
            <a:r>
              <a:rPr lang="en-US" sz="1500" dirty="0">
                <a:solidFill>
                  <a:schemeClr val="bg1"/>
                </a:solidFill>
              </a:rPr>
              <a:t>Halo Counters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20975" y="5960531"/>
            <a:ext cx="681271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BCM2L</a:t>
            </a:r>
          </a:p>
          <a:p>
            <a:r>
              <a:rPr lang="en-US" sz="1500" dirty="0">
                <a:solidFill>
                  <a:schemeClr val="bg1"/>
                </a:solidFill>
              </a:rPr>
              <a:t>Abort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51141" y="6213685"/>
            <a:ext cx="681271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BCM1L</a:t>
            </a:r>
          </a:p>
          <a:p>
            <a:r>
              <a:rPr lang="en-US" sz="1500" dirty="0">
                <a:solidFill>
                  <a:schemeClr val="bg1"/>
                </a:solidFill>
              </a:rPr>
              <a:t>Abort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6710" y="6213685"/>
            <a:ext cx="877019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BCM1F</a:t>
            </a:r>
          </a:p>
          <a:p>
            <a:r>
              <a:rPr lang="en-US" sz="1500" dirty="0" err="1">
                <a:solidFill>
                  <a:schemeClr val="bg1"/>
                </a:solidFill>
              </a:rPr>
              <a:t>Bkd</a:t>
            </a:r>
            <a:r>
              <a:rPr lang="en-US" sz="1500" dirty="0">
                <a:solidFill>
                  <a:schemeClr val="bg1"/>
                </a:solidFill>
              </a:rPr>
              <a:t>/</a:t>
            </a:r>
            <a:r>
              <a:rPr lang="en-US" sz="1500" dirty="0" err="1">
                <a:solidFill>
                  <a:schemeClr val="bg1"/>
                </a:solidFill>
              </a:rPr>
              <a:t>Lumi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16144" y="6213685"/>
            <a:ext cx="509580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PLT</a:t>
            </a:r>
          </a:p>
          <a:p>
            <a:r>
              <a:rPr lang="en-US" sz="1500" dirty="0" err="1">
                <a:solidFill>
                  <a:schemeClr val="bg1"/>
                </a:solidFill>
              </a:rPr>
              <a:t>Lumi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63172" y="6213685"/>
            <a:ext cx="509580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HF</a:t>
            </a:r>
          </a:p>
          <a:p>
            <a:r>
              <a:rPr lang="en-US" sz="1500" dirty="0" err="1">
                <a:solidFill>
                  <a:schemeClr val="bg1"/>
                </a:solidFill>
              </a:rPr>
              <a:t>Lumi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0177" y="2990511"/>
            <a:ext cx="963055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Radiation </a:t>
            </a:r>
          </a:p>
          <a:p>
            <a:r>
              <a:rPr lang="en-US" sz="1500" dirty="0">
                <a:solidFill>
                  <a:schemeClr val="bg1"/>
                </a:solidFill>
              </a:rPr>
              <a:t>Simulation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97845" y="3378370"/>
            <a:ext cx="762053" cy="295752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 err="1">
                <a:solidFill>
                  <a:schemeClr val="bg1"/>
                </a:solidFill>
              </a:rPr>
              <a:t>MediPix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63185" y="5201072"/>
            <a:ext cx="879930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HF</a:t>
            </a:r>
            <a:br>
              <a:rPr lang="en-US" sz="1500" dirty="0">
                <a:solidFill>
                  <a:schemeClr val="bg1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RADMON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7236" y="6360268"/>
            <a:ext cx="568002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VDM</a:t>
            </a:r>
          </a:p>
          <a:p>
            <a:r>
              <a:rPr lang="en-US" sz="1500" dirty="0">
                <a:solidFill>
                  <a:schemeClr val="bg1"/>
                </a:solidFill>
              </a:rPr>
              <a:t>Scans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8985" y="6204551"/>
            <a:ext cx="527426" cy="52658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BPTX</a:t>
            </a:r>
          </a:p>
          <a:p>
            <a:r>
              <a:rPr lang="en-US" sz="1500" dirty="0">
                <a:solidFill>
                  <a:schemeClr val="bg1"/>
                </a:solidFill>
                <a:sym typeface="Wingdings"/>
              </a:rPr>
              <a:t>&lt;-----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78841" y="2517648"/>
            <a:ext cx="972300" cy="526585"/>
          </a:xfrm>
          <a:prstGeom prst="rect">
            <a:avLst/>
          </a:prstGeom>
          <a:solidFill>
            <a:srgbClr val="0000FF"/>
          </a:solidFill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</a:rPr>
              <a:t>TLD’s, </a:t>
            </a:r>
            <a:r>
              <a:rPr lang="en-US" sz="1500" dirty="0" err="1" smtClean="0">
                <a:solidFill>
                  <a:schemeClr val="bg1"/>
                </a:solidFill>
              </a:rPr>
              <a:t>dosimetry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02880" y="1018099"/>
            <a:ext cx="1272278" cy="1049805"/>
          </a:xfrm>
          <a:prstGeom prst="rect">
            <a:avLst/>
          </a:prstGeom>
          <a:solidFill>
            <a:srgbClr val="0000FF"/>
          </a:solidFill>
        </p:spPr>
        <p:txBody>
          <a:bodyPr wrap="none" lIns="64291" tIns="32146" rIns="64291" bIns="32146" rtlCol="0">
            <a:spAutoFit/>
          </a:bodyPr>
          <a:lstStyle/>
          <a:p>
            <a:pPr algn="l">
              <a:buClr>
                <a:srgbClr val="00E100"/>
              </a:buClr>
            </a:pPr>
            <a:r>
              <a:rPr lang="en-US" sz="1600" dirty="0" smtClean="0">
                <a:solidFill>
                  <a:srgbClr val="00E100"/>
                </a:solidFill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LHC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buClr>
                <a:srgbClr val="00E100"/>
              </a:buClr>
            </a:pPr>
            <a:r>
              <a:rPr lang="en-US" sz="1600" dirty="0" smtClean="0">
                <a:solidFill>
                  <a:srgbClr val="00E100"/>
                </a:solidFill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sym typeface="Wingdings"/>
              </a:rPr>
              <a:t>C</a:t>
            </a:r>
            <a:r>
              <a:rPr lang="en-US" sz="1600" dirty="0" smtClean="0">
                <a:solidFill>
                  <a:schemeClr val="bg1"/>
                </a:solidFill>
              </a:rPr>
              <a:t>MS </a:t>
            </a:r>
            <a:r>
              <a:rPr lang="en-US" sz="1600" dirty="0">
                <a:solidFill>
                  <a:schemeClr val="bg1"/>
                </a:solidFill>
              </a:rPr>
              <a:t>TC</a:t>
            </a:r>
          </a:p>
          <a:p>
            <a:pPr>
              <a:buClr>
                <a:srgbClr val="00E100"/>
              </a:buClr>
            </a:pPr>
            <a:r>
              <a:rPr lang="en-US" sz="1600" dirty="0" smtClean="0">
                <a:solidFill>
                  <a:srgbClr val="00E100"/>
                </a:solidFill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CMS </a:t>
            </a:r>
            <a:r>
              <a:rPr lang="en-US" sz="1600" dirty="0">
                <a:solidFill>
                  <a:schemeClr val="bg1"/>
                </a:solidFill>
              </a:rPr>
              <a:t>RC</a:t>
            </a:r>
          </a:p>
          <a:p>
            <a:pPr>
              <a:buClr>
                <a:srgbClr val="00E100"/>
              </a:buClr>
            </a:pPr>
            <a:r>
              <a:rPr lang="en-US" sz="1600" dirty="0" smtClean="0">
                <a:solidFill>
                  <a:srgbClr val="00E100"/>
                </a:solidFill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CMS </a:t>
            </a:r>
            <a:r>
              <a:rPr lang="en-US" sz="1600" dirty="0">
                <a:solidFill>
                  <a:schemeClr val="bg1"/>
                </a:solidFill>
              </a:rPr>
              <a:t>POGs</a:t>
            </a:r>
          </a:p>
        </p:txBody>
      </p:sp>
      <p:sp>
        <p:nvSpPr>
          <p:cNvPr id="5" name="Rectangle 4"/>
          <p:cNvSpPr/>
          <p:nvPr/>
        </p:nvSpPr>
        <p:spPr>
          <a:xfrm>
            <a:off x="2820975" y="1200972"/>
            <a:ext cx="487663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Clr>
                <a:srgbClr val="3366FF"/>
              </a:buClr>
              <a:buSzPct val="120000"/>
              <a:buFont typeface="Wingdings" charset="2"/>
              <a:buChar char="Ø"/>
            </a:pPr>
            <a:r>
              <a:rPr lang="en-US" sz="2400" dirty="0" smtClean="0">
                <a:solidFill>
                  <a:srgbClr val="133C73"/>
                </a:solidFill>
              </a:rPr>
              <a:t>    1</a:t>
            </a:r>
            <a:r>
              <a:rPr lang="en-US" sz="2400" baseline="30000" dirty="0" smtClean="0">
                <a:solidFill>
                  <a:srgbClr val="133C73"/>
                </a:solidFill>
              </a:rPr>
              <a:t>st</a:t>
            </a:r>
            <a:r>
              <a:rPr lang="en-US" sz="2400" dirty="0" smtClean="0">
                <a:solidFill>
                  <a:srgbClr val="133C73"/>
                </a:solidFill>
              </a:rPr>
              <a:t>  Workshop </a:t>
            </a:r>
            <a:r>
              <a:rPr lang="en-US" sz="2400" dirty="0" smtClean="0">
                <a:solidFill>
                  <a:srgbClr val="133C73"/>
                </a:solidFill>
              </a:rPr>
              <a:t>towards</a:t>
            </a:r>
            <a:r>
              <a:rPr lang="en-US" sz="2400" dirty="0" smtClean="0">
                <a:solidFill>
                  <a:srgbClr val="133C73"/>
                </a:solidFill>
              </a:rPr>
              <a:t> </a:t>
            </a:r>
            <a:r>
              <a:rPr lang="en-US" sz="2400" dirty="0" smtClean="0">
                <a:solidFill>
                  <a:srgbClr val="133C73"/>
                </a:solidFill>
              </a:rPr>
              <a:t>a Common Project !</a:t>
            </a:r>
            <a:endParaRPr lang="en-US" sz="2400" dirty="0"/>
          </a:p>
        </p:txBody>
      </p:sp>
      <p:pic>
        <p:nvPicPr>
          <p:cNvPr id="2" name="Picture 1" descr="LS00938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155" y="896471"/>
            <a:ext cx="3013130" cy="255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192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brilDQM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to be developed + real time monitoring</a:t>
            </a:r>
          </a:p>
          <a:p>
            <a:r>
              <a:rPr lang="en-US" dirty="0" smtClean="0"/>
              <a:t>Learn from existing DQM</a:t>
            </a:r>
          </a:p>
          <a:p>
            <a:pPr lvl="1"/>
            <a:r>
              <a:rPr lang="en-US" dirty="0" smtClean="0"/>
              <a:t>Difference for </a:t>
            </a:r>
            <a:r>
              <a:rPr lang="en-US" dirty="0" err="1" smtClean="0"/>
              <a:t>lumiDAQ</a:t>
            </a:r>
            <a:endParaRPr lang="en-US" dirty="0" smtClean="0"/>
          </a:p>
          <a:p>
            <a:pPr lvl="1"/>
            <a:r>
              <a:rPr lang="en-US" dirty="0" smtClean="0"/>
              <a:t>LS-by-LS data</a:t>
            </a:r>
          </a:p>
          <a:p>
            <a:r>
              <a:rPr lang="en-US" dirty="0" smtClean="0"/>
              <a:t>Follow up meeting required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52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Integration Geant4 CMSSW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Detectors to be integrated into CMSSW</a:t>
            </a:r>
          </a:p>
          <a:p>
            <a:pPr lvl="1"/>
            <a:r>
              <a:rPr lang="en-US" dirty="0" smtClean="0"/>
              <a:t>This work should continue</a:t>
            </a:r>
          </a:p>
          <a:p>
            <a:pPr lvl="1"/>
            <a:r>
              <a:rPr lang="en-US" dirty="0" smtClean="0"/>
              <a:t>Dedicated meeting on this subject needed</a:t>
            </a:r>
          </a:p>
          <a:p>
            <a:pPr lvl="1"/>
            <a:r>
              <a:rPr lang="en-US" dirty="0" smtClean="0"/>
              <a:t>Synergies BCM1F/PLT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56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Halo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Excellent design to suppress background from </a:t>
            </a:r>
            <a:r>
              <a:rPr lang="en-US" dirty="0" err="1" smtClean="0"/>
              <a:t>pp</a:t>
            </a:r>
            <a:r>
              <a:rPr lang="en-US" dirty="0" smtClean="0"/>
              <a:t> at &gt; 10^3 level!</a:t>
            </a:r>
          </a:p>
          <a:p>
            <a:pPr lvl="1"/>
            <a:r>
              <a:rPr lang="en-US" dirty="0" smtClean="0"/>
              <a:t>This will be a big improvement to beam background monitoring</a:t>
            </a:r>
          </a:p>
          <a:p>
            <a:pPr lvl="1"/>
            <a:r>
              <a:rPr lang="en-US" dirty="0" smtClean="0"/>
              <a:t>Fast time response</a:t>
            </a:r>
          </a:p>
          <a:p>
            <a:pPr lvl="1"/>
            <a:r>
              <a:rPr lang="en-US" dirty="0" smtClean="0"/>
              <a:t>Radiation Hard</a:t>
            </a:r>
            <a:endParaRPr lang="en-US" dirty="0" smtClean="0"/>
          </a:p>
          <a:p>
            <a:r>
              <a:rPr lang="en-US" dirty="0" smtClean="0"/>
              <a:t>Basic </a:t>
            </a:r>
            <a:r>
              <a:rPr lang="en-US" dirty="0" smtClean="0"/>
              <a:t>design is </a:t>
            </a:r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PMT choice to be </a:t>
            </a:r>
            <a:r>
              <a:rPr lang="en-US" dirty="0" err="1" smtClean="0"/>
              <a:t>finalised</a:t>
            </a:r>
            <a:r>
              <a:rPr lang="en-US" dirty="0"/>
              <a:t> </a:t>
            </a:r>
            <a:r>
              <a:rPr lang="en-US" dirty="0" smtClean="0"/>
              <a:t>in next days</a:t>
            </a:r>
            <a:endParaRPr lang="en-US" dirty="0" smtClean="0"/>
          </a:p>
          <a:p>
            <a:r>
              <a:rPr lang="en-US" dirty="0" smtClean="0"/>
              <a:t>Readout VME or HF?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085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up of manpower</a:t>
            </a:r>
          </a:p>
          <a:p>
            <a:r>
              <a:rPr lang="en-US" dirty="0" smtClean="0"/>
              <a:t>Systematizing the simulation process</a:t>
            </a:r>
          </a:p>
          <a:p>
            <a:r>
              <a:rPr lang="en-US" dirty="0" smtClean="0"/>
              <a:t>Enabling and comparing FLUKA/MARS according to application and collaborator skills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11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Medipix</a:t>
            </a:r>
            <a:endParaRPr lang="en-US" dirty="0" smtClean="0"/>
          </a:p>
          <a:p>
            <a:pPr lvl="1"/>
            <a:r>
              <a:rPr lang="en-US" dirty="0" smtClean="0"/>
              <a:t>Install cables for power over </a:t>
            </a:r>
            <a:r>
              <a:rPr lang="en-US" dirty="0"/>
              <a:t>E</a:t>
            </a:r>
            <a:r>
              <a:rPr lang="en-US" dirty="0" smtClean="0"/>
              <a:t>thernet for 8 detectors per quarter</a:t>
            </a:r>
          </a:p>
          <a:p>
            <a:pPr lvl="1"/>
            <a:r>
              <a:rPr lang="en-US" dirty="0" smtClean="0"/>
              <a:t>Readout setup in BRM Lab in summer 2013 using old readout board/chip</a:t>
            </a:r>
          </a:p>
          <a:p>
            <a:pPr lvl="2"/>
            <a:r>
              <a:rPr lang="en-US" dirty="0" smtClean="0"/>
              <a:t>Allows us to learn about system, calibrate with source to learn about sensors</a:t>
            </a:r>
          </a:p>
          <a:p>
            <a:pPr lvl="1"/>
            <a:r>
              <a:rPr lang="en-US" dirty="0" smtClean="0"/>
              <a:t>Final readout board/chip </a:t>
            </a:r>
          </a:p>
          <a:p>
            <a:pPr lvl="2"/>
            <a:r>
              <a:rPr lang="en-US" dirty="0" smtClean="0"/>
              <a:t>2014</a:t>
            </a:r>
            <a:endParaRPr lang="en-US" dirty="0"/>
          </a:p>
          <a:p>
            <a:r>
              <a:rPr lang="en-US" dirty="0" smtClean="0"/>
              <a:t>HF </a:t>
            </a:r>
            <a:r>
              <a:rPr lang="en-US" dirty="0" err="1" smtClean="0"/>
              <a:t>Radmon</a:t>
            </a:r>
            <a:endParaRPr lang="en-US" dirty="0" smtClean="0"/>
          </a:p>
          <a:p>
            <a:pPr lvl="1"/>
            <a:r>
              <a:rPr lang="en-US" dirty="0" smtClean="0"/>
              <a:t>Not reported here but plan to move readout to our S1 racks and to include in </a:t>
            </a:r>
            <a:r>
              <a:rPr lang="en-US" dirty="0" err="1" smtClean="0"/>
              <a:t>lumiDAQ</a:t>
            </a:r>
            <a:r>
              <a:rPr lang="en-US" dirty="0" smtClean="0"/>
              <a:t>/DQM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85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Beams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validate new BCML, BCMF, PLT, BHM ready-to-install system designs.</a:t>
            </a:r>
          </a:p>
          <a:p>
            <a:r>
              <a:rPr lang="en-US" dirty="0" smtClean="0"/>
              <a:t>Must</a:t>
            </a:r>
            <a:r>
              <a:rPr lang="en-US" dirty="0" smtClean="0"/>
              <a:t> calibrate </a:t>
            </a:r>
            <a:r>
              <a:rPr lang="en-US" dirty="0" smtClean="0"/>
              <a:t>BCML before </a:t>
            </a:r>
            <a:r>
              <a:rPr lang="en-US" dirty="0" smtClean="0"/>
              <a:t>reinstallation</a:t>
            </a:r>
          </a:p>
          <a:p>
            <a:pPr lvl="1"/>
            <a:r>
              <a:rPr lang="en-US" dirty="0" smtClean="0"/>
              <a:t>Linearity up to abort thresholds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289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8737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Yet again the retreat to </a:t>
            </a:r>
            <a:r>
              <a:rPr lang="en-US" dirty="0" err="1" smtClean="0"/>
              <a:t>Zeuthen</a:t>
            </a:r>
            <a:r>
              <a:rPr lang="en-US" dirty="0" smtClean="0"/>
              <a:t> has proven to be a valuable opportunity to review, regroup and plan for the future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488981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Special thanks to Martina, Maria, Jessica and Wolfgang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65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 Abort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Now two redundant systems.</a:t>
            </a:r>
          </a:p>
          <a:p>
            <a:pPr lvl="1"/>
            <a:r>
              <a:rPr lang="en-US" dirty="0" smtClean="0"/>
              <a:t>BCM1L must be rebuilt due to cabling/fixtures/</a:t>
            </a:r>
            <a:r>
              <a:rPr lang="en-US" dirty="0" err="1" smtClean="0"/>
              <a:t>plt</a:t>
            </a:r>
            <a:endParaRPr lang="en-US" dirty="0" smtClean="0"/>
          </a:p>
          <a:p>
            <a:pPr lvl="2"/>
            <a:r>
              <a:rPr lang="en-US" dirty="0" smtClean="0"/>
              <a:t>Rebuild as closely as possible to existing </a:t>
            </a:r>
            <a:r>
              <a:rPr lang="en-US" dirty="0" smtClean="0"/>
              <a:t>version remove dependency on BCM1F (HV / LV boards)</a:t>
            </a:r>
            <a:endParaRPr lang="en-US" dirty="0" smtClean="0"/>
          </a:p>
          <a:p>
            <a:pPr lvl="1"/>
            <a:r>
              <a:rPr lang="en-US" dirty="0" smtClean="0"/>
              <a:t>BCM2L </a:t>
            </a:r>
            <a:r>
              <a:rPr lang="en-US" i="1" dirty="0" smtClean="0">
                <a:solidFill>
                  <a:srgbClr val="0000FF"/>
                </a:solidFill>
              </a:rPr>
              <a:t>Should </a:t>
            </a:r>
            <a:r>
              <a:rPr lang="en-US" dirty="0" smtClean="0">
                <a:solidFill>
                  <a:srgbClr val="0000FF"/>
                </a:solidFill>
              </a:rPr>
              <a:t>be rebuilt to move tunnel cards into USC that is good for maintenance</a:t>
            </a:r>
          </a:p>
          <a:p>
            <a:pPr lvl="1"/>
            <a:r>
              <a:rPr lang="en-US" dirty="0" smtClean="0"/>
              <a:t>Ensure that at least one system is 100% functional on day -1 of next run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Lay infrastructure for moving BCM2L, prepare all components,</a:t>
            </a:r>
            <a:r>
              <a:rPr lang="en-US" dirty="0" smtClean="0"/>
              <a:t> but</a:t>
            </a:r>
            <a:r>
              <a:rPr lang="en-US" u="sng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reinstall as 2012 setup pending verification of new BCM1L</a:t>
            </a:r>
          </a:p>
          <a:p>
            <a:pPr lvl="2"/>
            <a:r>
              <a:rPr lang="en-US" dirty="0" smtClean="0"/>
              <a:t>Switch to new system during a short stop (Can we do everything without access to the castor table – </a:t>
            </a:r>
            <a:r>
              <a:rPr lang="en-US" dirty="0" smtClean="0"/>
              <a:t>probably – patch panel level)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7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Testing underway, but probably we </a:t>
            </a:r>
            <a:r>
              <a:rPr lang="en-US" dirty="0" smtClean="0">
                <a:solidFill>
                  <a:srgbClr val="0000FF"/>
                </a:solidFill>
              </a:rPr>
              <a:t>will RIE/re-metalize most (all?) BCM diamonds </a:t>
            </a:r>
            <a:r>
              <a:rPr lang="en-US" dirty="0" smtClean="0"/>
              <a:t>if tests demonstrate the ability to go to higher </a:t>
            </a:r>
            <a:r>
              <a:rPr lang="en-US" dirty="0" smtClean="0"/>
              <a:t>HV</a:t>
            </a:r>
          </a:p>
          <a:p>
            <a:pPr lvl="1"/>
            <a:r>
              <a:rPr lang="en-US" dirty="0" smtClean="0"/>
              <a:t>Money required for BCM1F &amp; PLT</a:t>
            </a:r>
            <a:endParaRPr lang="en-US" dirty="0" smtClean="0"/>
          </a:p>
          <a:p>
            <a:pPr lvl="1"/>
            <a:r>
              <a:rPr lang="en-US" dirty="0" smtClean="0"/>
              <a:t>Choose best poly diamonds for the BCM1&amp;2 Inner locations.</a:t>
            </a:r>
          </a:p>
          <a:p>
            <a:r>
              <a:rPr lang="en-US" dirty="0" smtClean="0"/>
              <a:t>Split mask for new BCMF being metalized this week, tests </a:t>
            </a:r>
            <a:r>
              <a:rPr lang="en-US" dirty="0" err="1" smtClean="0"/>
              <a:t>asap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Critical decision point approaching: </a:t>
            </a:r>
            <a:r>
              <a:rPr lang="en-US" dirty="0" smtClean="0">
                <a:solidFill>
                  <a:srgbClr val="0000FF"/>
                </a:solidFill>
              </a:rPr>
              <a:t>Will</a:t>
            </a:r>
            <a:r>
              <a:rPr lang="en-US" dirty="0" smtClean="0"/>
              <a:t> we have 24 satisfactory </a:t>
            </a:r>
            <a:r>
              <a:rPr lang="en-US" dirty="0" err="1" smtClean="0"/>
              <a:t>sCVD</a:t>
            </a:r>
            <a:r>
              <a:rPr lang="en-US" dirty="0"/>
              <a:t> </a:t>
            </a:r>
            <a:r>
              <a:rPr lang="en-US" dirty="0" smtClean="0"/>
              <a:t>in time? </a:t>
            </a:r>
            <a:endParaRPr lang="en-US" dirty="0" smtClean="0"/>
          </a:p>
          <a:p>
            <a:pPr lvl="1"/>
            <a:r>
              <a:rPr lang="en-US" dirty="0" smtClean="0"/>
              <a:t>5+3 new diamonds in hand</a:t>
            </a:r>
          </a:p>
          <a:p>
            <a:pPr lvl="1"/>
            <a:r>
              <a:rPr lang="en-US" dirty="0" smtClean="0"/>
              <a:t>15 diamonds on order CERN (check DESY on order?)</a:t>
            </a:r>
          </a:p>
          <a:p>
            <a:pPr lvl="1"/>
            <a:r>
              <a:rPr lang="en-US" dirty="0" smtClean="0"/>
              <a:t>8 (6) “existing BCM1F”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@ the moment we have no contingency for sensor failure</a:t>
            </a:r>
          </a:p>
          <a:p>
            <a:pPr lvl="1"/>
            <a:r>
              <a:rPr lang="en-US" dirty="0" smtClean="0"/>
              <a:t>3 months for order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Early June 2013 latest time to launch another order if necessary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Test beam requirements and schedule </a:t>
            </a:r>
            <a:r>
              <a:rPr lang="en-US" dirty="0" smtClean="0"/>
              <a:t>must be incorporated in planning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7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Baseline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0000FF"/>
                </a:solidFill>
              </a:rPr>
              <a:t>BKGD is first bunch in each bunch train</a:t>
            </a:r>
            <a:r>
              <a:rPr lang="en-US" dirty="0" smtClean="0"/>
              <a:t>, which has lowest albedo contamination</a:t>
            </a:r>
          </a:p>
          <a:p>
            <a:r>
              <a:rPr lang="en-US" dirty="0" smtClean="0"/>
              <a:t>Backend Priority: </a:t>
            </a:r>
            <a:endParaRPr lang="en-US" dirty="0" smtClean="0"/>
          </a:p>
          <a:p>
            <a:pPr lvl="1"/>
            <a:r>
              <a:rPr lang="en-US" dirty="0" smtClean="0"/>
              <a:t>1)MGD/LUT</a:t>
            </a:r>
            <a:r>
              <a:rPr lang="en-US" dirty="0" smtClean="0"/>
              <a:t>, 2)RHU, 3)Digitizer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Discriminator </a:t>
            </a:r>
            <a:r>
              <a:rPr lang="en-US" dirty="0" smtClean="0">
                <a:solidFill>
                  <a:srgbClr val="0000FF"/>
                </a:solidFill>
              </a:rPr>
              <a:t>decision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June 2013 </a:t>
            </a:r>
          </a:p>
          <a:p>
            <a:pPr lvl="3"/>
            <a:r>
              <a:rPr lang="en-US" dirty="0" smtClean="0"/>
              <a:t>(in order to have contingency to order CD950 if needed)</a:t>
            </a:r>
            <a:endParaRPr lang="en-US" dirty="0" smtClean="0"/>
          </a:p>
          <a:p>
            <a:r>
              <a:rPr lang="en-US" dirty="0" smtClean="0"/>
              <a:t>Cool laser to reduce temperature </a:t>
            </a:r>
            <a:r>
              <a:rPr lang="en-US" dirty="0" smtClean="0"/>
              <a:t>effects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Cold test in the lab </a:t>
            </a:r>
            <a:r>
              <a:rPr lang="en-US" dirty="0" smtClean="0"/>
              <a:t>(-10 to 0) of lasers</a:t>
            </a:r>
            <a:endParaRPr lang="en-US" dirty="0" smtClean="0"/>
          </a:p>
          <a:p>
            <a:r>
              <a:rPr lang="en-US" dirty="0" smtClean="0"/>
              <a:t>Split diamonds for lower occupancies</a:t>
            </a:r>
          </a:p>
          <a:p>
            <a:pPr lvl="1"/>
            <a:r>
              <a:rPr lang="en-US" dirty="0" smtClean="0"/>
              <a:t>Simulation predicting </a:t>
            </a:r>
            <a:r>
              <a:rPr lang="en-US" dirty="0" smtClean="0"/>
              <a:t>*6 </a:t>
            </a:r>
            <a:r>
              <a:rPr lang="en-US" dirty="0" smtClean="0"/>
              <a:t>rates compared to </a:t>
            </a:r>
            <a:r>
              <a:rPr lang="en-US" dirty="0" smtClean="0"/>
              <a:t>2012/cm^2! </a:t>
            </a:r>
            <a:r>
              <a:rPr lang="en-US" dirty="0" smtClean="0">
                <a:solidFill>
                  <a:srgbClr val="0000FF"/>
                </a:solidFill>
              </a:rPr>
              <a:t>Time/effort to develop de-convolution algorithms essential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Red-light </a:t>
            </a:r>
            <a:r>
              <a:rPr lang="en-US" dirty="0" smtClean="0"/>
              <a:t>not currently in installation plan</a:t>
            </a:r>
            <a:r>
              <a:rPr lang="en-US" dirty="0" smtClean="0"/>
              <a:t>…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</a:rPr>
              <a:t>Zeuthen</a:t>
            </a:r>
            <a:r>
              <a:rPr lang="en-US" dirty="0" smtClean="0">
                <a:solidFill>
                  <a:srgbClr val="3366FF"/>
                </a:solidFill>
              </a:rPr>
              <a:t> tests</a:t>
            </a:r>
            <a:r>
              <a:rPr lang="en-US" dirty="0" smtClean="0"/>
              <a:t> in lab; </a:t>
            </a:r>
            <a:r>
              <a:rPr lang="en-US" dirty="0" smtClean="0">
                <a:solidFill>
                  <a:srgbClr val="3366FF"/>
                </a:solidFill>
              </a:rPr>
              <a:t>PLT high rate test beam PSI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cShape</a:t>
            </a:r>
            <a:r>
              <a:rPr lang="en-US" dirty="0" smtClean="0">
                <a:solidFill>
                  <a:srgbClr val="0000FF"/>
                </a:solidFill>
              </a:rPr>
              <a:t> design </a:t>
            </a:r>
            <a:r>
              <a:rPr lang="en-US" dirty="0" err="1" smtClean="0">
                <a:solidFill>
                  <a:srgbClr val="0000FF"/>
                </a:solidFill>
              </a:rPr>
              <a:t>finalised</a:t>
            </a:r>
            <a:r>
              <a:rPr lang="en-US" dirty="0" smtClean="0">
                <a:solidFill>
                  <a:srgbClr val="0000FF"/>
                </a:solidFill>
              </a:rPr>
              <a:t> Sep 2013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red light decision needed before August for mechanical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FF0000"/>
                </a:solidFill>
              </a:rPr>
              <a:t>must check CMS integration schedule for fiber pulling for laser or use spare fiber?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nderstand </a:t>
            </a:r>
            <a:r>
              <a:rPr lang="en-US" dirty="0" err="1" smtClean="0"/>
              <a:t>polarisation</a:t>
            </a:r>
            <a:r>
              <a:rPr lang="en-US" dirty="0" smtClean="0"/>
              <a:t> in lab for software correction.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25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BPTX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Scope crashes were an issue in 2012</a:t>
            </a:r>
          </a:p>
          <a:p>
            <a:r>
              <a:rPr lang="en-US" dirty="0" smtClean="0"/>
              <a:t>p-</a:t>
            </a:r>
            <a:r>
              <a:rPr lang="en-US" dirty="0" err="1" smtClean="0"/>
              <a:t>Pb</a:t>
            </a:r>
            <a:r>
              <a:rPr lang="en-US" dirty="0" smtClean="0"/>
              <a:t> separate beam “cogging” needs to be addressed. (bptx1,2, orbit 1,2 inputs)</a:t>
            </a:r>
          </a:p>
          <a:p>
            <a:r>
              <a:rPr lang="en-US" dirty="0" smtClean="0"/>
              <a:t>12 bit digitizer, candidate for bunch currents (and potentially other BPTX measurements)</a:t>
            </a:r>
          </a:p>
          <a:p>
            <a:pPr lvl="1"/>
            <a:r>
              <a:rPr lang="en-US" dirty="0" smtClean="0"/>
              <a:t>Decision on priority of bunch current measurement required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Double check firmware / sampling for pulse integration</a:t>
            </a:r>
          </a:p>
          <a:p>
            <a:pPr lvl="1"/>
            <a:r>
              <a:rPr lang="en-US" dirty="0" smtClean="0"/>
              <a:t>Decision on bunch current June 2013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Revisit BPTX algorithms in context of clients and manpower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3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Luminosity 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W/Z Cross section set ultimate offline accuracy goals of </a:t>
            </a:r>
            <a:r>
              <a:rPr lang="en-US" dirty="0" smtClean="0"/>
              <a:t>~2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LHC: 5% absolute online (preferred)</a:t>
            </a:r>
          </a:p>
          <a:p>
            <a:r>
              <a:rPr lang="en-US" dirty="0" smtClean="0"/>
              <a:t>Physics candles important for tracking relative changes, but VDM calibration from first principles remains the fundamental calibration</a:t>
            </a:r>
          </a:p>
          <a:p>
            <a:pPr lvl="1"/>
            <a:r>
              <a:rPr lang="en-US" dirty="0"/>
              <a:t>No reduction in the rate of identifying new factors affecting in the VDM analysis</a:t>
            </a:r>
            <a:r>
              <a:rPr lang="en-US" dirty="0" smtClean="0"/>
              <a:t>!</a:t>
            </a:r>
          </a:p>
          <a:p>
            <a:r>
              <a:rPr lang="en-US" dirty="0" smtClean="0"/>
              <a:t>Analyses such as </a:t>
            </a:r>
            <a:r>
              <a:rPr lang="en-US" dirty="0" err="1" smtClean="0"/>
              <a:t>pp</a:t>
            </a:r>
            <a:r>
              <a:rPr lang="en-US" dirty="0" smtClean="0"/>
              <a:t> total inelastic require offline </a:t>
            </a:r>
            <a:r>
              <a:rPr lang="en-US" dirty="0" err="1" smtClean="0"/>
              <a:t>bbb</a:t>
            </a:r>
            <a:r>
              <a:rPr lang="en-US" dirty="0" smtClean="0"/>
              <a:t> luminosity</a:t>
            </a:r>
          </a:p>
          <a:p>
            <a:pPr lvl="1"/>
            <a:r>
              <a:rPr lang="en-US" dirty="0"/>
              <a:t>LHC: </a:t>
            </a:r>
            <a:r>
              <a:rPr lang="en-US" dirty="0" smtClean="0"/>
              <a:t>10</a:t>
            </a:r>
            <a:r>
              <a:rPr lang="en-US" dirty="0"/>
              <a:t>% relative bunch-by-bunch online (preferred) or at least corrections into the logging data base, 24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smtClean="0"/>
              <a:t>later</a:t>
            </a:r>
          </a:p>
          <a:p>
            <a:pPr lvl="1"/>
            <a:r>
              <a:rPr lang="en-US" dirty="0" smtClean="0"/>
              <a:t>Should include “afterglow” </a:t>
            </a:r>
            <a:r>
              <a:rPr lang="en-US" dirty="0" smtClean="0"/>
              <a:t>corrections</a:t>
            </a:r>
          </a:p>
          <a:p>
            <a:r>
              <a:rPr lang="en-US" dirty="0" smtClean="0"/>
              <a:t>DPG pileup tracking / trigger understanding b-b-b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1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Luminosity: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667" y="884987"/>
            <a:ext cx="8229600" cy="4973066"/>
          </a:xfrm>
        </p:spPr>
        <p:txBody>
          <a:bodyPr>
            <a:noAutofit/>
          </a:bodyPr>
          <a:lstStyle/>
          <a:p>
            <a:r>
              <a:rPr lang="en-US" sz="2000" dirty="0" smtClean="0"/>
              <a:t>HF</a:t>
            </a:r>
          </a:p>
          <a:p>
            <a:pPr lvl="1"/>
            <a:r>
              <a:rPr lang="en-US" sz="1800" dirty="0" smtClean="0"/>
              <a:t>Frontend rebuild! New </a:t>
            </a:r>
            <a:r>
              <a:rPr lang="en-US" sz="1800" dirty="0" smtClean="0"/>
              <a:t>Afterglow correction technique very promising (must be redone with HF PMT), New </a:t>
            </a:r>
            <a:r>
              <a:rPr lang="en-US" sz="1800" dirty="0" smtClean="0"/>
              <a:t>Pileup analysis required. Algorithms: Occupancy </a:t>
            </a:r>
            <a:r>
              <a:rPr lang="en-US" sz="1800" dirty="0"/>
              <a:t>and </a:t>
            </a:r>
            <a:r>
              <a:rPr lang="en-US" sz="1800" dirty="0" smtClean="0"/>
              <a:t>E</a:t>
            </a:r>
            <a:r>
              <a:rPr lang="en-US" sz="1800" baseline="-25000" dirty="0" smtClean="0"/>
              <a:t>T</a:t>
            </a:r>
            <a:r>
              <a:rPr lang="en-US" sz="1800" dirty="0" smtClean="0"/>
              <a:t> </a:t>
            </a:r>
            <a:r>
              <a:rPr lang="en-US" sz="1800" dirty="0" smtClean="0"/>
              <a:t>sum</a:t>
            </a:r>
          </a:p>
          <a:p>
            <a:pPr lvl="2"/>
            <a:r>
              <a:rPr lang="en-US" sz="1500" dirty="0" smtClean="0"/>
              <a:t>Request beam with single colliding bunch</a:t>
            </a:r>
          </a:p>
          <a:p>
            <a:pPr lvl="2"/>
            <a:r>
              <a:rPr lang="en-US" sz="1500" dirty="0" smtClean="0"/>
              <a:t>Request beam with steps in pileup before 2015 VDM scan</a:t>
            </a:r>
            <a:endParaRPr lang="en-US" sz="1500" dirty="0" smtClean="0"/>
          </a:p>
          <a:p>
            <a:r>
              <a:rPr lang="en-US" sz="2000" dirty="0" smtClean="0"/>
              <a:t>PLT</a:t>
            </a:r>
          </a:p>
          <a:p>
            <a:pPr lvl="1"/>
            <a:r>
              <a:rPr lang="en-US" sz="1800" dirty="0" smtClean="0"/>
              <a:t>The only </a:t>
            </a:r>
            <a:r>
              <a:rPr lang="en-US" sz="1800" dirty="0"/>
              <a:t>d</a:t>
            </a:r>
            <a:r>
              <a:rPr lang="en-US" sz="1800" dirty="0" smtClean="0"/>
              <a:t>edicated CMS </a:t>
            </a:r>
            <a:r>
              <a:rPr lang="en-US" sz="1800" dirty="0" err="1" smtClean="0"/>
              <a:t>luminometer</a:t>
            </a:r>
            <a:r>
              <a:rPr lang="en-US" sz="1800" dirty="0" smtClean="0"/>
              <a:t>! Castor prototype was absolutely vital. </a:t>
            </a:r>
            <a:r>
              <a:rPr lang="en-US" sz="1800" dirty="0" smtClean="0">
                <a:solidFill>
                  <a:srgbClr val="0000FF"/>
                </a:solidFill>
              </a:rPr>
              <a:t>Can polarization be mastered in time for a full diamond installation (red-light)? Can </a:t>
            </a:r>
            <a:r>
              <a:rPr lang="en-US" sz="1800" dirty="0">
                <a:solidFill>
                  <a:srgbClr val="0000FF"/>
                </a:solidFill>
              </a:rPr>
              <a:t>c</a:t>
            </a:r>
            <a:r>
              <a:rPr lang="en-US" sz="1800" dirty="0" smtClean="0">
                <a:solidFill>
                  <a:srgbClr val="0000FF"/>
                </a:solidFill>
              </a:rPr>
              <a:t>ooled silicon be prepared in time? </a:t>
            </a:r>
            <a:r>
              <a:rPr lang="en-US" sz="1800" dirty="0" smtClean="0"/>
              <a:t>Installation </a:t>
            </a:r>
            <a:r>
              <a:rPr lang="en-US" sz="1800" dirty="0" smtClean="0"/>
              <a:t>review end of </a:t>
            </a:r>
            <a:r>
              <a:rPr lang="en-US" sz="1800" dirty="0" smtClean="0"/>
              <a:t>May; </a:t>
            </a:r>
            <a:r>
              <a:rPr lang="en-US" sz="1800" dirty="0" smtClean="0">
                <a:solidFill>
                  <a:srgbClr val="0000FF"/>
                </a:solidFill>
              </a:rPr>
              <a:t>Date?</a:t>
            </a:r>
            <a:r>
              <a:rPr lang="en-US" sz="1800" dirty="0" smtClean="0"/>
              <a:t>. Systematic error estimate on </a:t>
            </a:r>
            <a:r>
              <a:rPr lang="en-US" sz="1800" dirty="0" err="1" smtClean="0"/>
              <a:t>lumi</a:t>
            </a:r>
            <a:r>
              <a:rPr lang="en-US" sz="1800" dirty="0" smtClean="0"/>
              <a:t> essential, rate &amp; time stability.</a:t>
            </a:r>
            <a:endParaRPr lang="en-US" sz="1800" dirty="0" smtClean="0"/>
          </a:p>
          <a:p>
            <a:r>
              <a:rPr lang="en-US" sz="2000" dirty="0" smtClean="0"/>
              <a:t>BCM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Polarization</a:t>
            </a:r>
            <a:r>
              <a:rPr lang="en-US" sz="1800" dirty="0" smtClean="0"/>
              <a:t> is also an issue, </a:t>
            </a:r>
            <a:r>
              <a:rPr lang="en-US" sz="1800" dirty="0" smtClean="0"/>
              <a:t>but regional problem averages and time response of frontend is faster</a:t>
            </a:r>
          </a:p>
          <a:p>
            <a:pPr lvl="1"/>
            <a:r>
              <a:rPr lang="en-US" sz="1800" dirty="0" smtClean="0"/>
              <a:t>Addition Gain</a:t>
            </a:r>
            <a:r>
              <a:rPr lang="en-US" sz="1800" dirty="0"/>
              <a:t>, speed, saturation</a:t>
            </a:r>
            <a:r>
              <a:rPr lang="en-US" sz="1800" dirty="0" smtClean="0"/>
              <a:t>… should increase efficiency compared to 2012, Polarization </a:t>
            </a:r>
            <a:r>
              <a:rPr lang="en-US" sz="1800" dirty="0" smtClean="0"/>
              <a:t>Effects less due to 1kV HV</a:t>
            </a:r>
            <a:r>
              <a:rPr lang="en-US" sz="1800" dirty="0" smtClean="0"/>
              <a:t>; Pileup helped by granularity</a:t>
            </a:r>
            <a:r>
              <a:rPr lang="en-US" sz="1800" dirty="0"/>
              <a:t>, #</a:t>
            </a:r>
            <a:r>
              <a:rPr lang="en-US" sz="1800" dirty="0" smtClean="0"/>
              <a:t>channels … LHC rate goes up too</a:t>
            </a:r>
          </a:p>
          <a:p>
            <a:pPr lvl="1"/>
            <a:r>
              <a:rPr lang="en-US" sz="1800" dirty="0" smtClean="0"/>
              <a:t>Minimal </a:t>
            </a:r>
            <a:r>
              <a:rPr lang="en-US" sz="1800" dirty="0" smtClean="0"/>
              <a:t>goal of backup to HF online is certainly achievable.</a:t>
            </a:r>
            <a:br>
              <a:rPr lang="en-US" sz="1800" dirty="0" smtClean="0"/>
            </a:br>
            <a:r>
              <a:rPr lang="en-US" sz="1800" dirty="0" smtClean="0"/>
              <a:t>VDM to </a:t>
            </a:r>
            <a:r>
              <a:rPr lang="en-US" sz="1800" dirty="0" smtClean="0"/>
              <a:t>Hi-</a:t>
            </a:r>
            <a:r>
              <a:rPr lang="en-US" sz="1800" dirty="0" err="1" smtClean="0"/>
              <a:t>Lumi</a:t>
            </a:r>
            <a:r>
              <a:rPr lang="en-US" sz="1800" dirty="0" smtClean="0"/>
              <a:t> </a:t>
            </a:r>
            <a:r>
              <a:rPr lang="en-US" sz="1800" dirty="0" smtClean="0"/>
              <a:t>absolute scaling remains problematic</a:t>
            </a:r>
          </a:p>
        </p:txBody>
      </p:sp>
    </p:spTree>
    <p:extLst>
      <p:ext uri="{BB962C8B-B14F-4D97-AF65-F5344CB8AC3E}">
        <p14:creationId xmlns:p14="http://schemas.microsoft.com/office/powerpoint/2010/main" val="62655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Luminosity: Calibration and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VDM issues and data samples still to be analyzed</a:t>
            </a:r>
          </a:p>
          <a:p>
            <a:pPr lvl="1"/>
            <a:r>
              <a:rPr lang="en-US" dirty="0" smtClean="0"/>
              <a:t>Institutionalize </a:t>
            </a:r>
            <a:r>
              <a:rPr lang="en-US" dirty="0" smtClean="0"/>
              <a:t>responsibility</a:t>
            </a:r>
            <a:endParaRPr lang="en-US" dirty="0" smtClean="0"/>
          </a:p>
          <a:p>
            <a:pPr lvl="1"/>
            <a:r>
              <a:rPr lang="en-US" dirty="0" smtClean="0"/>
              <a:t>Additional effort </a:t>
            </a:r>
            <a:r>
              <a:rPr lang="en-US" dirty="0" smtClean="0">
                <a:solidFill>
                  <a:srgbClr val="0000FF"/>
                </a:solidFill>
              </a:rPr>
              <a:t>NOW</a:t>
            </a:r>
            <a:r>
              <a:rPr lang="en-US" dirty="0" smtClean="0"/>
              <a:t> would be very valuable to close some loopholes before the </a:t>
            </a:r>
            <a:r>
              <a:rPr lang="en-US" dirty="0" smtClean="0"/>
              <a:t>summer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Final number for </a:t>
            </a:r>
            <a:r>
              <a:rPr lang="en-US" dirty="0" err="1" smtClean="0">
                <a:solidFill>
                  <a:srgbClr val="0000FF"/>
                </a:solidFill>
              </a:rPr>
              <a:t>lumi</a:t>
            </a:r>
            <a:r>
              <a:rPr lang="en-US" dirty="0" smtClean="0">
                <a:solidFill>
                  <a:srgbClr val="0000FF"/>
                </a:solidFill>
              </a:rPr>
              <a:t> 2012 end May 2013!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VDM has to be studied for each </a:t>
            </a:r>
            <a:r>
              <a:rPr lang="en-US" dirty="0" err="1" smtClean="0"/>
              <a:t>luminometer</a:t>
            </a:r>
            <a:r>
              <a:rPr lang="en-US" dirty="0" smtClean="0"/>
              <a:t>, though </a:t>
            </a:r>
            <a:r>
              <a:rPr lang="en-US" dirty="0" smtClean="0"/>
              <a:t>tools </a:t>
            </a:r>
            <a:r>
              <a:rPr lang="en-US" dirty="0" smtClean="0"/>
              <a:t>and systematics and corrections to beam effects in common</a:t>
            </a:r>
            <a:endParaRPr lang="en-US" dirty="0" smtClean="0"/>
          </a:p>
          <a:p>
            <a:r>
              <a:rPr lang="en-US" dirty="0" err="1" smtClean="0"/>
              <a:t>lumiCalc</a:t>
            </a:r>
            <a:r>
              <a:rPr lang="en-US" dirty="0" smtClean="0"/>
              <a:t>/DB. 2 solid years of work to prepare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8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lumiDAQ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Common for all BRIL systems</a:t>
            </a:r>
          </a:p>
          <a:p>
            <a:pPr lvl="1"/>
            <a:r>
              <a:rPr lang="en-US" dirty="0" err="1" smtClean="0"/>
              <a:t>Histogrammer</a:t>
            </a:r>
            <a:r>
              <a:rPr lang="en-US" dirty="0" smtClean="0"/>
              <a:t> (phase locked to common </a:t>
            </a:r>
            <a:r>
              <a:rPr lang="en-US" dirty="0" err="1" smtClean="0"/>
              <a:t>lumi</a:t>
            </a:r>
            <a:r>
              <a:rPr lang="en-US" dirty="0" smtClean="0"/>
              <a:t> nibbles)</a:t>
            </a:r>
            <a:endParaRPr lang="en-US" dirty="0"/>
          </a:p>
          <a:p>
            <a:pPr lvl="1"/>
            <a:r>
              <a:rPr lang="en-US" dirty="0" smtClean="0"/>
              <a:t>Detector specific combiner</a:t>
            </a:r>
          </a:p>
          <a:p>
            <a:pPr lvl="1"/>
            <a:r>
              <a:rPr lang="en-US" dirty="0" smtClean="0"/>
              <a:t>Storage manager and Publisher</a:t>
            </a:r>
          </a:p>
          <a:p>
            <a:r>
              <a:rPr lang="en-US" dirty="0" err="1" smtClean="0"/>
              <a:t>HFLumiDAQ</a:t>
            </a:r>
            <a:r>
              <a:rPr lang="en-US" dirty="0" smtClean="0"/>
              <a:t> is first implementer</a:t>
            </a:r>
          </a:p>
          <a:p>
            <a:r>
              <a:rPr lang="en-US" dirty="0" smtClean="0"/>
              <a:t>RHU – we have a proposal to validate that requires TCDS distribution of nibble and section boundaries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RHU</a:t>
            </a:r>
            <a:r>
              <a:rPr lang="en-US" dirty="0" smtClean="0"/>
              <a:t> board </a:t>
            </a:r>
            <a:r>
              <a:rPr lang="en-US" dirty="0" smtClean="0">
                <a:solidFill>
                  <a:srgbClr val="0000FF"/>
                </a:solidFill>
              </a:rPr>
              <a:t>production</a:t>
            </a:r>
            <a:r>
              <a:rPr lang="en-US" dirty="0" smtClean="0"/>
              <a:t> to be launched in the </a:t>
            </a:r>
            <a:r>
              <a:rPr lang="en-US" dirty="0" smtClean="0">
                <a:solidFill>
                  <a:srgbClr val="0000FF"/>
                </a:solidFill>
              </a:rPr>
              <a:t>summer</a:t>
            </a:r>
          </a:p>
          <a:p>
            <a:pPr lvl="1"/>
            <a:r>
              <a:rPr lang="en-US" dirty="0" smtClean="0"/>
              <a:t>Modifications to hardware input/output frozen @ this time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Any changes to hardware must be communicated soon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LHC </a:t>
            </a:r>
            <a:r>
              <a:rPr lang="en-US" dirty="0" err="1" smtClean="0">
                <a:solidFill>
                  <a:srgbClr val="0000FF"/>
                </a:solidFill>
              </a:rPr>
              <a:t>vs</a:t>
            </a:r>
            <a:r>
              <a:rPr lang="en-US" dirty="0" smtClean="0">
                <a:solidFill>
                  <a:srgbClr val="0000FF"/>
                </a:solidFill>
              </a:rPr>
              <a:t> CMS Clock to be considered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Don’t forget Halo Monitors!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2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11637</TotalTime>
  <Words>1238</Words>
  <Application>Microsoft Macintosh PowerPoint</Application>
  <PresentationFormat>On-screen Show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Workshop on CMS Beam Conditions, Radiation Monitoring and Luminosity Systems. Summary &amp; Decisions</vt:lpstr>
      <vt:lpstr>BCM Abort Systems</vt:lpstr>
      <vt:lpstr>Diamonds</vt:lpstr>
      <vt:lpstr>BCMF</vt:lpstr>
      <vt:lpstr>BPTX</vt:lpstr>
      <vt:lpstr>Luminosity  Requirements</vt:lpstr>
      <vt:lpstr>Luminosity: Systems</vt:lpstr>
      <vt:lpstr>Luminosity: Calibration and Usage</vt:lpstr>
      <vt:lpstr>lumiDAQ</vt:lpstr>
      <vt:lpstr>brilDQM</vt:lpstr>
      <vt:lpstr>Integration Geant4 CMSSW</vt:lpstr>
      <vt:lpstr>Halo Monitor</vt:lpstr>
      <vt:lpstr>Radiation Simulation</vt:lpstr>
      <vt:lpstr>Other Systems</vt:lpstr>
      <vt:lpstr>Test Beams</vt:lpstr>
      <vt:lpstr>Thank You!</vt:lpstr>
    </vt:vector>
  </TitlesOfParts>
  <Manager/>
  <Company>Princeton &amp; CERN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Stickland &amp; Anne E. Dabrowski</dc:creator>
  <cp:keywords/>
  <dc:description/>
  <cp:lastModifiedBy>Anne E. Dabrowski</cp:lastModifiedBy>
  <cp:revision>994</cp:revision>
  <cp:lastPrinted>2013-03-05T10:48:57Z</cp:lastPrinted>
  <dcterms:created xsi:type="dcterms:W3CDTF">2013-02-06T15:28:02Z</dcterms:created>
  <dcterms:modified xsi:type="dcterms:W3CDTF">2013-04-24T14:11:36Z</dcterms:modified>
  <cp:category/>
</cp:coreProperties>
</file>