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303" r:id="rId3"/>
    <p:sldId id="258" r:id="rId4"/>
    <p:sldId id="261" r:id="rId5"/>
    <p:sldId id="315" r:id="rId6"/>
    <p:sldId id="260" r:id="rId7"/>
    <p:sldId id="284" r:id="rId8"/>
    <p:sldId id="285" r:id="rId9"/>
    <p:sldId id="290" r:id="rId10"/>
    <p:sldId id="291" r:id="rId11"/>
    <p:sldId id="309" r:id="rId12"/>
    <p:sldId id="310" r:id="rId13"/>
    <p:sldId id="312" r:id="rId14"/>
    <p:sldId id="313" r:id="rId15"/>
    <p:sldId id="314" r:id="rId16"/>
    <p:sldId id="308" r:id="rId17"/>
    <p:sldId id="305" r:id="rId18"/>
    <p:sldId id="306" r:id="rId19"/>
    <p:sldId id="307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5C8F29"/>
    <a:srgbClr val="7FD13B"/>
    <a:srgbClr val="7FCF3B"/>
    <a:srgbClr val="FFFF00"/>
    <a:srgbClr val="2D2DF3"/>
    <a:srgbClr val="990000"/>
    <a:srgbClr val="FF5050"/>
    <a:srgbClr val="1AB3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71" autoAdjust="0"/>
  </p:normalViewPr>
  <p:slideViewPr>
    <p:cSldViewPr>
      <p:cViewPr varScale="1">
        <p:scale>
          <a:sx n="79" d="100"/>
          <a:sy n="79" d="100"/>
        </p:scale>
        <p:origin x="-8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09.04.2013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 SVD Status for the DESY Beam 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 smtClean="0"/>
              <a:t>9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 SVD Status for the DESY Beam Test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riedl\Desktop\materials\rev0_half_rendering_l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8729" cy="5050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618202"/>
            <a:ext cx="6086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000" b="1" dirty="0" smtClean="0"/>
              <a:t>SVD Status </a:t>
            </a:r>
            <a:r>
              <a:rPr lang="de-AT" sz="3000" b="1" dirty="0" err="1" smtClean="0"/>
              <a:t>for</a:t>
            </a:r>
            <a:r>
              <a:rPr lang="de-AT" sz="3000" b="1" dirty="0" smtClean="0"/>
              <a:t> </a:t>
            </a:r>
            <a:r>
              <a:rPr lang="de-AT" sz="3000" b="1" dirty="0" err="1" smtClean="0"/>
              <a:t>the</a:t>
            </a:r>
            <a:r>
              <a:rPr lang="de-AT" sz="3000" b="1" dirty="0" smtClean="0"/>
              <a:t> DESY Beam Test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9032" y="6229290"/>
            <a:ext cx="3379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 smtClean="0"/>
              <a:t>Markus Friedl (HEPHY Vienna)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6319" y="5147536"/>
            <a:ext cx="371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 smtClean="0"/>
              <a:t>VXDDAQ Workshop, 9 April 2013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Kenwood power supply now in Vienna</a:t>
            </a:r>
          </a:p>
          <a:p>
            <a:pPr lvl="1"/>
            <a:r>
              <a:rPr lang="en-US" dirty="0" smtClean="0"/>
              <a:t>Will be used for the DESY beam test</a:t>
            </a:r>
          </a:p>
          <a:p>
            <a:pPr lvl="1"/>
            <a:r>
              <a:rPr lang="en-US" dirty="0" smtClean="0"/>
              <a:t>GPIB communication (finally) </a:t>
            </a:r>
            <a:r>
              <a:rPr lang="en-US" dirty="0" smtClean="0"/>
              <a:t>works from PC running SL6</a:t>
            </a:r>
          </a:p>
          <a:p>
            <a:pPr lvl="1"/>
            <a:r>
              <a:rPr lang="en-US" dirty="0" smtClean="0"/>
              <a:t>Now fixing hardware interlock</a:t>
            </a:r>
            <a:endParaRPr lang="en-US" dirty="0" smtClean="0"/>
          </a:p>
          <a:p>
            <a:pPr lvl="1"/>
            <a:r>
              <a:rPr lang="en-US" dirty="0" smtClean="0"/>
              <a:t>Software (EPICS) needs to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developed</a:t>
            </a:r>
            <a:endParaRPr lang="en-US" dirty="0" smtClean="0"/>
          </a:p>
          <a:p>
            <a:pPr lvl="2"/>
            <a:r>
              <a:rPr lang="en-US" dirty="0" smtClean="0"/>
              <a:t>Student working on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2050" name="Picture 2" descr="E:\belle2\minutes\2013\2013.02.04_svdpxd\materials\ken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193" y="3323332"/>
            <a:ext cx="3516626" cy="297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Tscharlie’s</a:t>
            </a:r>
            <a:r>
              <a:rPr lang="en-US" dirty="0" smtClean="0"/>
              <a:t> drawing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1026" name="Picture 2" descr="C:\Users\friedl\Desktop\charli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00" y="2133600"/>
            <a:ext cx="4451349" cy="4168864"/>
          </a:xfrm>
          <a:prstGeom prst="rect">
            <a:avLst/>
          </a:prstGeom>
          <a:noFill/>
        </p:spPr>
      </p:pic>
      <p:pic>
        <p:nvPicPr>
          <p:cNvPr id="1027" name="Picture 3" descr="C:\Users\friedl\Desktop\charli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900" y="1156165"/>
            <a:ext cx="1905000" cy="514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Front-End: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755360"/>
          </a:xfrm>
        </p:spPr>
        <p:txBody>
          <a:bodyPr/>
          <a:lstStyle/>
          <a:p>
            <a:r>
              <a:rPr lang="en-US" dirty="0" smtClean="0"/>
              <a:t>To be added: </a:t>
            </a:r>
            <a:r>
              <a:rPr lang="en-US" dirty="0" smtClean="0">
                <a:solidFill>
                  <a:srgbClr val="5C8F29"/>
                </a:solidFill>
              </a:rPr>
              <a:t>L3 module box </a:t>
            </a:r>
            <a:endParaRPr lang="en-US" dirty="0" smtClean="0"/>
          </a:p>
          <a:p>
            <a:pPr lvl="1"/>
            <a:r>
              <a:rPr lang="en-US" dirty="0" smtClean="0"/>
              <a:t>similar to others, but without long tail</a:t>
            </a:r>
          </a:p>
          <a:p>
            <a:r>
              <a:rPr lang="en-US" dirty="0" smtClean="0"/>
              <a:t>L5 box will be made thinner by 3mm to avoid interference with L4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1027" name="Picture 3" descr="C:\Users\friedl\Desktop\charl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900" y="1156165"/>
            <a:ext cx="1905000" cy="514527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9625" y="1400475"/>
            <a:ext cx="228600" cy="1828800"/>
          </a:xfrm>
          <a:prstGeom prst="rect">
            <a:avLst/>
          </a:prstGeom>
          <a:solidFill>
            <a:srgbClr val="5C8F2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48200" y="1600200"/>
            <a:ext cx="310495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Front-End: Cooling Pipes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2050" name="Picture 2" descr="C:\Users\friedl\Desktop\origami.jpg"/>
          <p:cNvPicPr>
            <a:picLocks noChangeAspect="1" noChangeArrowheads="1"/>
          </p:cNvPicPr>
          <p:nvPr/>
        </p:nvPicPr>
        <p:blipFill>
          <a:blip r:embed="rId2" cstate="print"/>
          <a:srcRect l="718" t="8033"/>
          <a:stretch>
            <a:fillRect/>
          </a:stretch>
        </p:blipFill>
        <p:spPr bwMode="auto">
          <a:xfrm>
            <a:off x="1676400" y="1695650"/>
            <a:ext cx="6937015" cy="4267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676400" y="1676400"/>
            <a:ext cx="2514600" cy="4267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55360"/>
          </a:xfrm>
        </p:spPr>
        <p:txBody>
          <a:bodyPr/>
          <a:lstStyle/>
          <a:p>
            <a:r>
              <a:rPr lang="en-US" dirty="0" smtClean="0"/>
              <a:t>L4,5,6 Origami modules exist including cooling pipes </a:t>
            </a:r>
            <a:br>
              <a:rPr lang="en-US" dirty="0" smtClean="0"/>
            </a:br>
            <a:r>
              <a:rPr lang="en-US" dirty="0" smtClean="0"/>
              <a:t>and connectors</a:t>
            </a:r>
          </a:p>
          <a:p>
            <a:r>
              <a:rPr lang="en-US" dirty="0" smtClean="0"/>
              <a:t>Idea: screw down modules on base plate (from bottom)</a:t>
            </a:r>
          </a:p>
          <a:p>
            <a:r>
              <a:rPr lang="en-US" dirty="0" smtClean="0"/>
              <a:t>Serial CO</a:t>
            </a:r>
            <a:r>
              <a:rPr lang="en-US" baseline="-25000" dirty="0" smtClean="0"/>
              <a:t>2</a:t>
            </a:r>
            <a:r>
              <a:rPr lang="en-US" dirty="0" smtClean="0"/>
              <a:t> connections on top side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91325" y="2600425"/>
            <a:ext cx="2286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iedl\Desktop\origami_ho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10050"/>
            <a:ext cx="6292850" cy="1435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Front-End: Mounting SVD Modules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5428650"/>
            <a:ext cx="8229600" cy="869160"/>
          </a:xfrm>
        </p:spPr>
        <p:txBody>
          <a:bodyPr/>
          <a:lstStyle/>
          <a:p>
            <a:r>
              <a:rPr lang="en-US" dirty="0" smtClean="0"/>
              <a:t>Where to put Junction box?</a:t>
            </a:r>
          </a:p>
          <a:p>
            <a:pPr lvl="1"/>
            <a:r>
              <a:rPr lang="en-US" dirty="0" smtClean="0"/>
              <a:t>2m from front-end; could even be inside magnet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11" name="Rectangle 10"/>
          <p:cNvSpPr/>
          <p:nvPr/>
        </p:nvSpPr>
        <p:spPr>
          <a:xfrm>
            <a:off x="546600" y="4038600"/>
            <a:ext cx="806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24375" y="390545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10475" y="4334575"/>
            <a:ext cx="228600" cy="209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V="1">
            <a:off x="5219300" y="4343400"/>
            <a:ext cx="228600" cy="209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09900" y="390545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96000" y="4334575"/>
            <a:ext cx="228600" cy="209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V="1">
            <a:off x="6104825" y="4343400"/>
            <a:ext cx="228600" cy="209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2400" y="4648200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x M3 screws from bottom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7950" y="42672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 plate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267200" y="2286000"/>
            <a:ext cx="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67200" y="2286000"/>
            <a:ext cx="228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2286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15200" y="2286000"/>
            <a:ext cx="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86600" y="2286000"/>
            <a:ext cx="228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86600" y="2286000"/>
            <a:ext cx="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57325" y="1676400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connections to neighbors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Front-End Cables/Connections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 of cold volume:</a:t>
            </a:r>
          </a:p>
          <a:p>
            <a:pPr lvl="1"/>
            <a:r>
              <a:rPr lang="en-US" dirty="0" smtClean="0"/>
              <a:t>8 flat </a:t>
            </a:r>
            <a:r>
              <a:rPr lang="en-US" dirty="0" smtClean="0"/>
              <a:t>cables </a:t>
            </a:r>
            <a:r>
              <a:rPr lang="en-US" dirty="0" smtClean="0"/>
              <a:t>(50 cond.; 32 x 1 mm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Length ~2m (to Junction Box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very flexible</a:t>
            </a:r>
            <a:endParaRPr lang="en-US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A few fibers? (~1mm diameter)</a:t>
            </a:r>
          </a:p>
          <a:p>
            <a:pPr lvl="1"/>
            <a:r>
              <a:rPr lang="en-US" dirty="0" smtClean="0"/>
              <a:t>A few cables for temp &amp; </a:t>
            </a:r>
            <a:r>
              <a:rPr lang="en-US" dirty="0" err="1" smtClean="0"/>
              <a:t>rH</a:t>
            </a:r>
            <a:r>
              <a:rPr lang="en-US" dirty="0" smtClean="0"/>
              <a:t> monitoring (~1mm diameter)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1 CO</a:t>
            </a:r>
            <a:r>
              <a:rPr lang="en-US" baseline="-25000" dirty="0" smtClean="0"/>
              <a:t>2</a:t>
            </a:r>
            <a:r>
              <a:rPr lang="en-US" dirty="0" smtClean="0"/>
              <a:t> cooling circuit (</a:t>
            </a:r>
            <a:r>
              <a:rPr lang="en-US" dirty="0" err="1" smtClean="0"/>
              <a:t>in+out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cold dry gas inlet (no outlet needed)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Junction Box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FADC: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&gt; 10m needed – to be measured </a:t>
            </a:r>
            <a:br>
              <a:rPr lang="en-US" dirty="0" smtClean="0"/>
            </a:br>
            <a:r>
              <a:rPr lang="en-US" dirty="0" smtClean="0"/>
              <a:t>(and minimized) tomorrow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9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M.Friedl</a:t>
            </a:r>
            <a:r>
              <a:rPr lang="en-US" dirty="0" smtClean="0"/>
              <a:t>: SVD Status for the DESY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3074" name="Picture 2" descr="C:\Users\friedl\Desktop\2012.03.14_b2gm\materials\hybrid_c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129" y="1752600"/>
            <a:ext cx="2671640" cy="1600200"/>
          </a:xfrm>
          <a:prstGeom prst="rect">
            <a:avLst/>
          </a:prstGeom>
          <a:noFill/>
        </p:spPr>
      </p:pic>
      <p:pic>
        <p:nvPicPr>
          <p:cNvPr id="9" name="Picture 3" descr="C:\Users\friedl\Desktop\68_cable_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060" y="4114800"/>
            <a:ext cx="2671200" cy="21129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2545" y="3025590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</a:t>
            </a:r>
            <a:r>
              <a:rPr lang="en-US" dirty="0" smtClean="0">
                <a:sym typeface="Symbol"/>
              </a:rPr>
              <a:t> Junction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2789" y="5905963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Junction Box  FADC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200400"/>
            <a:ext cx="35052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Backup Slides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7" name="Picture 2" descr="C:\Users\friedl\Desktop\materials\rev0_half_rendering_l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806953" cy="223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Analog &amp; digital level translation between </a:t>
            </a:r>
            <a:r>
              <a:rPr lang="en-US" dirty="0" smtClean="0">
                <a:sym typeface="Symbol"/>
              </a:rPr>
              <a:t> bias and GND</a:t>
            </a:r>
          </a:p>
          <a:p>
            <a:r>
              <a:rPr lang="en-US" dirty="0" smtClean="0">
                <a:sym typeface="Symbol"/>
              </a:rPr>
              <a:t>Digitization, signal conditioning (FIR filter), data processing</a:t>
            </a:r>
          </a:p>
          <a:p>
            <a:r>
              <a:rPr lang="en-US" dirty="0" smtClean="0">
                <a:sym typeface="Symbol"/>
              </a:rPr>
              <a:t>Central FPGA is an </a:t>
            </a:r>
            <a:r>
              <a:rPr lang="en-US" dirty="0" err="1" smtClean="0">
                <a:sym typeface="Symbol"/>
              </a:rPr>
              <a:t>Altera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Stratix</a:t>
            </a:r>
            <a:r>
              <a:rPr lang="en-US" dirty="0" smtClean="0">
                <a:sym typeface="Symbol"/>
              </a:rPr>
              <a:t> IV GX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69" y="1613733"/>
            <a:ext cx="8208000" cy="365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System 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4 crates with FADC modules (one crate shown above)</a:t>
            </a:r>
          </a:p>
          <a:p>
            <a:r>
              <a:rPr lang="en-US" dirty="0" smtClean="0"/>
              <a:t>One single FADC Controller</a:t>
            </a:r>
          </a:p>
          <a:p>
            <a:pPr lvl="1"/>
            <a:r>
              <a:rPr lang="en-US" dirty="0" smtClean="0"/>
              <a:t>Receives TTD signals</a:t>
            </a:r>
          </a:p>
          <a:p>
            <a:pPr lvl="1"/>
            <a:r>
              <a:rPr lang="en-US" dirty="0" smtClean="0"/>
              <a:t>Distributes clock, trigger and other controls to all Buffer</a:t>
            </a:r>
          </a:p>
          <a:p>
            <a:r>
              <a:rPr lang="en-US" dirty="0" smtClean="0"/>
              <a:t>Buffer module</a:t>
            </a:r>
          </a:p>
          <a:p>
            <a:pPr lvl="1"/>
            <a:r>
              <a:rPr lang="en-US" dirty="0" smtClean="0"/>
              <a:t>One in each crate</a:t>
            </a:r>
            <a:endParaRPr lang="en-US" dirty="0"/>
          </a:p>
          <a:p>
            <a:pPr lvl="1"/>
            <a:r>
              <a:rPr lang="en-US" dirty="0" smtClean="0"/>
              <a:t>Distributes signals to FADCs through backplane bus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35284" b="31138"/>
          <a:stretch>
            <a:fillRect/>
          </a:stretch>
        </p:blipFill>
        <p:spPr bwMode="auto">
          <a:xfrm>
            <a:off x="609600" y="15240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From/to FADC Controller via Buffer and backplane bus</a:t>
            </a:r>
          </a:p>
          <a:p>
            <a:pPr lvl="1"/>
            <a:r>
              <a:rPr lang="en-US" dirty="0" smtClean="0"/>
              <a:t>Clock, trigger, other controls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From/to PC via VME bus</a:t>
            </a:r>
          </a:p>
          <a:p>
            <a:pPr lvl="1"/>
            <a:r>
              <a:rPr lang="en-US" dirty="0" smtClean="0"/>
              <a:t>Configuration, slow controls, monitoring (e.g. bias currents)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From/to PC via </a:t>
            </a:r>
            <a:r>
              <a:rPr lang="en-US" dirty="0" err="1" smtClean="0"/>
              <a:t>GbE</a:t>
            </a:r>
            <a:endParaRPr lang="en-US" dirty="0" smtClean="0"/>
          </a:p>
          <a:p>
            <a:pPr lvl="1"/>
            <a:r>
              <a:rPr lang="en-US" dirty="0" smtClean="0"/>
              <a:t>Spy data, local data (pedestal/noise evaluation, internal calibration)</a:t>
            </a:r>
          </a:p>
          <a:p>
            <a:endParaRPr lang="en-US" sz="1000" dirty="0" smtClean="0"/>
          </a:p>
          <a:p>
            <a:r>
              <a:rPr lang="en-US" dirty="0" smtClean="0"/>
              <a:t>To COPPER and DATCON via FTB</a:t>
            </a:r>
          </a:p>
          <a:p>
            <a:pPr lvl="1"/>
            <a:r>
              <a:rPr lang="en-US" dirty="0" smtClean="0"/>
              <a:t>“Normal” data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2526" b="12733"/>
          <a:stretch>
            <a:fillRect/>
          </a:stretch>
        </p:blipFill>
        <p:spPr bwMode="auto">
          <a:xfrm>
            <a:off x="561393" y="1524000"/>
            <a:ext cx="31273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895600"/>
            <a:ext cx="35052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Introduction</a:t>
            </a:r>
          </a:p>
          <a:p>
            <a:pPr>
              <a:buNone/>
            </a:pPr>
            <a:r>
              <a:rPr lang="en-US" sz="3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Status of Parts</a:t>
            </a:r>
          </a:p>
          <a:p>
            <a:pPr>
              <a:buNone/>
            </a:pP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7" name="Picture 2" descr="C:\Users\friedl\Desktop\materials\rev0_half_rendering_l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806953" cy="223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Data Output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Modes of operation:</a:t>
            </a:r>
          </a:p>
          <a:p>
            <a:pPr lvl="1"/>
            <a:r>
              <a:rPr lang="en-US" i="1" dirty="0" smtClean="0"/>
              <a:t>Raw mode</a:t>
            </a:r>
          </a:p>
          <a:p>
            <a:pPr lvl="2"/>
            <a:r>
              <a:rPr lang="en-US" dirty="0" smtClean="0"/>
              <a:t>raw ADC data for a defined length</a:t>
            </a:r>
          </a:p>
          <a:p>
            <a:pPr lvl="1"/>
            <a:r>
              <a:rPr lang="en-US" i="1" dirty="0" smtClean="0"/>
              <a:t>Transparent mode</a:t>
            </a:r>
          </a:p>
          <a:p>
            <a:pPr lvl="2"/>
            <a:r>
              <a:rPr lang="en-US" dirty="0" smtClean="0"/>
              <a:t>APV25 frame detection with header data and raw data of all strips</a:t>
            </a:r>
          </a:p>
          <a:p>
            <a:pPr lvl="1"/>
            <a:r>
              <a:rPr lang="en-US" i="1" dirty="0" smtClean="0"/>
              <a:t>Zero-suppressed mode</a:t>
            </a:r>
          </a:p>
          <a:p>
            <a:pPr lvl="2"/>
            <a:r>
              <a:rPr lang="en-US" dirty="0" smtClean="0"/>
              <a:t>Pedestal subtraction, CMC, only hits above threshold (3 or 6 samples)</a:t>
            </a:r>
          </a:p>
          <a:p>
            <a:pPr lvl="1"/>
            <a:r>
              <a:rPr lang="en-US" i="1" dirty="0" smtClean="0"/>
              <a:t>Zero-suppressed + hit time finding mode</a:t>
            </a:r>
          </a:p>
          <a:p>
            <a:pPr lvl="2"/>
            <a:r>
              <a:rPr lang="en-US" dirty="0" smtClean="0"/>
              <a:t>Peak sample and peak time, all 3 or 6 samples only for unclear cases (such as double peak = pileup)</a:t>
            </a:r>
          </a:p>
          <a:p>
            <a:pPr lvl="2"/>
            <a:endParaRPr lang="en-US" sz="900" dirty="0" smtClean="0"/>
          </a:p>
          <a:p>
            <a:r>
              <a:rPr lang="en-US" i="1" dirty="0" smtClean="0"/>
              <a:t>Raw + transparent </a:t>
            </a:r>
            <a:r>
              <a:rPr lang="en-US" dirty="0" smtClean="0"/>
              <a:t>are typically used SVD-internally (timing adjustments, pedestal/noise evaluation, calibration, …)</a:t>
            </a:r>
          </a:p>
          <a:p>
            <a:r>
              <a:rPr lang="en-US" i="1" dirty="0" smtClean="0"/>
              <a:t>Zero-suppressed (+hit time finding)</a:t>
            </a:r>
            <a:r>
              <a:rPr lang="en-US" dirty="0" smtClean="0"/>
              <a:t> are the normal data formats sent to FTB + COPPER/DATCON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20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iedl\Desktop\raw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18488"/>
            <a:ext cx="3257551" cy="471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Format: Raw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755360"/>
          </a:xfrm>
        </p:spPr>
        <p:txBody>
          <a:bodyPr>
            <a:normAutofit/>
          </a:bodyPr>
          <a:lstStyle/>
          <a:p>
            <a:r>
              <a:rPr lang="de-AT" dirty="0" smtClean="0"/>
              <a:t>Run type </a:t>
            </a:r>
          </a:p>
          <a:p>
            <a:pPr lvl="1"/>
            <a:r>
              <a:rPr lang="de-AT" dirty="0" smtClean="0"/>
              <a:t>00…</a:t>
            </a:r>
            <a:r>
              <a:rPr lang="de-AT" dirty="0" err="1" smtClean="0"/>
              <a:t>raw</a:t>
            </a:r>
            <a:endParaRPr lang="de-AT" dirty="0" smtClean="0"/>
          </a:p>
          <a:p>
            <a:pPr lvl="1"/>
            <a:r>
              <a:rPr lang="de-AT" dirty="0" smtClean="0"/>
              <a:t>01…transparent </a:t>
            </a:r>
          </a:p>
          <a:p>
            <a:pPr lvl="1"/>
            <a:r>
              <a:rPr lang="de-AT" dirty="0" smtClean="0"/>
              <a:t>10…</a:t>
            </a:r>
            <a:r>
              <a:rPr lang="de-AT" dirty="0" err="1" smtClean="0"/>
              <a:t>zero-suppressed</a:t>
            </a:r>
            <a:endParaRPr lang="de-AT" dirty="0" smtClean="0"/>
          </a:p>
          <a:p>
            <a:pPr lvl="1"/>
            <a:r>
              <a:rPr lang="de-AT" dirty="0" smtClean="0"/>
              <a:t> 11…</a:t>
            </a:r>
            <a:r>
              <a:rPr lang="de-AT" dirty="0" err="1" smtClean="0"/>
              <a:t>zero-suppressed</a:t>
            </a:r>
            <a:r>
              <a:rPr lang="de-AT" dirty="0" smtClean="0"/>
              <a:t> + </a:t>
            </a:r>
            <a:r>
              <a:rPr lang="de-AT" dirty="0" err="1" smtClean="0"/>
              <a:t>hit</a:t>
            </a:r>
            <a:r>
              <a:rPr lang="de-AT" dirty="0" smtClean="0"/>
              <a:t> time </a:t>
            </a:r>
            <a:r>
              <a:rPr lang="de-AT" dirty="0" err="1" smtClean="0"/>
              <a:t>finding</a:t>
            </a:r>
            <a:r>
              <a:rPr lang="de-AT" dirty="0" smtClean="0"/>
              <a:t> </a:t>
            </a:r>
          </a:p>
          <a:p>
            <a:r>
              <a:rPr lang="de-AT" dirty="0" smtClean="0"/>
              <a:t>Event type </a:t>
            </a:r>
          </a:p>
          <a:p>
            <a:pPr lvl="1"/>
            <a:r>
              <a:rPr lang="de-AT" dirty="0" smtClean="0"/>
              <a:t>000…TTD </a:t>
            </a:r>
            <a:r>
              <a:rPr lang="de-AT" dirty="0" err="1" smtClean="0"/>
              <a:t>event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100…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software</a:t>
            </a:r>
            <a:r>
              <a:rPr lang="de-AT" dirty="0" smtClean="0"/>
              <a:t>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101…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intcal</a:t>
            </a:r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21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8535600" cy="5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Mode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data frame consists of</a:t>
            </a:r>
          </a:p>
          <a:p>
            <a:pPr lvl="1"/>
            <a:r>
              <a:rPr lang="en-US" dirty="0" smtClean="0"/>
              <a:t>1 Main Header</a:t>
            </a:r>
          </a:p>
          <a:p>
            <a:pPr lvl="1"/>
            <a:r>
              <a:rPr lang="en-US" dirty="0" smtClean="0"/>
              <a:t>1 Channel Header per active APV25 input (up to 48)</a:t>
            </a:r>
          </a:p>
          <a:p>
            <a:pPr lvl="1"/>
            <a:r>
              <a:rPr lang="en-US" dirty="0" smtClean="0"/>
              <a:t>X/2 words for raw data for each active APV25</a:t>
            </a:r>
          </a:p>
          <a:p>
            <a:pPr lvl="2"/>
            <a:r>
              <a:rPr lang="en-US" dirty="0" smtClean="0"/>
              <a:t>X…number of ADC samples (written in channel header)</a:t>
            </a:r>
          </a:p>
          <a:p>
            <a:pPr lvl="1"/>
            <a:r>
              <a:rPr lang="en-US" dirty="0" smtClean="0"/>
              <a:t>1 Trailer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343676" y="4445322"/>
            <a:ext cx="461665" cy="144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Main Header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186" y="444532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4521522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data of channel 0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71459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98773" y="4523793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Raw data of </a:t>
            </a:r>
            <a:br>
              <a:rPr lang="en-US" dirty="0" smtClean="0"/>
            </a:br>
            <a:r>
              <a:rPr lang="en-US" dirty="0" smtClean="0"/>
              <a:t>channel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5059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52379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Raw data…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29328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Trailer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iedl\Desktop\transparent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06" y="1618488"/>
            <a:ext cx="3257550" cy="471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Format: Transparent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755360"/>
          </a:xfrm>
        </p:spPr>
        <p:txBody>
          <a:bodyPr>
            <a:normAutofit/>
          </a:bodyPr>
          <a:lstStyle/>
          <a:p>
            <a:r>
              <a:rPr lang="en-US" dirty="0" smtClean="0"/>
              <a:t>Error bit </a:t>
            </a:r>
          </a:p>
          <a:p>
            <a:pPr lvl="1"/>
            <a:r>
              <a:rPr lang="en-US" dirty="0" smtClean="0"/>
              <a:t>Extracted from APV25 header</a:t>
            </a:r>
          </a:p>
          <a:p>
            <a:r>
              <a:rPr lang="en-US" dirty="0" smtClean="0"/>
              <a:t>Wired-or error </a:t>
            </a:r>
          </a:p>
          <a:p>
            <a:pPr lvl="1"/>
            <a:r>
              <a:rPr lang="en-US" dirty="0" smtClean="0"/>
              <a:t>OR of all APV25 error bits </a:t>
            </a:r>
          </a:p>
          <a:p>
            <a:r>
              <a:rPr lang="en-US" dirty="0" smtClean="0"/>
              <a:t>Error 0, 1, 2</a:t>
            </a:r>
          </a:p>
          <a:p>
            <a:pPr lvl="1"/>
            <a:r>
              <a:rPr lang="en-US" dirty="0" smtClean="0"/>
              <a:t>indicators for abnormal conditions</a:t>
            </a:r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23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8535600" cy="5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data frame consists of</a:t>
            </a:r>
          </a:p>
          <a:p>
            <a:pPr lvl="1"/>
            <a:r>
              <a:rPr lang="en-US" dirty="0" smtClean="0"/>
              <a:t>1 Main Header</a:t>
            </a:r>
          </a:p>
          <a:p>
            <a:pPr lvl="1"/>
            <a:r>
              <a:rPr lang="en-US" dirty="0" smtClean="0"/>
              <a:t>1 Channel Header per active APV25 input (up to 48)</a:t>
            </a:r>
          </a:p>
          <a:p>
            <a:pPr lvl="1"/>
            <a:r>
              <a:rPr lang="en-US" dirty="0" smtClean="0"/>
              <a:t>64 words for raw strip data for each active APV25 and sample</a:t>
            </a:r>
          </a:p>
          <a:p>
            <a:pPr lvl="1"/>
            <a:r>
              <a:rPr lang="en-US" dirty="0" smtClean="0"/>
              <a:t>1 Trailer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343676" y="4445322"/>
            <a:ext cx="461665" cy="144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Main Header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616" y="4445322"/>
            <a:ext cx="738664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0,</a:t>
            </a:r>
            <a:br>
              <a:rPr lang="en-US" dirty="0" smtClean="0"/>
            </a:br>
            <a:r>
              <a:rPr lang="en-US" dirty="0" smtClean="0"/>
              <a:t>sample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14798" y="4521522"/>
            <a:ext cx="237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Transparent  strip data </a:t>
            </a:r>
            <a:br>
              <a:rPr lang="en-US" dirty="0" smtClean="0"/>
            </a:br>
            <a:r>
              <a:rPr lang="en-US" dirty="0" smtClean="0"/>
              <a:t>of channel 0, sample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44112" y="4438262"/>
            <a:ext cx="738664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0, </a:t>
            </a:r>
            <a:br>
              <a:rPr lang="en-US" dirty="0" smtClean="0"/>
            </a:br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8680" y="4523793"/>
            <a:ext cx="1410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Transp. data </a:t>
            </a:r>
            <a:br>
              <a:rPr lang="en-US" dirty="0" smtClean="0"/>
            </a:br>
            <a:r>
              <a:rPr lang="en-US" dirty="0" smtClean="0"/>
              <a:t>channel 0, </a:t>
            </a:r>
            <a:br>
              <a:rPr lang="en-US" dirty="0" smtClean="0"/>
            </a:br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61424" y="4438262"/>
            <a:ext cx="738664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0, </a:t>
            </a:r>
            <a:br>
              <a:rPr lang="en-US" dirty="0" smtClean="0"/>
            </a:br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16278" y="4523793"/>
            <a:ext cx="886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Transp.</a:t>
            </a:r>
            <a:br>
              <a:rPr lang="en-US" dirty="0" smtClean="0"/>
            </a:br>
            <a:r>
              <a:rPr lang="en-US" dirty="0" smtClean="0"/>
              <a:t>strip </a:t>
            </a:r>
            <a:br>
              <a:rPr lang="en-US" dirty="0" smtClean="0"/>
            </a:br>
            <a:r>
              <a:rPr lang="en-US" dirty="0" smtClean="0"/>
              <a:t>data…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29328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Trailer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iedl\Desktop\zs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73" y="1618488"/>
            <a:ext cx="3994151" cy="471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Format: Zero-suppressed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755360"/>
          </a:xfrm>
        </p:spPr>
        <p:txBody>
          <a:bodyPr>
            <a:normAutofit/>
          </a:bodyPr>
          <a:lstStyle/>
          <a:p>
            <a:r>
              <a:rPr lang="en-US" dirty="0" smtClean="0"/>
              <a:t>Remarks</a:t>
            </a:r>
          </a:p>
          <a:p>
            <a:pPr lvl="1"/>
            <a:r>
              <a:rPr lang="en-US" dirty="0" smtClean="0"/>
              <a:t>* of first sample</a:t>
            </a:r>
          </a:p>
          <a:p>
            <a:pPr lvl="1"/>
            <a:r>
              <a:rPr lang="en-US" dirty="0" smtClean="0"/>
              <a:t>** wired-or of all samples</a:t>
            </a:r>
          </a:p>
          <a:p>
            <a:pPr lvl="1"/>
            <a:r>
              <a:rPr lang="en-US" dirty="0" smtClean="0"/>
              <a:t>*** only if &gt;1 samples</a:t>
            </a:r>
          </a:p>
          <a:p>
            <a:r>
              <a:rPr lang="en-US" dirty="0" smtClean="0"/>
              <a:t>Second yellow block only appears if 6 samples are read out</a:t>
            </a:r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25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8535600" cy="5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Zero-suppressed Mode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data frame consists of</a:t>
            </a:r>
          </a:p>
          <a:p>
            <a:pPr lvl="1"/>
            <a:r>
              <a:rPr lang="en-US" dirty="0" smtClean="0"/>
              <a:t>1 Main Header</a:t>
            </a:r>
          </a:p>
          <a:p>
            <a:pPr lvl="1"/>
            <a:r>
              <a:rPr lang="en-US" dirty="0" smtClean="0"/>
              <a:t>1 Channel Header per active APV25 input (=up to 48)</a:t>
            </a:r>
          </a:p>
          <a:p>
            <a:pPr lvl="1"/>
            <a:r>
              <a:rPr lang="en-US" dirty="0" smtClean="0"/>
              <a:t>2N data words with N hit strips (in case of 6 samples)</a:t>
            </a:r>
          </a:p>
          <a:p>
            <a:pPr lvl="2"/>
            <a:r>
              <a:rPr lang="en-US" dirty="0" smtClean="0"/>
              <a:t>No data words if no hits found</a:t>
            </a:r>
          </a:p>
          <a:p>
            <a:pPr lvl="1"/>
            <a:r>
              <a:rPr lang="en-US" dirty="0" smtClean="0"/>
              <a:t>1 Trailer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343676" y="4445322"/>
            <a:ext cx="461665" cy="144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Main Header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186" y="444532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5929" y="4521522"/>
            <a:ext cx="1034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hit</a:t>
            </a:r>
          </a:p>
          <a:p>
            <a:pPr algn="ctr"/>
            <a:r>
              <a:rPr lang="en-US" dirty="0" smtClean="0"/>
              <a:t>(6 data </a:t>
            </a:r>
            <a:br>
              <a:rPr lang="en-US" dirty="0" smtClean="0"/>
            </a:br>
            <a:r>
              <a:rPr lang="en-US" dirty="0" smtClean="0"/>
              <a:t>samples)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452379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hits</a:t>
            </a:r>
          </a:p>
          <a:p>
            <a:pPr algn="ctr"/>
            <a:r>
              <a:rPr lang="en-US" dirty="0" smtClean="0"/>
              <a:t>(6 data samples each)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5059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29328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Trailer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80590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06211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31832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452574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Hits…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iedl\Desktop\zshitm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18488"/>
            <a:ext cx="4730750" cy="470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Format: Zero-suppressed + Hit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352800" cy="4755360"/>
          </a:xfrm>
        </p:spPr>
        <p:txBody>
          <a:bodyPr>
            <a:normAutofit/>
          </a:bodyPr>
          <a:lstStyle/>
          <a:p>
            <a:r>
              <a:rPr lang="en-US" dirty="0" smtClean="0"/>
              <a:t>Normally, only peak sample and peak time is sent (orange)</a:t>
            </a:r>
          </a:p>
          <a:p>
            <a:r>
              <a:rPr lang="en-US" dirty="0" smtClean="0"/>
              <a:t>Yellow sample data word(s) only appears if hit time cannot be found reliably</a:t>
            </a:r>
          </a:p>
          <a:p>
            <a:pPr lvl="1"/>
            <a:r>
              <a:rPr lang="en-US" dirty="0" smtClean="0"/>
              <a:t>E.g. double-peak due to pile-up</a:t>
            </a:r>
          </a:p>
          <a:p>
            <a:pPr lvl="1"/>
            <a:r>
              <a:rPr lang="en-US" dirty="0" smtClean="0"/>
              <a:t>“Samples Next” = 1 in such a case</a:t>
            </a:r>
          </a:p>
          <a:p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27</a:t>
            </a:fld>
            <a:endParaRPr lang="en-US" noProof="0"/>
          </a:p>
        </p:txBody>
      </p:sp>
      <p:sp>
        <p:nvSpPr>
          <p:cNvPr id="9" name="TextBox 8"/>
          <p:cNvSpPr txBox="1"/>
          <p:nvPr/>
        </p:nvSpPr>
        <p:spPr>
          <a:xfrm>
            <a:off x="3662799" y="6278880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(Only if 6 samples)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8535600" cy="5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Zero-suppressed + Hit Time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data frame consists of</a:t>
            </a:r>
          </a:p>
          <a:p>
            <a:pPr lvl="1"/>
            <a:r>
              <a:rPr lang="en-US" dirty="0" smtClean="0"/>
              <a:t>1 Main Header</a:t>
            </a:r>
          </a:p>
          <a:p>
            <a:pPr lvl="1"/>
            <a:r>
              <a:rPr lang="en-US" dirty="0" smtClean="0"/>
              <a:t>1 Channel Header per active APV25 input (=up to 48)</a:t>
            </a:r>
          </a:p>
          <a:p>
            <a:pPr lvl="1"/>
            <a:r>
              <a:rPr lang="en-US" dirty="0" smtClean="0"/>
              <a:t>N data words with N hit strips </a:t>
            </a:r>
            <a:br>
              <a:rPr lang="en-US" dirty="0" smtClean="0"/>
            </a:br>
            <a:r>
              <a:rPr lang="en-US" dirty="0" smtClean="0"/>
              <a:t>+ 2 data words per bad hit (no timing found)</a:t>
            </a:r>
          </a:p>
          <a:p>
            <a:pPr lvl="1"/>
            <a:r>
              <a:rPr lang="en-US" dirty="0" smtClean="0"/>
              <a:t>1 Trailer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343676" y="4445322"/>
            <a:ext cx="461665" cy="1447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Main Header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186" y="444532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9124" y="4523793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</a:t>
            </a:r>
          </a:p>
          <a:p>
            <a:pPr algn="ctr"/>
            <a:r>
              <a:rPr lang="en-US" dirty="0" smtClean="0"/>
              <a:t>good </a:t>
            </a:r>
          </a:p>
          <a:p>
            <a:pPr algn="ctr"/>
            <a:r>
              <a:rPr lang="en-US" dirty="0" smtClean="0"/>
              <a:t>hits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5059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29328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Trailer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51655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7276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73011" y="4438262"/>
            <a:ext cx="461665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Channel Header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452574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Hits…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4523793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</a:t>
            </a:r>
          </a:p>
          <a:p>
            <a:pPr algn="ctr"/>
            <a:r>
              <a:rPr lang="en-US" dirty="0" smtClean="0"/>
              <a:t>good </a:t>
            </a:r>
          </a:p>
          <a:p>
            <a:pPr algn="ctr"/>
            <a:r>
              <a:rPr lang="en-US" dirty="0" smtClean="0"/>
              <a:t>hit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4523793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bad hit followed by 6 data samples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Minimum size</a:t>
            </a:r>
            <a:r>
              <a:rPr lang="en-US" dirty="0" smtClean="0"/>
              <a:t> (for all modes):</a:t>
            </a:r>
          </a:p>
          <a:p>
            <a:pPr lvl="1"/>
            <a:r>
              <a:rPr lang="en-US" dirty="0" smtClean="0"/>
              <a:t>Assuming that all APV channels are deactivated:</a:t>
            </a:r>
          </a:p>
          <a:p>
            <a:pPr lvl="1"/>
            <a:r>
              <a:rPr lang="en-US" dirty="0" smtClean="0"/>
              <a:t>Main header + trailer = </a:t>
            </a:r>
            <a:r>
              <a:rPr lang="en-US" b="1" dirty="0" smtClean="0"/>
              <a:t>2 words</a:t>
            </a:r>
          </a:p>
          <a:p>
            <a:r>
              <a:rPr lang="en-US" b="1" dirty="0" smtClean="0"/>
              <a:t>Maximum size:</a:t>
            </a:r>
          </a:p>
          <a:p>
            <a:pPr lvl="1"/>
            <a:r>
              <a:rPr lang="en-US" i="1" dirty="0" smtClean="0"/>
              <a:t>Raw mode: </a:t>
            </a:r>
            <a:r>
              <a:rPr lang="en-US" dirty="0" smtClean="0"/>
              <a:t>950 ADC samples per channel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1" dirty="0" smtClean="0"/>
              <a:t>22850 words</a:t>
            </a:r>
          </a:p>
          <a:p>
            <a:pPr lvl="1"/>
            <a:r>
              <a:rPr lang="en-US" i="1" dirty="0" smtClean="0"/>
              <a:t>Transparent mode: </a:t>
            </a:r>
            <a:r>
              <a:rPr lang="en-US" dirty="0" smtClean="0"/>
              <a:t>64 words per channel &amp; sample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1" dirty="0" smtClean="0"/>
              <a:t>18722 w.</a:t>
            </a:r>
          </a:p>
          <a:p>
            <a:pPr lvl="1"/>
            <a:r>
              <a:rPr lang="en-US" i="1" dirty="0" smtClean="0"/>
              <a:t>Zero-suppressed mode: </a:t>
            </a:r>
            <a:r>
              <a:rPr lang="en-US" dirty="0" smtClean="0"/>
              <a:t>all channels have hits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1" dirty="0" smtClean="0"/>
              <a:t>12338 words</a:t>
            </a:r>
          </a:p>
          <a:p>
            <a:pPr lvl="1"/>
            <a:r>
              <a:rPr lang="en-US" i="1" dirty="0" smtClean="0"/>
              <a:t>Zero-suppressed + hit time mode: </a:t>
            </a:r>
            <a:r>
              <a:rPr lang="en-US" dirty="0" smtClean="0"/>
              <a:t>all channels have hits &amp; need sample data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1" dirty="0" smtClean="0"/>
              <a:t>18482 words</a:t>
            </a:r>
          </a:p>
          <a:p>
            <a:r>
              <a:rPr lang="en-US" dirty="0" smtClean="0"/>
              <a:t>For the latter two cases, the actual size depends on the occupancy and is typically much smaller</a:t>
            </a:r>
          </a:p>
          <a:p>
            <a:pPr lvl="1"/>
            <a:r>
              <a:rPr lang="en-US" b="1" dirty="0" smtClean="0"/>
              <a:t>1% occupancy </a:t>
            </a:r>
            <a:r>
              <a:rPr lang="en-US" dirty="0" smtClean="0"/>
              <a:t>makes </a:t>
            </a:r>
            <a:r>
              <a:rPr lang="en-US" b="1" dirty="0" smtClean="0"/>
              <a:t>~173 words </a:t>
            </a:r>
            <a:r>
              <a:rPr lang="en-US" dirty="0" smtClean="0"/>
              <a:t>(</a:t>
            </a:r>
            <a:r>
              <a:rPr lang="en-US" i="1" dirty="0" smtClean="0"/>
              <a:t>zero-</a:t>
            </a:r>
            <a:r>
              <a:rPr lang="en-US" i="1" dirty="0" err="1" smtClean="0"/>
              <a:t>suppresed</a:t>
            </a:r>
            <a:r>
              <a:rPr lang="en-US" i="1" dirty="0" smtClean="0"/>
              <a:t> mode,</a:t>
            </a:r>
            <a:r>
              <a:rPr lang="en-US" dirty="0" smtClean="0"/>
              <a:t> 6 samples) or 124 words (</a:t>
            </a:r>
            <a:r>
              <a:rPr lang="en-US" i="1" dirty="0" err="1" smtClean="0"/>
              <a:t>zs+hit</a:t>
            </a:r>
            <a:r>
              <a:rPr lang="en-US" i="1" dirty="0" smtClean="0"/>
              <a:t> time mode,</a:t>
            </a:r>
            <a:r>
              <a:rPr lang="en-US" dirty="0" smtClean="0"/>
              <a:t> 10% bad timing)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29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SVD Readout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shown many times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  <p:grpSp>
        <p:nvGrpSpPr>
          <p:cNvPr id="7" name="Group 125"/>
          <p:cNvGrpSpPr/>
          <p:nvPr/>
        </p:nvGrpSpPr>
        <p:grpSpPr>
          <a:xfrm>
            <a:off x="567265" y="2667000"/>
            <a:ext cx="8043336" cy="3670386"/>
            <a:chOff x="304800" y="2403157"/>
            <a:chExt cx="8443913" cy="3853181"/>
          </a:xfrm>
        </p:grpSpPr>
        <p:grpSp>
          <p:nvGrpSpPr>
            <p:cNvPr id="8" name="図形グループ 146"/>
            <p:cNvGrpSpPr/>
            <p:nvPr/>
          </p:nvGrpSpPr>
          <p:grpSpPr>
            <a:xfrm>
              <a:off x="1828800" y="4521200"/>
              <a:ext cx="990601" cy="381000"/>
              <a:chOff x="1828800" y="4648717"/>
              <a:chExt cx="990601" cy="304283"/>
            </a:xfrm>
          </p:grpSpPr>
          <p:sp>
            <p:nvSpPr>
              <p:cNvPr id="108" name="フリーフォーム 137"/>
              <p:cNvSpPr/>
              <p:nvPr/>
            </p:nvSpPr>
            <p:spPr>
              <a:xfrm>
                <a:off x="1828801" y="46487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 140"/>
              <p:cNvSpPr/>
              <p:nvPr/>
            </p:nvSpPr>
            <p:spPr>
              <a:xfrm>
                <a:off x="1828800" y="46741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 141"/>
              <p:cNvSpPr/>
              <p:nvPr/>
            </p:nvSpPr>
            <p:spPr>
              <a:xfrm>
                <a:off x="1828800" y="46995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 142"/>
              <p:cNvSpPr/>
              <p:nvPr/>
            </p:nvSpPr>
            <p:spPr>
              <a:xfrm>
                <a:off x="1828800" y="47249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 143"/>
              <p:cNvSpPr/>
              <p:nvPr/>
            </p:nvSpPr>
            <p:spPr>
              <a:xfrm>
                <a:off x="1828800" y="47503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 144"/>
              <p:cNvSpPr/>
              <p:nvPr/>
            </p:nvSpPr>
            <p:spPr>
              <a:xfrm>
                <a:off x="1828800" y="47757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 145"/>
              <p:cNvSpPr/>
              <p:nvPr/>
            </p:nvSpPr>
            <p:spPr>
              <a:xfrm>
                <a:off x="1828800" y="4801117"/>
                <a:ext cx="990600" cy="151883"/>
              </a:xfrm>
              <a:custGeom>
                <a:avLst/>
                <a:gdLst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427145 h 427145"/>
                  <a:gd name="connsiteX1" fmla="*/ 356086 w 1341259"/>
                  <a:gd name="connsiteY1" fmla="*/ 82910 h 427145"/>
                  <a:gd name="connsiteX2" fmla="*/ 712173 w 1341259"/>
                  <a:gd name="connsiteY2" fmla="*/ 355924 h 427145"/>
                  <a:gd name="connsiteX3" fmla="*/ 985172 w 1341259"/>
                  <a:gd name="connsiteY3" fmla="*/ 71040 h 427145"/>
                  <a:gd name="connsiteX4" fmla="*/ 1341259 w 1341259"/>
                  <a:gd name="connsiteY4" fmla="*/ 142261 h 42714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56105 h 356105"/>
                  <a:gd name="connsiteX1" fmla="*/ 356086 w 1341259"/>
                  <a:gd name="connsiteY1" fmla="*/ 11870 h 356105"/>
                  <a:gd name="connsiteX2" fmla="*/ 712173 w 1341259"/>
                  <a:gd name="connsiteY2" fmla="*/ 284884 h 356105"/>
                  <a:gd name="connsiteX3" fmla="*/ 985172 w 1341259"/>
                  <a:gd name="connsiteY3" fmla="*/ 0 h 356105"/>
                  <a:gd name="connsiteX4" fmla="*/ 1341259 w 1341259"/>
                  <a:gd name="connsiteY4" fmla="*/ 71221 h 35610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341259"/>
                  <a:gd name="connsiteY0" fmla="*/ 391715 h 391715"/>
                  <a:gd name="connsiteX1" fmla="*/ 356086 w 1341259"/>
                  <a:gd name="connsiteY1" fmla="*/ 47480 h 391715"/>
                  <a:gd name="connsiteX2" fmla="*/ 712173 w 1341259"/>
                  <a:gd name="connsiteY2" fmla="*/ 320494 h 391715"/>
                  <a:gd name="connsiteX3" fmla="*/ 985172 w 1341259"/>
                  <a:gd name="connsiteY3" fmla="*/ 35610 h 391715"/>
                  <a:gd name="connsiteX4" fmla="*/ 1341259 w 1341259"/>
                  <a:gd name="connsiteY4" fmla="*/ 106831 h 391715"/>
                  <a:gd name="connsiteX0" fmla="*/ 0 w 1722259"/>
                  <a:gd name="connsiteY0" fmla="*/ 396695 h 569011"/>
                  <a:gd name="connsiteX1" fmla="*/ 356086 w 1722259"/>
                  <a:gd name="connsiteY1" fmla="*/ 52460 h 569011"/>
                  <a:gd name="connsiteX2" fmla="*/ 712173 w 1722259"/>
                  <a:gd name="connsiteY2" fmla="*/ 325474 h 569011"/>
                  <a:gd name="connsiteX3" fmla="*/ 985172 w 1722259"/>
                  <a:gd name="connsiteY3" fmla="*/ 40590 h 569011"/>
                  <a:gd name="connsiteX4" fmla="*/ 1722259 w 1722259"/>
                  <a:gd name="connsiteY4" fmla="*/ 569011 h 569011"/>
                  <a:gd name="connsiteX0" fmla="*/ 0 w 1722259"/>
                  <a:gd name="connsiteY0" fmla="*/ 344235 h 516551"/>
                  <a:gd name="connsiteX1" fmla="*/ 356086 w 1722259"/>
                  <a:gd name="connsiteY1" fmla="*/ 0 h 516551"/>
                  <a:gd name="connsiteX2" fmla="*/ 712173 w 1722259"/>
                  <a:gd name="connsiteY2" fmla="*/ 273014 h 516551"/>
                  <a:gd name="connsiteX3" fmla="*/ 1213772 w 1722259"/>
                  <a:gd name="connsiteY3" fmla="*/ 140530 h 516551"/>
                  <a:gd name="connsiteX4" fmla="*/ 1722259 w 1722259"/>
                  <a:gd name="connsiteY4" fmla="*/ 516551 h 516551"/>
                  <a:gd name="connsiteX0" fmla="*/ 0 w 1722259"/>
                  <a:gd name="connsiteY0" fmla="*/ 344235 h 525036"/>
                  <a:gd name="connsiteX1" fmla="*/ 356086 w 1722259"/>
                  <a:gd name="connsiteY1" fmla="*/ 0 h 525036"/>
                  <a:gd name="connsiteX2" fmla="*/ 788373 w 1722259"/>
                  <a:gd name="connsiteY2" fmla="*/ 501614 h 525036"/>
                  <a:gd name="connsiteX3" fmla="*/ 1213772 w 1722259"/>
                  <a:gd name="connsiteY3" fmla="*/ 140530 h 525036"/>
                  <a:gd name="connsiteX4" fmla="*/ 1722259 w 1722259"/>
                  <a:gd name="connsiteY4" fmla="*/ 516551 h 525036"/>
                  <a:gd name="connsiteX0" fmla="*/ 0 w 1722259"/>
                  <a:gd name="connsiteY0" fmla="*/ 206194 h 378510"/>
                  <a:gd name="connsiteX1" fmla="*/ 432286 w 1722259"/>
                  <a:gd name="connsiteY1" fmla="*/ 14359 h 378510"/>
                  <a:gd name="connsiteX2" fmla="*/ 788373 w 1722259"/>
                  <a:gd name="connsiteY2" fmla="*/ 363573 h 378510"/>
                  <a:gd name="connsiteX3" fmla="*/ 1213772 w 1722259"/>
                  <a:gd name="connsiteY3" fmla="*/ 2489 h 378510"/>
                  <a:gd name="connsiteX4" fmla="*/ 1722259 w 1722259"/>
                  <a:gd name="connsiteY4" fmla="*/ 378510 h 378510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131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16875 h 384976"/>
                  <a:gd name="connsiteX1" fmla="*/ 432286 w 1722259"/>
                  <a:gd name="connsiteY1" fmla="*/ 25040 h 384976"/>
                  <a:gd name="connsiteX2" fmla="*/ 788373 w 1722259"/>
                  <a:gd name="connsiteY2" fmla="*/ 374254 h 384976"/>
                  <a:gd name="connsiteX3" fmla="*/ 1213772 w 1722259"/>
                  <a:gd name="connsiteY3" fmla="*/ 89370 h 384976"/>
                  <a:gd name="connsiteX4" fmla="*/ 1722259 w 1722259"/>
                  <a:gd name="connsiteY4" fmla="*/ 84391 h 384976"/>
                  <a:gd name="connsiteX0" fmla="*/ 0 w 1722259"/>
                  <a:gd name="connsiteY0" fmla="*/ 216875 h 389191"/>
                  <a:gd name="connsiteX1" fmla="*/ 432286 w 1722259"/>
                  <a:gd name="connsiteY1" fmla="*/ 25040 h 389191"/>
                  <a:gd name="connsiteX2" fmla="*/ 788373 w 1722259"/>
                  <a:gd name="connsiteY2" fmla="*/ 374254 h 389191"/>
                  <a:gd name="connsiteX3" fmla="*/ 1213772 w 1722259"/>
                  <a:gd name="connsiteY3" fmla="*/ 89370 h 389191"/>
                  <a:gd name="connsiteX4" fmla="*/ 1722259 w 1722259"/>
                  <a:gd name="connsiteY4" fmla="*/ 389191 h 389191"/>
                  <a:gd name="connsiteX0" fmla="*/ 0 w 1722259"/>
                  <a:gd name="connsiteY0" fmla="*/ 281565 h 830666"/>
                  <a:gd name="connsiteX1" fmla="*/ 432286 w 1722259"/>
                  <a:gd name="connsiteY1" fmla="*/ 89730 h 830666"/>
                  <a:gd name="connsiteX2" fmla="*/ 788373 w 1722259"/>
                  <a:gd name="connsiteY2" fmla="*/ 819944 h 830666"/>
                  <a:gd name="connsiteX3" fmla="*/ 1213772 w 1722259"/>
                  <a:gd name="connsiteY3" fmla="*/ 154060 h 830666"/>
                  <a:gd name="connsiteX4" fmla="*/ 1722259 w 1722259"/>
                  <a:gd name="connsiteY4" fmla="*/ 453881 h 830666"/>
                  <a:gd name="connsiteX0" fmla="*/ 0 w 1417459"/>
                  <a:gd name="connsiteY0" fmla="*/ 281565 h 830666"/>
                  <a:gd name="connsiteX1" fmla="*/ 432286 w 1417459"/>
                  <a:gd name="connsiteY1" fmla="*/ 89730 h 830666"/>
                  <a:gd name="connsiteX2" fmla="*/ 788373 w 1417459"/>
                  <a:gd name="connsiteY2" fmla="*/ 819944 h 830666"/>
                  <a:gd name="connsiteX3" fmla="*/ 1213772 w 1417459"/>
                  <a:gd name="connsiteY3" fmla="*/ 154060 h 830666"/>
                  <a:gd name="connsiteX4" fmla="*/ 1417459 w 1417459"/>
                  <a:gd name="connsiteY4" fmla="*/ 758681 h 830666"/>
                  <a:gd name="connsiteX0" fmla="*/ 0 w 1715909"/>
                  <a:gd name="connsiteY0" fmla="*/ 281565 h 830666"/>
                  <a:gd name="connsiteX1" fmla="*/ 432286 w 1715909"/>
                  <a:gd name="connsiteY1" fmla="*/ 89730 h 830666"/>
                  <a:gd name="connsiteX2" fmla="*/ 788373 w 1715909"/>
                  <a:gd name="connsiteY2" fmla="*/ 819944 h 830666"/>
                  <a:gd name="connsiteX3" fmla="*/ 1213772 w 1715909"/>
                  <a:gd name="connsiteY3" fmla="*/ 154060 h 830666"/>
                  <a:gd name="connsiteX4" fmla="*/ 1715909 w 1715909"/>
                  <a:gd name="connsiteY4" fmla="*/ 460231 h 830666"/>
                  <a:gd name="connsiteX0" fmla="*/ 0 w 1715909"/>
                  <a:gd name="connsiteY0" fmla="*/ 230765 h 475066"/>
                  <a:gd name="connsiteX1" fmla="*/ 432286 w 1715909"/>
                  <a:gd name="connsiteY1" fmla="*/ 38930 h 475066"/>
                  <a:gd name="connsiteX2" fmla="*/ 788373 w 1715909"/>
                  <a:gd name="connsiteY2" fmla="*/ 464344 h 475066"/>
                  <a:gd name="connsiteX3" fmla="*/ 1213772 w 1715909"/>
                  <a:gd name="connsiteY3" fmla="*/ 103260 h 475066"/>
                  <a:gd name="connsiteX4" fmla="*/ 1715909 w 1715909"/>
                  <a:gd name="connsiteY4" fmla="*/ 409431 h 475066"/>
                  <a:gd name="connsiteX0" fmla="*/ 0 w 1715909"/>
                  <a:gd name="connsiteY0" fmla="*/ 230765 h 487766"/>
                  <a:gd name="connsiteX1" fmla="*/ 432286 w 1715909"/>
                  <a:gd name="connsiteY1" fmla="*/ 38930 h 487766"/>
                  <a:gd name="connsiteX2" fmla="*/ 788373 w 1715909"/>
                  <a:gd name="connsiteY2" fmla="*/ 464344 h 487766"/>
                  <a:gd name="connsiteX3" fmla="*/ 1213772 w 1715909"/>
                  <a:gd name="connsiteY3" fmla="*/ 179460 h 487766"/>
                  <a:gd name="connsiteX4" fmla="*/ 1715909 w 1715909"/>
                  <a:gd name="connsiteY4" fmla="*/ 409431 h 487766"/>
                  <a:gd name="connsiteX0" fmla="*/ 0 w 1715909"/>
                  <a:gd name="connsiteY0" fmla="*/ 78365 h 313922"/>
                  <a:gd name="connsiteX1" fmla="*/ 432286 w 1715909"/>
                  <a:gd name="connsiteY1" fmla="*/ 38930 h 313922"/>
                  <a:gd name="connsiteX2" fmla="*/ 788373 w 1715909"/>
                  <a:gd name="connsiteY2" fmla="*/ 311944 h 313922"/>
                  <a:gd name="connsiteX3" fmla="*/ 1213772 w 1715909"/>
                  <a:gd name="connsiteY3" fmla="*/ 27060 h 313922"/>
                  <a:gd name="connsiteX4" fmla="*/ 1715909 w 1715909"/>
                  <a:gd name="connsiteY4" fmla="*/ 257031 h 313922"/>
                  <a:gd name="connsiteX0" fmla="*/ 0 w 1715909"/>
                  <a:gd name="connsiteY0" fmla="*/ 60457 h 302587"/>
                  <a:gd name="connsiteX1" fmla="*/ 788373 w 1715909"/>
                  <a:gd name="connsiteY1" fmla="*/ 294036 h 302587"/>
                  <a:gd name="connsiteX2" fmla="*/ 1213772 w 1715909"/>
                  <a:gd name="connsiteY2" fmla="*/ 9152 h 302587"/>
                  <a:gd name="connsiteX3" fmla="*/ 1715909 w 1715909"/>
                  <a:gd name="connsiteY3" fmla="*/ 239123 h 302587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1213772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715909"/>
                  <a:gd name="connsiteY0" fmla="*/ 67553 h 246219"/>
                  <a:gd name="connsiteX1" fmla="*/ 427130 w 1715909"/>
                  <a:gd name="connsiteY1" fmla="*/ 148732 h 246219"/>
                  <a:gd name="connsiteX2" fmla="*/ 852529 w 1715909"/>
                  <a:gd name="connsiteY2" fmla="*/ 16248 h 246219"/>
                  <a:gd name="connsiteX3" fmla="*/ 1715909 w 1715909"/>
                  <a:gd name="connsiteY3" fmla="*/ 246219 h 246219"/>
                  <a:gd name="connsiteX0" fmla="*/ 0 w 1174043"/>
                  <a:gd name="connsiteY0" fmla="*/ 60457 h 150187"/>
                  <a:gd name="connsiteX1" fmla="*/ 427130 w 1174043"/>
                  <a:gd name="connsiteY1" fmla="*/ 141636 h 150187"/>
                  <a:gd name="connsiteX2" fmla="*/ 852529 w 1174043"/>
                  <a:gd name="connsiteY2" fmla="*/ 9152 h 150187"/>
                  <a:gd name="connsiteX3" fmla="*/ 1174043 w 1174043"/>
                  <a:gd name="connsiteY3" fmla="*/ 86723 h 150187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852529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0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  <a:gd name="connsiteX0" fmla="*/ 0 w 1174043"/>
                  <a:gd name="connsiteY0" fmla="*/ 60457 h 151883"/>
                  <a:gd name="connsiteX1" fmla="*/ 427131 w 1174043"/>
                  <a:gd name="connsiteY1" fmla="*/ 141636 h 151883"/>
                  <a:gd name="connsiteX2" fmla="*/ 762218 w 1174043"/>
                  <a:gd name="connsiteY2" fmla="*/ 9152 h 151883"/>
                  <a:gd name="connsiteX3" fmla="*/ 1174043 w 1174043"/>
                  <a:gd name="connsiteY3" fmla="*/ 86723 h 1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043" h="151883">
                    <a:moveTo>
                      <a:pt x="0" y="60457"/>
                    </a:moveTo>
                    <a:cubicBezTo>
                      <a:pt x="209399" y="39269"/>
                      <a:pt x="300095" y="150187"/>
                      <a:pt x="427131" y="141636"/>
                    </a:cubicBezTo>
                    <a:cubicBezTo>
                      <a:pt x="554167" y="133085"/>
                      <a:pt x="637733" y="18304"/>
                      <a:pt x="762218" y="9152"/>
                    </a:cubicBezTo>
                    <a:cubicBezTo>
                      <a:pt x="886703" y="0"/>
                      <a:pt x="946692" y="151883"/>
                      <a:pt x="1174043" y="86723"/>
                    </a:cubicBezTo>
                  </a:path>
                </a:pathLst>
              </a:custGeom>
              <a:ln w="127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フリーフォーム 135"/>
            <p:cNvSpPr/>
            <p:nvPr/>
          </p:nvSpPr>
          <p:spPr>
            <a:xfrm>
              <a:off x="5715000" y="3762850"/>
              <a:ext cx="1523999" cy="391715"/>
            </a:xfrm>
            <a:custGeom>
              <a:avLst/>
              <a:gdLst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427145 h 427145"/>
                <a:gd name="connsiteX1" fmla="*/ 356086 w 1341259"/>
                <a:gd name="connsiteY1" fmla="*/ 82910 h 427145"/>
                <a:gd name="connsiteX2" fmla="*/ 712173 w 1341259"/>
                <a:gd name="connsiteY2" fmla="*/ 355924 h 427145"/>
                <a:gd name="connsiteX3" fmla="*/ 985172 w 1341259"/>
                <a:gd name="connsiteY3" fmla="*/ 71040 h 427145"/>
                <a:gd name="connsiteX4" fmla="*/ 1341259 w 1341259"/>
                <a:gd name="connsiteY4" fmla="*/ 142261 h 42714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91715 h 391715"/>
                <a:gd name="connsiteX1" fmla="*/ 356086 w 1341259"/>
                <a:gd name="connsiteY1" fmla="*/ 47480 h 391715"/>
                <a:gd name="connsiteX2" fmla="*/ 712173 w 1341259"/>
                <a:gd name="connsiteY2" fmla="*/ 320494 h 391715"/>
                <a:gd name="connsiteX3" fmla="*/ 985172 w 1341259"/>
                <a:gd name="connsiteY3" fmla="*/ 35610 h 391715"/>
                <a:gd name="connsiteX4" fmla="*/ 1341259 w 1341259"/>
                <a:gd name="connsiteY4" fmla="*/ 106831 h 391715"/>
                <a:gd name="connsiteX0" fmla="*/ 0 w 1341259"/>
                <a:gd name="connsiteY0" fmla="*/ 391715 h 391715"/>
                <a:gd name="connsiteX1" fmla="*/ 356086 w 1341259"/>
                <a:gd name="connsiteY1" fmla="*/ 47480 h 391715"/>
                <a:gd name="connsiteX2" fmla="*/ 712173 w 1341259"/>
                <a:gd name="connsiteY2" fmla="*/ 320494 h 391715"/>
                <a:gd name="connsiteX3" fmla="*/ 985172 w 1341259"/>
                <a:gd name="connsiteY3" fmla="*/ 35610 h 391715"/>
                <a:gd name="connsiteX4" fmla="*/ 1341259 w 1341259"/>
                <a:gd name="connsiteY4" fmla="*/ 106831 h 39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259" h="391715">
                  <a:moveTo>
                    <a:pt x="0" y="391715"/>
                  </a:moveTo>
                  <a:cubicBezTo>
                    <a:pt x="232995" y="365870"/>
                    <a:pt x="218341" y="92375"/>
                    <a:pt x="356086" y="47480"/>
                  </a:cubicBezTo>
                  <a:cubicBezTo>
                    <a:pt x="499000" y="72520"/>
                    <a:pt x="607325" y="322472"/>
                    <a:pt x="712173" y="320494"/>
                  </a:cubicBezTo>
                  <a:cubicBezTo>
                    <a:pt x="817021" y="318516"/>
                    <a:pt x="880324" y="71220"/>
                    <a:pt x="985172" y="35610"/>
                  </a:cubicBezTo>
                  <a:cubicBezTo>
                    <a:pt x="1090020" y="0"/>
                    <a:pt x="1159063" y="95791"/>
                    <a:pt x="1341259" y="106831"/>
                  </a:cubicBezTo>
                </a:path>
              </a:pathLst>
            </a:custGeom>
            <a:ln w="57150" cap="flat" cmpd="sng" algn="ctr">
              <a:solidFill>
                <a:schemeClr val="accent1">
                  <a:shade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8313" y="2636838"/>
              <a:ext cx="8280400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04800" y="4648200"/>
              <a:ext cx="814387" cy="2857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180"/>
                </a:cxn>
                <a:cxn ang="0">
                  <a:pos x="467" y="180"/>
                </a:cxn>
                <a:cxn ang="0">
                  <a:pos x="513" y="0"/>
                </a:cxn>
                <a:cxn ang="0">
                  <a:pos x="44" y="0"/>
                </a:cxn>
              </a:cxnLst>
              <a:rect l="0" t="0" r="r" b="b"/>
              <a:pathLst>
                <a:path w="513" h="180">
                  <a:moveTo>
                    <a:pt x="44" y="0"/>
                  </a:moveTo>
                  <a:lnTo>
                    <a:pt x="0" y="180"/>
                  </a:lnTo>
                  <a:lnTo>
                    <a:pt x="467" y="180"/>
                  </a:lnTo>
                  <a:lnTo>
                    <a:pt x="513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04801" y="4551363"/>
              <a:ext cx="1604962" cy="25876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163"/>
                </a:cxn>
                <a:cxn ang="0">
                  <a:pos x="808" y="163"/>
                </a:cxn>
                <a:cxn ang="0">
                  <a:pos x="849" y="0"/>
                </a:cxn>
                <a:cxn ang="0">
                  <a:pos x="42" y="0"/>
                </a:cxn>
              </a:cxnLst>
              <a:rect l="0" t="0" r="r" b="b"/>
              <a:pathLst>
                <a:path w="849" h="163">
                  <a:moveTo>
                    <a:pt x="42" y="0"/>
                  </a:moveTo>
                  <a:lnTo>
                    <a:pt x="0" y="163"/>
                  </a:lnTo>
                  <a:lnTo>
                    <a:pt x="808" y="163"/>
                  </a:lnTo>
                  <a:lnTo>
                    <a:pt x="849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04801" y="4551363"/>
              <a:ext cx="1604962" cy="25876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163"/>
                </a:cxn>
                <a:cxn ang="0">
                  <a:pos x="808" y="163"/>
                </a:cxn>
                <a:cxn ang="0">
                  <a:pos x="849" y="0"/>
                </a:cxn>
                <a:cxn ang="0">
                  <a:pos x="42" y="0"/>
                </a:cxn>
              </a:cxnLst>
              <a:rect l="0" t="0" r="r" b="b"/>
              <a:pathLst>
                <a:path w="849" h="163">
                  <a:moveTo>
                    <a:pt x="42" y="0"/>
                  </a:moveTo>
                  <a:lnTo>
                    <a:pt x="0" y="163"/>
                  </a:lnTo>
                  <a:lnTo>
                    <a:pt x="808" y="163"/>
                  </a:lnTo>
                  <a:lnTo>
                    <a:pt x="849" y="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4" name="図形グループ 148"/>
            <p:cNvGrpSpPr/>
            <p:nvPr/>
          </p:nvGrpSpPr>
          <p:grpSpPr>
            <a:xfrm>
              <a:off x="381000" y="4724400"/>
              <a:ext cx="533400" cy="63500"/>
              <a:chOff x="381000" y="4584700"/>
              <a:chExt cx="660399" cy="139700"/>
            </a:xfrm>
          </p:grpSpPr>
          <p:sp>
            <p:nvSpPr>
              <p:cNvPr id="100" name="Freeform 22"/>
              <p:cNvSpPr>
                <a:spLocks/>
              </p:cNvSpPr>
              <p:nvPr/>
            </p:nvSpPr>
            <p:spPr bwMode="auto">
              <a:xfrm>
                <a:off x="381000" y="4584700"/>
                <a:ext cx="153987" cy="139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88"/>
                  </a:cxn>
                  <a:cxn ang="0">
                    <a:pos x="75" y="88"/>
                  </a:cxn>
                  <a:cxn ang="0">
                    <a:pos x="97" y="0"/>
                  </a:cxn>
                  <a:cxn ang="0">
                    <a:pos x="20" y="0"/>
                  </a:cxn>
                </a:cxnLst>
                <a:rect l="0" t="0" r="r" b="b"/>
                <a:pathLst>
                  <a:path w="97" h="88">
                    <a:moveTo>
                      <a:pt x="20" y="0"/>
                    </a:moveTo>
                    <a:lnTo>
                      <a:pt x="0" y="88"/>
                    </a:lnTo>
                    <a:lnTo>
                      <a:pt x="75" y="88"/>
                    </a:lnTo>
                    <a:lnTo>
                      <a:pt x="9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23"/>
              <p:cNvSpPr>
                <a:spLocks/>
              </p:cNvSpPr>
              <p:nvPr/>
            </p:nvSpPr>
            <p:spPr bwMode="auto">
              <a:xfrm>
                <a:off x="381000" y="4584700"/>
                <a:ext cx="153987" cy="139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88"/>
                  </a:cxn>
                  <a:cxn ang="0">
                    <a:pos x="75" y="88"/>
                  </a:cxn>
                  <a:cxn ang="0">
                    <a:pos x="97" y="0"/>
                  </a:cxn>
                  <a:cxn ang="0">
                    <a:pos x="20" y="0"/>
                  </a:cxn>
                </a:cxnLst>
                <a:rect l="0" t="0" r="r" b="b"/>
                <a:pathLst>
                  <a:path w="97" h="88">
                    <a:moveTo>
                      <a:pt x="20" y="0"/>
                    </a:moveTo>
                    <a:lnTo>
                      <a:pt x="0" y="88"/>
                    </a:lnTo>
                    <a:lnTo>
                      <a:pt x="75" y="88"/>
                    </a:lnTo>
                    <a:lnTo>
                      <a:pt x="97" y="0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24"/>
              <p:cNvSpPr>
                <a:spLocks/>
              </p:cNvSpPr>
              <p:nvPr/>
            </p:nvSpPr>
            <p:spPr bwMode="auto">
              <a:xfrm>
                <a:off x="547687" y="4584700"/>
                <a:ext cx="153987" cy="1397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88"/>
                  </a:cxn>
                  <a:cxn ang="0">
                    <a:pos x="77" y="88"/>
                  </a:cxn>
                  <a:cxn ang="0">
                    <a:pos x="97" y="0"/>
                  </a:cxn>
                  <a:cxn ang="0">
                    <a:pos x="22" y="0"/>
                  </a:cxn>
                </a:cxnLst>
                <a:rect l="0" t="0" r="r" b="b"/>
                <a:pathLst>
                  <a:path w="97" h="88">
                    <a:moveTo>
                      <a:pt x="22" y="0"/>
                    </a:moveTo>
                    <a:lnTo>
                      <a:pt x="0" y="88"/>
                    </a:lnTo>
                    <a:lnTo>
                      <a:pt x="77" y="88"/>
                    </a:lnTo>
                    <a:lnTo>
                      <a:pt x="9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25"/>
              <p:cNvSpPr>
                <a:spLocks/>
              </p:cNvSpPr>
              <p:nvPr/>
            </p:nvSpPr>
            <p:spPr bwMode="auto">
              <a:xfrm>
                <a:off x="547687" y="4584700"/>
                <a:ext cx="153987" cy="1397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88"/>
                  </a:cxn>
                  <a:cxn ang="0">
                    <a:pos x="77" y="88"/>
                  </a:cxn>
                  <a:cxn ang="0">
                    <a:pos x="97" y="0"/>
                  </a:cxn>
                  <a:cxn ang="0">
                    <a:pos x="22" y="0"/>
                  </a:cxn>
                </a:cxnLst>
                <a:rect l="0" t="0" r="r" b="b"/>
                <a:pathLst>
                  <a:path w="97" h="88">
                    <a:moveTo>
                      <a:pt x="22" y="0"/>
                    </a:moveTo>
                    <a:lnTo>
                      <a:pt x="0" y="88"/>
                    </a:lnTo>
                    <a:lnTo>
                      <a:pt x="77" y="88"/>
                    </a:lnTo>
                    <a:lnTo>
                      <a:pt x="97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26"/>
              <p:cNvSpPr>
                <a:spLocks/>
              </p:cNvSpPr>
              <p:nvPr/>
            </p:nvSpPr>
            <p:spPr bwMode="auto">
              <a:xfrm>
                <a:off x="719137" y="4584700"/>
                <a:ext cx="153987" cy="139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88"/>
                  </a:cxn>
                  <a:cxn ang="0">
                    <a:pos x="75" y="88"/>
                  </a:cxn>
                  <a:cxn ang="0">
                    <a:pos x="97" y="0"/>
                  </a:cxn>
                  <a:cxn ang="0">
                    <a:pos x="20" y="0"/>
                  </a:cxn>
                </a:cxnLst>
                <a:rect l="0" t="0" r="r" b="b"/>
                <a:pathLst>
                  <a:path w="97" h="88">
                    <a:moveTo>
                      <a:pt x="20" y="0"/>
                    </a:moveTo>
                    <a:lnTo>
                      <a:pt x="0" y="88"/>
                    </a:lnTo>
                    <a:lnTo>
                      <a:pt x="75" y="88"/>
                    </a:lnTo>
                    <a:lnTo>
                      <a:pt x="9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27"/>
              <p:cNvSpPr>
                <a:spLocks/>
              </p:cNvSpPr>
              <p:nvPr/>
            </p:nvSpPr>
            <p:spPr bwMode="auto">
              <a:xfrm>
                <a:off x="719137" y="4584700"/>
                <a:ext cx="153987" cy="1397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88"/>
                  </a:cxn>
                  <a:cxn ang="0">
                    <a:pos x="75" y="88"/>
                  </a:cxn>
                  <a:cxn ang="0">
                    <a:pos x="97" y="0"/>
                  </a:cxn>
                  <a:cxn ang="0">
                    <a:pos x="20" y="0"/>
                  </a:cxn>
                </a:cxnLst>
                <a:rect l="0" t="0" r="r" b="b"/>
                <a:pathLst>
                  <a:path w="97" h="88">
                    <a:moveTo>
                      <a:pt x="20" y="0"/>
                    </a:moveTo>
                    <a:lnTo>
                      <a:pt x="0" y="88"/>
                    </a:lnTo>
                    <a:lnTo>
                      <a:pt x="75" y="88"/>
                    </a:lnTo>
                    <a:lnTo>
                      <a:pt x="97" y="0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884237" y="4584700"/>
                <a:ext cx="157162" cy="1397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88"/>
                  </a:cxn>
                  <a:cxn ang="0">
                    <a:pos x="77" y="88"/>
                  </a:cxn>
                  <a:cxn ang="0">
                    <a:pos x="99" y="0"/>
                  </a:cxn>
                  <a:cxn ang="0">
                    <a:pos x="22" y="0"/>
                  </a:cxn>
                </a:cxnLst>
                <a:rect l="0" t="0" r="r" b="b"/>
                <a:pathLst>
                  <a:path w="99" h="88">
                    <a:moveTo>
                      <a:pt x="22" y="0"/>
                    </a:moveTo>
                    <a:lnTo>
                      <a:pt x="0" y="88"/>
                    </a:lnTo>
                    <a:lnTo>
                      <a:pt x="77" y="88"/>
                    </a:lnTo>
                    <a:lnTo>
                      <a:pt x="9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29"/>
              <p:cNvSpPr>
                <a:spLocks/>
              </p:cNvSpPr>
              <p:nvPr/>
            </p:nvSpPr>
            <p:spPr bwMode="auto">
              <a:xfrm>
                <a:off x="884237" y="4584700"/>
                <a:ext cx="157162" cy="1397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88"/>
                  </a:cxn>
                  <a:cxn ang="0">
                    <a:pos x="77" y="88"/>
                  </a:cxn>
                  <a:cxn ang="0">
                    <a:pos x="99" y="0"/>
                  </a:cxn>
                  <a:cxn ang="0">
                    <a:pos x="22" y="0"/>
                  </a:cxn>
                </a:cxnLst>
                <a:rect l="0" t="0" r="r" b="b"/>
                <a:pathLst>
                  <a:path w="99" h="88">
                    <a:moveTo>
                      <a:pt x="22" y="0"/>
                    </a:moveTo>
                    <a:lnTo>
                      <a:pt x="0" y="88"/>
                    </a:lnTo>
                    <a:lnTo>
                      <a:pt x="77" y="88"/>
                    </a:lnTo>
                    <a:lnTo>
                      <a:pt x="99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782888" y="4468813"/>
              <a:ext cx="565150" cy="496887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7"/>
                </a:cxn>
                <a:cxn ang="0">
                  <a:pos x="0" y="313"/>
                </a:cxn>
                <a:cxn ang="0">
                  <a:pos x="277" y="313"/>
                </a:cxn>
                <a:cxn ang="0">
                  <a:pos x="356" y="235"/>
                </a:cxn>
                <a:cxn ang="0">
                  <a:pos x="356" y="0"/>
                </a:cxn>
                <a:cxn ang="0">
                  <a:pos x="79" y="0"/>
                </a:cxn>
              </a:cxnLst>
              <a:rect l="0" t="0" r="r" b="b"/>
              <a:pathLst>
                <a:path w="356" h="313">
                  <a:moveTo>
                    <a:pt x="79" y="0"/>
                  </a:moveTo>
                  <a:lnTo>
                    <a:pt x="0" y="77"/>
                  </a:lnTo>
                  <a:lnTo>
                    <a:pt x="0" y="313"/>
                  </a:lnTo>
                  <a:lnTo>
                    <a:pt x="277" y="313"/>
                  </a:lnTo>
                  <a:lnTo>
                    <a:pt x="356" y="235"/>
                  </a:lnTo>
                  <a:lnTo>
                    <a:pt x="356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3A2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82888" y="4468813"/>
              <a:ext cx="565150" cy="12223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77" y="77"/>
                </a:cxn>
                <a:cxn ang="0">
                  <a:pos x="356" y="0"/>
                </a:cxn>
                <a:cxn ang="0">
                  <a:pos x="79" y="0"/>
                </a:cxn>
                <a:cxn ang="0">
                  <a:pos x="0" y="77"/>
                </a:cxn>
              </a:cxnLst>
              <a:rect l="0" t="0" r="r" b="b"/>
              <a:pathLst>
                <a:path w="356" h="77">
                  <a:moveTo>
                    <a:pt x="0" y="77"/>
                  </a:moveTo>
                  <a:lnTo>
                    <a:pt x="277" y="77"/>
                  </a:lnTo>
                  <a:lnTo>
                    <a:pt x="356" y="0"/>
                  </a:lnTo>
                  <a:lnTo>
                    <a:pt x="79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C2B4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3222625" y="4468813"/>
              <a:ext cx="125412" cy="49688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79" y="0"/>
                </a:cxn>
                <a:cxn ang="0">
                  <a:pos x="79" y="235"/>
                </a:cxn>
                <a:cxn ang="0">
                  <a:pos x="0" y="313"/>
                </a:cxn>
                <a:cxn ang="0">
                  <a:pos x="0" y="77"/>
                </a:cxn>
              </a:cxnLst>
              <a:rect l="0" t="0" r="r" b="b"/>
              <a:pathLst>
                <a:path w="79" h="313">
                  <a:moveTo>
                    <a:pt x="0" y="77"/>
                  </a:moveTo>
                  <a:lnTo>
                    <a:pt x="79" y="0"/>
                  </a:lnTo>
                  <a:lnTo>
                    <a:pt x="79" y="235"/>
                  </a:lnTo>
                  <a:lnTo>
                    <a:pt x="0" y="31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9082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2782888" y="4468813"/>
              <a:ext cx="565150" cy="496887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7"/>
                </a:cxn>
                <a:cxn ang="0">
                  <a:pos x="0" y="313"/>
                </a:cxn>
                <a:cxn ang="0">
                  <a:pos x="277" y="313"/>
                </a:cxn>
                <a:cxn ang="0">
                  <a:pos x="356" y="235"/>
                </a:cxn>
                <a:cxn ang="0">
                  <a:pos x="356" y="0"/>
                </a:cxn>
                <a:cxn ang="0">
                  <a:pos x="79" y="0"/>
                </a:cxn>
              </a:cxnLst>
              <a:rect l="0" t="0" r="r" b="b"/>
              <a:pathLst>
                <a:path w="356" h="313">
                  <a:moveTo>
                    <a:pt x="79" y="0"/>
                  </a:moveTo>
                  <a:lnTo>
                    <a:pt x="0" y="77"/>
                  </a:lnTo>
                  <a:lnTo>
                    <a:pt x="0" y="313"/>
                  </a:lnTo>
                  <a:lnTo>
                    <a:pt x="277" y="313"/>
                  </a:lnTo>
                  <a:lnTo>
                    <a:pt x="356" y="235"/>
                  </a:lnTo>
                  <a:lnTo>
                    <a:pt x="356" y="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2782888" y="4468813"/>
              <a:ext cx="565150" cy="12223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77" y="77"/>
                </a:cxn>
                <a:cxn ang="0">
                  <a:pos x="356" y="0"/>
                </a:cxn>
              </a:cxnLst>
              <a:rect l="0" t="0" r="r" b="b"/>
              <a:pathLst>
                <a:path w="356" h="77">
                  <a:moveTo>
                    <a:pt x="0" y="77"/>
                  </a:moveTo>
                  <a:lnTo>
                    <a:pt x="277" y="77"/>
                  </a:lnTo>
                  <a:lnTo>
                    <a:pt x="356" y="0"/>
                  </a:lnTo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3222625" y="4591050"/>
              <a:ext cx="1587" cy="374650"/>
            </a:xfrm>
            <a:prstGeom prst="line">
              <a:avLst/>
            </a:pr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4951413" y="3192463"/>
              <a:ext cx="512762" cy="212407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0" y="215"/>
                </a:cxn>
                <a:cxn ang="0">
                  <a:pos x="0" y="1338"/>
                </a:cxn>
                <a:cxn ang="0">
                  <a:pos x="109" y="1338"/>
                </a:cxn>
                <a:cxn ang="0">
                  <a:pos x="323" y="1123"/>
                </a:cxn>
                <a:cxn ang="0">
                  <a:pos x="323" y="0"/>
                </a:cxn>
                <a:cxn ang="0">
                  <a:pos x="215" y="0"/>
                </a:cxn>
              </a:cxnLst>
              <a:rect l="0" t="0" r="r" b="b"/>
              <a:pathLst>
                <a:path w="323" h="1338">
                  <a:moveTo>
                    <a:pt x="215" y="0"/>
                  </a:moveTo>
                  <a:lnTo>
                    <a:pt x="0" y="215"/>
                  </a:lnTo>
                  <a:lnTo>
                    <a:pt x="0" y="1338"/>
                  </a:lnTo>
                  <a:lnTo>
                    <a:pt x="109" y="1338"/>
                  </a:lnTo>
                  <a:lnTo>
                    <a:pt x="323" y="1123"/>
                  </a:lnTo>
                  <a:lnTo>
                    <a:pt x="323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3A2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4951413" y="3192463"/>
              <a:ext cx="512762" cy="341312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109" y="215"/>
                </a:cxn>
                <a:cxn ang="0">
                  <a:pos x="323" y="0"/>
                </a:cxn>
                <a:cxn ang="0">
                  <a:pos x="215" y="0"/>
                </a:cxn>
                <a:cxn ang="0">
                  <a:pos x="0" y="215"/>
                </a:cxn>
              </a:cxnLst>
              <a:rect l="0" t="0" r="r" b="b"/>
              <a:pathLst>
                <a:path w="323" h="215">
                  <a:moveTo>
                    <a:pt x="0" y="215"/>
                  </a:moveTo>
                  <a:lnTo>
                    <a:pt x="109" y="215"/>
                  </a:lnTo>
                  <a:lnTo>
                    <a:pt x="323" y="0"/>
                  </a:lnTo>
                  <a:lnTo>
                    <a:pt x="215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2B4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5124450" y="3192463"/>
              <a:ext cx="339725" cy="2124075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14" y="0"/>
                </a:cxn>
                <a:cxn ang="0">
                  <a:pos x="214" y="1123"/>
                </a:cxn>
                <a:cxn ang="0">
                  <a:pos x="0" y="1338"/>
                </a:cxn>
                <a:cxn ang="0">
                  <a:pos x="0" y="215"/>
                </a:cxn>
              </a:cxnLst>
              <a:rect l="0" t="0" r="r" b="b"/>
              <a:pathLst>
                <a:path w="214" h="1338">
                  <a:moveTo>
                    <a:pt x="0" y="215"/>
                  </a:moveTo>
                  <a:lnTo>
                    <a:pt x="214" y="0"/>
                  </a:lnTo>
                  <a:lnTo>
                    <a:pt x="214" y="1123"/>
                  </a:lnTo>
                  <a:lnTo>
                    <a:pt x="0" y="133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9082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4951413" y="3192463"/>
              <a:ext cx="512762" cy="212407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0" y="215"/>
                </a:cxn>
                <a:cxn ang="0">
                  <a:pos x="0" y="1338"/>
                </a:cxn>
                <a:cxn ang="0">
                  <a:pos x="109" y="1338"/>
                </a:cxn>
                <a:cxn ang="0">
                  <a:pos x="323" y="1123"/>
                </a:cxn>
                <a:cxn ang="0">
                  <a:pos x="323" y="0"/>
                </a:cxn>
                <a:cxn ang="0">
                  <a:pos x="215" y="0"/>
                </a:cxn>
              </a:cxnLst>
              <a:rect l="0" t="0" r="r" b="b"/>
              <a:pathLst>
                <a:path w="323" h="1338">
                  <a:moveTo>
                    <a:pt x="215" y="0"/>
                  </a:moveTo>
                  <a:lnTo>
                    <a:pt x="0" y="215"/>
                  </a:lnTo>
                  <a:lnTo>
                    <a:pt x="0" y="1338"/>
                  </a:lnTo>
                  <a:lnTo>
                    <a:pt x="109" y="1338"/>
                  </a:lnTo>
                  <a:lnTo>
                    <a:pt x="323" y="1123"/>
                  </a:lnTo>
                  <a:lnTo>
                    <a:pt x="323" y="0"/>
                  </a:lnTo>
                  <a:lnTo>
                    <a:pt x="215" y="0"/>
                  </a:lnTo>
                  <a:close/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4951413" y="3192463"/>
              <a:ext cx="512762" cy="341312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109" y="215"/>
                </a:cxn>
                <a:cxn ang="0">
                  <a:pos x="323" y="0"/>
                </a:cxn>
              </a:cxnLst>
              <a:rect l="0" t="0" r="r" b="b"/>
              <a:pathLst>
                <a:path w="323" h="215">
                  <a:moveTo>
                    <a:pt x="0" y="215"/>
                  </a:moveTo>
                  <a:lnTo>
                    <a:pt x="109" y="215"/>
                  </a:lnTo>
                  <a:lnTo>
                    <a:pt x="323" y="0"/>
                  </a:lnTo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124450" y="3533775"/>
              <a:ext cx="1587" cy="1782762"/>
            </a:xfrm>
            <a:prstGeom prst="line">
              <a:avLst/>
            </a:pr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5486400" y="4025900"/>
              <a:ext cx="328612" cy="85090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0" y="536"/>
                </a:cxn>
                <a:cxn ang="0">
                  <a:pos x="70" y="536"/>
                </a:cxn>
                <a:cxn ang="0">
                  <a:pos x="207" y="398"/>
                </a:cxn>
                <a:cxn ang="0">
                  <a:pos x="207" y="0"/>
                </a:cxn>
                <a:cxn ang="0">
                  <a:pos x="140" y="0"/>
                </a:cxn>
              </a:cxnLst>
              <a:rect l="0" t="0" r="r" b="b"/>
              <a:pathLst>
                <a:path w="207" h="536">
                  <a:moveTo>
                    <a:pt x="140" y="0"/>
                  </a:moveTo>
                  <a:lnTo>
                    <a:pt x="0" y="140"/>
                  </a:lnTo>
                  <a:lnTo>
                    <a:pt x="0" y="536"/>
                  </a:lnTo>
                  <a:lnTo>
                    <a:pt x="70" y="536"/>
                  </a:lnTo>
                  <a:lnTo>
                    <a:pt x="207" y="398"/>
                  </a:lnTo>
                  <a:lnTo>
                    <a:pt x="207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5486400" y="4025900"/>
              <a:ext cx="328612" cy="2222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70" y="140"/>
                </a:cxn>
                <a:cxn ang="0">
                  <a:pos x="207" y="0"/>
                </a:cxn>
                <a:cxn ang="0">
                  <a:pos x="140" y="0"/>
                </a:cxn>
                <a:cxn ang="0">
                  <a:pos x="0" y="140"/>
                </a:cxn>
              </a:cxnLst>
              <a:rect l="0" t="0" r="r" b="b"/>
              <a:pathLst>
                <a:path w="207" h="140">
                  <a:moveTo>
                    <a:pt x="0" y="140"/>
                  </a:moveTo>
                  <a:lnTo>
                    <a:pt x="70" y="140"/>
                  </a:lnTo>
                  <a:lnTo>
                    <a:pt x="207" y="0"/>
                  </a:lnTo>
                  <a:lnTo>
                    <a:pt x="14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84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5597525" y="4025900"/>
              <a:ext cx="217487" cy="8509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7" y="0"/>
                </a:cxn>
                <a:cxn ang="0">
                  <a:pos x="137" y="398"/>
                </a:cxn>
                <a:cxn ang="0">
                  <a:pos x="0" y="536"/>
                </a:cxn>
                <a:cxn ang="0">
                  <a:pos x="0" y="140"/>
                </a:cxn>
              </a:cxnLst>
              <a:rect l="0" t="0" r="r" b="b"/>
              <a:pathLst>
                <a:path w="137" h="536">
                  <a:moveTo>
                    <a:pt x="0" y="140"/>
                  </a:moveTo>
                  <a:lnTo>
                    <a:pt x="137" y="0"/>
                  </a:lnTo>
                  <a:lnTo>
                    <a:pt x="137" y="398"/>
                  </a:lnTo>
                  <a:lnTo>
                    <a:pt x="0" y="53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5486400" y="4025900"/>
              <a:ext cx="328612" cy="85090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0" y="536"/>
                </a:cxn>
                <a:cxn ang="0">
                  <a:pos x="70" y="536"/>
                </a:cxn>
                <a:cxn ang="0">
                  <a:pos x="207" y="398"/>
                </a:cxn>
                <a:cxn ang="0">
                  <a:pos x="207" y="0"/>
                </a:cxn>
                <a:cxn ang="0">
                  <a:pos x="140" y="0"/>
                </a:cxn>
              </a:cxnLst>
              <a:rect l="0" t="0" r="r" b="b"/>
              <a:pathLst>
                <a:path w="207" h="536">
                  <a:moveTo>
                    <a:pt x="140" y="0"/>
                  </a:moveTo>
                  <a:lnTo>
                    <a:pt x="0" y="140"/>
                  </a:lnTo>
                  <a:lnTo>
                    <a:pt x="0" y="536"/>
                  </a:lnTo>
                  <a:lnTo>
                    <a:pt x="70" y="536"/>
                  </a:lnTo>
                  <a:lnTo>
                    <a:pt x="207" y="398"/>
                  </a:lnTo>
                  <a:lnTo>
                    <a:pt x="207" y="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5486400" y="4025900"/>
              <a:ext cx="328612" cy="2222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70" y="140"/>
                </a:cxn>
                <a:cxn ang="0">
                  <a:pos x="207" y="0"/>
                </a:cxn>
              </a:cxnLst>
              <a:rect l="0" t="0" r="r" b="b"/>
              <a:pathLst>
                <a:path w="207" h="140">
                  <a:moveTo>
                    <a:pt x="0" y="140"/>
                  </a:moveTo>
                  <a:lnTo>
                    <a:pt x="70" y="140"/>
                  </a:lnTo>
                  <a:lnTo>
                    <a:pt x="207" y="0"/>
                  </a:lnTo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5597525" y="4248150"/>
              <a:ext cx="1587" cy="628650"/>
            </a:xfrm>
            <a:prstGeom prst="line">
              <a:avLst/>
            </a:pr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4951413" y="3192463"/>
              <a:ext cx="512762" cy="212407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0" y="215"/>
                </a:cxn>
                <a:cxn ang="0">
                  <a:pos x="0" y="1338"/>
                </a:cxn>
                <a:cxn ang="0">
                  <a:pos x="109" y="1338"/>
                </a:cxn>
                <a:cxn ang="0">
                  <a:pos x="323" y="1123"/>
                </a:cxn>
                <a:cxn ang="0">
                  <a:pos x="323" y="0"/>
                </a:cxn>
                <a:cxn ang="0">
                  <a:pos x="215" y="0"/>
                </a:cxn>
              </a:cxnLst>
              <a:rect l="0" t="0" r="r" b="b"/>
              <a:pathLst>
                <a:path w="323" h="1338">
                  <a:moveTo>
                    <a:pt x="215" y="0"/>
                  </a:moveTo>
                  <a:lnTo>
                    <a:pt x="0" y="215"/>
                  </a:lnTo>
                  <a:lnTo>
                    <a:pt x="0" y="1338"/>
                  </a:lnTo>
                  <a:lnTo>
                    <a:pt x="109" y="1338"/>
                  </a:lnTo>
                  <a:lnTo>
                    <a:pt x="323" y="1123"/>
                  </a:lnTo>
                  <a:lnTo>
                    <a:pt x="323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3A2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4951413" y="3192463"/>
              <a:ext cx="512762" cy="341312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109" y="215"/>
                </a:cxn>
                <a:cxn ang="0">
                  <a:pos x="323" y="0"/>
                </a:cxn>
                <a:cxn ang="0">
                  <a:pos x="215" y="0"/>
                </a:cxn>
                <a:cxn ang="0">
                  <a:pos x="0" y="215"/>
                </a:cxn>
              </a:cxnLst>
              <a:rect l="0" t="0" r="r" b="b"/>
              <a:pathLst>
                <a:path w="323" h="215">
                  <a:moveTo>
                    <a:pt x="0" y="215"/>
                  </a:moveTo>
                  <a:lnTo>
                    <a:pt x="109" y="215"/>
                  </a:lnTo>
                  <a:lnTo>
                    <a:pt x="323" y="0"/>
                  </a:lnTo>
                  <a:lnTo>
                    <a:pt x="215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2B4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5124450" y="3192463"/>
              <a:ext cx="339725" cy="2124075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14" y="0"/>
                </a:cxn>
                <a:cxn ang="0">
                  <a:pos x="214" y="1123"/>
                </a:cxn>
                <a:cxn ang="0">
                  <a:pos x="0" y="1338"/>
                </a:cxn>
                <a:cxn ang="0">
                  <a:pos x="0" y="215"/>
                </a:cxn>
              </a:cxnLst>
              <a:rect l="0" t="0" r="r" b="b"/>
              <a:pathLst>
                <a:path w="214" h="1338">
                  <a:moveTo>
                    <a:pt x="0" y="215"/>
                  </a:moveTo>
                  <a:lnTo>
                    <a:pt x="214" y="0"/>
                  </a:lnTo>
                  <a:lnTo>
                    <a:pt x="214" y="1123"/>
                  </a:lnTo>
                  <a:lnTo>
                    <a:pt x="0" y="133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9082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4951413" y="3192463"/>
              <a:ext cx="512762" cy="212407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0" y="215"/>
                </a:cxn>
                <a:cxn ang="0">
                  <a:pos x="0" y="1338"/>
                </a:cxn>
                <a:cxn ang="0">
                  <a:pos x="109" y="1338"/>
                </a:cxn>
                <a:cxn ang="0">
                  <a:pos x="323" y="1123"/>
                </a:cxn>
                <a:cxn ang="0">
                  <a:pos x="323" y="0"/>
                </a:cxn>
                <a:cxn ang="0">
                  <a:pos x="215" y="0"/>
                </a:cxn>
              </a:cxnLst>
              <a:rect l="0" t="0" r="r" b="b"/>
              <a:pathLst>
                <a:path w="323" h="1338">
                  <a:moveTo>
                    <a:pt x="215" y="0"/>
                  </a:moveTo>
                  <a:lnTo>
                    <a:pt x="0" y="215"/>
                  </a:lnTo>
                  <a:lnTo>
                    <a:pt x="0" y="1338"/>
                  </a:lnTo>
                  <a:lnTo>
                    <a:pt x="109" y="1338"/>
                  </a:lnTo>
                  <a:lnTo>
                    <a:pt x="323" y="1123"/>
                  </a:lnTo>
                  <a:lnTo>
                    <a:pt x="323" y="0"/>
                  </a:lnTo>
                  <a:lnTo>
                    <a:pt x="215" y="0"/>
                  </a:lnTo>
                  <a:close/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4951413" y="3192463"/>
              <a:ext cx="512762" cy="341312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109" y="215"/>
                </a:cxn>
                <a:cxn ang="0">
                  <a:pos x="323" y="0"/>
                </a:cxn>
              </a:cxnLst>
              <a:rect l="0" t="0" r="r" b="b"/>
              <a:pathLst>
                <a:path w="323" h="215">
                  <a:moveTo>
                    <a:pt x="0" y="215"/>
                  </a:moveTo>
                  <a:lnTo>
                    <a:pt x="109" y="215"/>
                  </a:lnTo>
                  <a:lnTo>
                    <a:pt x="323" y="0"/>
                  </a:lnTo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5124450" y="3533775"/>
              <a:ext cx="1587" cy="1782762"/>
            </a:xfrm>
            <a:prstGeom prst="line">
              <a:avLst/>
            </a:pr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5486400" y="4025900"/>
              <a:ext cx="328612" cy="85090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0" y="536"/>
                </a:cxn>
                <a:cxn ang="0">
                  <a:pos x="70" y="536"/>
                </a:cxn>
                <a:cxn ang="0">
                  <a:pos x="207" y="398"/>
                </a:cxn>
                <a:cxn ang="0">
                  <a:pos x="207" y="0"/>
                </a:cxn>
                <a:cxn ang="0">
                  <a:pos x="140" y="0"/>
                </a:cxn>
              </a:cxnLst>
              <a:rect l="0" t="0" r="r" b="b"/>
              <a:pathLst>
                <a:path w="207" h="536">
                  <a:moveTo>
                    <a:pt x="140" y="0"/>
                  </a:moveTo>
                  <a:lnTo>
                    <a:pt x="0" y="140"/>
                  </a:lnTo>
                  <a:lnTo>
                    <a:pt x="0" y="536"/>
                  </a:lnTo>
                  <a:lnTo>
                    <a:pt x="70" y="536"/>
                  </a:lnTo>
                  <a:lnTo>
                    <a:pt x="207" y="398"/>
                  </a:lnTo>
                  <a:lnTo>
                    <a:pt x="207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5486400" y="4025900"/>
              <a:ext cx="328612" cy="2222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70" y="140"/>
                </a:cxn>
                <a:cxn ang="0">
                  <a:pos x="207" y="0"/>
                </a:cxn>
                <a:cxn ang="0">
                  <a:pos x="140" y="0"/>
                </a:cxn>
                <a:cxn ang="0">
                  <a:pos x="0" y="140"/>
                </a:cxn>
              </a:cxnLst>
              <a:rect l="0" t="0" r="r" b="b"/>
              <a:pathLst>
                <a:path w="207" h="140">
                  <a:moveTo>
                    <a:pt x="0" y="140"/>
                  </a:moveTo>
                  <a:lnTo>
                    <a:pt x="70" y="140"/>
                  </a:lnTo>
                  <a:lnTo>
                    <a:pt x="207" y="0"/>
                  </a:lnTo>
                  <a:lnTo>
                    <a:pt x="14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84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5597525" y="4025900"/>
              <a:ext cx="217487" cy="8509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7" y="0"/>
                </a:cxn>
                <a:cxn ang="0">
                  <a:pos x="137" y="398"/>
                </a:cxn>
                <a:cxn ang="0">
                  <a:pos x="0" y="536"/>
                </a:cxn>
                <a:cxn ang="0">
                  <a:pos x="0" y="140"/>
                </a:cxn>
              </a:cxnLst>
              <a:rect l="0" t="0" r="r" b="b"/>
              <a:pathLst>
                <a:path w="137" h="536">
                  <a:moveTo>
                    <a:pt x="0" y="140"/>
                  </a:moveTo>
                  <a:lnTo>
                    <a:pt x="137" y="0"/>
                  </a:lnTo>
                  <a:lnTo>
                    <a:pt x="137" y="398"/>
                  </a:lnTo>
                  <a:lnTo>
                    <a:pt x="0" y="53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D5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5486400" y="4025900"/>
              <a:ext cx="328612" cy="85090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40"/>
                </a:cxn>
                <a:cxn ang="0">
                  <a:pos x="0" y="536"/>
                </a:cxn>
                <a:cxn ang="0">
                  <a:pos x="70" y="536"/>
                </a:cxn>
                <a:cxn ang="0">
                  <a:pos x="207" y="398"/>
                </a:cxn>
                <a:cxn ang="0">
                  <a:pos x="207" y="0"/>
                </a:cxn>
                <a:cxn ang="0">
                  <a:pos x="140" y="0"/>
                </a:cxn>
              </a:cxnLst>
              <a:rect l="0" t="0" r="r" b="b"/>
              <a:pathLst>
                <a:path w="207" h="536">
                  <a:moveTo>
                    <a:pt x="140" y="0"/>
                  </a:moveTo>
                  <a:lnTo>
                    <a:pt x="0" y="140"/>
                  </a:lnTo>
                  <a:lnTo>
                    <a:pt x="0" y="536"/>
                  </a:lnTo>
                  <a:lnTo>
                    <a:pt x="70" y="536"/>
                  </a:lnTo>
                  <a:lnTo>
                    <a:pt x="207" y="398"/>
                  </a:lnTo>
                  <a:lnTo>
                    <a:pt x="207" y="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5486400" y="4025900"/>
              <a:ext cx="328612" cy="2222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70" y="140"/>
                </a:cxn>
                <a:cxn ang="0">
                  <a:pos x="207" y="0"/>
                </a:cxn>
              </a:cxnLst>
              <a:rect l="0" t="0" r="r" b="b"/>
              <a:pathLst>
                <a:path w="207" h="140">
                  <a:moveTo>
                    <a:pt x="0" y="140"/>
                  </a:moveTo>
                  <a:lnTo>
                    <a:pt x="70" y="140"/>
                  </a:lnTo>
                  <a:lnTo>
                    <a:pt x="207" y="0"/>
                  </a:lnTo>
                </a:path>
              </a:pathLst>
            </a:cu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>
              <a:off x="5597525" y="4248150"/>
              <a:ext cx="1587" cy="628650"/>
            </a:xfrm>
            <a:prstGeom prst="line">
              <a:avLst/>
            </a:prstGeom>
            <a:noFill/>
            <a:ln w="6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7286625" y="3649663"/>
              <a:ext cx="1444625" cy="1558925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7286625" y="3649663"/>
              <a:ext cx="1444625" cy="155892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62"/>
            <p:cNvSpPr>
              <a:spLocks noChangeArrowheads="1"/>
            </p:cNvSpPr>
            <p:nvPr/>
          </p:nvSpPr>
          <p:spPr bwMode="auto">
            <a:xfrm>
              <a:off x="7286625" y="3697288"/>
              <a:ext cx="823912" cy="331787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7286625" y="3697288"/>
              <a:ext cx="823912" cy="331787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49" name="Rectangle 64"/>
            <p:cNvSpPr>
              <a:spLocks noChangeArrowheads="1"/>
            </p:cNvSpPr>
            <p:nvPr/>
          </p:nvSpPr>
          <p:spPr bwMode="auto">
            <a:xfrm>
              <a:off x="7286625" y="4075113"/>
              <a:ext cx="823912" cy="331787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65"/>
            <p:cNvSpPr>
              <a:spLocks noChangeArrowheads="1"/>
            </p:cNvSpPr>
            <p:nvPr/>
          </p:nvSpPr>
          <p:spPr bwMode="auto">
            <a:xfrm>
              <a:off x="7286625" y="4075113"/>
              <a:ext cx="823912" cy="331787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7286625" y="4451350"/>
              <a:ext cx="823912" cy="334962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67"/>
            <p:cNvSpPr>
              <a:spLocks noChangeArrowheads="1"/>
            </p:cNvSpPr>
            <p:nvPr/>
          </p:nvSpPr>
          <p:spPr bwMode="auto">
            <a:xfrm>
              <a:off x="7286625" y="4451350"/>
              <a:ext cx="823912" cy="33496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68"/>
            <p:cNvSpPr>
              <a:spLocks noChangeArrowheads="1"/>
            </p:cNvSpPr>
            <p:nvPr/>
          </p:nvSpPr>
          <p:spPr bwMode="auto">
            <a:xfrm>
              <a:off x="7286625" y="4832350"/>
              <a:ext cx="823912" cy="328612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7286625" y="4832350"/>
              <a:ext cx="823912" cy="32861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7146925" y="4171950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7146925" y="4171950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7146925" y="4546600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7146925" y="4546600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7146925" y="4926013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75"/>
            <p:cNvSpPr>
              <a:spLocks noChangeArrowheads="1"/>
            </p:cNvSpPr>
            <p:nvPr/>
          </p:nvSpPr>
          <p:spPr bwMode="auto">
            <a:xfrm>
              <a:off x="7146925" y="4926013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76"/>
            <p:cNvSpPr>
              <a:spLocks noChangeArrowheads="1"/>
            </p:cNvSpPr>
            <p:nvPr/>
          </p:nvSpPr>
          <p:spPr bwMode="auto">
            <a:xfrm>
              <a:off x="7146925" y="3789363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2" name="Rectangle 77"/>
            <p:cNvSpPr>
              <a:spLocks noChangeArrowheads="1"/>
            </p:cNvSpPr>
            <p:nvPr/>
          </p:nvSpPr>
          <p:spPr bwMode="auto">
            <a:xfrm>
              <a:off x="7146925" y="3789363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3" name="Rectangle 78"/>
            <p:cNvSpPr>
              <a:spLocks noChangeArrowheads="1"/>
            </p:cNvSpPr>
            <p:nvPr/>
          </p:nvSpPr>
          <p:spPr bwMode="auto">
            <a:xfrm>
              <a:off x="7286625" y="3649663"/>
              <a:ext cx="1444625" cy="1558925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79"/>
            <p:cNvSpPr>
              <a:spLocks noChangeArrowheads="1"/>
            </p:cNvSpPr>
            <p:nvPr/>
          </p:nvSpPr>
          <p:spPr bwMode="auto">
            <a:xfrm>
              <a:off x="7286625" y="3649663"/>
              <a:ext cx="1444625" cy="155892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80"/>
            <p:cNvSpPr>
              <a:spLocks noChangeArrowheads="1"/>
            </p:cNvSpPr>
            <p:nvPr/>
          </p:nvSpPr>
          <p:spPr bwMode="auto">
            <a:xfrm>
              <a:off x="7286625" y="3697288"/>
              <a:ext cx="823912" cy="331787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6" name="Rectangle 81"/>
            <p:cNvSpPr>
              <a:spLocks noChangeArrowheads="1"/>
            </p:cNvSpPr>
            <p:nvPr/>
          </p:nvSpPr>
          <p:spPr bwMode="auto">
            <a:xfrm>
              <a:off x="7286625" y="3697288"/>
              <a:ext cx="823912" cy="331787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67" name="Rectangle 82"/>
            <p:cNvSpPr>
              <a:spLocks noChangeArrowheads="1"/>
            </p:cNvSpPr>
            <p:nvPr/>
          </p:nvSpPr>
          <p:spPr bwMode="auto">
            <a:xfrm>
              <a:off x="7286625" y="4075113"/>
              <a:ext cx="823912" cy="331787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83"/>
            <p:cNvSpPr>
              <a:spLocks noChangeArrowheads="1"/>
            </p:cNvSpPr>
            <p:nvPr/>
          </p:nvSpPr>
          <p:spPr bwMode="auto">
            <a:xfrm>
              <a:off x="7286625" y="4075113"/>
              <a:ext cx="823912" cy="331787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7286625" y="4451350"/>
              <a:ext cx="823912" cy="334962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85"/>
            <p:cNvSpPr>
              <a:spLocks noChangeArrowheads="1"/>
            </p:cNvSpPr>
            <p:nvPr/>
          </p:nvSpPr>
          <p:spPr bwMode="auto">
            <a:xfrm>
              <a:off x="7286625" y="4451350"/>
              <a:ext cx="823912" cy="33496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86"/>
            <p:cNvSpPr>
              <a:spLocks noChangeArrowheads="1"/>
            </p:cNvSpPr>
            <p:nvPr/>
          </p:nvSpPr>
          <p:spPr bwMode="auto">
            <a:xfrm>
              <a:off x="7286625" y="4832350"/>
              <a:ext cx="823912" cy="328612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87"/>
            <p:cNvSpPr>
              <a:spLocks noChangeArrowheads="1"/>
            </p:cNvSpPr>
            <p:nvPr/>
          </p:nvSpPr>
          <p:spPr bwMode="auto">
            <a:xfrm>
              <a:off x="7286625" y="4832350"/>
              <a:ext cx="823912" cy="32861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88"/>
            <p:cNvSpPr>
              <a:spLocks noChangeArrowheads="1"/>
            </p:cNvSpPr>
            <p:nvPr/>
          </p:nvSpPr>
          <p:spPr bwMode="auto">
            <a:xfrm>
              <a:off x="7146925" y="4171950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7146925" y="4171950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75" name="Rectangle 90"/>
            <p:cNvSpPr>
              <a:spLocks noChangeArrowheads="1"/>
            </p:cNvSpPr>
            <p:nvPr/>
          </p:nvSpPr>
          <p:spPr bwMode="auto">
            <a:xfrm>
              <a:off x="7146925" y="4546600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>
              <a:off x="7146925" y="4546600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92"/>
            <p:cNvSpPr>
              <a:spLocks noChangeArrowheads="1"/>
            </p:cNvSpPr>
            <p:nvPr/>
          </p:nvSpPr>
          <p:spPr bwMode="auto">
            <a:xfrm>
              <a:off x="7146925" y="4926013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93"/>
            <p:cNvSpPr>
              <a:spLocks noChangeArrowheads="1"/>
            </p:cNvSpPr>
            <p:nvPr/>
          </p:nvSpPr>
          <p:spPr bwMode="auto">
            <a:xfrm>
              <a:off x="7146925" y="4926013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94"/>
            <p:cNvSpPr>
              <a:spLocks noChangeArrowheads="1"/>
            </p:cNvSpPr>
            <p:nvPr/>
          </p:nvSpPr>
          <p:spPr bwMode="auto">
            <a:xfrm>
              <a:off x="7146925" y="3789363"/>
              <a:ext cx="484187" cy="14287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80" name="Rectangle 95"/>
            <p:cNvSpPr>
              <a:spLocks noChangeArrowheads="1"/>
            </p:cNvSpPr>
            <p:nvPr/>
          </p:nvSpPr>
          <p:spPr bwMode="auto">
            <a:xfrm>
              <a:off x="7146925" y="3789363"/>
              <a:ext cx="484187" cy="14287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81" name="Freeform 96"/>
            <p:cNvSpPr>
              <a:spLocks noEditPoints="1"/>
            </p:cNvSpPr>
            <p:nvPr/>
          </p:nvSpPr>
          <p:spPr bwMode="auto">
            <a:xfrm>
              <a:off x="5572124" y="2780928"/>
              <a:ext cx="440036" cy="1360859"/>
            </a:xfrm>
            <a:custGeom>
              <a:avLst/>
              <a:gdLst/>
              <a:ahLst/>
              <a:cxnLst>
                <a:cxn ang="0">
                  <a:pos x="216" y="4"/>
                </a:cxn>
                <a:cxn ang="0">
                  <a:pos x="31" y="796"/>
                </a:cxn>
                <a:cxn ang="0">
                  <a:pos x="17" y="793"/>
                </a:cxn>
                <a:cxn ang="0">
                  <a:pos x="202" y="0"/>
                </a:cxn>
                <a:cxn ang="0">
                  <a:pos x="216" y="4"/>
                </a:cxn>
                <a:cxn ang="0">
                  <a:pos x="64" y="762"/>
                </a:cxn>
                <a:cxn ang="0">
                  <a:pos x="20" y="809"/>
                </a:cxn>
                <a:cxn ang="0">
                  <a:pos x="0" y="745"/>
                </a:cxn>
                <a:cxn ang="0">
                  <a:pos x="0" y="745"/>
                </a:cxn>
                <a:cxn ang="0">
                  <a:pos x="0" y="743"/>
                </a:cxn>
                <a:cxn ang="0">
                  <a:pos x="0" y="741"/>
                </a:cxn>
                <a:cxn ang="0">
                  <a:pos x="0" y="740"/>
                </a:cxn>
                <a:cxn ang="0">
                  <a:pos x="2" y="740"/>
                </a:cxn>
                <a:cxn ang="0">
                  <a:pos x="2" y="738"/>
                </a:cxn>
                <a:cxn ang="0">
                  <a:pos x="4" y="738"/>
                </a:cxn>
                <a:cxn ang="0">
                  <a:pos x="6" y="736"/>
                </a:cxn>
                <a:cxn ang="0">
                  <a:pos x="7" y="736"/>
                </a:cxn>
                <a:cxn ang="0">
                  <a:pos x="7" y="736"/>
                </a:cxn>
                <a:cxn ang="0">
                  <a:pos x="9" y="738"/>
                </a:cxn>
                <a:cxn ang="0">
                  <a:pos x="11" y="736"/>
                </a:cxn>
                <a:cxn ang="0">
                  <a:pos x="13" y="738"/>
                </a:cxn>
                <a:cxn ang="0">
                  <a:pos x="13" y="740"/>
                </a:cxn>
                <a:cxn ang="0">
                  <a:pos x="15" y="740"/>
                </a:cxn>
                <a:cxn ang="0">
                  <a:pos x="15" y="741"/>
                </a:cxn>
                <a:cxn ang="0">
                  <a:pos x="31" y="793"/>
                </a:cxn>
                <a:cxn ang="0">
                  <a:pos x="18" y="789"/>
                </a:cxn>
                <a:cxn ang="0">
                  <a:pos x="55" y="751"/>
                </a:cxn>
                <a:cxn ang="0">
                  <a:pos x="55" y="751"/>
                </a:cxn>
                <a:cxn ang="0">
                  <a:pos x="57" y="749"/>
                </a:cxn>
                <a:cxn ang="0">
                  <a:pos x="57" y="749"/>
                </a:cxn>
                <a:cxn ang="0">
                  <a:pos x="59" y="749"/>
                </a:cxn>
                <a:cxn ang="0">
                  <a:pos x="61" y="749"/>
                </a:cxn>
                <a:cxn ang="0">
                  <a:pos x="62" y="749"/>
                </a:cxn>
                <a:cxn ang="0">
                  <a:pos x="62" y="749"/>
                </a:cxn>
                <a:cxn ang="0">
                  <a:pos x="66" y="751"/>
                </a:cxn>
                <a:cxn ang="0">
                  <a:pos x="66" y="752"/>
                </a:cxn>
                <a:cxn ang="0">
                  <a:pos x="66" y="752"/>
                </a:cxn>
                <a:cxn ang="0">
                  <a:pos x="68" y="754"/>
                </a:cxn>
                <a:cxn ang="0">
                  <a:pos x="68" y="756"/>
                </a:cxn>
                <a:cxn ang="0">
                  <a:pos x="68" y="758"/>
                </a:cxn>
                <a:cxn ang="0">
                  <a:pos x="66" y="760"/>
                </a:cxn>
                <a:cxn ang="0">
                  <a:pos x="66" y="760"/>
                </a:cxn>
                <a:cxn ang="0">
                  <a:pos x="64" y="762"/>
                </a:cxn>
              </a:cxnLst>
              <a:rect l="0" t="0" r="r" b="b"/>
              <a:pathLst>
                <a:path w="216" h="809">
                  <a:moveTo>
                    <a:pt x="216" y="4"/>
                  </a:moveTo>
                  <a:lnTo>
                    <a:pt x="31" y="796"/>
                  </a:lnTo>
                  <a:lnTo>
                    <a:pt x="17" y="793"/>
                  </a:lnTo>
                  <a:lnTo>
                    <a:pt x="202" y="0"/>
                  </a:lnTo>
                  <a:lnTo>
                    <a:pt x="216" y="4"/>
                  </a:lnTo>
                  <a:close/>
                  <a:moveTo>
                    <a:pt x="64" y="762"/>
                  </a:moveTo>
                  <a:lnTo>
                    <a:pt x="20" y="809"/>
                  </a:lnTo>
                  <a:lnTo>
                    <a:pt x="0" y="745"/>
                  </a:lnTo>
                  <a:lnTo>
                    <a:pt x="0" y="745"/>
                  </a:lnTo>
                  <a:lnTo>
                    <a:pt x="0" y="743"/>
                  </a:lnTo>
                  <a:lnTo>
                    <a:pt x="0" y="741"/>
                  </a:lnTo>
                  <a:lnTo>
                    <a:pt x="0" y="740"/>
                  </a:lnTo>
                  <a:lnTo>
                    <a:pt x="2" y="740"/>
                  </a:lnTo>
                  <a:lnTo>
                    <a:pt x="2" y="738"/>
                  </a:lnTo>
                  <a:lnTo>
                    <a:pt x="4" y="738"/>
                  </a:lnTo>
                  <a:lnTo>
                    <a:pt x="6" y="736"/>
                  </a:lnTo>
                  <a:lnTo>
                    <a:pt x="7" y="736"/>
                  </a:lnTo>
                  <a:lnTo>
                    <a:pt x="7" y="736"/>
                  </a:lnTo>
                  <a:lnTo>
                    <a:pt x="9" y="738"/>
                  </a:lnTo>
                  <a:lnTo>
                    <a:pt x="11" y="736"/>
                  </a:lnTo>
                  <a:lnTo>
                    <a:pt x="13" y="738"/>
                  </a:lnTo>
                  <a:lnTo>
                    <a:pt x="13" y="740"/>
                  </a:lnTo>
                  <a:lnTo>
                    <a:pt x="15" y="740"/>
                  </a:lnTo>
                  <a:lnTo>
                    <a:pt x="15" y="741"/>
                  </a:lnTo>
                  <a:lnTo>
                    <a:pt x="31" y="793"/>
                  </a:lnTo>
                  <a:lnTo>
                    <a:pt x="18" y="789"/>
                  </a:lnTo>
                  <a:lnTo>
                    <a:pt x="55" y="751"/>
                  </a:lnTo>
                  <a:lnTo>
                    <a:pt x="55" y="751"/>
                  </a:lnTo>
                  <a:lnTo>
                    <a:pt x="57" y="749"/>
                  </a:lnTo>
                  <a:lnTo>
                    <a:pt x="57" y="749"/>
                  </a:lnTo>
                  <a:lnTo>
                    <a:pt x="59" y="749"/>
                  </a:lnTo>
                  <a:lnTo>
                    <a:pt x="61" y="749"/>
                  </a:lnTo>
                  <a:lnTo>
                    <a:pt x="62" y="749"/>
                  </a:lnTo>
                  <a:lnTo>
                    <a:pt x="62" y="749"/>
                  </a:lnTo>
                  <a:lnTo>
                    <a:pt x="66" y="751"/>
                  </a:lnTo>
                  <a:lnTo>
                    <a:pt x="66" y="752"/>
                  </a:lnTo>
                  <a:lnTo>
                    <a:pt x="66" y="752"/>
                  </a:lnTo>
                  <a:lnTo>
                    <a:pt x="68" y="754"/>
                  </a:lnTo>
                  <a:lnTo>
                    <a:pt x="68" y="756"/>
                  </a:lnTo>
                  <a:lnTo>
                    <a:pt x="68" y="758"/>
                  </a:lnTo>
                  <a:lnTo>
                    <a:pt x="66" y="760"/>
                  </a:lnTo>
                  <a:lnTo>
                    <a:pt x="66" y="760"/>
                  </a:lnTo>
                  <a:lnTo>
                    <a:pt x="64" y="762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82" name="Freeform 98"/>
            <p:cNvSpPr>
              <a:spLocks/>
            </p:cNvSpPr>
            <p:nvPr/>
          </p:nvSpPr>
          <p:spPr bwMode="auto">
            <a:xfrm>
              <a:off x="5594350" y="4049712"/>
              <a:ext cx="107950" cy="115887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20" y="73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5" y="4"/>
                </a:cxn>
                <a:cxn ang="0">
                  <a:pos x="15" y="5"/>
                </a:cxn>
                <a:cxn ang="0">
                  <a:pos x="31" y="57"/>
                </a:cxn>
                <a:cxn ang="0">
                  <a:pos x="18" y="53"/>
                </a:cxn>
                <a:cxn ang="0">
                  <a:pos x="55" y="15"/>
                </a:cxn>
                <a:cxn ang="0">
                  <a:pos x="55" y="15"/>
                </a:cxn>
                <a:cxn ang="0">
                  <a:pos x="57" y="13"/>
                </a:cxn>
                <a:cxn ang="0">
                  <a:pos x="57" y="13"/>
                </a:cxn>
                <a:cxn ang="0">
                  <a:pos x="59" y="13"/>
                </a:cxn>
                <a:cxn ang="0">
                  <a:pos x="61" y="13"/>
                </a:cxn>
                <a:cxn ang="0">
                  <a:pos x="62" y="13"/>
                </a:cxn>
                <a:cxn ang="0">
                  <a:pos x="62" y="13"/>
                </a:cxn>
                <a:cxn ang="0">
                  <a:pos x="66" y="15"/>
                </a:cxn>
                <a:cxn ang="0">
                  <a:pos x="66" y="16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6" y="24"/>
                </a:cxn>
                <a:cxn ang="0">
                  <a:pos x="66" y="24"/>
                </a:cxn>
                <a:cxn ang="0">
                  <a:pos x="64" y="26"/>
                </a:cxn>
                <a:cxn ang="0">
                  <a:pos x="64" y="26"/>
                </a:cxn>
              </a:cxnLst>
              <a:rect l="0" t="0" r="r" b="b"/>
              <a:pathLst>
                <a:path w="68" h="73">
                  <a:moveTo>
                    <a:pt x="64" y="26"/>
                  </a:moveTo>
                  <a:lnTo>
                    <a:pt x="20" y="7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31" y="57"/>
                  </a:lnTo>
                  <a:lnTo>
                    <a:pt x="18" y="53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6" y="15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4" y="26"/>
                  </a:lnTo>
                  <a:lnTo>
                    <a:pt x="64" y="26"/>
                  </a:lnTo>
                  <a:close/>
                </a:path>
              </a:pathLst>
            </a:custGeom>
            <a:noFill/>
            <a:ln w="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83" name="Freeform 99"/>
            <p:cNvSpPr>
              <a:spLocks/>
            </p:cNvSpPr>
            <p:nvPr/>
          </p:nvSpPr>
          <p:spPr bwMode="auto">
            <a:xfrm>
              <a:off x="4964113" y="4800600"/>
              <a:ext cx="139700" cy="139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1" y="2"/>
                </a:cxn>
                <a:cxn ang="0">
                  <a:pos x="24" y="5"/>
                </a:cxn>
                <a:cxn ang="0">
                  <a:pos x="16" y="11"/>
                </a:cxn>
                <a:cxn ang="0">
                  <a:pos x="11" y="16"/>
                </a:cxn>
                <a:cxn ang="0">
                  <a:pos x="5" y="24"/>
                </a:cxn>
                <a:cxn ang="0">
                  <a:pos x="2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2" y="57"/>
                </a:cxn>
                <a:cxn ang="0">
                  <a:pos x="5" y="66"/>
                </a:cxn>
                <a:cxn ang="0">
                  <a:pos x="11" y="71"/>
                </a:cxn>
                <a:cxn ang="0">
                  <a:pos x="16" y="79"/>
                </a:cxn>
                <a:cxn ang="0">
                  <a:pos x="24" y="82"/>
                </a:cxn>
                <a:cxn ang="0">
                  <a:pos x="31" y="86"/>
                </a:cxn>
                <a:cxn ang="0">
                  <a:pos x="40" y="88"/>
                </a:cxn>
                <a:cxn ang="0">
                  <a:pos x="49" y="88"/>
                </a:cxn>
                <a:cxn ang="0">
                  <a:pos x="57" y="86"/>
                </a:cxn>
                <a:cxn ang="0">
                  <a:pos x="66" y="82"/>
                </a:cxn>
                <a:cxn ang="0">
                  <a:pos x="73" y="79"/>
                </a:cxn>
                <a:cxn ang="0">
                  <a:pos x="79" y="71"/>
                </a:cxn>
                <a:cxn ang="0">
                  <a:pos x="82" y="66"/>
                </a:cxn>
                <a:cxn ang="0">
                  <a:pos x="86" y="57"/>
                </a:cxn>
                <a:cxn ang="0">
                  <a:pos x="88" y="49"/>
                </a:cxn>
                <a:cxn ang="0">
                  <a:pos x="88" y="40"/>
                </a:cxn>
                <a:cxn ang="0">
                  <a:pos x="86" y="31"/>
                </a:cxn>
                <a:cxn ang="0">
                  <a:pos x="82" y="24"/>
                </a:cxn>
                <a:cxn ang="0">
                  <a:pos x="79" y="16"/>
                </a:cxn>
                <a:cxn ang="0">
                  <a:pos x="73" y="11"/>
                </a:cxn>
                <a:cxn ang="0">
                  <a:pos x="66" y="5"/>
                </a:cxn>
                <a:cxn ang="0">
                  <a:pos x="57" y="2"/>
                </a:cxn>
                <a:cxn ang="0">
                  <a:pos x="49" y="0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40" y="0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5" y="66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3" y="75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2"/>
                  </a:lnTo>
                  <a:lnTo>
                    <a:pt x="27" y="84"/>
                  </a:lnTo>
                  <a:lnTo>
                    <a:pt x="31" y="86"/>
                  </a:lnTo>
                  <a:lnTo>
                    <a:pt x="35" y="88"/>
                  </a:lnTo>
                  <a:lnTo>
                    <a:pt x="40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3" y="88"/>
                  </a:lnTo>
                  <a:lnTo>
                    <a:pt x="57" y="86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73" y="79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80" y="70"/>
                  </a:lnTo>
                  <a:lnTo>
                    <a:pt x="82" y="66"/>
                  </a:lnTo>
                  <a:lnTo>
                    <a:pt x="84" y="60"/>
                  </a:lnTo>
                  <a:lnTo>
                    <a:pt x="86" y="57"/>
                  </a:lnTo>
                  <a:lnTo>
                    <a:pt x="88" y="53"/>
                  </a:lnTo>
                  <a:lnTo>
                    <a:pt x="88" y="49"/>
                  </a:lnTo>
                  <a:lnTo>
                    <a:pt x="88" y="44"/>
                  </a:lnTo>
                  <a:lnTo>
                    <a:pt x="88" y="40"/>
                  </a:lnTo>
                  <a:lnTo>
                    <a:pt x="88" y="35"/>
                  </a:lnTo>
                  <a:lnTo>
                    <a:pt x="86" y="31"/>
                  </a:lnTo>
                  <a:lnTo>
                    <a:pt x="84" y="27"/>
                  </a:lnTo>
                  <a:lnTo>
                    <a:pt x="82" y="24"/>
                  </a:lnTo>
                  <a:lnTo>
                    <a:pt x="80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66" y="5"/>
                  </a:lnTo>
                  <a:lnTo>
                    <a:pt x="62" y="4"/>
                  </a:lnTo>
                  <a:lnTo>
                    <a:pt x="57" y="2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100"/>
            <p:cNvSpPr>
              <a:spLocks/>
            </p:cNvSpPr>
            <p:nvPr/>
          </p:nvSpPr>
          <p:spPr bwMode="auto">
            <a:xfrm>
              <a:off x="4964113" y="4800600"/>
              <a:ext cx="139700" cy="139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1" y="2"/>
                </a:cxn>
                <a:cxn ang="0">
                  <a:pos x="24" y="5"/>
                </a:cxn>
                <a:cxn ang="0">
                  <a:pos x="16" y="11"/>
                </a:cxn>
                <a:cxn ang="0">
                  <a:pos x="11" y="16"/>
                </a:cxn>
                <a:cxn ang="0">
                  <a:pos x="5" y="24"/>
                </a:cxn>
                <a:cxn ang="0">
                  <a:pos x="2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2" y="57"/>
                </a:cxn>
                <a:cxn ang="0">
                  <a:pos x="5" y="66"/>
                </a:cxn>
                <a:cxn ang="0">
                  <a:pos x="11" y="71"/>
                </a:cxn>
                <a:cxn ang="0">
                  <a:pos x="16" y="79"/>
                </a:cxn>
                <a:cxn ang="0">
                  <a:pos x="24" y="82"/>
                </a:cxn>
                <a:cxn ang="0">
                  <a:pos x="31" y="86"/>
                </a:cxn>
                <a:cxn ang="0">
                  <a:pos x="40" y="88"/>
                </a:cxn>
                <a:cxn ang="0">
                  <a:pos x="49" y="88"/>
                </a:cxn>
                <a:cxn ang="0">
                  <a:pos x="57" y="86"/>
                </a:cxn>
                <a:cxn ang="0">
                  <a:pos x="66" y="82"/>
                </a:cxn>
                <a:cxn ang="0">
                  <a:pos x="73" y="79"/>
                </a:cxn>
                <a:cxn ang="0">
                  <a:pos x="79" y="71"/>
                </a:cxn>
                <a:cxn ang="0">
                  <a:pos x="82" y="66"/>
                </a:cxn>
                <a:cxn ang="0">
                  <a:pos x="86" y="57"/>
                </a:cxn>
                <a:cxn ang="0">
                  <a:pos x="88" y="49"/>
                </a:cxn>
                <a:cxn ang="0">
                  <a:pos x="88" y="40"/>
                </a:cxn>
                <a:cxn ang="0">
                  <a:pos x="86" y="31"/>
                </a:cxn>
                <a:cxn ang="0">
                  <a:pos x="82" y="24"/>
                </a:cxn>
                <a:cxn ang="0">
                  <a:pos x="79" y="16"/>
                </a:cxn>
                <a:cxn ang="0">
                  <a:pos x="73" y="11"/>
                </a:cxn>
                <a:cxn ang="0">
                  <a:pos x="66" y="5"/>
                </a:cxn>
                <a:cxn ang="0">
                  <a:pos x="57" y="2"/>
                </a:cxn>
                <a:cxn ang="0">
                  <a:pos x="49" y="0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40" y="0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5" y="66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3" y="75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2"/>
                  </a:lnTo>
                  <a:lnTo>
                    <a:pt x="27" y="84"/>
                  </a:lnTo>
                  <a:lnTo>
                    <a:pt x="31" y="86"/>
                  </a:lnTo>
                  <a:lnTo>
                    <a:pt x="35" y="88"/>
                  </a:lnTo>
                  <a:lnTo>
                    <a:pt x="40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3" y="88"/>
                  </a:lnTo>
                  <a:lnTo>
                    <a:pt x="57" y="86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73" y="79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80" y="70"/>
                  </a:lnTo>
                  <a:lnTo>
                    <a:pt x="82" y="66"/>
                  </a:lnTo>
                  <a:lnTo>
                    <a:pt x="84" y="60"/>
                  </a:lnTo>
                  <a:lnTo>
                    <a:pt x="86" y="57"/>
                  </a:lnTo>
                  <a:lnTo>
                    <a:pt x="88" y="53"/>
                  </a:lnTo>
                  <a:lnTo>
                    <a:pt x="88" y="49"/>
                  </a:lnTo>
                  <a:lnTo>
                    <a:pt x="88" y="44"/>
                  </a:lnTo>
                  <a:lnTo>
                    <a:pt x="88" y="40"/>
                  </a:lnTo>
                  <a:lnTo>
                    <a:pt x="88" y="35"/>
                  </a:lnTo>
                  <a:lnTo>
                    <a:pt x="86" y="31"/>
                  </a:lnTo>
                  <a:lnTo>
                    <a:pt x="84" y="27"/>
                  </a:lnTo>
                  <a:lnTo>
                    <a:pt x="82" y="24"/>
                  </a:lnTo>
                  <a:lnTo>
                    <a:pt x="80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66" y="5"/>
                  </a:lnTo>
                  <a:lnTo>
                    <a:pt x="62" y="4"/>
                  </a:lnTo>
                  <a:lnTo>
                    <a:pt x="57" y="2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4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101"/>
            <p:cNvSpPr>
              <a:spLocks/>
            </p:cNvSpPr>
            <p:nvPr/>
          </p:nvSpPr>
          <p:spPr bwMode="auto">
            <a:xfrm>
              <a:off x="3232150" y="4602163"/>
              <a:ext cx="122237" cy="153987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27" y="4"/>
                </a:cxn>
                <a:cxn ang="0">
                  <a:pos x="20" y="7"/>
                </a:cxn>
                <a:cxn ang="0">
                  <a:pos x="12" y="11"/>
                </a:cxn>
                <a:cxn ang="0">
                  <a:pos x="7" y="18"/>
                </a:cxn>
                <a:cxn ang="0">
                  <a:pos x="3" y="26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0" y="53"/>
                </a:cxn>
                <a:cxn ang="0">
                  <a:pos x="0" y="62"/>
                </a:cxn>
                <a:cxn ang="0">
                  <a:pos x="3" y="72"/>
                </a:cxn>
                <a:cxn ang="0">
                  <a:pos x="7" y="79"/>
                </a:cxn>
                <a:cxn ang="0">
                  <a:pos x="12" y="86"/>
                </a:cxn>
                <a:cxn ang="0">
                  <a:pos x="20" y="90"/>
                </a:cxn>
                <a:cxn ang="0">
                  <a:pos x="27" y="94"/>
                </a:cxn>
                <a:cxn ang="0">
                  <a:pos x="34" y="96"/>
                </a:cxn>
                <a:cxn ang="0">
                  <a:pos x="42" y="96"/>
                </a:cxn>
                <a:cxn ang="0">
                  <a:pos x="49" y="94"/>
                </a:cxn>
                <a:cxn ang="0">
                  <a:pos x="56" y="90"/>
                </a:cxn>
                <a:cxn ang="0">
                  <a:pos x="62" y="86"/>
                </a:cxn>
                <a:cxn ang="0">
                  <a:pos x="67" y="79"/>
                </a:cxn>
                <a:cxn ang="0">
                  <a:pos x="73" y="72"/>
                </a:cxn>
                <a:cxn ang="0">
                  <a:pos x="75" y="62"/>
                </a:cxn>
                <a:cxn ang="0">
                  <a:pos x="77" y="53"/>
                </a:cxn>
                <a:cxn ang="0">
                  <a:pos x="77" y="44"/>
                </a:cxn>
                <a:cxn ang="0">
                  <a:pos x="75" y="35"/>
                </a:cxn>
                <a:cxn ang="0">
                  <a:pos x="73" y="26"/>
                </a:cxn>
                <a:cxn ang="0">
                  <a:pos x="67" y="18"/>
                </a:cxn>
                <a:cxn ang="0">
                  <a:pos x="62" y="11"/>
                </a:cxn>
                <a:cxn ang="0">
                  <a:pos x="56" y="7"/>
                </a:cxn>
                <a:cxn ang="0">
                  <a:pos x="49" y="4"/>
                </a:cxn>
                <a:cxn ang="0">
                  <a:pos x="42" y="2"/>
                </a:cxn>
              </a:cxnLst>
              <a:rect l="0" t="0" r="r" b="b"/>
              <a:pathLst>
                <a:path w="77" h="97">
                  <a:moveTo>
                    <a:pt x="38" y="0"/>
                  </a:moveTo>
                  <a:lnTo>
                    <a:pt x="34" y="2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7" y="79"/>
                  </a:lnTo>
                  <a:lnTo>
                    <a:pt x="11" y="83"/>
                  </a:lnTo>
                  <a:lnTo>
                    <a:pt x="12" y="86"/>
                  </a:lnTo>
                  <a:lnTo>
                    <a:pt x="16" y="88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7"/>
                  </a:lnTo>
                  <a:lnTo>
                    <a:pt x="42" y="96"/>
                  </a:lnTo>
                  <a:lnTo>
                    <a:pt x="45" y="96"/>
                  </a:lnTo>
                  <a:lnTo>
                    <a:pt x="49" y="94"/>
                  </a:lnTo>
                  <a:lnTo>
                    <a:pt x="53" y="92"/>
                  </a:lnTo>
                  <a:lnTo>
                    <a:pt x="56" y="90"/>
                  </a:lnTo>
                  <a:lnTo>
                    <a:pt x="60" y="88"/>
                  </a:lnTo>
                  <a:lnTo>
                    <a:pt x="62" y="86"/>
                  </a:lnTo>
                  <a:lnTo>
                    <a:pt x="66" y="83"/>
                  </a:lnTo>
                  <a:lnTo>
                    <a:pt x="67" y="79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5" y="68"/>
                  </a:lnTo>
                  <a:lnTo>
                    <a:pt x="75" y="62"/>
                  </a:lnTo>
                  <a:lnTo>
                    <a:pt x="77" y="59"/>
                  </a:lnTo>
                  <a:lnTo>
                    <a:pt x="77" y="53"/>
                  </a:lnTo>
                  <a:lnTo>
                    <a:pt x="77" y="50"/>
                  </a:lnTo>
                  <a:lnTo>
                    <a:pt x="77" y="44"/>
                  </a:lnTo>
                  <a:lnTo>
                    <a:pt x="77" y="39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73" y="26"/>
                  </a:lnTo>
                  <a:lnTo>
                    <a:pt x="71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56" y="7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102"/>
            <p:cNvSpPr>
              <a:spLocks/>
            </p:cNvSpPr>
            <p:nvPr/>
          </p:nvSpPr>
          <p:spPr bwMode="auto">
            <a:xfrm>
              <a:off x="3232150" y="4602163"/>
              <a:ext cx="122237" cy="153987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27" y="4"/>
                </a:cxn>
                <a:cxn ang="0">
                  <a:pos x="20" y="7"/>
                </a:cxn>
                <a:cxn ang="0">
                  <a:pos x="12" y="11"/>
                </a:cxn>
                <a:cxn ang="0">
                  <a:pos x="7" y="18"/>
                </a:cxn>
                <a:cxn ang="0">
                  <a:pos x="3" y="26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0" y="53"/>
                </a:cxn>
                <a:cxn ang="0">
                  <a:pos x="0" y="62"/>
                </a:cxn>
                <a:cxn ang="0">
                  <a:pos x="3" y="72"/>
                </a:cxn>
                <a:cxn ang="0">
                  <a:pos x="7" y="79"/>
                </a:cxn>
                <a:cxn ang="0">
                  <a:pos x="12" y="86"/>
                </a:cxn>
                <a:cxn ang="0">
                  <a:pos x="20" y="90"/>
                </a:cxn>
                <a:cxn ang="0">
                  <a:pos x="27" y="94"/>
                </a:cxn>
                <a:cxn ang="0">
                  <a:pos x="34" y="96"/>
                </a:cxn>
                <a:cxn ang="0">
                  <a:pos x="42" y="96"/>
                </a:cxn>
                <a:cxn ang="0">
                  <a:pos x="49" y="94"/>
                </a:cxn>
                <a:cxn ang="0">
                  <a:pos x="56" y="90"/>
                </a:cxn>
                <a:cxn ang="0">
                  <a:pos x="62" y="86"/>
                </a:cxn>
                <a:cxn ang="0">
                  <a:pos x="67" y="79"/>
                </a:cxn>
                <a:cxn ang="0">
                  <a:pos x="73" y="72"/>
                </a:cxn>
                <a:cxn ang="0">
                  <a:pos x="75" y="62"/>
                </a:cxn>
                <a:cxn ang="0">
                  <a:pos x="77" y="53"/>
                </a:cxn>
                <a:cxn ang="0">
                  <a:pos x="77" y="44"/>
                </a:cxn>
                <a:cxn ang="0">
                  <a:pos x="75" y="35"/>
                </a:cxn>
                <a:cxn ang="0">
                  <a:pos x="73" y="26"/>
                </a:cxn>
                <a:cxn ang="0">
                  <a:pos x="67" y="18"/>
                </a:cxn>
                <a:cxn ang="0">
                  <a:pos x="62" y="11"/>
                </a:cxn>
                <a:cxn ang="0">
                  <a:pos x="56" y="7"/>
                </a:cxn>
                <a:cxn ang="0">
                  <a:pos x="49" y="4"/>
                </a:cxn>
                <a:cxn ang="0">
                  <a:pos x="42" y="2"/>
                </a:cxn>
              </a:cxnLst>
              <a:rect l="0" t="0" r="r" b="b"/>
              <a:pathLst>
                <a:path w="77" h="97">
                  <a:moveTo>
                    <a:pt x="38" y="0"/>
                  </a:moveTo>
                  <a:lnTo>
                    <a:pt x="34" y="2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7" y="79"/>
                  </a:lnTo>
                  <a:lnTo>
                    <a:pt x="11" y="83"/>
                  </a:lnTo>
                  <a:lnTo>
                    <a:pt x="12" y="86"/>
                  </a:lnTo>
                  <a:lnTo>
                    <a:pt x="16" y="88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7"/>
                  </a:lnTo>
                  <a:lnTo>
                    <a:pt x="42" y="96"/>
                  </a:lnTo>
                  <a:lnTo>
                    <a:pt x="45" y="96"/>
                  </a:lnTo>
                  <a:lnTo>
                    <a:pt x="49" y="94"/>
                  </a:lnTo>
                  <a:lnTo>
                    <a:pt x="53" y="92"/>
                  </a:lnTo>
                  <a:lnTo>
                    <a:pt x="56" y="90"/>
                  </a:lnTo>
                  <a:lnTo>
                    <a:pt x="60" y="88"/>
                  </a:lnTo>
                  <a:lnTo>
                    <a:pt x="62" y="86"/>
                  </a:lnTo>
                  <a:lnTo>
                    <a:pt x="66" y="83"/>
                  </a:lnTo>
                  <a:lnTo>
                    <a:pt x="67" y="79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5" y="68"/>
                  </a:lnTo>
                  <a:lnTo>
                    <a:pt x="75" y="62"/>
                  </a:lnTo>
                  <a:lnTo>
                    <a:pt x="77" y="59"/>
                  </a:lnTo>
                  <a:lnTo>
                    <a:pt x="77" y="53"/>
                  </a:lnTo>
                  <a:lnTo>
                    <a:pt x="77" y="50"/>
                  </a:lnTo>
                  <a:lnTo>
                    <a:pt x="77" y="44"/>
                  </a:lnTo>
                  <a:lnTo>
                    <a:pt x="77" y="39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73" y="26"/>
                  </a:lnTo>
                  <a:lnTo>
                    <a:pt x="71" y="22"/>
                  </a:lnTo>
                  <a:lnTo>
                    <a:pt x="67" y="18"/>
                  </a:lnTo>
                  <a:lnTo>
                    <a:pt x="66" y="15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56" y="7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38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Rectangle 104"/>
            <p:cNvSpPr>
              <a:spLocks noChangeArrowheads="1"/>
            </p:cNvSpPr>
            <p:nvPr/>
          </p:nvSpPr>
          <p:spPr bwMode="auto">
            <a:xfrm>
              <a:off x="798815" y="3128963"/>
              <a:ext cx="641160" cy="72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1748</a:t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</a:b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APV25</a:t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</a:br>
              <a:r>
                <a:rPr kumimoji="1" lang="de-AT" altLang="ja-JP" sz="1500" b="1" i="0" u="none" strike="noStrike" cap="none" normalizeH="0" baseline="0" dirty="0" err="1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chips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88" name="Rectangle 107"/>
            <p:cNvSpPr>
              <a:spLocks noChangeArrowheads="1"/>
            </p:cNvSpPr>
            <p:nvPr/>
          </p:nvSpPr>
          <p:spPr bwMode="auto">
            <a:xfrm>
              <a:off x="609600" y="5443293"/>
              <a:ext cx="867670" cy="4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Front-end</a:t>
              </a:r>
              <a:r>
                <a:rPr kumimoji="1" lang="de-AT" altLang="ja-JP" sz="1500" dirty="0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/>
              </a:r>
              <a:br>
                <a:rPr kumimoji="1" lang="de-AT" altLang="ja-JP" sz="1500" dirty="0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dirty="0" err="1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hybrids</a:t>
              </a:r>
              <a:endParaRPr kumimoji="1" lang="en-US" altLang="ja-JP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elvetica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9" name="Rectangle 108"/>
            <p:cNvSpPr>
              <a:spLocks noChangeArrowheads="1"/>
            </p:cNvSpPr>
            <p:nvPr/>
          </p:nvSpPr>
          <p:spPr bwMode="auto">
            <a:xfrm>
              <a:off x="2591799" y="5454364"/>
              <a:ext cx="943062" cy="72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Rad-hard</a:t>
              </a:r>
              <a: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/>
              </a:r>
              <a:b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DC/DC </a:t>
              </a:r>
              <a:b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converters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0" name="Rectangle 111"/>
            <p:cNvSpPr>
              <a:spLocks noChangeArrowheads="1"/>
            </p:cNvSpPr>
            <p:nvPr/>
          </p:nvSpPr>
          <p:spPr bwMode="auto">
            <a:xfrm>
              <a:off x="4133850" y="5454364"/>
              <a:ext cx="2135856" cy="72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Analog level translation,</a:t>
              </a:r>
              <a: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/>
              </a:r>
              <a:b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data</a:t>
              </a:r>
              <a: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r>
                <a:rPr kumimoji="1" lang="de-AT" altLang="ja-JP" sz="15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sparsifi</a:t>
              </a:r>
              <a:r>
                <a:rPr kumimoji="1" lang="de-AT" altLang="ja-JP" sz="1500" dirty="0" err="1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cation</a:t>
              </a:r>
              <a:r>
                <a:rPr kumimoji="1" lang="de-AT" altLang="ja-JP" sz="1500" dirty="0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r>
                <a:rPr kumimoji="1" lang="de-AT" altLang="ja-JP" sz="1500" dirty="0" err="1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and</a:t>
              </a:r>
              <a:r>
                <a:rPr kumimoji="1" lang="de-AT" altLang="ja-JP" sz="1500" dirty="0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/>
              </a:r>
              <a:br>
                <a:rPr kumimoji="1" lang="de-AT" altLang="ja-JP" sz="1500" dirty="0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dirty="0" err="1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hit</a:t>
              </a:r>
              <a:r>
                <a:rPr kumimoji="1" lang="de-AT" altLang="ja-JP" sz="1500" dirty="0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 time </a:t>
              </a:r>
              <a:r>
                <a:rPr kumimoji="1" lang="de-AT" altLang="ja-JP" sz="1500" dirty="0" err="1" smtClean="0">
                  <a:solidFill>
                    <a:srgbClr val="FFFFFF"/>
                  </a:solidFill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reconstruction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1" name="Rectangle 114"/>
            <p:cNvSpPr>
              <a:spLocks noChangeArrowheads="1"/>
            </p:cNvSpPr>
            <p:nvPr/>
          </p:nvSpPr>
          <p:spPr bwMode="auto">
            <a:xfrm>
              <a:off x="7339013" y="5454364"/>
              <a:ext cx="1304199" cy="4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Unified Belle II</a:t>
              </a:r>
              <a: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/>
              </a:r>
              <a:b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DAQ </a:t>
              </a:r>
              <a:r>
                <a:rPr kumimoji="1" lang="de-AT" altLang="ja-JP" sz="15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itchFamily="34" charset="0"/>
                  <a:ea typeface="ＭＳ Ｐゴシック" pitchFamily="50" charset="-128"/>
                  <a:cs typeface="ＭＳ Ｐゴシック" pitchFamily="50" charset="-128"/>
                </a:rPr>
                <a:t>system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2" name="Rectangle 116"/>
            <p:cNvSpPr>
              <a:spLocks noChangeArrowheads="1"/>
            </p:cNvSpPr>
            <p:nvPr/>
          </p:nvSpPr>
          <p:spPr bwMode="auto">
            <a:xfrm>
              <a:off x="2025302" y="3128963"/>
              <a:ext cx="673134" cy="72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~2m</a:t>
              </a: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/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</a:br>
              <a:r>
                <a:rPr kumimoji="1" lang="de-AT" altLang="ja-JP" sz="1500" b="1" i="0" u="none" strike="noStrike" cap="none" normalizeH="0" baseline="0" dirty="0" err="1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copper</a:t>
              </a: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/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</a:br>
              <a:r>
                <a:rPr kumimoji="1" lang="de-AT" altLang="ja-JP" sz="1500" b="1" i="0" u="none" strike="noStrike" cap="none" normalizeH="0" baseline="0" dirty="0" err="1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cable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2755933" y="3128963"/>
              <a:ext cx="839735" cy="4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Junction</a:t>
              </a: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/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</a:b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box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94" name="Rectangle 121"/>
            <p:cNvSpPr>
              <a:spLocks noChangeArrowheads="1"/>
            </p:cNvSpPr>
            <p:nvPr/>
          </p:nvSpPr>
          <p:spPr bwMode="auto">
            <a:xfrm>
              <a:off x="3763971" y="3128963"/>
              <a:ext cx="673134" cy="72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~10m</a:t>
              </a: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/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</a:br>
              <a:r>
                <a:rPr kumimoji="1" lang="de-AT" altLang="ja-JP" sz="1500" b="1" dirty="0" err="1" smtClean="0">
                  <a:latin typeface="Arial"/>
                  <a:ea typeface="ＭＳ Ｐゴシック" pitchFamily="50" charset="-128"/>
                  <a:cs typeface="Arial"/>
                </a:rPr>
                <a:t>copper</a:t>
              </a:r>
              <a:endParaRPr kumimoji="1" lang="de-AT" altLang="ja-JP" sz="1500" b="1" dirty="0" smtClean="0">
                <a:latin typeface="Arial"/>
                <a:ea typeface="ＭＳ Ｐゴシック" pitchFamily="50" charset="-128"/>
                <a:cs typeface="Arial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de-AT" altLang="ja-JP" sz="1500" b="1" i="0" u="none" strike="noStrike" cap="none" normalizeH="0" baseline="0" dirty="0" err="1" smtClean="0">
                  <a:ln>
                    <a:noFill/>
                  </a:ln>
                  <a:effectLst/>
                  <a:latin typeface="Arial"/>
                  <a:ea typeface="ＭＳ Ｐゴシック" pitchFamily="50" charset="-128"/>
                  <a:cs typeface="Arial"/>
                </a:rPr>
                <a:t>cable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95" name="Rectangle 124"/>
            <p:cNvSpPr>
              <a:spLocks noChangeArrowheads="1"/>
            </p:cNvSpPr>
            <p:nvPr/>
          </p:nvSpPr>
          <p:spPr bwMode="auto">
            <a:xfrm>
              <a:off x="4923008" y="2921001"/>
              <a:ext cx="545912" cy="24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FADC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6" name="Rectangle 131"/>
            <p:cNvSpPr>
              <a:spLocks noChangeArrowheads="1"/>
            </p:cNvSpPr>
            <p:nvPr/>
          </p:nvSpPr>
          <p:spPr bwMode="auto">
            <a:xfrm>
              <a:off x="5953747" y="3128963"/>
              <a:ext cx="1531381" cy="4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Unified optical</a:t>
              </a: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/>
              </a:r>
              <a:b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</a:br>
              <a:r>
                <a:rPr kumimoji="1" lang="de-AT" altLang="ja-JP" sz="1500" b="1" i="0" u="none" strike="noStrike" cap="none" normalizeH="0" baseline="0" dirty="0" err="1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data</a:t>
              </a:r>
              <a:r>
                <a:rPr kumimoji="1" lang="de-AT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 link</a:t>
              </a:r>
              <a:r>
                <a:rPr kumimoji="1" lang="de-AT" altLang="ja-JP" sz="1500" b="1" i="0" u="none" strike="noStrike" cap="none" normalizeH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 (&gt;20m)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7" name="Rectangle 133"/>
            <p:cNvSpPr>
              <a:spLocks noChangeArrowheads="1"/>
            </p:cNvSpPr>
            <p:nvPr/>
          </p:nvSpPr>
          <p:spPr bwMode="auto">
            <a:xfrm>
              <a:off x="6041157" y="2403157"/>
              <a:ext cx="1939301" cy="4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Finesse Transmitter </a:t>
              </a:r>
              <a:endParaRPr kumimoji="1" lang="en-US" altLang="ja-JP" sz="1500" b="1" i="0" u="none" strike="noStrike" cap="none" normalizeH="0" baseline="0" dirty="0" smtClean="0">
                <a:ln>
                  <a:noFill/>
                </a:ln>
                <a:effectLst/>
                <a:latin typeface="Helvetica-Bold" charset="0"/>
                <a:ea typeface="ＭＳ Ｐゴシック" pitchFamily="50" charset="-128"/>
                <a:cs typeface="ＭＳ Ｐゴシック" pitchFamily="50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500" b="1" i="0" u="none" strike="noStrike" cap="none" normalizeH="0" baseline="0" dirty="0" smtClean="0">
                  <a:ln>
                    <a:noFill/>
                  </a:ln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Board (FTB)</a:t>
              </a:r>
              <a:endParaRPr kumimoji="1" lang="ja-JP" altLang="ja-JP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8" name="テキスト ボックス 134"/>
            <p:cNvSpPr txBox="1"/>
            <p:nvPr/>
          </p:nvSpPr>
          <p:spPr>
            <a:xfrm rot="16200000">
              <a:off x="7834513" y="4236371"/>
              <a:ext cx="1159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COPPER</a:t>
              </a:r>
              <a:endParaRPr kumimoji="1" lang="ja-JP" altLang="en-US" dirty="0"/>
            </a:p>
          </p:txBody>
        </p:sp>
        <p:sp>
          <p:nvSpPr>
            <p:cNvPr id="99" name="フリーフォーム 136"/>
            <p:cNvSpPr/>
            <p:nvPr/>
          </p:nvSpPr>
          <p:spPr>
            <a:xfrm>
              <a:off x="3295650" y="4599601"/>
              <a:ext cx="1715909" cy="313922"/>
            </a:xfrm>
            <a:custGeom>
              <a:avLst/>
              <a:gdLst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427145 h 427145"/>
                <a:gd name="connsiteX1" fmla="*/ 356086 w 1341259"/>
                <a:gd name="connsiteY1" fmla="*/ 82910 h 427145"/>
                <a:gd name="connsiteX2" fmla="*/ 712173 w 1341259"/>
                <a:gd name="connsiteY2" fmla="*/ 355924 h 427145"/>
                <a:gd name="connsiteX3" fmla="*/ 985172 w 1341259"/>
                <a:gd name="connsiteY3" fmla="*/ 71040 h 427145"/>
                <a:gd name="connsiteX4" fmla="*/ 1341259 w 1341259"/>
                <a:gd name="connsiteY4" fmla="*/ 142261 h 42714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56105 h 356105"/>
                <a:gd name="connsiteX1" fmla="*/ 356086 w 1341259"/>
                <a:gd name="connsiteY1" fmla="*/ 11870 h 356105"/>
                <a:gd name="connsiteX2" fmla="*/ 712173 w 1341259"/>
                <a:gd name="connsiteY2" fmla="*/ 284884 h 356105"/>
                <a:gd name="connsiteX3" fmla="*/ 985172 w 1341259"/>
                <a:gd name="connsiteY3" fmla="*/ 0 h 356105"/>
                <a:gd name="connsiteX4" fmla="*/ 1341259 w 1341259"/>
                <a:gd name="connsiteY4" fmla="*/ 71221 h 356105"/>
                <a:gd name="connsiteX0" fmla="*/ 0 w 1341259"/>
                <a:gd name="connsiteY0" fmla="*/ 391715 h 391715"/>
                <a:gd name="connsiteX1" fmla="*/ 356086 w 1341259"/>
                <a:gd name="connsiteY1" fmla="*/ 47480 h 391715"/>
                <a:gd name="connsiteX2" fmla="*/ 712173 w 1341259"/>
                <a:gd name="connsiteY2" fmla="*/ 320494 h 391715"/>
                <a:gd name="connsiteX3" fmla="*/ 985172 w 1341259"/>
                <a:gd name="connsiteY3" fmla="*/ 35610 h 391715"/>
                <a:gd name="connsiteX4" fmla="*/ 1341259 w 1341259"/>
                <a:gd name="connsiteY4" fmla="*/ 106831 h 391715"/>
                <a:gd name="connsiteX0" fmla="*/ 0 w 1341259"/>
                <a:gd name="connsiteY0" fmla="*/ 391715 h 391715"/>
                <a:gd name="connsiteX1" fmla="*/ 356086 w 1341259"/>
                <a:gd name="connsiteY1" fmla="*/ 47480 h 391715"/>
                <a:gd name="connsiteX2" fmla="*/ 712173 w 1341259"/>
                <a:gd name="connsiteY2" fmla="*/ 320494 h 391715"/>
                <a:gd name="connsiteX3" fmla="*/ 985172 w 1341259"/>
                <a:gd name="connsiteY3" fmla="*/ 35610 h 391715"/>
                <a:gd name="connsiteX4" fmla="*/ 1341259 w 1341259"/>
                <a:gd name="connsiteY4" fmla="*/ 106831 h 391715"/>
                <a:gd name="connsiteX0" fmla="*/ 0 w 1722259"/>
                <a:gd name="connsiteY0" fmla="*/ 396695 h 569011"/>
                <a:gd name="connsiteX1" fmla="*/ 356086 w 1722259"/>
                <a:gd name="connsiteY1" fmla="*/ 52460 h 569011"/>
                <a:gd name="connsiteX2" fmla="*/ 712173 w 1722259"/>
                <a:gd name="connsiteY2" fmla="*/ 325474 h 569011"/>
                <a:gd name="connsiteX3" fmla="*/ 985172 w 1722259"/>
                <a:gd name="connsiteY3" fmla="*/ 40590 h 569011"/>
                <a:gd name="connsiteX4" fmla="*/ 1722259 w 1722259"/>
                <a:gd name="connsiteY4" fmla="*/ 569011 h 569011"/>
                <a:gd name="connsiteX0" fmla="*/ 0 w 1722259"/>
                <a:gd name="connsiteY0" fmla="*/ 344235 h 516551"/>
                <a:gd name="connsiteX1" fmla="*/ 356086 w 1722259"/>
                <a:gd name="connsiteY1" fmla="*/ 0 h 516551"/>
                <a:gd name="connsiteX2" fmla="*/ 712173 w 1722259"/>
                <a:gd name="connsiteY2" fmla="*/ 273014 h 516551"/>
                <a:gd name="connsiteX3" fmla="*/ 1213772 w 1722259"/>
                <a:gd name="connsiteY3" fmla="*/ 140530 h 516551"/>
                <a:gd name="connsiteX4" fmla="*/ 1722259 w 1722259"/>
                <a:gd name="connsiteY4" fmla="*/ 516551 h 516551"/>
                <a:gd name="connsiteX0" fmla="*/ 0 w 1722259"/>
                <a:gd name="connsiteY0" fmla="*/ 344235 h 525036"/>
                <a:gd name="connsiteX1" fmla="*/ 356086 w 1722259"/>
                <a:gd name="connsiteY1" fmla="*/ 0 h 525036"/>
                <a:gd name="connsiteX2" fmla="*/ 788373 w 1722259"/>
                <a:gd name="connsiteY2" fmla="*/ 501614 h 525036"/>
                <a:gd name="connsiteX3" fmla="*/ 1213772 w 1722259"/>
                <a:gd name="connsiteY3" fmla="*/ 140530 h 525036"/>
                <a:gd name="connsiteX4" fmla="*/ 1722259 w 1722259"/>
                <a:gd name="connsiteY4" fmla="*/ 516551 h 525036"/>
                <a:gd name="connsiteX0" fmla="*/ 0 w 1722259"/>
                <a:gd name="connsiteY0" fmla="*/ 206194 h 378510"/>
                <a:gd name="connsiteX1" fmla="*/ 432286 w 1722259"/>
                <a:gd name="connsiteY1" fmla="*/ 14359 h 378510"/>
                <a:gd name="connsiteX2" fmla="*/ 788373 w 1722259"/>
                <a:gd name="connsiteY2" fmla="*/ 363573 h 378510"/>
                <a:gd name="connsiteX3" fmla="*/ 1213772 w 1722259"/>
                <a:gd name="connsiteY3" fmla="*/ 2489 h 378510"/>
                <a:gd name="connsiteX4" fmla="*/ 1722259 w 1722259"/>
                <a:gd name="connsiteY4" fmla="*/ 378510 h 378510"/>
                <a:gd name="connsiteX0" fmla="*/ 0 w 1722259"/>
                <a:gd name="connsiteY0" fmla="*/ 216875 h 389191"/>
                <a:gd name="connsiteX1" fmla="*/ 432286 w 1722259"/>
                <a:gd name="connsiteY1" fmla="*/ 25040 h 389191"/>
                <a:gd name="connsiteX2" fmla="*/ 788373 w 1722259"/>
                <a:gd name="connsiteY2" fmla="*/ 374254 h 389191"/>
                <a:gd name="connsiteX3" fmla="*/ 1213772 w 1722259"/>
                <a:gd name="connsiteY3" fmla="*/ 13170 h 389191"/>
                <a:gd name="connsiteX4" fmla="*/ 1722259 w 1722259"/>
                <a:gd name="connsiteY4" fmla="*/ 389191 h 389191"/>
                <a:gd name="connsiteX0" fmla="*/ 0 w 1722259"/>
                <a:gd name="connsiteY0" fmla="*/ 216875 h 389191"/>
                <a:gd name="connsiteX1" fmla="*/ 432286 w 1722259"/>
                <a:gd name="connsiteY1" fmla="*/ 25040 h 389191"/>
                <a:gd name="connsiteX2" fmla="*/ 788373 w 1722259"/>
                <a:gd name="connsiteY2" fmla="*/ 374254 h 389191"/>
                <a:gd name="connsiteX3" fmla="*/ 1213772 w 1722259"/>
                <a:gd name="connsiteY3" fmla="*/ 89370 h 389191"/>
                <a:gd name="connsiteX4" fmla="*/ 1722259 w 1722259"/>
                <a:gd name="connsiteY4" fmla="*/ 389191 h 389191"/>
                <a:gd name="connsiteX0" fmla="*/ 0 w 1722259"/>
                <a:gd name="connsiteY0" fmla="*/ 216875 h 389191"/>
                <a:gd name="connsiteX1" fmla="*/ 432286 w 1722259"/>
                <a:gd name="connsiteY1" fmla="*/ 25040 h 389191"/>
                <a:gd name="connsiteX2" fmla="*/ 788373 w 1722259"/>
                <a:gd name="connsiteY2" fmla="*/ 374254 h 389191"/>
                <a:gd name="connsiteX3" fmla="*/ 1213772 w 1722259"/>
                <a:gd name="connsiteY3" fmla="*/ 89370 h 389191"/>
                <a:gd name="connsiteX4" fmla="*/ 1722259 w 1722259"/>
                <a:gd name="connsiteY4" fmla="*/ 389191 h 389191"/>
                <a:gd name="connsiteX0" fmla="*/ 0 w 1722259"/>
                <a:gd name="connsiteY0" fmla="*/ 216875 h 384976"/>
                <a:gd name="connsiteX1" fmla="*/ 432286 w 1722259"/>
                <a:gd name="connsiteY1" fmla="*/ 25040 h 384976"/>
                <a:gd name="connsiteX2" fmla="*/ 788373 w 1722259"/>
                <a:gd name="connsiteY2" fmla="*/ 374254 h 384976"/>
                <a:gd name="connsiteX3" fmla="*/ 1213772 w 1722259"/>
                <a:gd name="connsiteY3" fmla="*/ 89370 h 384976"/>
                <a:gd name="connsiteX4" fmla="*/ 1722259 w 1722259"/>
                <a:gd name="connsiteY4" fmla="*/ 84391 h 384976"/>
                <a:gd name="connsiteX0" fmla="*/ 0 w 1722259"/>
                <a:gd name="connsiteY0" fmla="*/ 216875 h 389191"/>
                <a:gd name="connsiteX1" fmla="*/ 432286 w 1722259"/>
                <a:gd name="connsiteY1" fmla="*/ 25040 h 389191"/>
                <a:gd name="connsiteX2" fmla="*/ 788373 w 1722259"/>
                <a:gd name="connsiteY2" fmla="*/ 374254 h 389191"/>
                <a:gd name="connsiteX3" fmla="*/ 1213772 w 1722259"/>
                <a:gd name="connsiteY3" fmla="*/ 89370 h 389191"/>
                <a:gd name="connsiteX4" fmla="*/ 1722259 w 1722259"/>
                <a:gd name="connsiteY4" fmla="*/ 389191 h 389191"/>
                <a:gd name="connsiteX0" fmla="*/ 0 w 1722259"/>
                <a:gd name="connsiteY0" fmla="*/ 281565 h 830666"/>
                <a:gd name="connsiteX1" fmla="*/ 432286 w 1722259"/>
                <a:gd name="connsiteY1" fmla="*/ 89730 h 830666"/>
                <a:gd name="connsiteX2" fmla="*/ 788373 w 1722259"/>
                <a:gd name="connsiteY2" fmla="*/ 819944 h 830666"/>
                <a:gd name="connsiteX3" fmla="*/ 1213772 w 1722259"/>
                <a:gd name="connsiteY3" fmla="*/ 154060 h 830666"/>
                <a:gd name="connsiteX4" fmla="*/ 1722259 w 1722259"/>
                <a:gd name="connsiteY4" fmla="*/ 453881 h 830666"/>
                <a:gd name="connsiteX0" fmla="*/ 0 w 1417459"/>
                <a:gd name="connsiteY0" fmla="*/ 281565 h 830666"/>
                <a:gd name="connsiteX1" fmla="*/ 432286 w 1417459"/>
                <a:gd name="connsiteY1" fmla="*/ 89730 h 830666"/>
                <a:gd name="connsiteX2" fmla="*/ 788373 w 1417459"/>
                <a:gd name="connsiteY2" fmla="*/ 819944 h 830666"/>
                <a:gd name="connsiteX3" fmla="*/ 1213772 w 1417459"/>
                <a:gd name="connsiteY3" fmla="*/ 154060 h 830666"/>
                <a:gd name="connsiteX4" fmla="*/ 1417459 w 1417459"/>
                <a:gd name="connsiteY4" fmla="*/ 758681 h 830666"/>
                <a:gd name="connsiteX0" fmla="*/ 0 w 1715909"/>
                <a:gd name="connsiteY0" fmla="*/ 281565 h 830666"/>
                <a:gd name="connsiteX1" fmla="*/ 432286 w 1715909"/>
                <a:gd name="connsiteY1" fmla="*/ 89730 h 830666"/>
                <a:gd name="connsiteX2" fmla="*/ 788373 w 1715909"/>
                <a:gd name="connsiteY2" fmla="*/ 819944 h 830666"/>
                <a:gd name="connsiteX3" fmla="*/ 1213772 w 1715909"/>
                <a:gd name="connsiteY3" fmla="*/ 154060 h 830666"/>
                <a:gd name="connsiteX4" fmla="*/ 1715909 w 1715909"/>
                <a:gd name="connsiteY4" fmla="*/ 460231 h 830666"/>
                <a:gd name="connsiteX0" fmla="*/ 0 w 1715909"/>
                <a:gd name="connsiteY0" fmla="*/ 230765 h 475066"/>
                <a:gd name="connsiteX1" fmla="*/ 432286 w 1715909"/>
                <a:gd name="connsiteY1" fmla="*/ 38930 h 475066"/>
                <a:gd name="connsiteX2" fmla="*/ 788373 w 1715909"/>
                <a:gd name="connsiteY2" fmla="*/ 464344 h 475066"/>
                <a:gd name="connsiteX3" fmla="*/ 1213772 w 1715909"/>
                <a:gd name="connsiteY3" fmla="*/ 103260 h 475066"/>
                <a:gd name="connsiteX4" fmla="*/ 1715909 w 1715909"/>
                <a:gd name="connsiteY4" fmla="*/ 409431 h 475066"/>
                <a:gd name="connsiteX0" fmla="*/ 0 w 1715909"/>
                <a:gd name="connsiteY0" fmla="*/ 230765 h 487766"/>
                <a:gd name="connsiteX1" fmla="*/ 432286 w 1715909"/>
                <a:gd name="connsiteY1" fmla="*/ 38930 h 487766"/>
                <a:gd name="connsiteX2" fmla="*/ 788373 w 1715909"/>
                <a:gd name="connsiteY2" fmla="*/ 464344 h 487766"/>
                <a:gd name="connsiteX3" fmla="*/ 1213772 w 1715909"/>
                <a:gd name="connsiteY3" fmla="*/ 179460 h 487766"/>
                <a:gd name="connsiteX4" fmla="*/ 1715909 w 1715909"/>
                <a:gd name="connsiteY4" fmla="*/ 409431 h 487766"/>
                <a:gd name="connsiteX0" fmla="*/ 0 w 1715909"/>
                <a:gd name="connsiteY0" fmla="*/ 78365 h 313922"/>
                <a:gd name="connsiteX1" fmla="*/ 432286 w 1715909"/>
                <a:gd name="connsiteY1" fmla="*/ 38930 h 313922"/>
                <a:gd name="connsiteX2" fmla="*/ 788373 w 1715909"/>
                <a:gd name="connsiteY2" fmla="*/ 311944 h 313922"/>
                <a:gd name="connsiteX3" fmla="*/ 1213772 w 1715909"/>
                <a:gd name="connsiteY3" fmla="*/ 27060 h 313922"/>
                <a:gd name="connsiteX4" fmla="*/ 1715909 w 1715909"/>
                <a:gd name="connsiteY4" fmla="*/ 257031 h 3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5909" h="313922">
                  <a:moveTo>
                    <a:pt x="0" y="78365"/>
                  </a:moveTo>
                  <a:cubicBezTo>
                    <a:pt x="232995" y="52520"/>
                    <a:pt x="300891" y="0"/>
                    <a:pt x="432286" y="38930"/>
                  </a:cubicBezTo>
                  <a:cubicBezTo>
                    <a:pt x="563681" y="77860"/>
                    <a:pt x="658125" y="313922"/>
                    <a:pt x="788373" y="311944"/>
                  </a:cubicBezTo>
                  <a:cubicBezTo>
                    <a:pt x="918621" y="309966"/>
                    <a:pt x="1059183" y="36212"/>
                    <a:pt x="1213772" y="27060"/>
                  </a:cubicBezTo>
                  <a:cubicBezTo>
                    <a:pt x="1368361" y="17908"/>
                    <a:pt x="1533713" y="245991"/>
                    <a:pt x="1715909" y="257031"/>
                  </a:cubicBezTo>
                </a:path>
              </a:pathLst>
            </a:cu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764305" y="1676400"/>
            <a:ext cx="2846295" cy="2541495"/>
            <a:chOff x="5764305" y="1676400"/>
            <a:chExt cx="2846295" cy="2541495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5764305" y="1855695"/>
              <a:ext cx="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5764305" y="1855695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069105" y="1676400"/>
              <a:ext cx="1143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DATCON</a:t>
              </a:r>
              <a:endParaRPr lang="en-US" dirty="0"/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>
              <a:off x="7198660" y="1855695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646895" y="1676400"/>
              <a:ext cx="96370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ONSEN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(Slightly) More Realistic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971800" cy="4755360"/>
          </a:xfrm>
        </p:spPr>
        <p:txBody>
          <a:bodyPr>
            <a:noAutofit/>
          </a:bodyPr>
          <a:lstStyle/>
          <a:p>
            <a:r>
              <a:rPr lang="en-US" dirty="0" smtClean="0"/>
              <a:t>DAQ: PC Farm</a:t>
            </a:r>
          </a:p>
          <a:p>
            <a:endParaRPr lang="en-US" sz="1600" dirty="0" smtClean="0"/>
          </a:p>
          <a:p>
            <a:r>
              <a:rPr lang="en-US" dirty="0" smtClean="0"/>
              <a:t>COPPER: common readout platform</a:t>
            </a:r>
          </a:p>
          <a:p>
            <a:endParaRPr lang="en-US" sz="2000" dirty="0" smtClean="0"/>
          </a:p>
          <a:p>
            <a:r>
              <a:rPr lang="en-US" dirty="0" smtClean="0"/>
              <a:t>FADC system with optical link to COPPER</a:t>
            </a:r>
          </a:p>
          <a:p>
            <a:endParaRPr lang="en-US" sz="1000" dirty="0" smtClean="0"/>
          </a:p>
          <a:p>
            <a:r>
              <a:rPr lang="en-US" dirty="0" smtClean="0"/>
              <a:t>DOCK box with DC/DC</a:t>
            </a:r>
          </a:p>
          <a:p>
            <a:r>
              <a:rPr lang="en-US" dirty="0" smtClean="0"/>
              <a:t>Front-End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93" y="1595109"/>
            <a:ext cx="5029200" cy="47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573740" y="1688068"/>
            <a:ext cx="2702860" cy="2063662"/>
            <a:chOff x="573740" y="1688068"/>
            <a:chExt cx="2702860" cy="206366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38400" y="321833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76600" y="3209365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3740" y="2541495"/>
              <a:ext cx="1143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DATCON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143000" y="2913530"/>
              <a:ext cx="0" cy="304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67870" y="1688068"/>
              <a:ext cx="96370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ONSEN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438400" y="321833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43000" y="3222810"/>
              <a:ext cx="1295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4" idx="0"/>
              <a:endCxn id="26" idx="2"/>
            </p:cNvCxnSpPr>
            <p:nvPr/>
          </p:nvCxnSpPr>
          <p:spPr>
            <a:xfrm flipV="1">
              <a:off x="1145240" y="2057400"/>
              <a:ext cx="4483" cy="4840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895600"/>
            <a:ext cx="35052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>
              <a:buNone/>
            </a:pPr>
            <a:r>
              <a:rPr lang="en-US" sz="3000" dirty="0" smtClean="0"/>
              <a:t>Status of Parts</a:t>
            </a:r>
          </a:p>
          <a:p>
            <a:pPr>
              <a:buNone/>
            </a:pP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2" descr="C:\Users\friedl\Desktop\materials\rev0_half_rendering_l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3806953" cy="223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8481" r="29880"/>
          <a:stretch>
            <a:fillRect/>
          </a:stretch>
        </p:blipFill>
        <p:spPr bwMode="auto">
          <a:xfrm>
            <a:off x="561393" y="3429000"/>
            <a:ext cx="3526513" cy="29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Now preparing prototype system for DESY beam test</a:t>
            </a:r>
          </a:p>
          <a:p>
            <a:r>
              <a:rPr lang="en-US" dirty="0" smtClean="0"/>
              <a:t>Some parts exist already, some are being designed</a:t>
            </a:r>
          </a:p>
          <a:p>
            <a:r>
              <a:rPr lang="en-US" dirty="0" smtClean="0"/>
              <a:t>Locations: FTB – Cracow, rest – Vienna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09800" y="3705128"/>
            <a:ext cx="6728100" cy="391742"/>
            <a:chOff x="2209800" y="3705128"/>
            <a:chExt cx="6728100" cy="391742"/>
          </a:xfrm>
        </p:grpSpPr>
        <p:sp>
          <p:nvSpPr>
            <p:cNvPr id="16" name="Rectangle 15"/>
            <p:cNvSpPr/>
            <p:nvPr/>
          </p:nvSpPr>
          <p:spPr>
            <a:xfrm>
              <a:off x="2209800" y="3715870"/>
              <a:ext cx="16764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65815" y="3705128"/>
              <a:ext cx="457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First version exists, second iteration underway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886200" y="38862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09600" y="4114800"/>
            <a:ext cx="7976909" cy="609600"/>
            <a:chOff x="609600" y="4114800"/>
            <a:chExt cx="7976909" cy="609600"/>
          </a:xfrm>
        </p:grpSpPr>
        <p:sp>
          <p:nvSpPr>
            <p:cNvPr id="23" name="Rectangle 22"/>
            <p:cNvSpPr/>
            <p:nvPr/>
          </p:nvSpPr>
          <p:spPr>
            <a:xfrm>
              <a:off x="609600" y="4114800"/>
              <a:ext cx="350072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0290" y="4243008"/>
              <a:ext cx="4216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Design done, now layout; small parts exist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3" idx="3"/>
            </p:cNvCxnSpPr>
            <p:nvPr/>
          </p:nvCxnSpPr>
          <p:spPr>
            <a:xfrm>
              <a:off x="4110320" y="4419600"/>
              <a:ext cx="309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133600" y="5047130"/>
            <a:ext cx="2972789" cy="744070"/>
            <a:chOff x="2133600" y="5047130"/>
            <a:chExt cx="2972789" cy="744070"/>
          </a:xfrm>
        </p:grpSpPr>
        <p:sp>
          <p:nvSpPr>
            <p:cNvPr id="37" name="Rectangle 36"/>
            <p:cNvSpPr/>
            <p:nvPr/>
          </p:nvSpPr>
          <p:spPr>
            <a:xfrm>
              <a:off x="2133600" y="5047130"/>
              <a:ext cx="1976720" cy="744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70290" y="5230905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Exists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37" idx="3"/>
              <a:endCxn id="38" idx="1"/>
            </p:cNvCxnSpPr>
            <p:nvPr/>
          </p:nvCxnSpPr>
          <p:spPr>
            <a:xfrm flipV="1">
              <a:off x="4110320" y="5415571"/>
              <a:ext cx="259970" cy="35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133600" y="5867400"/>
            <a:ext cx="5142229" cy="533400"/>
            <a:chOff x="2133600" y="5867400"/>
            <a:chExt cx="5142229" cy="533400"/>
          </a:xfrm>
        </p:grpSpPr>
        <p:sp>
          <p:nvSpPr>
            <p:cNvPr id="45" name="Rectangle 44"/>
            <p:cNvSpPr/>
            <p:nvPr/>
          </p:nvSpPr>
          <p:spPr>
            <a:xfrm>
              <a:off x="2133600" y="5867400"/>
              <a:ext cx="16764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0290" y="5950788"/>
              <a:ext cx="2905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few Origami modules exist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45" idx="3"/>
              <a:endCxn id="46" idx="1"/>
            </p:cNvCxnSpPr>
            <p:nvPr/>
          </p:nvCxnSpPr>
          <p:spPr>
            <a:xfrm>
              <a:off x="3810000" y="6134100"/>
              <a:ext cx="560290" cy="13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42594" y="5047130"/>
            <a:ext cx="752806" cy="1342002"/>
            <a:chOff x="542594" y="5047130"/>
            <a:chExt cx="752806" cy="1342002"/>
          </a:xfrm>
        </p:grpSpPr>
        <p:sp>
          <p:nvSpPr>
            <p:cNvPr id="52" name="Rectangle 51"/>
            <p:cNvSpPr/>
            <p:nvPr/>
          </p:nvSpPr>
          <p:spPr>
            <a:xfrm>
              <a:off x="542594" y="5047130"/>
              <a:ext cx="752806" cy="744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1330" y="60198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Exists</a:t>
              </a:r>
              <a:endParaRPr lang="en-US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914400" y="57912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133600" cy="4755360"/>
          </a:xfrm>
        </p:spPr>
        <p:txBody>
          <a:bodyPr/>
          <a:lstStyle/>
          <a:p>
            <a:r>
              <a:rPr lang="en-US" dirty="0" smtClean="0"/>
              <a:t>9U VME module (needs much space for level translation circuits)</a:t>
            </a:r>
          </a:p>
          <a:p>
            <a:r>
              <a:rPr lang="en-US" dirty="0" smtClean="0"/>
              <a:t>Circuit is designed, </a:t>
            </a:r>
            <a:r>
              <a:rPr lang="en-US" dirty="0" smtClean="0"/>
              <a:t>PCB </a:t>
            </a:r>
            <a:r>
              <a:rPr lang="en-US" dirty="0" smtClean="0"/>
              <a:t>layout </a:t>
            </a:r>
            <a:r>
              <a:rPr lang="en-US" dirty="0" smtClean="0"/>
              <a:t>almost finished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9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SVD Status for the DESY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94" y="1667069"/>
            <a:ext cx="5938297" cy="46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087035" y="291353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25670" y="2895600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2447365" y="1792940"/>
            <a:ext cx="4069238" cy="3764901"/>
            <a:chOff x="2458617" y="1797699"/>
            <a:chExt cx="4069238" cy="376490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58617" y="1797699"/>
              <a:ext cx="1391120" cy="267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67949" y="2124588"/>
              <a:ext cx="1401128" cy="1284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65815" y="5071676"/>
              <a:ext cx="1401725" cy="481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66393" y="4943669"/>
              <a:ext cx="1394153" cy="53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 descr="C:\Users\friedl\Desktop\digdb_lo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6655" y="4999144"/>
              <a:ext cx="2671200" cy="563456"/>
            </a:xfrm>
            <a:prstGeom prst="rect">
              <a:avLst/>
            </a:prstGeom>
            <a:noFill/>
          </p:spPr>
        </p:pic>
        <p:pic>
          <p:nvPicPr>
            <p:cNvPr id="14" name="Picture 4" descr="C:\Users\friedl\Desktop\anadb_lor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6655" y="2057400"/>
              <a:ext cx="2670187" cy="1371600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/>
          <p:nvPr/>
        </p:nvGrpSpPr>
        <p:grpSpPr>
          <a:xfrm>
            <a:off x="609600" y="2743201"/>
            <a:ext cx="3124200" cy="2514599"/>
            <a:chOff x="609600" y="2743201"/>
            <a:chExt cx="3124200" cy="2514599"/>
          </a:xfrm>
        </p:grpSpPr>
        <p:pic>
          <p:nvPicPr>
            <p:cNvPr id="17" name="Picture 4" descr="E:\graphics\photos\belle2\2013.01.14_fadc_db\fpga_db_top_lores.jpg"/>
            <p:cNvPicPr>
              <a:picLocks noChangeAspect="1" noChangeArrowheads="1"/>
            </p:cNvPicPr>
            <p:nvPr/>
          </p:nvPicPr>
          <p:blipFill>
            <a:blip r:embed="rId5" cstate="print"/>
            <a:srcRect l="3039" t="4643" r="22255" b="4287"/>
            <a:stretch>
              <a:fillRect/>
            </a:stretch>
          </p:blipFill>
          <p:spPr bwMode="auto">
            <a:xfrm>
              <a:off x="609600" y="2971800"/>
              <a:ext cx="2689412" cy="2286000"/>
            </a:xfrm>
            <a:prstGeom prst="rect">
              <a:avLst/>
            </a:prstGeom>
            <a:noFill/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3276600" y="2743201"/>
              <a:ext cx="457200" cy="228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99012" y="3962400"/>
              <a:ext cx="434788" cy="12909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friedl\Desktop\PCB_fabc_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78157"/>
            <a:ext cx="535054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iedl\Desktop\fpga_db_bottom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740" y="1619450"/>
            <a:ext cx="6756685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Daughter Board: the </a:t>
            </a:r>
            <a:r>
              <a:rPr lang="en-US" dirty="0" smtClean="0"/>
              <a:t>“Human” Touch…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9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SVD Status for the DESY Beam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8</a:t>
            </a:fld>
            <a:endParaRPr lang="en-US" noProof="0"/>
          </a:p>
        </p:txBody>
      </p:sp>
      <p:grpSp>
        <p:nvGrpSpPr>
          <p:cNvPr id="3" name="Group 37"/>
          <p:cNvGrpSpPr/>
          <p:nvPr/>
        </p:nvGrpSpPr>
        <p:grpSpPr>
          <a:xfrm>
            <a:off x="3352800" y="2514599"/>
            <a:ext cx="3581400" cy="2657376"/>
            <a:chOff x="3352800" y="2514599"/>
            <a:chExt cx="3581400" cy="2657376"/>
          </a:xfrm>
        </p:grpSpPr>
        <p:sp>
          <p:nvSpPr>
            <p:cNvPr id="9" name="Rounded Rectangle 8"/>
            <p:cNvSpPr/>
            <p:nvPr/>
          </p:nvSpPr>
          <p:spPr>
            <a:xfrm>
              <a:off x="4466925" y="3286225"/>
              <a:ext cx="1447800" cy="14478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352800" y="3696100"/>
              <a:ext cx="1905000" cy="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467375" y="3247725"/>
              <a:ext cx="466825" cy="486075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800600" y="3704925"/>
              <a:ext cx="1752600" cy="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76800" y="4572000"/>
              <a:ext cx="0" cy="38100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24900" y="4572000"/>
              <a:ext cx="0" cy="38100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4857550"/>
              <a:ext cx="304800" cy="30480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610500" y="4867175"/>
              <a:ext cx="304800" cy="30480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706175" y="5134275"/>
              <a:ext cx="457200" cy="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247950" y="5143100"/>
              <a:ext cx="457200" cy="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Hexagon 35"/>
            <p:cNvSpPr/>
            <p:nvPr/>
          </p:nvSpPr>
          <p:spPr>
            <a:xfrm>
              <a:off x="4734025" y="2514599"/>
              <a:ext cx="914400" cy="695425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200050" y="3039975"/>
              <a:ext cx="0" cy="381000"/>
            </a:xfrm>
            <a:prstGeom prst="line">
              <a:avLst/>
            </a:pr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</a:t>
            </a:r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9 April 2013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SVD Status for the DESY Beam Test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7" name="Picture 2" descr="C:\Users\friedl\Desktop\svddock2.JPG"/>
          <p:cNvPicPr>
            <a:picLocks noChangeAspect="1" noChangeArrowheads="1"/>
          </p:cNvPicPr>
          <p:nvPr/>
        </p:nvPicPr>
        <p:blipFill>
          <a:blip r:embed="rId2" cstate="print"/>
          <a:srcRect l="17578" t="28125" r="25000"/>
          <a:stretch>
            <a:fillRect/>
          </a:stretch>
        </p:blipFill>
        <p:spPr bwMode="auto">
          <a:xfrm>
            <a:off x="543560" y="1579880"/>
            <a:ext cx="5105400" cy="4792824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30008" y="1524000"/>
            <a:ext cx="3124200" cy="4831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CERN-made DC/DC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converters for front-end powering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400" dirty="0" smtClean="0"/>
              <a:t>One board ready, second board to be populated soon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E:\graphics\photos\belle2\2013.01.17_junctionbox\junctionbox_r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40" y="1436832"/>
            <a:ext cx="5004260" cy="3650568"/>
          </a:xfrm>
          <a:prstGeom prst="rect">
            <a:avLst/>
          </a:prstGeom>
          <a:noFill/>
        </p:spPr>
      </p:pic>
      <p:pic>
        <p:nvPicPr>
          <p:cNvPr id="9" name="Picture 3" descr="E:\graphics\photos\belle2\2012.06.26_hybrids_junctionbox\bearbeitet\junctionbox_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269" y="4178975"/>
            <a:ext cx="3429000" cy="218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1485</Words>
  <Application>Microsoft Office PowerPoint</Application>
  <PresentationFormat>On-screen Show (4:3)</PresentationFormat>
  <Paragraphs>320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Slide 1</vt:lpstr>
      <vt:lpstr>Slide 2</vt:lpstr>
      <vt:lpstr>General SVD Readout Scheme</vt:lpstr>
      <vt:lpstr>A (Slightly) More Realistic View</vt:lpstr>
      <vt:lpstr>Slide 5</vt:lpstr>
      <vt:lpstr>Present Status</vt:lpstr>
      <vt:lpstr>FADC</vt:lpstr>
      <vt:lpstr>FPGA Daughter Board: the “Human” Touch…</vt:lpstr>
      <vt:lpstr>Junction Box</vt:lpstr>
      <vt:lpstr>Power Supply</vt:lpstr>
      <vt:lpstr>Front-End</vt:lpstr>
      <vt:lpstr>Front-End: Update</vt:lpstr>
      <vt:lpstr>Front-End: Cooling Pipes</vt:lpstr>
      <vt:lpstr>Front-End: Mounting SVD Modules</vt:lpstr>
      <vt:lpstr>SVD Front-End Cables/Connections</vt:lpstr>
      <vt:lpstr>Slide 16</vt:lpstr>
      <vt:lpstr>FADC Block Diagram</vt:lpstr>
      <vt:lpstr>FADC System Modularity</vt:lpstr>
      <vt:lpstr>FADC I/O</vt:lpstr>
      <vt:lpstr>FADC Data Output Format</vt:lpstr>
      <vt:lpstr>Data Format: Raw Mode</vt:lpstr>
      <vt:lpstr>Raw Mode Example</vt:lpstr>
      <vt:lpstr>Data Format: Transparent Mode</vt:lpstr>
      <vt:lpstr>Transparent Mode Example</vt:lpstr>
      <vt:lpstr>Data Format: Zero-suppressed Mode</vt:lpstr>
      <vt:lpstr>Zero-suppressed Mode Example</vt:lpstr>
      <vt:lpstr>Data Format: Zero-suppressed + Hit Time</vt:lpstr>
      <vt:lpstr>Zero-suppressed + Hit Time Example</vt:lpstr>
      <vt:lpstr>Data Size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MF</cp:lastModifiedBy>
  <cp:revision>926</cp:revision>
  <dcterms:created xsi:type="dcterms:W3CDTF">2006-08-16T00:00:00Z</dcterms:created>
  <dcterms:modified xsi:type="dcterms:W3CDTF">2013-04-09T10:03:51Z</dcterms:modified>
</cp:coreProperties>
</file>