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3" r:id="rId2"/>
    <p:sldId id="326" r:id="rId3"/>
    <p:sldId id="322" r:id="rId4"/>
    <p:sldId id="327" r:id="rId5"/>
    <p:sldId id="303" r:id="rId6"/>
  </p:sldIdLst>
  <p:sldSz cx="9144000" cy="6858000" type="screen4x3"/>
  <p:notesSz cx="6794500" cy="99187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1A0"/>
    <a:srgbClr val="FFCC00"/>
    <a:srgbClr val="0144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24" autoAdjust="0"/>
    <p:restoredTop sz="94663" autoAdjust="0"/>
  </p:normalViewPr>
  <p:slideViewPr>
    <p:cSldViewPr>
      <p:cViewPr varScale="1">
        <p:scale>
          <a:sx n="105" d="100"/>
          <a:sy n="105" d="100"/>
        </p:scale>
        <p:origin x="-17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86" cy="49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>
            <a:lvl1pPr defTabSz="955037">
              <a:defRPr sz="1300"/>
            </a:lvl1pPr>
          </a:lstStyle>
          <a:p>
            <a:endParaRPr lang="de-DE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96" y="0"/>
            <a:ext cx="2944486" cy="49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>
            <a:lvl1pPr algn="r" defTabSz="955037">
              <a:defRPr sz="1300"/>
            </a:lvl1pPr>
          </a:lstStyle>
          <a:p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6175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47" y="4710883"/>
            <a:ext cx="5436208" cy="4463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2" tIns="47746" rIns="95492" bIns="477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Textmasterformate durch Klicken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765"/>
            <a:ext cx="2944486" cy="49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2" tIns="47746" rIns="95492" bIns="47746" numCol="1" anchor="b" anchorCtr="0" compatLnSpc="1">
            <a:prstTxWarp prst="textNoShape">
              <a:avLst/>
            </a:prstTxWarp>
          </a:bodyPr>
          <a:lstStyle>
            <a:lvl1pPr defTabSz="955037">
              <a:defRPr sz="1300"/>
            </a:lvl1pPr>
          </a:lstStyle>
          <a:p>
            <a:endParaRPr lang="de-DE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96" y="9421765"/>
            <a:ext cx="2944486" cy="495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492" tIns="47746" rIns="95492" bIns="47746" numCol="1" anchor="b" anchorCtr="0" compatLnSpc="1">
            <a:prstTxWarp prst="textNoShape">
              <a:avLst/>
            </a:prstTxWarp>
          </a:bodyPr>
          <a:lstStyle>
            <a:lvl1pPr algn="r" defTabSz="955037">
              <a:defRPr sz="1300"/>
            </a:lvl1pPr>
          </a:lstStyle>
          <a:p>
            <a:fld id="{B722CF67-4603-444D-8763-14C5A58511CD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73446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84213" y="6189663"/>
            <a:ext cx="4608512" cy="407987"/>
          </a:xfrm>
        </p:spPr>
        <p:txBody>
          <a:bodyPr anchor="ctr"/>
          <a:lstStyle>
            <a:lvl1pPr marL="0" indent="0">
              <a:buFontTx/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SVD meeting</a:t>
            </a:r>
            <a:endParaRPr lang="de-AT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316413"/>
            <a:ext cx="7773988" cy="1223962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Titelmasterformat durch Klicken bearbeiten</a:t>
            </a:r>
            <a:endParaRPr lang="de-AT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689600" y="6215063"/>
            <a:ext cx="2770188" cy="333375"/>
          </a:xfrm>
        </p:spPr>
        <p:txBody>
          <a:bodyPr anchor="t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9 April 2013</a:t>
            </a:r>
            <a:endParaRPr lang="de-AT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124075" y="5613400"/>
            <a:ext cx="4895850" cy="477838"/>
          </a:xfrm>
        </p:spPr>
        <p:txBody>
          <a:bodyPr anchor="t"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r>
              <a:rPr lang="de-AT"/>
              <a:t>Christian Irmler (HEPHY Vienna)</a:t>
            </a:r>
          </a:p>
        </p:txBody>
      </p:sp>
      <p:pic>
        <p:nvPicPr>
          <p:cNvPr id="7" name="Picture 10" descr="hephy_svd_banner2011_en_vecto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605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C971E-B2F2-4949-99B8-CF299ECFDC4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/>
              <a:t>Christian Irmler (HEPHY Vienna)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 April 2013</a:t>
            </a:r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38925" y="836613"/>
            <a:ext cx="2058988" cy="55451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836613"/>
            <a:ext cx="6029325" cy="554513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EE557-29F1-4264-B462-3F8D2071175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/>
              <a:t>Christian Irmler (HEPHY Vienna)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 April 2013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3752E-CC6F-4124-AE2E-5DD91DD2A8C1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/>
              <a:t>Christian Irmler (HEPHY Vienna)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 April 2013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F8186-3D00-442E-AF80-7408F228181C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/>
              <a:t>Christian Irmler (HEPHY Vienna)</a:t>
            </a:r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 April 2013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DCB28-EEC8-4D5B-A104-E1C49F26DBB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/>
              <a:t>Christian Irmler (HEPHY Vienna)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 April 2013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DAB61-0960-422C-951C-65DF04B7517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/>
              <a:t>Christian Irmler (HEPHY Vienna)</a:t>
            </a:r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 April 2013</a:t>
            </a:r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67696-E179-4DCD-B749-DC1761AA9886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/>
              <a:t>Christian Irmler (HEPHY Vienna)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 April 2013</a:t>
            </a:r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0D0DE-28B3-4C4D-B582-8281209613C1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/>
              <a:t>Christian Irmler (HEPHY Vienna)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 April 2013</a:t>
            </a:r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F23B3-523A-4970-92F2-F4435FC6D24E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/>
              <a:t>Christian Irmler (HEPHY Vienna)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 April 2013</a:t>
            </a:r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3FE77-99C8-4801-8AA4-C02B5D1641F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AT"/>
              <a:t>Christian Irmler (HEPHY Vienna)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9 April 2013</a:t>
            </a:r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836613"/>
            <a:ext cx="8229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25400">
            <a:solidFill>
              <a:srgbClr val="0061A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AT" sz="1800">
              <a:cs typeface="+mn-cs"/>
            </a:endParaRP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89900" y="6597650"/>
            <a:ext cx="10541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61A0"/>
                </a:solidFill>
                <a:cs typeface="+mn-cs"/>
              </a:defRPr>
            </a:lvl1pPr>
          </a:lstStyle>
          <a:p>
            <a:pPr>
              <a:defRPr/>
            </a:pPr>
            <a:fld id="{E443E625-3185-4367-B677-79C562BFE437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63889" y="6597650"/>
            <a:ext cx="3024336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61A0"/>
                </a:solidFill>
              </a:defRPr>
            </a:lvl1pPr>
          </a:lstStyle>
          <a:p>
            <a:r>
              <a:rPr lang="de-AT" dirty="0"/>
              <a:t>Christian Irmler (HEPHY Vienna)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3635896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61A0"/>
                </a:solidFill>
              </a:defRPr>
            </a:lvl1pPr>
          </a:lstStyle>
          <a:p>
            <a:r>
              <a:rPr lang="en-US" smtClean="0"/>
              <a:t>9 April 2013</a:t>
            </a:r>
            <a:endParaRPr lang="de-AT" dirty="0"/>
          </a:p>
        </p:txBody>
      </p:sp>
      <p:pic>
        <p:nvPicPr>
          <p:cNvPr id="9" name="Picture 10" descr="hephy_svd_banner2011_en_vector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7605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61A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0061A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rgbClr val="0061A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0061A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61A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1A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132856"/>
            <a:ext cx="7416824" cy="4116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el 6"/>
          <p:cNvSpPr>
            <a:spLocks noGrp="1"/>
          </p:cNvSpPr>
          <p:nvPr>
            <p:ph type="ctrTitle"/>
          </p:nvPr>
        </p:nvSpPr>
        <p:spPr>
          <a:xfrm>
            <a:off x="0" y="764704"/>
            <a:ext cx="9144000" cy="1728192"/>
          </a:xfrm>
        </p:spPr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>
          <a:xfrm>
            <a:off x="7020272" y="6453336"/>
            <a:ext cx="2018967" cy="333375"/>
          </a:xfrm>
        </p:spPr>
        <p:txBody>
          <a:bodyPr/>
          <a:lstStyle/>
          <a:p>
            <a:r>
              <a:rPr lang="en-US" smtClean="0"/>
              <a:t>9 April 2013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555776" y="5733256"/>
            <a:ext cx="4032448" cy="477838"/>
          </a:xfrm>
        </p:spPr>
        <p:txBody>
          <a:bodyPr/>
          <a:lstStyle/>
          <a:p>
            <a:r>
              <a:rPr lang="de-AT" dirty="0" smtClean="0">
                <a:solidFill>
                  <a:schemeClr val="bg1"/>
                </a:solidFill>
              </a:rPr>
              <a:t>Christian Irmler (HEPHY Vienna)</a:t>
            </a:r>
            <a:endParaRPr lang="de-AT" dirty="0">
              <a:solidFill>
                <a:schemeClr val="bg1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8089900" y="6597650"/>
            <a:ext cx="1054100" cy="260350"/>
          </a:xfrm>
        </p:spPr>
        <p:txBody>
          <a:bodyPr/>
          <a:lstStyle/>
          <a:p>
            <a:pPr>
              <a:defRPr/>
            </a:pPr>
            <a:endParaRPr lang="de-AT" dirty="0"/>
          </a:p>
          <a:p>
            <a:pPr>
              <a:defRPr/>
            </a:pPr>
            <a:endParaRPr lang="de-AT" dirty="0"/>
          </a:p>
        </p:txBody>
      </p:sp>
      <p:sp>
        <p:nvSpPr>
          <p:cNvPr id="8" name="Untertitel 7"/>
          <p:cNvSpPr>
            <a:spLocks noGrp="1"/>
          </p:cNvSpPr>
          <p:nvPr>
            <p:ph type="subTitle" idx="1"/>
          </p:nvPr>
        </p:nvSpPr>
        <p:spPr>
          <a:xfrm>
            <a:off x="94511" y="6405389"/>
            <a:ext cx="6709737" cy="407987"/>
          </a:xfrm>
        </p:spPr>
        <p:txBody>
          <a:bodyPr/>
          <a:lstStyle/>
          <a:p>
            <a:r>
              <a:rPr lang="en-US" sz="1800" b="1" dirty="0" smtClean="0"/>
              <a:t>Belle 2 Telescope “</a:t>
            </a:r>
            <a:r>
              <a:rPr lang="en-US" sz="1800" b="1" dirty="0" err="1" smtClean="0"/>
              <a:t>Gemba</a:t>
            </a:r>
            <a:r>
              <a:rPr lang="en-US" sz="1800" b="1" dirty="0" smtClean="0"/>
              <a:t>” Meeting @ DESY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68615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SVD Schedule Overview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53752E-CC6F-4124-AE2E-5DD91DD2A8C1}" type="slidenum">
              <a:rPr lang="de-AT" smtClean="0"/>
              <a:pPr>
                <a:defRPr/>
              </a:pPr>
              <a:t>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Christian Irmler (HEPHY Vienna)</a:t>
            </a:r>
            <a:endParaRPr lang="de-AT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 April 2013</a:t>
            </a:r>
            <a:endParaRPr lang="de-AT"/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039018"/>
              </p:ext>
            </p:extLst>
          </p:nvPr>
        </p:nvGraphicFramePr>
        <p:xfrm>
          <a:off x="179514" y="1628800"/>
          <a:ext cx="8856990" cy="4536504"/>
        </p:xfrm>
        <a:graphic>
          <a:graphicData uri="http://schemas.openxmlformats.org/drawingml/2006/table">
            <a:tbl>
              <a:tblPr/>
              <a:tblGrid>
                <a:gridCol w="2067653"/>
                <a:gridCol w="2067653"/>
                <a:gridCol w="505426"/>
                <a:gridCol w="505426"/>
                <a:gridCol w="140032"/>
                <a:gridCol w="223175"/>
                <a:gridCol w="223175"/>
                <a:gridCol w="223175"/>
                <a:gridCol w="223175"/>
                <a:gridCol w="223175"/>
                <a:gridCol w="223175"/>
                <a:gridCol w="223175"/>
                <a:gridCol w="223175"/>
                <a:gridCol w="223175"/>
                <a:gridCol w="223175"/>
                <a:gridCol w="223175"/>
                <a:gridCol w="223175"/>
                <a:gridCol w="223175"/>
                <a:gridCol w="223175"/>
                <a:gridCol w="223175"/>
                <a:gridCol w="223175"/>
              </a:tblGrid>
              <a:tr h="210971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Date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0971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from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08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09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L3 module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production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2013/09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2013/10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9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FADC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 and layout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2013/02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2013/04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623">
                <a:tc>
                  <a:txBody>
                    <a:bodyPr/>
                    <a:lstStyle/>
                    <a:p>
                      <a:pPr algn="l" fontAlgn="b"/>
                      <a:endParaRPr lang="en-US" sz="1300" b="1" i="1" u="none" strike="noStrike">
                        <a:solidFill>
                          <a:srgbClr val="80808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production, test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2013/05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2013/06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Altera Daughterboard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Electrical test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2013/04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2013/04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623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Basic FW for Data I/O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2013/04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2013/05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Connectivity test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Test with dummy data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2013/06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2013/06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FADC Firmware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2013/06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2013/11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NECO 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(controller)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 and layout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2013/05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2013/06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623">
                <a:tc>
                  <a:txBody>
                    <a:bodyPr/>
                    <a:lstStyle/>
                    <a:p>
                      <a:pPr algn="l" fontAlgn="b"/>
                      <a:endParaRPr lang="en-US" sz="13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production, test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2013/07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2013/08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Firmware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NECO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2013/08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2013/11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Buffer 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design, prod., test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2013/08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2013/09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Backplane P2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design, prod., test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2013/07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2013/09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Slowcontrol EPICS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2013/04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2013/07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Software TuxDAQ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2013/07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2013/10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Full SVD readout available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2013/11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B050"/>
                          </a:solidFill>
                          <a:effectLst/>
                          <a:latin typeface="Calibri"/>
                        </a:rPr>
                        <a:t>2013/12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Testbeam preparation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2013/10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2013/12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BEAMTEST @ DESY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2014/01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2014/01</a:t>
                      </a: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0971">
                <a:tc>
                  <a:txBody>
                    <a:bodyPr/>
                    <a:lstStyle/>
                    <a:p>
                      <a:pPr algn="l" fontAlgn="b"/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051" marR="6051" marT="6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051" marR="6051" marT="6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59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Milestones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1628775"/>
            <a:ext cx="8496176" cy="4896569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FADC board</a:t>
            </a:r>
          </a:p>
          <a:p>
            <a:pPr lvl="1"/>
            <a:r>
              <a:rPr lang="en-US" sz="2000" dirty="0" smtClean="0"/>
              <a:t>Layout until mid of April</a:t>
            </a:r>
          </a:p>
          <a:p>
            <a:pPr lvl="1"/>
            <a:r>
              <a:rPr lang="en-US" sz="2000" dirty="0" smtClean="0"/>
              <a:t>Production in May </a:t>
            </a:r>
            <a:r>
              <a:rPr lang="en-US" sz="2000" dirty="0" smtClean="0">
                <a:sym typeface="Wingdings" pitchFamily="2" charset="2"/>
              </a:rPr>
              <a:t> available by June!</a:t>
            </a:r>
            <a:endParaRPr lang="en-US" sz="2000" dirty="0" smtClean="0"/>
          </a:p>
          <a:p>
            <a:r>
              <a:rPr lang="en-US" sz="2400" b="1" dirty="0" smtClean="0"/>
              <a:t>FADC Firmware</a:t>
            </a:r>
          </a:p>
          <a:p>
            <a:pPr lvl="1"/>
            <a:r>
              <a:rPr lang="en-US" sz="2000" dirty="0" smtClean="0"/>
              <a:t>New PhD student:</a:t>
            </a:r>
            <a:r>
              <a:rPr lang="en-US" sz="2000" b="1" dirty="0" smtClean="0"/>
              <a:t> Richard Thalmeier</a:t>
            </a:r>
          </a:p>
          <a:p>
            <a:pPr lvl="1"/>
            <a:r>
              <a:rPr lang="en-US" sz="2000" dirty="0" smtClean="0"/>
              <a:t>Very basic FW for Data I/O by end of May </a:t>
            </a:r>
          </a:p>
          <a:p>
            <a:pPr lvl="1"/>
            <a:r>
              <a:rPr lang="en-US" sz="2000" dirty="0" smtClean="0"/>
              <a:t>Firmware development until mid of Nov. 2013</a:t>
            </a:r>
          </a:p>
          <a:p>
            <a:r>
              <a:rPr lang="en-US" sz="2400" b="1" i="1" dirty="0" smtClean="0">
                <a:solidFill>
                  <a:srgbClr val="FF0000"/>
                </a:solidFill>
              </a:rPr>
              <a:t>June: FADC &amp; FTB &amp; DATCON connectivity test</a:t>
            </a:r>
          </a:p>
          <a:p>
            <a:r>
              <a:rPr lang="en-US" sz="2400" b="1" dirty="0" smtClean="0"/>
              <a:t>NECO </a:t>
            </a:r>
            <a:r>
              <a:rPr lang="en-US" sz="2400" b="1" dirty="0" smtClean="0"/>
              <a:t>board</a:t>
            </a:r>
          </a:p>
          <a:p>
            <a:pPr lvl="1"/>
            <a:r>
              <a:rPr lang="en-US" sz="2000" dirty="0" smtClean="0"/>
              <a:t>Design and layout finalized by end of June</a:t>
            </a:r>
          </a:p>
          <a:p>
            <a:pPr lvl="1"/>
            <a:r>
              <a:rPr lang="en-US" sz="2000" dirty="0" smtClean="0"/>
              <a:t>Prototype available in July / August </a:t>
            </a:r>
          </a:p>
          <a:p>
            <a:pPr lvl="1"/>
            <a:r>
              <a:rPr lang="en-US" sz="2000" dirty="0" smtClean="0"/>
              <a:t>Firmware development from August to November</a:t>
            </a:r>
            <a:endParaRPr lang="en-US" sz="2400" b="1" dirty="0" smtClean="0"/>
          </a:p>
          <a:p>
            <a:r>
              <a:rPr lang="en-US" sz="2400" b="1" i="1" dirty="0" smtClean="0">
                <a:solidFill>
                  <a:srgbClr val="FF0000"/>
                </a:solidFill>
              </a:rPr>
              <a:t>End of October: HW &amp; FW test in Vienna, full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53752E-CC6F-4124-AE2E-5DD91DD2A8C1}" type="slidenum">
              <a:rPr lang="de-AT" smtClean="0"/>
              <a:pPr>
                <a:defRPr/>
              </a:pPr>
              <a:t>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Christian Irmler (HEPHY Vienna)</a:t>
            </a:r>
            <a:endParaRPr lang="de-AT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 April 2013</a:t>
            </a:r>
            <a:endParaRPr lang="de-A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Milestones 2013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2" y="1628775"/>
            <a:ext cx="8496176" cy="4752975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Sept.: delivery of L3 sensors </a:t>
            </a:r>
            <a:r>
              <a:rPr lang="en-US" sz="2800" dirty="0" smtClean="0">
                <a:sym typeface="Wingdings" pitchFamily="2" charset="2"/>
              </a:rPr>
              <a:t> build module</a:t>
            </a:r>
            <a:endParaRPr lang="en-US" sz="2800" dirty="0" smtClean="0"/>
          </a:p>
          <a:p>
            <a:r>
              <a:rPr lang="en-US" sz="2800" b="1" dirty="0" smtClean="0"/>
              <a:t>Oct. – Dec.: Beam test preparation @ DESY</a:t>
            </a:r>
          </a:p>
          <a:p>
            <a:pPr lvl="1"/>
            <a:r>
              <a:rPr lang="en-US" sz="2400" b="1" dirty="0" smtClean="0"/>
              <a:t>Setup and common test of all subsystems</a:t>
            </a:r>
          </a:p>
          <a:p>
            <a:pPr lvl="1"/>
            <a:r>
              <a:rPr lang="en-US" sz="2400" b="1" dirty="0" smtClean="0"/>
              <a:t>November++: </a:t>
            </a:r>
            <a:r>
              <a:rPr lang="en-US" sz="2400" dirty="0" smtClean="0"/>
              <a:t>DAQ connectivity @ DESY beam test</a:t>
            </a:r>
          </a:p>
          <a:p>
            <a:r>
              <a:rPr lang="en-US" sz="2800" b="1" i="1" dirty="0" smtClean="0">
                <a:solidFill>
                  <a:srgbClr val="FF0000"/>
                </a:solidFill>
              </a:rPr>
              <a:t>November: shipping SVD system to DESY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Second half of November</a:t>
            </a:r>
            <a:endParaRPr lang="en-US" sz="2400" dirty="0" smtClean="0"/>
          </a:p>
          <a:p>
            <a:endParaRPr lang="en-US" sz="2800" b="1" i="1" dirty="0" smtClean="0">
              <a:solidFill>
                <a:srgbClr val="00B050"/>
              </a:solidFill>
            </a:endParaRPr>
          </a:p>
          <a:p>
            <a:r>
              <a:rPr lang="en-US" sz="4400" b="1" i="1" dirty="0" smtClean="0">
                <a:solidFill>
                  <a:srgbClr val="00B050"/>
                </a:solidFill>
              </a:rPr>
              <a:t>January 2014: Beam test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53752E-CC6F-4124-AE2E-5DD91DD2A8C1}" type="slidenum">
              <a:rPr lang="de-AT" smtClean="0"/>
              <a:pPr>
                <a:defRPr/>
              </a:pPr>
              <a:t>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Christian Irmler (HEPHY Vienna)</a:t>
            </a:r>
            <a:endParaRPr lang="de-AT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 April 2013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019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chrisu\Pictures\sauti\sauti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728" y="2348880"/>
            <a:ext cx="4848201" cy="3580597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1340768"/>
            <a:ext cx="8229600" cy="576262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53752E-CC6F-4124-AE2E-5DD91DD2A8C1}" type="slidenum">
              <a:rPr lang="de-AT" smtClean="0"/>
              <a:pPr>
                <a:defRPr/>
              </a:pPr>
              <a:t>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Christian Irmler (HEPHY Vienna)</a:t>
            </a:r>
            <a:endParaRPr lang="de-AT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9 April 2013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6913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2011.11.17_svdoverview_friedl</Template>
  <TotalTime>0</TotalTime>
  <Words>335</Words>
  <Application>Microsoft Office PowerPoint</Application>
  <PresentationFormat>Bildschirmpräsentation (4:3)</PresentationFormat>
  <Paragraphs>169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Standarddesign</vt:lpstr>
      <vt:lpstr>Schedule</vt:lpstr>
      <vt:lpstr>SVD Schedule Overview</vt:lpstr>
      <vt:lpstr>Important Milestones 2013</vt:lpstr>
      <vt:lpstr>Important Milestones 2013</vt:lpstr>
      <vt:lpstr>Thank you</vt:lpstr>
    </vt:vector>
  </TitlesOfParts>
  <Company>HEPHY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Thomas Bergauer</dc:creator>
  <cp:lastModifiedBy>Christian Irmler</cp:lastModifiedBy>
  <cp:revision>263</cp:revision>
  <cp:lastPrinted>2012-02-05T20:44:11Z</cp:lastPrinted>
  <dcterms:created xsi:type="dcterms:W3CDTF">2008-09-01T14:36:39Z</dcterms:created>
  <dcterms:modified xsi:type="dcterms:W3CDTF">2013-04-09T14:53:10Z</dcterms:modified>
</cp:coreProperties>
</file>