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7"/>
  </p:notesMasterIdLst>
  <p:sldIdLst>
    <p:sldId id="257" r:id="rId3"/>
    <p:sldId id="259" r:id="rId4"/>
    <p:sldId id="260" r:id="rId5"/>
    <p:sldId id="274" r:id="rId6"/>
    <p:sldId id="302" r:id="rId7"/>
    <p:sldId id="308" r:id="rId8"/>
    <p:sldId id="276" r:id="rId9"/>
    <p:sldId id="303" r:id="rId10"/>
    <p:sldId id="264" r:id="rId11"/>
    <p:sldId id="266" r:id="rId12"/>
    <p:sldId id="267" r:id="rId13"/>
    <p:sldId id="268" r:id="rId14"/>
    <p:sldId id="270" r:id="rId15"/>
    <p:sldId id="271" r:id="rId16"/>
    <p:sldId id="278" r:id="rId17"/>
    <p:sldId id="279" r:id="rId18"/>
    <p:sldId id="280" r:id="rId19"/>
    <p:sldId id="281" r:id="rId20"/>
    <p:sldId id="282" r:id="rId21"/>
    <p:sldId id="313" r:id="rId22"/>
    <p:sldId id="284" r:id="rId23"/>
    <p:sldId id="306" r:id="rId24"/>
    <p:sldId id="288" r:id="rId25"/>
    <p:sldId id="289" r:id="rId26"/>
    <p:sldId id="290" r:id="rId27"/>
    <p:sldId id="292" r:id="rId28"/>
    <p:sldId id="296" r:id="rId29"/>
    <p:sldId id="298" r:id="rId30"/>
    <p:sldId id="307" r:id="rId31"/>
    <p:sldId id="299" r:id="rId32"/>
    <p:sldId id="309" r:id="rId33"/>
    <p:sldId id="310" r:id="rId34"/>
    <p:sldId id="300" r:id="rId35"/>
    <p:sldId id="305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4D4D"/>
    <a:srgbClr val="E39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1797"/>
        <p:guide pos="249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7DBF-10D5-4D1F-BA00-700EEE93479A}" type="datetimeFigureOut">
              <a:rPr lang="en-GB" smtClean="0"/>
              <a:t>24/09/2013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3FA1-0C22-4435-97B3-1410D58034B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1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>
              <a:buFontTx/>
              <a:buChar char="-"/>
            </a:pPr>
            <a:r>
              <a:rPr lang="en-US" baseline="0" dirty="0" smtClean="0"/>
              <a:t> a frontier program in electroweak physics with sensitivities to New Physics up to the multiple </a:t>
            </a:r>
            <a:r>
              <a:rPr lang="en-US" baseline="0" dirty="0" err="1" smtClean="0"/>
              <a:t>TeV</a:t>
            </a:r>
            <a:r>
              <a:rPr lang="en-US" baseline="0" dirty="0" smtClean="0"/>
              <a:t> scale</a:t>
            </a:r>
          </a:p>
          <a:p>
            <a:pPr eaLnBrk="1" hangingPunct="1">
              <a:buFontTx/>
              <a:buChar char="-"/>
            </a:pPr>
            <a:endParaRPr lang="en-US" baseline="0" dirty="0" smtClean="0"/>
          </a:p>
          <a:p>
            <a:pPr eaLnBrk="1" hangingPunct="1">
              <a:buFontTx/>
              <a:buChar char="-"/>
            </a:pPr>
            <a:r>
              <a:rPr lang="en-US" baseline="0" dirty="0" smtClean="0"/>
              <a:t> The Dark Photon project is a high-risk high-gain experiment with a fundamental discovery potential</a:t>
            </a:r>
          </a:p>
          <a:p>
            <a:pPr eaLnBrk="1" hangingPunct="1">
              <a:buFontTx/>
              <a:buNone/>
            </a:pPr>
            <a:r>
              <a:rPr lang="en-US" baseline="0" dirty="0" smtClean="0"/>
              <a:t>  not accessible at the high energy frontier</a:t>
            </a:r>
          </a:p>
          <a:p>
            <a:pPr eaLnBrk="1" hangingPunct="1">
              <a:buFontTx/>
              <a:buChar char="-"/>
            </a:pPr>
            <a:endParaRPr lang="en-US" baseline="0" dirty="0" smtClean="0"/>
          </a:p>
          <a:p>
            <a:pPr eaLnBrk="1" hangingPunct="1">
              <a:buFontTx/>
              <a:buChar char="-"/>
            </a:pPr>
            <a:r>
              <a:rPr lang="en-US" baseline="0" dirty="0" smtClean="0"/>
              <a:t> We moreover see exciting project in the fields of Nuclear and </a:t>
            </a:r>
            <a:r>
              <a:rPr lang="en-US" baseline="0" dirty="0" err="1" smtClean="0"/>
              <a:t>Hadron</a:t>
            </a:r>
            <a:r>
              <a:rPr lang="en-US" baseline="0" dirty="0" smtClean="0"/>
              <a:t> physics, for instance a measurement of the proton radius, the strangeness content of the nucleon Or measurements of the neutron skin of light nuclei as needed for astrophysics issues.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We believe that this is a a highly visible and complementary program in the LHC era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0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4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1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6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1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6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3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3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24.09.2013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24.09.2013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1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440.png"/><Relationship Id="rId5" Type="http://schemas.openxmlformats.org/officeDocument/2006/relationships/image" Target="../media/image44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6.jpe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7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87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43.jpe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0.png"/><Relationship Id="rId11" Type="http://schemas.openxmlformats.org/officeDocument/2006/relationships/image" Target="../media/image66.png"/><Relationship Id="rId5" Type="http://schemas.openxmlformats.org/officeDocument/2006/relationships/image" Target="../media/image44.jpeg"/><Relationship Id="rId10" Type="http://schemas.openxmlformats.org/officeDocument/2006/relationships/image" Target="../media/image65.png"/><Relationship Id="rId4" Type="http://schemas.openxmlformats.org/officeDocument/2006/relationships/image" Target="../media/image590.pn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6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49.jpeg"/><Relationship Id="rId10" Type="http://schemas.openxmlformats.org/officeDocument/2006/relationships/image" Target="../media/image51.jpe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10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54.jpeg"/><Relationship Id="rId10" Type="http://schemas.openxmlformats.org/officeDocument/2006/relationships/image" Target="../media/image56.jpeg"/><Relationship Id="rId4" Type="http://schemas.openxmlformats.org/officeDocument/2006/relationships/image" Target="../media/image53.jpg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70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7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95.png"/><Relationship Id="rId4" Type="http://schemas.openxmlformats.org/officeDocument/2006/relationships/image" Target="../media/image70.png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104.png"/><Relationship Id="rId18" Type="http://schemas.openxmlformats.org/officeDocument/2006/relationships/image" Target="../media/image70.jpeg"/><Relationship Id="rId3" Type="http://schemas.openxmlformats.org/officeDocument/2006/relationships/image" Target="../media/image370.png"/><Relationship Id="rId7" Type="http://schemas.openxmlformats.org/officeDocument/2006/relationships/image" Target="../media/image64.jpeg"/><Relationship Id="rId12" Type="http://schemas.openxmlformats.org/officeDocument/2006/relationships/image" Target="../media/image67.jpe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66.jpeg"/><Relationship Id="rId4" Type="http://schemas.openxmlformats.org/officeDocument/2006/relationships/image" Target="../media/image70.png"/><Relationship Id="rId9" Type="http://schemas.openxmlformats.org/officeDocument/2006/relationships/image" Target="../media/image100.png"/><Relationship Id="rId1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g"/><Relationship Id="rId5" Type="http://schemas.openxmlformats.org/officeDocument/2006/relationships/image" Target="../media/image97.png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8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914399" y="1442107"/>
            <a:ext cx="68810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 smtClean="0">
                <a:solidFill>
                  <a:srgbClr val="C00000"/>
                </a:solidFill>
              </a:rPr>
              <a:t>Lattice</a:t>
            </a:r>
            <a:r>
              <a:rPr lang="de-DE" sz="2800" b="1" dirty="0" smtClean="0">
                <a:solidFill>
                  <a:srgbClr val="C00000"/>
                </a:solidFill>
              </a:rPr>
              <a:t> QCD:</a:t>
            </a:r>
          </a:p>
          <a:p>
            <a:endParaRPr lang="de-DE" sz="1000" b="1" dirty="0" smtClean="0">
              <a:solidFill>
                <a:srgbClr val="C00000"/>
              </a:solidFill>
            </a:endParaRPr>
          </a:p>
          <a:p>
            <a:r>
              <a:rPr lang="de-DE" sz="2800" b="1" dirty="0" err="1" smtClean="0">
                <a:solidFill>
                  <a:srgbClr val="C00000"/>
                </a:solidFill>
              </a:rPr>
              <a:t>Successes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and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Challenges</a:t>
            </a:r>
            <a:endParaRPr lang="de-DE" sz="2800" b="1" dirty="0">
              <a:solidFill>
                <a:srgbClr val="C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293804" y="169207"/>
            <a:ext cx="2673350" cy="617538"/>
            <a:chOff x="6202363" y="6019800"/>
            <a:chExt cx="2673350" cy="617538"/>
          </a:xfrm>
        </p:grpSpPr>
        <p:pic>
          <p:nvPicPr>
            <p:cNvPr id="1031" name="Picture 8" descr="jgu_logo_cmyk_eben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05800" y="6019800"/>
              <a:ext cx="569913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12" descr="jgu_logo_cmyk_eben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02363" y="6186488"/>
              <a:ext cx="1990725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Line 14"/>
          <p:cNvSpPr>
            <a:spLocks noChangeShapeType="1"/>
          </p:cNvSpPr>
          <p:nvPr/>
        </p:nvSpPr>
        <p:spPr bwMode="auto">
          <a:xfrm flipV="1">
            <a:off x="1009778" y="1983405"/>
            <a:ext cx="5938485" cy="12700"/>
          </a:xfrm>
          <a:prstGeom prst="line">
            <a:avLst/>
          </a:prstGeom>
          <a:noFill/>
          <a:ln w="25400">
            <a:solidFill>
              <a:srgbClr val="B60A2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TexPoint fonts used in EMF. </a:t>
            </a:r>
          </a:p>
          <a:p>
            <a:r>
              <a:rPr lang="en-GB" smtClean="0">
                <a:solidFill>
                  <a:prstClr val="black"/>
                </a:solidFill>
              </a:rPr>
              <a:t>Read the TexPoint manual before you delete this box.: </a:t>
            </a:r>
            <a:r>
              <a:rPr lang="en-GB" smtClean="0">
                <a:solidFill>
                  <a:prstClr val="black"/>
                </a:solidFill>
                <a:latin typeface="CMEX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8"/>
              </a:rPr>
              <a:t>A</a:t>
            </a:r>
            <a:r>
              <a:rPr lang="en-GB" smtClean="0">
                <a:solidFill>
                  <a:prstClr val="black"/>
                </a:solidFill>
                <a:latin typeface="LCMSS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10ORIG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9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10"/>
              </a:rPr>
              <a:t>A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39451" y="3215926"/>
            <a:ext cx="5216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Hartmut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smtClean="0">
                <a:solidFill>
                  <a:srgbClr val="404040"/>
                </a:solidFill>
              </a:rPr>
              <a:t>Wittig</a:t>
            </a:r>
          </a:p>
          <a:p>
            <a:r>
              <a:rPr lang="de-DE" sz="1600" dirty="0" smtClean="0">
                <a:solidFill>
                  <a:srgbClr val="404040"/>
                </a:solidFill>
              </a:rPr>
              <a:t>PRISMA Cluster </a:t>
            </a:r>
            <a:r>
              <a:rPr lang="de-DE" sz="1600" dirty="0" err="1" smtClean="0">
                <a:solidFill>
                  <a:srgbClr val="404040"/>
                </a:solidFill>
              </a:rPr>
              <a:t>of</a:t>
            </a:r>
            <a:r>
              <a:rPr lang="de-DE" sz="1600" dirty="0" smtClean="0">
                <a:solidFill>
                  <a:srgbClr val="404040"/>
                </a:solidFill>
              </a:rPr>
              <a:t> Excellence, Institute </a:t>
            </a:r>
            <a:r>
              <a:rPr lang="de-DE" sz="1600" dirty="0" err="1" smtClean="0">
                <a:solidFill>
                  <a:srgbClr val="404040"/>
                </a:solidFill>
              </a:rPr>
              <a:t>for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Nuclear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Physics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and</a:t>
            </a:r>
            <a:r>
              <a:rPr lang="de-DE" sz="1600" dirty="0" smtClean="0">
                <a:solidFill>
                  <a:srgbClr val="404040"/>
                </a:solidFill>
              </a:rPr>
              <a:t> Helmholtz Institute Mainz</a:t>
            </a:r>
            <a:endParaRPr lang="de-DE" sz="1600" b="1" dirty="0">
              <a:solidFill>
                <a:srgbClr val="40404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6001245"/>
            <a:ext cx="1385455" cy="790755"/>
          </a:xfrm>
          <a:prstGeom prst="rect">
            <a:avLst/>
          </a:prstGeom>
          <a:effectLst>
            <a:outerShdw blurRad="152400" dist="38100" dir="2700000" sx="108000" sy="108000" algn="tl" rotWithShape="0">
              <a:prstClr val="black">
                <a:alpha val="34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2151730" y="4721085"/>
            <a:ext cx="4825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DESY Theory Workshop</a:t>
            </a:r>
          </a:p>
          <a:p>
            <a:pPr algn="ctr"/>
            <a:r>
              <a:rPr lang="en-GB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Nonperturbative</a:t>
            </a:r>
            <a:r>
              <a:rPr lang="en-GB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QFT: Methods and Applications</a:t>
            </a:r>
          </a:p>
          <a:p>
            <a:pPr algn="ctr"/>
            <a:endParaRPr lang="de-DE" sz="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de-DE" sz="1600" b="1" dirty="0" smtClean="0">
                <a:solidFill>
                  <a:srgbClr val="404040"/>
                </a:solidFill>
              </a:rPr>
              <a:t>25 September 2013</a:t>
            </a:r>
            <a:endParaRPr lang="en-GB" sz="1400" b="1" dirty="0" smtClean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81" y="5826601"/>
            <a:ext cx="2622872" cy="100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30" y="5878937"/>
            <a:ext cx="142325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0"/>
    </mc:Choice>
    <mc:Fallback xmlns="">
      <p:transition spd="slow" advTm="82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/>
          <p:cNvGrpSpPr/>
          <p:nvPr/>
        </p:nvGrpSpPr>
        <p:grpSpPr>
          <a:xfrm>
            <a:off x="395287" y="4593942"/>
            <a:ext cx="7052083" cy="1804076"/>
            <a:chOff x="395287" y="4771502"/>
            <a:chExt cx="7052083" cy="1804076"/>
          </a:xfrm>
        </p:grpSpPr>
        <p:sp>
          <p:nvSpPr>
            <p:cNvPr id="51" name="Textfeld 50"/>
            <p:cNvSpPr txBox="1"/>
            <p:nvPr/>
          </p:nvSpPr>
          <p:spPr>
            <a:xfrm>
              <a:off x="395287" y="4771502"/>
              <a:ext cx="4208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Example:  Continuum extrapolation</a:t>
              </a:r>
              <a:endParaRPr lang="en-GB" sz="2000" dirty="0"/>
            </a:p>
          </p:txBody>
        </p:sp>
        <p:sp>
          <p:nvSpPr>
            <p:cNvPr id="52" name="Stern mit 5 Zacken 51"/>
            <p:cNvSpPr>
              <a:spLocks noChangeAspect="1"/>
            </p:cNvSpPr>
            <p:nvPr/>
          </p:nvSpPr>
          <p:spPr>
            <a:xfrm>
              <a:off x="990836" y="5408563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1008836" y="5853600"/>
              <a:ext cx="180000" cy="180000"/>
            </a:xfrm>
            <a:prstGeom prst="ellipse">
              <a:avLst/>
            </a:prstGeom>
            <a:solidFill>
              <a:srgbClr val="E398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hteck 53"/>
            <p:cNvSpPr>
              <a:spLocks noChangeAspect="1"/>
            </p:cNvSpPr>
            <p:nvPr/>
          </p:nvSpPr>
          <p:spPr>
            <a:xfrm>
              <a:off x="1021373" y="6305369"/>
              <a:ext cx="182694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feld 54"/>
                <p:cNvSpPr txBox="1"/>
                <p:nvPr/>
              </p:nvSpPr>
              <p:spPr>
                <a:xfrm>
                  <a:off x="1527993" y="5326461"/>
                  <a:ext cx="5919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/>
                    <a:t>3 or more lattice </a:t>
                  </a:r>
                  <a:r>
                    <a:rPr lang="en-US" b="0" dirty="0" err="1" smtClean="0"/>
                    <a:t>spacings</a:t>
                  </a:r>
                  <a:r>
                    <a:rPr lang="en-US" b="0" dirty="0" smtClean="0"/>
                    <a:t>, at least 2 points below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fm</m:t>
                      </m:r>
                    </m:oMath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feld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3" y="5326461"/>
                  <a:ext cx="591937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1536414" y="5754477"/>
                  <a:ext cx="5829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 </a:t>
                  </a:r>
                  <a:r>
                    <a:rPr lang="en-US" dirty="0"/>
                    <a:t>or more lattice </a:t>
                  </a:r>
                  <a:r>
                    <a:rPr lang="en-US" dirty="0" err="1"/>
                    <a:t>spacings</a:t>
                  </a:r>
                  <a:r>
                    <a:rPr lang="en-US" dirty="0"/>
                    <a:t>, at least </a:t>
                  </a:r>
                  <a:r>
                    <a:rPr lang="en-US" dirty="0" smtClean="0"/>
                    <a:t>1 </a:t>
                  </a:r>
                  <a:r>
                    <a:rPr lang="en-US" dirty="0"/>
                    <a:t>point below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fm</m:t>
                      </m:r>
                    </m:oMath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414" y="5754477"/>
                  <a:ext cx="582960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feld 56"/>
            <p:cNvSpPr txBox="1"/>
            <p:nvPr/>
          </p:nvSpPr>
          <p:spPr>
            <a:xfrm>
              <a:off x="1527992" y="6206246"/>
              <a:ext cx="1125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otherwise</a:t>
              </a:r>
              <a:endParaRPr lang="en-GB" dirty="0"/>
            </a:p>
          </p:txBody>
        </p:sp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10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Lattice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constraints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on CKM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physics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698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Compilation &amp; Comparison: The FLAG Working Group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287" y="1365886"/>
            <a:ext cx="6300787" cy="1127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Provide PDG-style “global averages”</a:t>
            </a:r>
            <a:endParaRPr lang="en-GB" sz="8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Rate lattice results according to “quality criteria”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5925" y="986338"/>
            <a:ext cx="345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Colangelo</a:t>
            </a:r>
            <a:r>
              <a:rPr lang="en-GB" sz="1400" i="1" dirty="0" smtClean="0">
                <a:solidFill>
                  <a:srgbClr val="C00000"/>
                </a:solidFill>
              </a:rPr>
              <a:t> et al., </a:t>
            </a:r>
            <a:r>
              <a:rPr lang="en-GB" sz="1400" i="1" dirty="0" err="1" smtClean="0">
                <a:solidFill>
                  <a:srgbClr val="C00000"/>
                </a:solidFill>
              </a:rPr>
              <a:t>Eur</a:t>
            </a:r>
            <a:r>
              <a:rPr lang="en-GB" sz="1400" i="1" dirty="0" smtClean="0">
                <a:solidFill>
                  <a:srgbClr val="C00000"/>
                </a:solidFill>
              </a:rPr>
              <a:t>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J C71 (2011) 1695]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82905" y="2519778"/>
            <a:ext cx="7930175" cy="594555"/>
            <a:chOff x="771685" y="2546412"/>
            <a:chExt cx="7930175" cy="594555"/>
          </a:xfrm>
        </p:grpSpPr>
        <p:sp>
          <p:nvSpPr>
            <p:cNvPr id="10" name="Stern mit 5 Zacken 9"/>
            <p:cNvSpPr>
              <a:spLocks noChangeAspect="1"/>
            </p:cNvSpPr>
            <p:nvPr/>
          </p:nvSpPr>
          <p:spPr>
            <a:xfrm>
              <a:off x="771685" y="2577490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115616" y="2546412"/>
              <a:ext cx="7586244" cy="594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dirty="0" smtClean="0"/>
                <a:t>“</a:t>
              </a:r>
              <a:r>
                <a:rPr lang="en-GB" sz="1600" i="1" dirty="0" smtClean="0"/>
                <a:t>when the systematic error has been estimated in a satisfactory manner and convincingly shown to be under control”</a:t>
              </a:r>
              <a:endParaRPr lang="en-GB" sz="16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82905" y="3202602"/>
            <a:ext cx="7894175" cy="594555"/>
            <a:chOff x="807685" y="3273626"/>
            <a:chExt cx="7894175" cy="594555"/>
          </a:xfrm>
        </p:grpSpPr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807685" y="3343193"/>
              <a:ext cx="180000" cy="180000"/>
            </a:xfrm>
            <a:prstGeom prst="ellipse">
              <a:avLst/>
            </a:prstGeom>
            <a:solidFill>
              <a:srgbClr val="E398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115616" y="3273626"/>
              <a:ext cx="7586244" cy="594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dirty="0" smtClean="0"/>
                <a:t>“</a:t>
              </a:r>
              <a:r>
                <a:rPr lang="en-GB" sz="1600" i="1" dirty="0" smtClean="0"/>
                <a:t>when a reasonable attempt at estimating the systematic error has been made, although this could be improved”</a:t>
              </a:r>
              <a:endParaRPr lang="en-GB" sz="16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82905" y="3985069"/>
            <a:ext cx="8461095" cy="351164"/>
            <a:chOff x="807685" y="4091606"/>
            <a:chExt cx="8336315" cy="351164"/>
          </a:xfrm>
        </p:grpSpPr>
        <p:sp>
          <p:nvSpPr>
            <p:cNvPr id="16" name="Rechteck 15"/>
            <p:cNvSpPr>
              <a:spLocks noChangeAspect="1"/>
            </p:cNvSpPr>
            <p:nvPr/>
          </p:nvSpPr>
          <p:spPr>
            <a:xfrm>
              <a:off x="807685" y="4191745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115616" y="4091606"/>
              <a:ext cx="8028384" cy="3511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dirty="0" smtClean="0"/>
                <a:t>“</a:t>
              </a:r>
              <a:r>
                <a:rPr lang="en-GB" sz="1600" i="1" dirty="0" smtClean="0"/>
                <a:t>when no or a clearly unsatisfactory attempt at estimating the systematic error has been made”</a:t>
              </a:r>
              <a:endParaRPr lang="en-GB" sz="1600" dirty="0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395287" y="4593942"/>
            <a:ext cx="4559307" cy="1804076"/>
            <a:chOff x="395287" y="4771502"/>
            <a:chExt cx="4559307" cy="1804076"/>
          </a:xfrm>
        </p:grpSpPr>
        <p:sp>
          <p:nvSpPr>
            <p:cNvPr id="68" name="Textfeld 67"/>
            <p:cNvSpPr txBox="1"/>
            <p:nvPr/>
          </p:nvSpPr>
          <p:spPr>
            <a:xfrm>
              <a:off x="395287" y="4771502"/>
              <a:ext cx="379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Example:  Finite-volume effects</a:t>
              </a:r>
              <a:endParaRPr lang="en-GB" sz="2000" dirty="0"/>
            </a:p>
          </p:txBody>
        </p:sp>
        <p:sp>
          <p:nvSpPr>
            <p:cNvPr id="69" name="Stern mit 5 Zacken 68"/>
            <p:cNvSpPr>
              <a:spLocks noChangeAspect="1"/>
            </p:cNvSpPr>
            <p:nvPr/>
          </p:nvSpPr>
          <p:spPr>
            <a:xfrm>
              <a:off x="990836" y="5408563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Ellipse 69"/>
            <p:cNvSpPr>
              <a:spLocks noChangeAspect="1"/>
            </p:cNvSpPr>
            <p:nvPr/>
          </p:nvSpPr>
          <p:spPr>
            <a:xfrm>
              <a:off x="1008836" y="5853600"/>
              <a:ext cx="180000" cy="180000"/>
            </a:xfrm>
            <a:prstGeom prst="ellipse">
              <a:avLst/>
            </a:prstGeom>
            <a:solidFill>
              <a:srgbClr val="E398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hteck 70"/>
            <p:cNvSpPr>
              <a:spLocks noChangeAspect="1"/>
            </p:cNvSpPr>
            <p:nvPr/>
          </p:nvSpPr>
          <p:spPr>
            <a:xfrm>
              <a:off x="1021373" y="6305369"/>
              <a:ext cx="182694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feld 71"/>
                <p:cNvSpPr txBox="1"/>
                <p:nvPr/>
              </p:nvSpPr>
              <p:spPr>
                <a:xfrm>
                  <a:off x="1527993" y="5326461"/>
                  <a:ext cx="3265894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min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&gt;4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dirty="0" smtClean="0"/>
                    <a:t>or at least 3 volumes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72" name="Textfeld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3" y="5326461"/>
                  <a:ext cx="3265894" cy="3782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4839" r="-1121" b="-258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feld 72"/>
                <p:cNvSpPr txBox="1"/>
                <p:nvPr/>
              </p:nvSpPr>
              <p:spPr>
                <a:xfrm>
                  <a:off x="1536414" y="5754477"/>
                  <a:ext cx="3418180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min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&gt;3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dirty="0" smtClean="0"/>
                    <a:t>and at least 2 volumes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73" name="Textfeld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414" y="5754477"/>
                  <a:ext cx="3418180" cy="37824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839" r="-1070" b="-258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feld 73"/>
            <p:cNvSpPr txBox="1"/>
            <p:nvPr/>
          </p:nvSpPr>
          <p:spPr>
            <a:xfrm>
              <a:off x="1527992" y="6206246"/>
              <a:ext cx="1125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otherwise</a:t>
              </a:r>
              <a:endParaRPr lang="en-GB" dirty="0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395287" y="4593942"/>
            <a:ext cx="4278524" cy="1812989"/>
            <a:chOff x="395287" y="4771502"/>
            <a:chExt cx="4278524" cy="1812989"/>
          </a:xfrm>
        </p:grpSpPr>
        <p:sp>
          <p:nvSpPr>
            <p:cNvPr id="76" name="Textfeld 75"/>
            <p:cNvSpPr txBox="1"/>
            <p:nvPr/>
          </p:nvSpPr>
          <p:spPr>
            <a:xfrm>
              <a:off x="395287" y="4771502"/>
              <a:ext cx="36473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Example:  Chiral extrapolation</a:t>
              </a:r>
              <a:endParaRPr lang="en-GB" sz="2000" dirty="0"/>
            </a:p>
          </p:txBody>
        </p:sp>
        <p:sp>
          <p:nvSpPr>
            <p:cNvPr id="77" name="Stern mit 5 Zacken 76"/>
            <p:cNvSpPr>
              <a:spLocks noChangeAspect="1"/>
            </p:cNvSpPr>
            <p:nvPr/>
          </p:nvSpPr>
          <p:spPr>
            <a:xfrm>
              <a:off x="990836" y="5408563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Ellipse 77"/>
            <p:cNvSpPr>
              <a:spLocks noChangeAspect="1"/>
            </p:cNvSpPr>
            <p:nvPr/>
          </p:nvSpPr>
          <p:spPr>
            <a:xfrm>
              <a:off x="1008836" y="5853600"/>
              <a:ext cx="180000" cy="180000"/>
            </a:xfrm>
            <a:prstGeom prst="ellipse">
              <a:avLst/>
            </a:prstGeom>
            <a:solidFill>
              <a:srgbClr val="E398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hteck 78"/>
            <p:cNvSpPr>
              <a:spLocks noChangeAspect="1"/>
            </p:cNvSpPr>
            <p:nvPr/>
          </p:nvSpPr>
          <p:spPr>
            <a:xfrm>
              <a:off x="1021373" y="6305369"/>
              <a:ext cx="182694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feld 79"/>
                <p:cNvSpPr txBox="1"/>
                <p:nvPr/>
              </p:nvSpPr>
              <p:spPr>
                <a:xfrm>
                  <a:off x="1527993" y="5326461"/>
                  <a:ext cx="1973297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&lt;250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feld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3" y="5326461"/>
                  <a:ext cx="1973297" cy="37824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feld 80"/>
                <p:cNvSpPr txBox="1"/>
                <p:nvPr/>
              </p:nvSpPr>
              <p:spPr>
                <a:xfrm>
                  <a:off x="1536414" y="5754477"/>
                  <a:ext cx="3137397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250 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MeV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&lt;400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feld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414" y="5754477"/>
                  <a:ext cx="3137397" cy="37824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feld 81"/>
                <p:cNvSpPr txBox="1"/>
                <p:nvPr/>
              </p:nvSpPr>
              <p:spPr>
                <a:xfrm>
                  <a:off x="1527992" y="6206246"/>
                  <a:ext cx="1937453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&gt;400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2" name="Textfeld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2" y="6206246"/>
                  <a:ext cx="1937453" cy="37824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Abgerundetes Rechteck 82"/>
          <p:cNvSpPr/>
          <p:nvPr/>
        </p:nvSpPr>
        <p:spPr>
          <a:xfrm>
            <a:off x="6156176" y="4869160"/>
            <a:ext cx="2592288" cy="1257796"/>
          </a:xfrm>
          <a:prstGeom prst="roundRect">
            <a:avLst>
              <a:gd name="adj" fmla="val 31489"/>
            </a:avLst>
          </a:prstGeom>
          <a:solidFill>
            <a:srgbClr val="BF4D4D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Quality criteria must be adjusted over time!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395287" y="4593942"/>
            <a:ext cx="4791633" cy="1812989"/>
            <a:chOff x="395287" y="4771502"/>
            <a:chExt cx="4791633" cy="1812989"/>
          </a:xfrm>
        </p:grpSpPr>
        <p:sp>
          <p:nvSpPr>
            <p:cNvPr id="18" name="Textfeld 17"/>
            <p:cNvSpPr txBox="1"/>
            <p:nvPr/>
          </p:nvSpPr>
          <p:spPr>
            <a:xfrm>
              <a:off x="395287" y="4771502"/>
              <a:ext cx="4791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Example:  Chiral extrapolation – FLAG-2</a:t>
              </a:r>
              <a:endParaRPr lang="en-GB" sz="2000" dirty="0"/>
            </a:p>
          </p:txBody>
        </p:sp>
        <p:sp>
          <p:nvSpPr>
            <p:cNvPr id="26" name="Stern mit 5 Zacken 25"/>
            <p:cNvSpPr>
              <a:spLocks noChangeAspect="1"/>
            </p:cNvSpPr>
            <p:nvPr/>
          </p:nvSpPr>
          <p:spPr>
            <a:xfrm>
              <a:off x="990836" y="5408563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1008836" y="585360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hteck 27"/>
            <p:cNvSpPr>
              <a:spLocks noChangeAspect="1"/>
            </p:cNvSpPr>
            <p:nvPr/>
          </p:nvSpPr>
          <p:spPr>
            <a:xfrm>
              <a:off x="1021373" y="6305369"/>
              <a:ext cx="182694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1527993" y="5326461"/>
                  <a:ext cx="1937453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&lt;200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3" y="5326461"/>
                  <a:ext cx="1937453" cy="3782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1536414" y="5754477"/>
                  <a:ext cx="3114058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200 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MeV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&lt;300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414" y="5754477"/>
                  <a:ext cx="3114058" cy="3782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1527992" y="6206246"/>
                  <a:ext cx="1937453" cy="378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&gt;300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feld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2" y="6206246"/>
                  <a:ext cx="1937453" cy="37824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11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Lattice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constraints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on CKM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physics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698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Compilation &amp; Comparison: The FLAG Working Group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287" y="1365886"/>
            <a:ext cx="6300787" cy="1127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Provide PDG-style “global averages”</a:t>
            </a:r>
            <a:endParaRPr lang="en-GB" sz="8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Rate lattice results according to “quality criteria”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5925" y="986338"/>
            <a:ext cx="345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Colangelo</a:t>
            </a:r>
            <a:r>
              <a:rPr lang="en-GB" sz="1400" i="1" dirty="0" smtClean="0">
                <a:solidFill>
                  <a:srgbClr val="C00000"/>
                </a:solidFill>
              </a:rPr>
              <a:t> et al., </a:t>
            </a:r>
            <a:r>
              <a:rPr lang="en-GB" sz="1400" i="1" dirty="0" err="1" smtClean="0">
                <a:solidFill>
                  <a:srgbClr val="C00000"/>
                </a:solidFill>
              </a:rPr>
              <a:t>Eur</a:t>
            </a:r>
            <a:r>
              <a:rPr lang="en-GB" sz="1400" i="1" dirty="0" smtClean="0">
                <a:solidFill>
                  <a:srgbClr val="C00000"/>
                </a:solidFill>
              </a:rPr>
              <a:t>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J C71 (2011) 1695]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82905" y="2519778"/>
            <a:ext cx="7930175" cy="594555"/>
            <a:chOff x="771685" y="2546412"/>
            <a:chExt cx="7930175" cy="594555"/>
          </a:xfrm>
        </p:grpSpPr>
        <p:sp>
          <p:nvSpPr>
            <p:cNvPr id="10" name="Stern mit 5 Zacken 9"/>
            <p:cNvSpPr>
              <a:spLocks noChangeAspect="1"/>
            </p:cNvSpPr>
            <p:nvPr/>
          </p:nvSpPr>
          <p:spPr>
            <a:xfrm>
              <a:off x="771685" y="2577490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115616" y="2546412"/>
              <a:ext cx="7586244" cy="594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dirty="0" smtClean="0"/>
                <a:t>“</a:t>
              </a:r>
              <a:r>
                <a:rPr lang="en-GB" sz="1600" i="1" dirty="0" smtClean="0"/>
                <a:t>when the systematic error has been estimated in a satisfactory manner and convincingly shown to be under control”</a:t>
              </a:r>
              <a:endParaRPr lang="en-GB" sz="16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82905" y="3202602"/>
            <a:ext cx="7894175" cy="594555"/>
            <a:chOff x="807685" y="3273626"/>
            <a:chExt cx="7894175" cy="594555"/>
          </a:xfrm>
        </p:grpSpPr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807685" y="3343193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115616" y="3273626"/>
              <a:ext cx="7586244" cy="594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dirty="0" smtClean="0"/>
                <a:t>“</a:t>
              </a:r>
              <a:r>
                <a:rPr lang="en-GB" sz="1600" i="1" dirty="0" smtClean="0"/>
                <a:t>when a reasonable attempt at estimating the systematic error has been made, although this could be improved”</a:t>
              </a:r>
              <a:endParaRPr lang="en-GB" sz="16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82905" y="3985069"/>
            <a:ext cx="8461095" cy="351164"/>
            <a:chOff x="807685" y="4091606"/>
            <a:chExt cx="8336315" cy="351164"/>
          </a:xfrm>
        </p:grpSpPr>
        <p:sp>
          <p:nvSpPr>
            <p:cNvPr id="16" name="Rechteck 15"/>
            <p:cNvSpPr>
              <a:spLocks noChangeAspect="1"/>
            </p:cNvSpPr>
            <p:nvPr/>
          </p:nvSpPr>
          <p:spPr>
            <a:xfrm>
              <a:off x="807685" y="4191745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115616" y="4091606"/>
              <a:ext cx="8028384" cy="3511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dirty="0" smtClean="0"/>
                <a:t>“</a:t>
              </a:r>
              <a:r>
                <a:rPr lang="en-GB" sz="1600" i="1" dirty="0" smtClean="0"/>
                <a:t>when no or a clearly unsatisfactory attempt at estimating the systematic error has been made”</a:t>
              </a:r>
              <a:endParaRPr lang="en-GB" sz="1600" dirty="0"/>
            </a:p>
          </p:txBody>
        </p:sp>
      </p:grpSp>
      <p:sp>
        <p:nvSpPr>
          <p:cNvPr id="66" name="Abgerundetes Rechteck 65"/>
          <p:cNvSpPr/>
          <p:nvPr/>
        </p:nvSpPr>
        <p:spPr>
          <a:xfrm>
            <a:off x="6156176" y="4869160"/>
            <a:ext cx="2592288" cy="1257796"/>
          </a:xfrm>
          <a:prstGeom prst="roundRect">
            <a:avLst>
              <a:gd name="adj" fmla="val 31489"/>
            </a:avLst>
          </a:prstGeom>
          <a:solidFill>
            <a:srgbClr val="BF4D4D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Quality criteria must be adjusted over time!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24" y="1116667"/>
            <a:ext cx="4318351" cy="3492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1692000" y="799274"/>
            <a:ext cx="5760000" cy="3833924"/>
            <a:chOff x="1287320" y="2038232"/>
            <a:chExt cx="5760000" cy="383392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320" y="2044895"/>
              <a:ext cx="5760000" cy="3827261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1608814" y="2038232"/>
              <a:ext cx="20162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12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Lattice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constraints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on CKM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physics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3806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FLAG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Decays</a:t>
                </a:r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380681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560" t="-10526" r="-2560" b="-36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15925" y="986338"/>
            <a:ext cx="4412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Colangelo</a:t>
            </a:r>
            <a:r>
              <a:rPr lang="en-GB" sz="1400" i="1" dirty="0" smtClean="0">
                <a:solidFill>
                  <a:srgbClr val="C00000"/>
                </a:solidFill>
              </a:rPr>
              <a:t> et al., </a:t>
            </a:r>
            <a:r>
              <a:rPr lang="en-GB" sz="1400" i="1" dirty="0" err="1" smtClean="0">
                <a:solidFill>
                  <a:srgbClr val="C00000"/>
                </a:solidFill>
              </a:rPr>
              <a:t>Eur</a:t>
            </a:r>
            <a:r>
              <a:rPr lang="en-GB" sz="1400" i="1" dirty="0" smtClean="0">
                <a:solidFill>
                  <a:srgbClr val="C00000"/>
                </a:solidFill>
              </a:rPr>
              <a:t>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J C71 (2011) 1695, and in prep.]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395288" y="4693568"/>
            <a:ext cx="8367958" cy="400110"/>
            <a:chOff x="395288" y="4693568"/>
            <a:chExt cx="8367958" cy="400110"/>
          </a:xfrm>
        </p:grpSpPr>
        <p:sp>
          <p:nvSpPr>
            <p:cNvPr id="34" name="Textfeld 33"/>
            <p:cNvSpPr txBox="1"/>
            <p:nvPr/>
          </p:nvSpPr>
          <p:spPr>
            <a:xfrm>
              <a:off x="395288" y="4693568"/>
              <a:ext cx="6311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Lattice results consistent with </a:t>
              </a:r>
              <a:r>
                <a:rPr lang="en-GB" sz="2000" dirty="0" err="1" smtClean="0"/>
                <a:t>Ademollo-Gatto</a:t>
              </a:r>
              <a:r>
                <a:rPr lang="en-GB" sz="2000" dirty="0" smtClean="0"/>
                <a:t> theorem</a:t>
              </a:r>
              <a:endParaRPr lang="en-GB" sz="20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804248" y="4739734"/>
              <a:ext cx="195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Leutwyler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&amp;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Roos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1984]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95288" y="5161443"/>
            <a:ext cx="7345064" cy="1371795"/>
            <a:chOff x="395288" y="5161443"/>
            <a:chExt cx="7345064" cy="1371795"/>
          </a:xfrm>
        </p:grpSpPr>
        <p:sp>
          <p:nvSpPr>
            <p:cNvPr id="37" name="Textfeld 36"/>
            <p:cNvSpPr txBox="1"/>
            <p:nvPr/>
          </p:nvSpPr>
          <p:spPr>
            <a:xfrm>
              <a:off x="395288" y="5161443"/>
              <a:ext cx="289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FLAG global estimates:</a:t>
              </a:r>
              <a:endParaRPr lang="en-GB" sz="2000" dirty="0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1759708" y="5596465"/>
              <a:ext cx="5980644" cy="936773"/>
              <a:chOff x="1759708" y="5516563"/>
              <a:chExt cx="5980644" cy="9367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1759708" y="5579602"/>
                    <a:ext cx="5867375" cy="7984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.9599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47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31</m:t>
                                        </m:r>
                                      </m:sup>
                                    </m:sSubSup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   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2+1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0.9560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57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62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=2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9708" y="5579602"/>
                    <a:ext cx="5867375" cy="79848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Abgerundetes Rechteck 39"/>
              <p:cNvSpPr/>
              <p:nvPr/>
            </p:nvSpPr>
            <p:spPr>
              <a:xfrm>
                <a:off x="1759708" y="5516563"/>
                <a:ext cx="5980644" cy="936773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1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Lattice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constraints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on CKM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physics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3064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𝒖𝒔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|</m:t>
                    </m:r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Decays</a:t>
                </a:r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306487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789" t="-10526" r="-3380" b="-36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220072" y="689534"/>
            <a:ext cx="3354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[Marciano,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Rev </a:t>
            </a:r>
            <a:r>
              <a:rPr lang="en-GB" sz="1400" i="1" dirty="0" err="1" smtClean="0">
                <a:solidFill>
                  <a:srgbClr val="C00000"/>
                </a:solidFill>
              </a:rPr>
              <a:t>Lett</a:t>
            </a:r>
            <a:r>
              <a:rPr lang="en-GB" sz="1400" i="1" dirty="0" smtClean="0">
                <a:solidFill>
                  <a:srgbClr val="C00000"/>
                </a:solidFill>
              </a:rPr>
              <a:t> 93 (2004) 231803]</a:t>
            </a:r>
            <a:endParaRPr lang="en-GB" sz="1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95288" y="1254940"/>
                <a:ext cx="6308971" cy="85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Leptonic decay rate: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𝑢𝑠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K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254940"/>
                <a:ext cx="6308971" cy="852349"/>
              </a:xfrm>
              <a:prstGeom prst="rect">
                <a:avLst/>
              </a:prstGeom>
              <a:blipFill rotWithShape="1">
                <a:blip r:embed="rId4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5288" y="2343938"/>
                <a:ext cx="6692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Lattice determination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K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000" dirty="0" smtClean="0"/>
                  <a:t> yields CKM matrix elements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343938"/>
                <a:ext cx="669273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20" t="-118462" b="-18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653701" y="2806194"/>
            <a:ext cx="4235539" cy="3730610"/>
            <a:chOff x="653701" y="2806194"/>
            <a:chExt cx="4235539" cy="3730610"/>
          </a:xfrm>
        </p:grpSpPr>
        <p:sp>
          <p:nvSpPr>
            <p:cNvPr id="9" name="Textfeld 8"/>
            <p:cNvSpPr txBox="1"/>
            <p:nvPr/>
          </p:nvSpPr>
          <p:spPr>
            <a:xfrm>
              <a:off x="1881675" y="6229027"/>
              <a:ext cx="1779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[FLAG-2 - preliminary]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01" y="2806194"/>
              <a:ext cx="4235539" cy="3420000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4853728" y="3425302"/>
            <a:ext cx="4219264" cy="1731890"/>
            <a:chOff x="4889240" y="3425302"/>
            <a:chExt cx="4219264" cy="1731890"/>
          </a:xfrm>
        </p:grpSpPr>
        <p:sp>
          <p:nvSpPr>
            <p:cNvPr id="11" name="Textfeld 10"/>
            <p:cNvSpPr txBox="1"/>
            <p:nvPr/>
          </p:nvSpPr>
          <p:spPr>
            <a:xfrm>
              <a:off x="5186528" y="3425302"/>
              <a:ext cx="2573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Published FLAG averages:</a:t>
              </a:r>
              <a:endParaRPr lang="en-GB" dirty="0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4889240" y="3933056"/>
              <a:ext cx="4219264" cy="1224136"/>
              <a:chOff x="4889240" y="3933056"/>
              <a:chExt cx="4219264" cy="1224136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5004048" y="4091462"/>
                <a:ext cx="4006481" cy="923239"/>
                <a:chOff x="5004048" y="4091462"/>
                <a:chExt cx="4006481" cy="92323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feld 11"/>
                    <p:cNvSpPr txBox="1"/>
                    <p:nvPr/>
                  </p:nvSpPr>
                  <p:spPr>
                    <a:xfrm>
                      <a:off x="5004048" y="4091462"/>
                      <a:ext cx="4006481" cy="4247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type m:val="lin"/>
                                <m:ctrlPr>
                                  <a:rPr lang="en-GB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=1.193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=2+1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12" name="Textfeld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4048" y="4091462"/>
                      <a:ext cx="4006481" cy="4247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1522" t="-108571" b="-16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feld 26"/>
                    <p:cNvSpPr txBox="1"/>
                    <p:nvPr/>
                  </p:nvSpPr>
                  <p:spPr>
                    <a:xfrm>
                      <a:off x="5004048" y="4589969"/>
                      <a:ext cx="3998274" cy="4247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type m:val="lin"/>
                                <m:ctrlPr>
                                  <a:rPr lang="en-GB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=1.210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(17), 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=2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feld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4048" y="4589969"/>
                      <a:ext cx="3998274" cy="4247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l="-1524" t="-108571" b="-16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" name="Abgerundetes Rechteck 13"/>
              <p:cNvSpPr/>
              <p:nvPr/>
            </p:nvSpPr>
            <p:spPr>
              <a:xfrm>
                <a:off x="4889240" y="3933056"/>
                <a:ext cx="4219264" cy="1224136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14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Lattice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constraints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on CKM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physics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the Standard Model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20072" y="689534"/>
            <a:ext cx="345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>
                <a:solidFill>
                  <a:srgbClr val="C00000"/>
                </a:solidFill>
              </a:rPr>
              <a:t>Colangelo</a:t>
            </a:r>
            <a:r>
              <a:rPr lang="en-GB" sz="1400" i="1" dirty="0">
                <a:solidFill>
                  <a:srgbClr val="C00000"/>
                </a:solidFill>
              </a:rPr>
              <a:t> et al., </a:t>
            </a:r>
            <a:r>
              <a:rPr lang="en-GB" sz="1400" i="1" dirty="0" err="1">
                <a:solidFill>
                  <a:srgbClr val="C00000"/>
                </a:solidFill>
              </a:rPr>
              <a:t>Eur</a:t>
            </a:r>
            <a:r>
              <a:rPr lang="en-GB" sz="1400" i="1" dirty="0">
                <a:solidFill>
                  <a:srgbClr val="C00000"/>
                </a:solidFill>
              </a:rPr>
              <a:t> </a:t>
            </a:r>
            <a:r>
              <a:rPr lang="en-GB" sz="1400" i="1" dirty="0" err="1">
                <a:solidFill>
                  <a:srgbClr val="C00000"/>
                </a:solidFill>
              </a:rPr>
              <a:t>Phys</a:t>
            </a:r>
            <a:r>
              <a:rPr lang="en-GB" sz="1400" i="1" dirty="0">
                <a:solidFill>
                  <a:srgbClr val="C00000"/>
                </a:solidFill>
              </a:rPr>
              <a:t> J C71 (2011) 1695</a:t>
            </a:r>
            <a:r>
              <a:rPr lang="en-GB" sz="1400" i="1" dirty="0" smtClean="0">
                <a:solidFill>
                  <a:srgbClr val="C00000"/>
                </a:solidFill>
              </a:rPr>
              <a:t>]</a:t>
            </a:r>
            <a:endParaRPr lang="en-GB" sz="1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95288" y="1254940"/>
                <a:ext cx="6804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First row </a:t>
                </a:r>
                <a:r>
                  <a:rPr lang="en-GB" sz="2000" dirty="0" err="1" smtClean="0"/>
                  <a:t>unitarity</a:t>
                </a:r>
                <a:r>
                  <a:rPr lang="en-GB" sz="2000" dirty="0" smtClean="0"/>
                  <a:t>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𝑢𝑑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𝑢𝑠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𝑢𝑏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254940"/>
                <a:ext cx="680404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06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/>
          <p:cNvGrpSpPr/>
          <p:nvPr/>
        </p:nvGrpSpPr>
        <p:grpSpPr>
          <a:xfrm>
            <a:off x="395288" y="1870474"/>
            <a:ext cx="3718197" cy="1866851"/>
            <a:chOff x="395288" y="1799450"/>
            <a:chExt cx="3718197" cy="1866851"/>
          </a:xfrm>
        </p:grpSpPr>
        <p:sp>
          <p:nvSpPr>
            <p:cNvPr id="6" name="Textfeld 5"/>
            <p:cNvSpPr txBox="1"/>
            <p:nvPr/>
          </p:nvSpPr>
          <p:spPr>
            <a:xfrm>
              <a:off x="395288" y="1799450"/>
              <a:ext cx="3718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US" sz="2000" dirty="0" smtClean="0"/>
                <a:t>Measured branching fractions: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858683" y="2348880"/>
                  <a:ext cx="27914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𝑢𝑠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=0.2163(5)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83" y="2348880"/>
                  <a:ext cx="279140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855779" y="2924944"/>
                  <a:ext cx="2539670" cy="741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𝑢𝑠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=0.2758(5)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79" y="2924944"/>
                  <a:ext cx="2539670" cy="7413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62" y="1645428"/>
            <a:ext cx="4680000" cy="3533124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395288" y="3943902"/>
            <a:ext cx="3833998" cy="965328"/>
            <a:chOff x="395288" y="3943902"/>
            <a:chExt cx="3833998" cy="965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395288" y="3943902"/>
                  <a:ext cx="3833998" cy="446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/>
                    <a:t>Global estimates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=2+1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</m:t>
                      </m:r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3943902"/>
                  <a:ext cx="3833998" cy="4468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431" t="-1370" b="-191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858683" y="4509120"/>
                  <a:ext cx="22156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=1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.002(15)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83" y="4509120"/>
                  <a:ext cx="221560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pieren 27"/>
          <p:cNvGrpSpPr/>
          <p:nvPr/>
        </p:nvGrpSpPr>
        <p:grpSpPr>
          <a:xfrm>
            <a:off x="395288" y="5249908"/>
            <a:ext cx="8111445" cy="943863"/>
            <a:chOff x="395288" y="5249908"/>
            <a:chExt cx="8111445" cy="943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395288" y="5249908"/>
                  <a:ext cx="64195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/>
                    <a:t>Combine lattice results with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GB" sz="2000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sz="2000" dirty="0" smtClean="0"/>
                    <a:t>from nuclear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𝛽</m:t>
                      </m:r>
                    </m:oMath>
                  </a14:m>
                  <a:r>
                    <a:rPr lang="en-GB" sz="2000" dirty="0" smtClean="0"/>
                    <a:t>-decay: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5249908"/>
                  <a:ext cx="641957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55" t="-7576" r="-95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uppieren 25"/>
            <p:cNvGrpSpPr/>
            <p:nvPr/>
          </p:nvGrpSpPr>
          <p:grpSpPr>
            <a:xfrm>
              <a:off x="938056" y="5824439"/>
              <a:ext cx="3515732" cy="369332"/>
              <a:chOff x="1043608" y="5744307"/>
              <a:chExt cx="3515732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1043608" y="5744307"/>
                    <a:ext cx="13556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(0)</m:t>
                        </m:r>
                      </m:oMath>
                    </a14:m>
                    <a:r>
                      <a:rPr lang="en-GB" dirty="0" smtClean="0"/>
                      <a:t>-input: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4" name="Textfeld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5744307"/>
                    <a:ext cx="1355628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351" t="-8197" r="-360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2545519" y="5744307"/>
                    <a:ext cx="20138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=1.0000(7)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feld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519" y="5744307"/>
                    <a:ext cx="2013821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uppieren 31"/>
            <p:cNvGrpSpPr/>
            <p:nvPr/>
          </p:nvGrpSpPr>
          <p:grpSpPr>
            <a:xfrm>
              <a:off x="4991001" y="5747553"/>
              <a:ext cx="3515732" cy="424764"/>
              <a:chOff x="1043608" y="5744307"/>
              <a:chExt cx="3515732" cy="4247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feld 32"/>
                  <p:cNvSpPr txBox="1"/>
                  <p:nvPr/>
                </p:nvSpPr>
                <p:spPr>
                  <a:xfrm>
                    <a:off x="1043608" y="5744307"/>
                    <a:ext cx="1436099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</m:sSub>
                          </m:den>
                        </m:f>
                      </m:oMath>
                    </a14:m>
                    <a:r>
                      <a:rPr lang="en-GB" dirty="0" smtClean="0"/>
                      <a:t>-input: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33" name="Textfeld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5744307"/>
                    <a:ext cx="1436099" cy="39299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8085" t="-120313" r="-3404" b="-18593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feld 33"/>
                  <p:cNvSpPr txBox="1"/>
                  <p:nvPr/>
                </p:nvSpPr>
                <p:spPr>
                  <a:xfrm>
                    <a:off x="2545519" y="5799739"/>
                    <a:ext cx="20138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=0.9999(6)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feld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519" y="5799739"/>
                    <a:ext cx="2013821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120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2000" t="8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0"/>
            <a:ext cx="9144000" cy="476250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lIns="91425" tIns="45713" rIns="91425" bIns="45713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6" y="44451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DE471FE9-A048-DD49-8381-C094BC8ACEEA}" type="slidenum">
              <a:rPr lang="de-DE" sz="1600">
                <a:solidFill>
                  <a:schemeClr val="bg1"/>
                </a:solidFill>
                <a:cs typeface="Arial" charset="0"/>
              </a:rPr>
              <a:t>15</a:t>
            </a:fld>
            <a:r>
              <a:rPr lang="de-DE" sz="1600" dirty="0">
                <a:solidFill>
                  <a:schemeClr val="bg1"/>
                </a:solidFill>
                <a:cs typeface="Arial" charset="0"/>
              </a:rPr>
              <a:t> |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57150" y="2061113"/>
            <a:ext cx="5832648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Challenges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6" y="44451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DE471FE9-A048-DD49-8381-C094BC8ACEEA}" type="slidenum">
              <a:rPr lang="de-DE" sz="1600">
                <a:solidFill>
                  <a:schemeClr val="bg1"/>
                </a:solidFill>
                <a:cs typeface="Arial" charset="0"/>
              </a:rPr>
              <a:t>16</a:t>
            </a:fld>
            <a:r>
              <a:rPr lang="de-DE" sz="1600" dirty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Challenges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0812" y="1090216"/>
            <a:ext cx="3900911" cy="1068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Current lattice simulations do not reproduce experimental results on nucleon structure 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9346" y="866102"/>
            <a:ext cx="8023224" cy="3433544"/>
            <a:chOff x="839346" y="866102"/>
            <a:chExt cx="8023224" cy="3433544"/>
          </a:xfrm>
        </p:grpSpPr>
        <p:sp>
          <p:nvSpPr>
            <p:cNvPr id="3" name="Textfeld 2"/>
            <p:cNvSpPr txBox="1"/>
            <p:nvPr/>
          </p:nvSpPr>
          <p:spPr>
            <a:xfrm>
              <a:off x="839346" y="2158506"/>
              <a:ext cx="3023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[H-W Lin, </a:t>
              </a:r>
              <a:r>
                <a:rPr lang="en-GB" sz="1400" i="1" dirty="0" err="1">
                  <a:solidFill>
                    <a:srgbClr val="C00000"/>
                  </a:solidFill>
                </a:rPr>
                <a:t>PoS</a:t>
              </a:r>
              <a:r>
                <a:rPr lang="en-GB" sz="1400" i="1" dirty="0">
                  <a:solidFill>
                    <a:srgbClr val="C00000"/>
                  </a:solidFill>
                </a:rPr>
                <a:t> LATTICE2012 (2012) 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013]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4572000" y="866102"/>
              <a:ext cx="4290570" cy="3433544"/>
              <a:chOff x="4572000" y="866102"/>
              <a:chExt cx="4290570" cy="3433544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1059646"/>
                <a:ext cx="4290570" cy="3240000"/>
              </a:xfrm>
              <a:prstGeom prst="rect">
                <a:avLst/>
              </a:prstGeom>
            </p:spPr>
          </p:pic>
          <p:sp>
            <p:nvSpPr>
              <p:cNvPr id="4" name="Textfeld 3"/>
              <p:cNvSpPr txBox="1"/>
              <p:nvPr/>
            </p:nvSpPr>
            <p:spPr>
              <a:xfrm>
                <a:off x="5707986" y="866102"/>
                <a:ext cx="2125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Nucleon axial charge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839350" y="866102"/>
            <a:ext cx="7701171" cy="3433544"/>
            <a:chOff x="839350" y="866102"/>
            <a:chExt cx="7701171" cy="3433544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894049" y="866102"/>
              <a:ext cx="3646472" cy="3433544"/>
              <a:chOff x="4894049" y="866102"/>
              <a:chExt cx="3646472" cy="3433544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4049" y="1059646"/>
                <a:ext cx="3646472" cy="3240000"/>
              </a:xfrm>
              <a:prstGeom prst="rect">
                <a:avLst/>
              </a:prstGeom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5444974" y="866102"/>
                <a:ext cx="288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Average momentum fraction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839350" y="2151405"/>
              <a:ext cx="2376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Alekhin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Blümlein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Moch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Phys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Rev D86 (2012) 054009]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395288" y="2813609"/>
            <a:ext cx="6695104" cy="2781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/>
              <a:t>Systematic effects not fully controlled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Lattice artefacts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Chiral extrapolation to physical pion mass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Finite-volume effects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“Contamination” from excited states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Quark-disconnected diagrams ignored</a:t>
            </a:r>
          </a:p>
        </p:txBody>
      </p:sp>
    </p:spTree>
    <p:extLst>
      <p:ext uri="{BB962C8B-B14F-4D97-AF65-F5344CB8AC3E}">
        <p14:creationId xmlns:p14="http://schemas.microsoft.com/office/powerpoint/2010/main" val="20412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6" y="44451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DE471FE9-A048-DD49-8381-C094BC8ACEEA}" type="slidenum">
              <a:rPr lang="de-DE" sz="1600">
                <a:solidFill>
                  <a:schemeClr val="bg1"/>
                </a:solidFill>
                <a:cs typeface="Arial" charset="0"/>
              </a:rPr>
              <a:t>17</a:t>
            </a:fld>
            <a:r>
              <a:rPr lang="de-DE" sz="1600" dirty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Challenges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0812" y="761730"/>
            <a:ext cx="8203636" cy="394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Many observables require evaluation of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quark-disconnected diagrams: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288" y="3501008"/>
            <a:ext cx="5425477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Exponentially increasing noise-to-signal ratio: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755576" y="1263818"/>
            <a:ext cx="5065189" cy="1877150"/>
            <a:chOff x="755576" y="1263818"/>
            <a:chExt cx="5065189" cy="187715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299330"/>
              <a:ext cx="5065189" cy="1800000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755576" y="1263818"/>
              <a:ext cx="5065189" cy="1877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372200" y="1271951"/>
            <a:ext cx="2490370" cy="1953357"/>
            <a:chOff x="6372200" y="1271951"/>
            <a:chExt cx="2490370" cy="195335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419" y="2073308"/>
              <a:ext cx="2153422" cy="1152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271951"/>
              <a:ext cx="2380105" cy="93600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6372200" y="1271951"/>
              <a:ext cx="2490370" cy="186901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64080" y="4065220"/>
                <a:ext cx="4372736" cy="48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Nucleon at rest: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NS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33CC"/>
                        </a:solidFill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80" y="4065220"/>
                <a:ext cx="4372736" cy="482312"/>
              </a:xfrm>
              <a:prstGeom prst="rect">
                <a:avLst/>
              </a:prstGeom>
              <a:blipFill rotWithShape="1">
                <a:blip r:embed="rId6"/>
                <a:stretch>
                  <a:fillRect l="-1255" b="-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/>
          <p:cNvGrpSpPr/>
          <p:nvPr/>
        </p:nvGrpSpPr>
        <p:grpSpPr>
          <a:xfrm>
            <a:off x="1225993" y="3828748"/>
            <a:ext cx="7505605" cy="2844000"/>
            <a:chOff x="1225993" y="3828748"/>
            <a:chExt cx="7505605" cy="2844000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1225993" y="4487662"/>
              <a:ext cx="3043296" cy="1046110"/>
              <a:chOff x="870873" y="3919470"/>
              <a:chExt cx="3043296" cy="1046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870873" y="3919470"/>
                    <a:ext cx="2031325" cy="4031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>
                        <a:solidFill>
                          <a:prstClr val="black"/>
                        </a:solidFill>
                      </a:rPr>
                      <a:t>Pion at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≠0</m:t>
                        </m:r>
                      </m:oMath>
                    </a14:m>
                    <a:r>
                      <a:rPr lang="en-GB" dirty="0" smtClean="0">
                        <a:solidFill>
                          <a:prstClr val="black"/>
                        </a:solidFill>
                      </a:rPr>
                      <a:t>:	</a:t>
                    </a:r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feld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873" y="3919470"/>
                    <a:ext cx="2031325" cy="40312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402" t="-1212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995165" y="4331560"/>
                    <a:ext cx="2919004" cy="6340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NS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165" y="4331560"/>
                    <a:ext cx="2919004" cy="6340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359" y="3828748"/>
              <a:ext cx="3791239" cy="2844000"/>
            </a:xfrm>
            <a:prstGeom prst="rect">
              <a:avLst/>
            </a:prstGeom>
          </p:spPr>
        </p:pic>
      </p:grpSp>
      <p:sp>
        <p:nvSpPr>
          <p:cNvPr id="27" name="Textfeld 26"/>
          <p:cNvSpPr txBox="1"/>
          <p:nvPr/>
        </p:nvSpPr>
        <p:spPr>
          <a:xfrm>
            <a:off x="395287" y="5805264"/>
            <a:ext cx="454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 obstacle for accurate determinations of hadron form factors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0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8" grpId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971600" y="1916833"/>
            <a:ext cx="3931141" cy="720080"/>
          </a:xfrm>
          <a:prstGeom prst="rect">
            <a:avLst/>
          </a:prstGeom>
          <a:solidFill>
            <a:srgbClr val="C00000">
              <a:alpha val="15000"/>
            </a:srgbClr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971600" y="2058158"/>
                <a:ext cx="3782317" cy="445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058158"/>
                <a:ext cx="3782317" cy="445699"/>
              </a:xfrm>
              <a:prstGeom prst="rect">
                <a:avLst/>
              </a:prstGeom>
              <a:blipFill rotWithShape="1"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18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Axial Charge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Nucleon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7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Charge of the Nucleon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5289" y="1187874"/>
                <a:ext cx="4392736" cy="8184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nucleon matrix element of the axial current:</a:t>
                </a:r>
              </a:p>
              <a:p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187874"/>
                <a:ext cx="4392736" cy="818479"/>
              </a:xfrm>
              <a:prstGeom prst="rect">
                <a:avLst/>
              </a:prstGeom>
              <a:blipFill rotWithShape="1">
                <a:blip r:embed="rId4"/>
                <a:stretch>
                  <a:fillRect l="-1250" t="-3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95288" y="2982148"/>
                <a:ext cx="6610399" cy="1425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GB" sz="2000" dirty="0" smtClean="0"/>
                  <a:t>Ideal benchmark quantity for lattice QCD: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Simple quark bilinear: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GB" sz="2000" dirty="0" smtClean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No momentum transfer between initial and final state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No quark-disconnected diagram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982148"/>
                <a:ext cx="6610399" cy="1425070"/>
              </a:xfrm>
              <a:prstGeom prst="rect">
                <a:avLst/>
              </a:prstGeom>
              <a:blipFill rotWithShape="1">
                <a:blip r:embed="rId7"/>
                <a:stretch>
                  <a:fillRect l="-830" t="-2137" b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5288" y="4642268"/>
                <a:ext cx="5572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Lattice calculations underestimate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GB" sz="200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∼10%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642268"/>
                <a:ext cx="5572808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985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52" y="497645"/>
            <a:ext cx="3726742" cy="19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/>
        </p:nvGrpSpPr>
        <p:grpSpPr>
          <a:xfrm>
            <a:off x="1410031" y="485090"/>
            <a:ext cx="7425263" cy="3045350"/>
            <a:chOff x="1410031" y="485090"/>
            <a:chExt cx="7425263" cy="3045350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52" y="485090"/>
              <a:ext cx="3726742" cy="1983260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031" y="2558440"/>
              <a:ext cx="6720686" cy="972000"/>
            </a:xfrm>
            <a:prstGeom prst="rect">
              <a:avLst/>
            </a:prstGeom>
          </p:spPr>
        </p:pic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19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Axial Charge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Nucleon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3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Method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289" y="1187874"/>
            <a:ext cx="4392736" cy="1088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Extract nucleon </a:t>
            </a:r>
            <a:r>
              <a:rPr lang="en-GB" sz="2000" dirty="0" err="1" smtClean="0">
                <a:solidFill>
                  <a:prstClr val="black"/>
                </a:solidFill>
              </a:rPr>
              <a:t>hadronic</a:t>
            </a:r>
            <a:r>
              <a:rPr lang="en-GB" sz="2000" dirty="0" smtClean="0">
                <a:solidFill>
                  <a:prstClr val="black"/>
                </a:solidFill>
              </a:rPr>
              <a:t> matrix elements from ratios of three- and two-point correlation functions, e.g.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410031" y="497645"/>
            <a:ext cx="7425263" cy="3032795"/>
            <a:chOff x="1410031" y="497645"/>
            <a:chExt cx="7425263" cy="303279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52" y="497645"/>
              <a:ext cx="3726742" cy="198326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031" y="2558440"/>
              <a:ext cx="6720686" cy="972000"/>
            </a:xfrm>
            <a:prstGeom prst="rect">
              <a:avLst/>
            </a:prstGeom>
          </p:spPr>
        </p:pic>
      </p:grpSp>
      <p:grpSp>
        <p:nvGrpSpPr>
          <p:cNvPr id="2" name="Gruppieren 1"/>
          <p:cNvGrpSpPr/>
          <p:nvPr/>
        </p:nvGrpSpPr>
        <p:grpSpPr>
          <a:xfrm>
            <a:off x="395289" y="3395190"/>
            <a:ext cx="7785132" cy="3462809"/>
            <a:chOff x="395289" y="3395190"/>
            <a:chExt cx="7785132" cy="3462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395289" y="3920639"/>
                  <a:ext cx="3096591" cy="804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/>
                    <a:t>Statistical fluctuations impose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≲1.3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fm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9" y="3920639"/>
                  <a:ext cx="3096591" cy="8045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72" t="-3788" b="-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221" y="3395190"/>
              <a:ext cx="4498200" cy="3462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1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20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6" y="44451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DE471FE9-A048-DD49-8381-C094BC8ACEEA}" type="slidenum">
              <a:rPr lang="de-DE" sz="1600">
                <a:solidFill>
                  <a:schemeClr val="bg1"/>
                </a:solidFill>
                <a:cs typeface="Arial" charset="0"/>
              </a:rPr>
              <a:t>2</a:t>
            </a:fld>
            <a:r>
              <a:rPr lang="de-DE" sz="1600" dirty="0">
                <a:solidFill>
                  <a:schemeClr val="bg1"/>
                </a:solidFill>
                <a:cs typeface="Arial" charset="0"/>
              </a:rPr>
              <a:t> |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35914" y="2060366"/>
            <a:ext cx="3456384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Introduction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20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Axial Charge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Nucleon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Summed Insertions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44006" y="736088"/>
            <a:ext cx="5172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Maiani</a:t>
            </a:r>
            <a:r>
              <a:rPr lang="en-GB" sz="1400" i="1" dirty="0" smtClean="0">
                <a:solidFill>
                  <a:srgbClr val="C00000"/>
                </a:solidFill>
              </a:rPr>
              <a:t> et al. 1987,  </a:t>
            </a:r>
            <a:r>
              <a:rPr lang="en-GB" sz="1400" i="1" dirty="0" err="1" smtClean="0">
                <a:solidFill>
                  <a:srgbClr val="C00000"/>
                </a:solidFill>
              </a:rPr>
              <a:t>Güsken</a:t>
            </a:r>
            <a:r>
              <a:rPr lang="en-GB" sz="1400" i="1" dirty="0" smtClean="0">
                <a:solidFill>
                  <a:srgbClr val="C00000"/>
                </a:solidFill>
              </a:rPr>
              <a:t> et al. 1989, </a:t>
            </a:r>
            <a:r>
              <a:rPr lang="en-GB" sz="1400" i="1" dirty="0" err="1" smtClean="0">
                <a:solidFill>
                  <a:srgbClr val="C00000"/>
                </a:solidFill>
              </a:rPr>
              <a:t>Bulava</a:t>
            </a:r>
            <a:r>
              <a:rPr lang="en-GB" sz="1400" i="1" dirty="0" smtClean="0">
                <a:solidFill>
                  <a:srgbClr val="C00000"/>
                </a:solidFill>
              </a:rPr>
              <a:t> et al., </a:t>
            </a:r>
            <a:r>
              <a:rPr lang="en-GB" sz="1400" i="1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dirty="0" smtClean="0">
                <a:solidFill>
                  <a:srgbClr val="C00000"/>
                </a:solidFill>
              </a:rPr>
              <a:t> et al.]</a:t>
            </a:r>
            <a:endParaRPr lang="en-GB" sz="1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92693" y="1297147"/>
                <a:ext cx="7839134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Standard method: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  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3" y="1297147"/>
                <a:ext cx="7839134" cy="595228"/>
              </a:xfrm>
              <a:prstGeom prst="rect">
                <a:avLst/>
              </a:prstGeom>
              <a:blipFill rotWithShape="1">
                <a:blip r:embed="rId3"/>
                <a:stretch>
                  <a:fillRect l="-622" b="-15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94772" y="1945542"/>
            <a:ext cx="262764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Summed insertion:   </a:t>
            </a:r>
            <a:endParaRPr lang="en-GB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1174189" y="2475401"/>
                <a:ext cx="6866047" cy="9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GB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Γ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0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89" y="2475401"/>
                <a:ext cx="6866047" cy="9541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78453" y="3724695"/>
                <a:ext cx="3539877" cy="1440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GB" dirty="0">
                    <a:solidFill>
                      <a:prstClr val="black"/>
                    </a:solidFill>
                  </a:rPr>
                  <a:t>Excited state contributions more strongly suppressed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dirty="0" smtClean="0">
                    <a:solidFill>
                      <a:prstClr val="black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 from </a:t>
                </a:r>
                <a:r>
                  <a:rPr lang="en-GB" dirty="0">
                    <a:solidFill>
                      <a:prstClr val="black"/>
                    </a:solidFill>
                  </a:rPr>
                  <a:t>linear slope of summed ratio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3" y="3724695"/>
                <a:ext cx="3539877" cy="1440160"/>
              </a:xfrm>
              <a:prstGeom prst="rect">
                <a:avLst/>
              </a:prstGeom>
              <a:blipFill rotWithShape="1">
                <a:blip r:embed="rId5"/>
                <a:stretch>
                  <a:fillRect l="-1033" t="-2119" r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2785179" y="3206494"/>
            <a:ext cx="5920723" cy="3456000"/>
            <a:chOff x="2785179" y="3206494"/>
            <a:chExt cx="5920723" cy="34560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689" y="3206494"/>
              <a:ext cx="4284213" cy="345600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(axial charge)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785179" y="3206494"/>
            <a:ext cx="5989569" cy="3456000"/>
            <a:chOff x="2785179" y="3206494"/>
            <a:chExt cx="5989569" cy="3456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841" y="3206494"/>
              <a:ext cx="4421907" cy="3456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(axial charge)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785179" y="3208339"/>
            <a:ext cx="5992887" cy="3452310"/>
            <a:chOff x="2785179" y="3208339"/>
            <a:chExt cx="5992887" cy="3452310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524" y="3208339"/>
              <a:ext cx="4428542" cy="3452310"/>
            </a:xfrm>
            <a:prstGeom prst="rect">
              <a:avLst/>
            </a:prstGeom>
          </p:spPr>
        </p:pic>
        <p:sp>
          <p:nvSpPr>
            <p:cNvPr id="23" name="Textfeld 22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(axial charge)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7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5" y="2412459"/>
            <a:ext cx="4319999" cy="4063864"/>
          </a:xfrm>
          <a:prstGeom prst="rect">
            <a:avLst/>
          </a:prstGeom>
        </p:spPr>
      </p:pic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21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Axial Charge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charset="0"/>
              </a:rPr>
              <a:t>Nucleon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3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axial charge in two-flavour QCD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65630" y="1427728"/>
                <a:ext cx="8362161" cy="1030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improved </a:t>
                </a:r>
                <a:r>
                  <a:rPr lang="en-GB" sz="2000" dirty="0">
                    <a:solidFill>
                      <a:prstClr val="black"/>
                    </a:solidFill>
                  </a:rPr>
                  <a:t>Wilson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fermions: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=0.05, 0.063, 0.079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 smtClean="0">
                    <a:solidFill>
                      <a:srgbClr val="0000FF"/>
                    </a:solidFill>
                  </a:rPr>
                  <a:t>fm</a:t>
                </a:r>
                <a:endParaRPr lang="en-GB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/>
                  <a:t>Pion masses:			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rgbClr val="0000FF"/>
                    </a:solidFill>
                  </a:rPr>
                  <a:t>  280 – 650 </a:t>
                </a:r>
                <a:r>
                  <a:rPr lang="en-GB" sz="2000" dirty="0">
                    <a:solidFill>
                      <a:srgbClr val="0000FF"/>
                    </a:solidFill>
                  </a:rPr>
                  <a:t>MeV,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≥4.0</m:t>
                    </m:r>
                  </m:oMath>
                </a14:m>
                <a:endParaRPr lang="en-GB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0" y="1427728"/>
                <a:ext cx="8362161" cy="1030667"/>
              </a:xfrm>
              <a:prstGeom prst="rect">
                <a:avLst/>
              </a:prstGeom>
              <a:blipFill rotWithShape="1">
                <a:blip r:embed="rId4"/>
                <a:stretch>
                  <a:fillRect l="-583" b="-4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433715" y="1035619"/>
            <a:ext cx="776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dirty="0" smtClean="0">
                <a:solidFill>
                  <a:srgbClr val="C00000"/>
                </a:solidFill>
              </a:rPr>
              <a:t>, Della </a:t>
            </a:r>
            <a:r>
              <a:rPr lang="en-GB" sz="1400" i="1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Jüttner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 Rev D</a:t>
            </a:r>
            <a:r>
              <a:rPr lang="en-GB" sz="1400" i="1" dirty="0">
                <a:solidFill>
                  <a:srgbClr val="C00000"/>
                </a:solidFill>
              </a:rPr>
              <a:t>86 (2012) 074502</a:t>
            </a:r>
            <a:r>
              <a:rPr lang="en-GB" sz="1400" i="1" dirty="0" smtClean="0">
                <a:solidFill>
                  <a:srgbClr val="C00000"/>
                </a:solidFill>
              </a:rPr>
              <a:t>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820084" y="3042880"/>
            <a:ext cx="4090351" cy="720402"/>
            <a:chOff x="4820084" y="3042880"/>
            <a:chExt cx="4090351" cy="720402"/>
          </a:xfrm>
        </p:grpSpPr>
        <p:sp>
          <p:nvSpPr>
            <p:cNvPr id="4" name="Rechteck 3"/>
            <p:cNvSpPr/>
            <p:nvPr/>
          </p:nvSpPr>
          <p:spPr>
            <a:xfrm>
              <a:off x="4820084" y="3042880"/>
              <a:ext cx="4090351" cy="72040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4820084" y="3157842"/>
                  <a:ext cx="4090351" cy="440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=1.223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0.063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stat</m:t>
                            </m:r>
                          </m:sub>
                          <m:sup/>
                        </m:sSub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−0.060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+0.035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syst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84" y="3157842"/>
                  <a:ext cx="4090351" cy="4406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5" y="2412459"/>
            <a:ext cx="4320000" cy="40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63" y="2412459"/>
            <a:ext cx="4319951" cy="4063864"/>
          </a:xfrm>
          <a:prstGeom prst="rect">
            <a:avLst/>
          </a:prstGeom>
        </p:spPr>
      </p:pic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22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Axial Charge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charset="0"/>
              </a:rPr>
              <a:t>Nucleon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3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axial charge in two-flavour QCD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65630" y="1427728"/>
                <a:ext cx="8362161" cy="1030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improved </a:t>
                </a:r>
                <a:r>
                  <a:rPr lang="en-GB" sz="2000" dirty="0">
                    <a:solidFill>
                      <a:prstClr val="black"/>
                    </a:solidFill>
                  </a:rPr>
                  <a:t>Wilson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fermions: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=0.05, 0.063, 0.079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 smtClean="0">
                    <a:solidFill>
                      <a:srgbClr val="0000FF"/>
                    </a:solidFill>
                  </a:rPr>
                  <a:t>fm</a:t>
                </a:r>
                <a:endParaRPr lang="en-GB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/>
                  <a:t>Pion masses:			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000" dirty="0" smtClean="0">
                    <a:solidFill>
                      <a:srgbClr val="0000FF"/>
                    </a:solidFill>
                  </a:rPr>
                  <a:t>  195 – 540 </a:t>
                </a:r>
                <a:r>
                  <a:rPr lang="en-GB" sz="2000" dirty="0">
                    <a:solidFill>
                      <a:srgbClr val="0000FF"/>
                    </a:solidFill>
                  </a:rPr>
                  <a:t>MeV,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𝐿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≥4.0</m:t>
                    </m:r>
                  </m:oMath>
                </a14:m>
                <a:endParaRPr lang="en-GB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0" y="1427728"/>
                <a:ext cx="8362161" cy="1030667"/>
              </a:xfrm>
              <a:prstGeom prst="rect">
                <a:avLst/>
              </a:prstGeom>
              <a:blipFill rotWithShape="1">
                <a:blip r:embed="rId4"/>
                <a:stretch>
                  <a:fillRect l="-583" b="-4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433715" y="1035619"/>
            <a:ext cx="776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dirty="0" smtClean="0">
                <a:solidFill>
                  <a:srgbClr val="C00000"/>
                </a:solidFill>
              </a:rPr>
              <a:t>, Della </a:t>
            </a:r>
            <a:r>
              <a:rPr lang="en-GB" sz="1400" i="1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Jüttner</a:t>
            </a:r>
            <a:r>
              <a:rPr lang="en-GB" sz="1400" i="1" dirty="0" smtClean="0">
                <a:solidFill>
                  <a:srgbClr val="C00000"/>
                </a:solidFill>
              </a:rPr>
              <a:t>, </a:t>
            </a:r>
            <a:r>
              <a:rPr lang="en-GB" sz="1400" i="1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err="1" smtClean="0">
                <a:solidFill>
                  <a:srgbClr val="C00000"/>
                </a:solidFill>
              </a:rPr>
              <a:t>Phys</a:t>
            </a:r>
            <a:r>
              <a:rPr lang="en-GB" sz="1400" i="1" dirty="0" smtClean="0">
                <a:solidFill>
                  <a:srgbClr val="C00000"/>
                </a:solidFill>
              </a:rPr>
              <a:t>  Rev D</a:t>
            </a:r>
            <a:r>
              <a:rPr lang="en-GB" sz="1400" i="1" dirty="0">
                <a:solidFill>
                  <a:srgbClr val="C00000"/>
                </a:solidFill>
              </a:rPr>
              <a:t>86 (2012) 074502</a:t>
            </a:r>
            <a:r>
              <a:rPr lang="en-GB" sz="1400" i="1" dirty="0" smtClean="0">
                <a:solidFill>
                  <a:srgbClr val="C00000"/>
                </a:solidFill>
              </a:rPr>
              <a:t>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5" y="2412459"/>
            <a:ext cx="4319999" cy="40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Axial Charge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Nucleon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164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 Axial Charge of </a:t>
            </a:r>
            <a:r>
              <a:rPr lang="en-GB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Nucleon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5289" y="1187874"/>
                <a:ext cx="7993135" cy="44092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Short source-sink separation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dictated by noisy signal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187874"/>
                <a:ext cx="7993135" cy="440926"/>
              </a:xfrm>
              <a:prstGeom prst="rect">
                <a:avLst/>
              </a:prstGeom>
              <a:blipFill rotWithShape="1">
                <a:blip r:embed="rId3"/>
                <a:stretch>
                  <a:fillRect l="-686" t="-6944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86635" y="1734273"/>
            <a:ext cx="7993135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Addressing excited-state contamination indispensable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7" y="3610496"/>
            <a:ext cx="4080486" cy="3059999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760805" y="2244786"/>
            <a:ext cx="4004463" cy="1301340"/>
            <a:chOff x="886088" y="2372922"/>
            <a:chExt cx="4105753" cy="1301340"/>
          </a:xfrm>
        </p:grpSpPr>
        <p:sp>
          <p:nvSpPr>
            <p:cNvPr id="14" name="Textfeld 13"/>
            <p:cNvSpPr txBox="1"/>
            <p:nvPr/>
          </p:nvSpPr>
          <p:spPr>
            <a:xfrm>
              <a:off x="886088" y="2372922"/>
              <a:ext cx="2313157" cy="440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000" b="1" dirty="0" smtClean="0">
                  <a:solidFill>
                    <a:prstClr val="black"/>
                  </a:solidFill>
                </a:rPr>
                <a:t>LHP Collaboration </a:t>
              </a:r>
              <a:endParaRPr lang="en-GB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86088" y="2692252"/>
              <a:ext cx="2413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[Green et al., arXiv:1209.1687]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963174" y="3027931"/>
                  <a:ext cx="40286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§"/>
                  </a:pPr>
                  <a:r>
                    <a:rPr lang="en-GB" dirty="0" smtClean="0">
                      <a:solidFill>
                        <a:prstClr val="black"/>
                      </a:solidFill>
                    </a:rPr>
                    <a:t>Physical pion mass at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=0.12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33CC"/>
                          </a:solidFill>
                          <a:latin typeface="Cambria Math"/>
                        </a:rPr>
                        <m:t>fm</m:t>
                      </m:r>
                    </m:oMath>
                  </a14:m>
                  <a:endParaRPr lang="en-GB" dirty="0" smtClean="0">
                    <a:solidFill>
                      <a:srgbClr val="0033CC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§"/>
                  </a:pPr>
                  <a:r>
                    <a:rPr lang="en-GB" dirty="0" smtClean="0">
                      <a:solidFill>
                        <a:prstClr val="black"/>
                      </a:solidFill>
                    </a:rPr>
                    <a:t>Excited-state contribution addressed</a:t>
                  </a: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174" y="3027931"/>
                  <a:ext cx="40286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4717" r="-155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ieren 3"/>
          <p:cNvGrpSpPr/>
          <p:nvPr/>
        </p:nvGrpSpPr>
        <p:grpSpPr>
          <a:xfrm>
            <a:off x="5688222" y="2221105"/>
            <a:ext cx="3023841" cy="4497259"/>
            <a:chOff x="5688222" y="2221105"/>
            <a:chExt cx="3023841" cy="4497259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2573272"/>
              <a:ext cx="2664000" cy="4145092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5688222" y="2221105"/>
              <a:ext cx="3023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[H-W Lin, </a:t>
              </a:r>
              <a:r>
                <a:rPr lang="en-GB" sz="1400" i="1" dirty="0" err="1">
                  <a:solidFill>
                    <a:srgbClr val="C00000"/>
                  </a:solidFill>
                </a:rPr>
                <a:t>PoS</a:t>
              </a:r>
              <a:r>
                <a:rPr lang="en-GB" sz="1400" i="1" dirty="0">
                  <a:solidFill>
                    <a:srgbClr val="C00000"/>
                  </a:solidFill>
                </a:rPr>
                <a:t> LATTICE2012 (2012) 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013]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1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24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Scalar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Form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Factor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Pion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form factor of the pion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288" y="1187874"/>
            <a:ext cx="315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Definition; charge radius: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69" y="1665296"/>
            <a:ext cx="4395856" cy="4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6133246" y="1631786"/>
                <a:ext cx="2542556" cy="466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46" y="1631786"/>
                <a:ext cx="2542556" cy="466025"/>
              </a:xfrm>
              <a:prstGeom prst="rect">
                <a:avLst/>
              </a:prstGeom>
              <a:blipFill rotWithShape="1"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6" y="2276872"/>
            <a:ext cx="4009091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112604" y="2371084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GB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04" y="2371084"/>
                <a:ext cx="41068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133246" y="2354074"/>
                <a:ext cx="14169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246" y="2354074"/>
                <a:ext cx="141692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574586" y="2362206"/>
                <a:ext cx="1462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(pion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-term)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86" y="2362206"/>
                <a:ext cx="1462195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766" t="-8333" r="-376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ieren 25"/>
          <p:cNvGrpSpPr/>
          <p:nvPr/>
        </p:nvGrpSpPr>
        <p:grpSpPr>
          <a:xfrm>
            <a:off x="397000" y="2974873"/>
            <a:ext cx="7427453" cy="1692329"/>
            <a:chOff x="397000" y="2974873"/>
            <a:chExt cx="7427453" cy="1692329"/>
          </a:xfrm>
        </p:grpSpPr>
        <p:sp>
          <p:nvSpPr>
            <p:cNvPr id="20" name="Textfeld 19"/>
            <p:cNvSpPr txBox="1"/>
            <p:nvPr/>
          </p:nvSpPr>
          <p:spPr>
            <a:xfrm>
              <a:off x="397000" y="2974873"/>
              <a:ext cx="2312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>
                  <a:solidFill>
                    <a:prstClr val="black"/>
                  </a:solidFill>
                </a:rPr>
                <a:t>Chiral expansion:</a:t>
              </a:r>
              <a:endParaRPr lang="en-GB" sz="2000" dirty="0">
                <a:solidFill>
                  <a:srgbClr val="0033CC"/>
                </a:solidFill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65" y="3413796"/>
              <a:ext cx="6250588" cy="828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1987318" y="4292356"/>
                  <a:ext cx="5382564" cy="374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e>
                            </m:acc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=4.783±0.097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⟹</m:t>
                        </m:r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=0.645±0.017 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f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318" y="4292356"/>
                  <a:ext cx="5382564" cy="3748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pieren 26"/>
          <p:cNvGrpSpPr/>
          <p:nvPr/>
        </p:nvGrpSpPr>
        <p:grpSpPr>
          <a:xfrm>
            <a:off x="395288" y="4853372"/>
            <a:ext cx="6054414" cy="1148955"/>
            <a:chOff x="395288" y="4853372"/>
            <a:chExt cx="6054414" cy="1148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395288" y="4853372"/>
                  <a:ext cx="60544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Phenomenological determination from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𝜋𝜋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-scattering</a:t>
                  </a:r>
                  <a:endParaRPr lang="en-GB" sz="20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4853372"/>
                  <a:ext cx="6054414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906" t="-7576" r="-20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feld 23"/>
            <p:cNvSpPr txBox="1"/>
            <p:nvPr/>
          </p:nvSpPr>
          <p:spPr>
            <a:xfrm>
              <a:off x="756560" y="5195656"/>
              <a:ext cx="4517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Colangelo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Gasser &amp;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Leutwyler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Nucl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Phys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B603 (2001) 125]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3242726" y="5632995"/>
                  <a:ext cx="2658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=0.61±0.04 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f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en-US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2726" y="5632995"/>
                  <a:ext cx="265854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26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40408"/>
            <a:ext cx="4276363" cy="1440000"/>
          </a:xfrm>
          <a:prstGeom prst="rect">
            <a:avLst/>
          </a:prstGeom>
        </p:spPr>
      </p:pic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25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Scalar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Form </a:t>
            </a:r>
            <a:r>
              <a:rPr lang="de-DE" sz="1600" smtClean="0">
                <a:solidFill>
                  <a:schemeClr val="bg1"/>
                </a:solidFill>
                <a:cs typeface="Arial" charset="0"/>
              </a:rPr>
              <a:t>Factor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Pion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8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calculation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288" y="1187874"/>
            <a:ext cx="38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Quark-disconnected diagrams: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41590" y="689534"/>
            <a:ext cx="340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Gülpers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H.W., arXiv:1309.2104]</a:t>
            </a:r>
            <a:endParaRPr lang="en-GB" sz="1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7000" y="2453299"/>
                <a:ext cx="8190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Stochastic evaluation of disconnected contribution: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GB" sz="2000" dirty="0" smtClean="0"/>
                  <a:t>stochastic sources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0" y="2453299"/>
                <a:ext cx="81909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95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95288" y="2919015"/>
                <a:ext cx="7026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“Hopping parameter expansion” of Dirac operator to order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919015"/>
                <a:ext cx="702634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81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396721" y="3417451"/>
            <a:ext cx="8345407" cy="3361967"/>
            <a:chOff x="396721" y="3417451"/>
            <a:chExt cx="8345407" cy="3361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396721" y="3417451"/>
                  <a:ext cx="7479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Choose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GB" sz="2000" dirty="0" smtClean="0">
                      <a:solidFill>
                        <a:prstClr val="black"/>
                      </a:solidFill>
                    </a:rPr>
                    <a:t> to minimise computational effort at fixed variance</a:t>
                  </a:r>
                  <a:endParaRPr lang="en-GB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21" y="3417451"/>
                  <a:ext cx="747980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52" t="-7692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85" y="3744908"/>
              <a:ext cx="4968000" cy="30345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5364088" y="4617178"/>
                  <a:ext cx="3378040" cy="6449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loop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=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sub>
                                  <m:sup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Tr</m:t>
                                    </m:r>
                                    <m:r>
                                      <a:rPr lang="en-US" b="0" i="0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solidFill>
                                              <a:srgbClr val="0033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0033CC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617178"/>
                  <a:ext cx="3378040" cy="64498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07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26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Scalar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Form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Factor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the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Pion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8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calculation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5288" y="1187874"/>
                <a:ext cx="8383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– improved Wilson fermions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/>
                      </a:rPr>
                      <m:t>=0.063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fm</m:t>
                    </m:r>
                    <m: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=280−650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33CC"/>
                        </a:solidFill>
                        <a:latin typeface="Cambria Math"/>
                      </a:rPr>
                      <m:t>MeV</m:t>
                    </m:r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187874"/>
                <a:ext cx="838364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655"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341590" y="689534"/>
            <a:ext cx="340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Gülpers</a:t>
            </a:r>
            <a:r>
              <a:rPr lang="en-GB" sz="1400" i="1" dirty="0" smtClean="0">
                <a:solidFill>
                  <a:srgbClr val="C00000"/>
                </a:solidFill>
              </a:rPr>
              <a:t>, von </a:t>
            </a:r>
            <a:r>
              <a:rPr lang="en-GB" sz="1400" i="1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dirty="0" smtClean="0">
                <a:solidFill>
                  <a:srgbClr val="C00000"/>
                </a:solidFill>
              </a:rPr>
              <a:t>, H.W., arXiv:1309.2104]</a:t>
            </a:r>
            <a:endParaRPr lang="en-GB" sz="1400" i="1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96" y="1743811"/>
            <a:ext cx="4755357" cy="3564000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395288" y="5545337"/>
            <a:ext cx="6131358" cy="933281"/>
            <a:chOff x="395288" y="5545337"/>
            <a:chExt cx="6131358" cy="933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395288" y="5545337"/>
                  <a:ext cx="61313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GB" sz="2000" dirty="0" smtClean="0"/>
                    <a:t>Fit to </a:t>
                  </a:r>
                  <a:r>
                    <a:rPr lang="en-GB" sz="2000" dirty="0" err="1" smtClean="0"/>
                    <a:t>ChPT</a:t>
                  </a:r>
                  <a:r>
                    <a:rPr lang="en-GB" sz="2000" dirty="0" smtClean="0"/>
                    <a:t> @ NLO: 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=0.637±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0.023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stat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5545337"/>
                  <a:ext cx="613135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95" t="-7692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feld 14"/>
            <p:cNvSpPr txBox="1"/>
            <p:nvPr/>
          </p:nvSpPr>
          <p:spPr>
            <a:xfrm>
              <a:off x="402556" y="6078508"/>
              <a:ext cx="5952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2000" dirty="0" smtClean="0"/>
                <a:t>Inclusion of quark-disconnected contribution crucial</a:t>
              </a:r>
              <a:endParaRPr lang="en-GB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7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27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| </a:t>
                </a:r>
                <a:r>
                  <a:rPr lang="de-DE" sz="1600" dirty="0" err="1" smtClean="0">
                    <a:solidFill>
                      <a:schemeClr val="bg1"/>
                    </a:solidFill>
                    <a:cs typeface="Arial" charset="0"/>
                  </a:rPr>
                  <a:t>Hadronic</a:t>
                </a:r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 smtClean="0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 smtClean="0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 smtClean="0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 smtClean="0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baseline="-250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7238072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Hadronic vacuum polarisation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𝝁</m:t>
                        </m:r>
                      </m:sub>
                    </m:sSub>
                  </m:oMath>
                </a14:m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7238072" cy="491609"/>
              </a:xfrm>
              <a:prstGeom prst="rect">
                <a:avLst/>
              </a:prstGeom>
              <a:blipFill rotWithShape="1">
                <a:blip r:embed="rId4"/>
                <a:stretch>
                  <a:fillRect l="-1348" t="-8642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/>
          <p:cNvGrpSpPr/>
          <p:nvPr/>
        </p:nvGrpSpPr>
        <p:grpSpPr>
          <a:xfrm>
            <a:off x="771719" y="2433431"/>
            <a:ext cx="7029550" cy="1620000"/>
            <a:chOff x="771719" y="1184168"/>
            <a:chExt cx="7029550" cy="1620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" y="1184168"/>
              <a:ext cx="2213168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3779912" y="1546729"/>
                  <a:ext cx="4021357" cy="476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VP</m:t>
                            </m:r>
                            <m: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had</m:t>
                            </m:r>
                          </m:sup>
                        </m:sSub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=(6923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±42±3)∙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−11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1546729"/>
                  <a:ext cx="4021357" cy="4768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4612864" y="2072773"/>
                  <a:ext cx="22975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(combined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GB" dirty="0" smtClean="0"/>
                    <a:t> data)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64" y="2072773"/>
                  <a:ext cx="229755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387" t="-8197" r="-185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9" y="4284318"/>
            <a:ext cx="8136000" cy="10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03782" y="5467113"/>
                <a:ext cx="80470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Theory prediction uses experimental data as input</a:t>
                </a:r>
              </a:p>
              <a:p>
                <a:endParaRPr lang="en-GB" sz="800" dirty="0" smtClean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err="1" smtClean="0"/>
                  <a:t>Ab</a:t>
                </a:r>
                <a:r>
                  <a:rPr lang="en-GB" sz="2000" dirty="0" smtClean="0"/>
                  <a:t> initio estimate from Lattice QCD: total accuracy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GB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 smtClean="0"/>
                  <a:t>required!</a:t>
                </a:r>
                <a:endParaRPr lang="en-GB" sz="20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2" y="5467113"/>
                <a:ext cx="8047011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606" t="-3676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02" y="1412776"/>
            <a:ext cx="669259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5949676" y="4352797"/>
            <a:ext cx="2942803" cy="923330"/>
            <a:chOff x="5949676" y="4352797"/>
            <a:chExt cx="2942803" cy="923330"/>
          </a:xfrm>
        </p:grpSpPr>
        <p:sp>
          <p:nvSpPr>
            <p:cNvPr id="3" name="Rechteck 2"/>
            <p:cNvSpPr/>
            <p:nvPr/>
          </p:nvSpPr>
          <p:spPr>
            <a:xfrm>
              <a:off x="5989095" y="4352797"/>
              <a:ext cx="2747002" cy="92333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949676" y="4352797"/>
              <a:ext cx="29428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Current lattice estimates not competitive with dispersive approach</a:t>
              </a:r>
              <a:endParaRPr lang="en-GB" dirty="0"/>
            </a:p>
          </p:txBody>
        </p:sp>
      </p:grpSp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28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|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Hadronic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81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vacuum polarisation on the Lattice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03782" y="1284643"/>
            <a:ext cx="8332315" cy="2132736"/>
            <a:chOff x="468177" y="1168732"/>
            <a:chExt cx="8332315" cy="213273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45" y="2509468"/>
              <a:ext cx="6723622" cy="79200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04" y="1622127"/>
              <a:ext cx="1828388" cy="900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8" y="1664122"/>
              <a:ext cx="5063442" cy="7560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468177" y="1168732"/>
              <a:ext cx="8072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>
                  <a:solidFill>
                    <a:prstClr val="black"/>
                  </a:solidFill>
                </a:rPr>
                <a:t>Lattice approach: evaluate convolution integral over Euclidean momenta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1" y="3459452"/>
            <a:ext cx="510288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29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|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Hadronic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81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vacuum polarisation on the Lattice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45347" y="1374139"/>
            <a:ext cx="7810444" cy="900000"/>
            <a:chOff x="990048" y="1622127"/>
            <a:chExt cx="7810444" cy="90000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04" y="1622127"/>
              <a:ext cx="1828388" cy="90000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8" y="1664122"/>
              <a:ext cx="5063442" cy="756000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841668" y="3514784"/>
            <a:ext cx="8201527" cy="945286"/>
            <a:chOff x="841668" y="4145122"/>
            <a:chExt cx="8201527" cy="945286"/>
          </a:xfrm>
        </p:grpSpPr>
        <p:sp>
          <p:nvSpPr>
            <p:cNvPr id="16" name="Textfeld 15"/>
            <p:cNvSpPr txBox="1"/>
            <p:nvPr/>
          </p:nvSpPr>
          <p:spPr>
            <a:xfrm>
              <a:off x="841668" y="4145122"/>
              <a:ext cx="7418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GB" sz="2000" dirty="0" smtClean="0">
                  <a:solidFill>
                    <a:prstClr val="black"/>
                  </a:solidFill>
                </a:rPr>
                <a:t>Convolution function peaked far below lowest Fourier momentum: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1346280" y="4528844"/>
                  <a:ext cx="7696915" cy="561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prstClr val="black"/>
                      </a:solidFill>
                    </a:rPr>
                    <a:t>Maximum of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dirty="0" smtClean="0">
                      <a:solidFill>
                        <a:prstClr val="black"/>
                      </a:solidFill>
                    </a:rPr>
                    <a:t>  near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sSubSup>
                        <m:sSub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≈0.003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Ge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≈0.06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Ge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280" y="4528844"/>
                  <a:ext cx="7696915" cy="5615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13" b="-5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/>
          <p:cNvGrpSpPr/>
          <p:nvPr/>
        </p:nvGrpSpPr>
        <p:grpSpPr>
          <a:xfrm>
            <a:off x="830800" y="4572642"/>
            <a:ext cx="6454972" cy="837203"/>
            <a:chOff x="830800" y="4637037"/>
            <a:chExt cx="6454972" cy="837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830800" y="4637037"/>
                  <a:ext cx="6454972" cy="40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§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Subtracted </a:t>
                  </a:r>
                  <a:r>
                    <a:rPr lang="en-GB" sz="2000" smtClean="0">
                      <a:solidFill>
                        <a:prstClr val="black"/>
                      </a:solidFill>
                    </a:rPr>
                    <a:t>amplitude required: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Π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FF"/>
                          </a:solidFill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FF"/>
                          </a:solidFill>
                          <a:latin typeface="Cambria Math"/>
                        </a:rPr>
                        <m:t>Π</m:t>
                      </m:r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(0)</m:t>
                      </m:r>
                    </m:oMath>
                  </a14:m>
                  <a:endParaRPr lang="en-GB" sz="200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00" y="4637037"/>
                  <a:ext cx="6454972" cy="40844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55" t="-8955" b="-268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1368913" y="5104908"/>
                  <a:ext cx="44422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</m:oMath>
                  </a14:m>
                  <a:r>
                    <a:rPr lang="en-GB" dirty="0" smtClean="0">
                      <a:solidFill>
                        <a:prstClr val="black"/>
                      </a:solidFill>
                    </a:rPr>
                    <a:t>  determine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Π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(0)</m:t>
                      </m:r>
                    </m:oMath>
                  </a14:m>
                  <a:r>
                    <a:rPr lang="en-GB" dirty="0" smtClean="0">
                      <a:solidFill>
                        <a:prstClr val="black"/>
                      </a:solidFill>
                    </a:rPr>
                    <a:t> via extrapolation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→0</m:t>
                      </m:r>
                    </m:oMath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913" y="5104908"/>
                  <a:ext cx="444224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/>
          <p:cNvGrpSpPr/>
          <p:nvPr/>
        </p:nvGrpSpPr>
        <p:grpSpPr>
          <a:xfrm>
            <a:off x="470368" y="5528128"/>
            <a:ext cx="8247972" cy="934170"/>
            <a:chOff x="470368" y="5476612"/>
            <a:chExt cx="8247972" cy="934170"/>
          </a:xfrm>
        </p:grpSpPr>
        <p:sp>
          <p:nvSpPr>
            <p:cNvPr id="12" name="Textfeld 11"/>
            <p:cNvSpPr txBox="1"/>
            <p:nvPr/>
          </p:nvSpPr>
          <p:spPr>
            <a:xfrm>
              <a:off x="470368" y="5676367"/>
              <a:ext cx="3715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>
                  <a:solidFill>
                    <a:prstClr val="black"/>
                  </a:solidFill>
                </a:rPr>
                <a:t>Quark-disconnected diagrams: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04" y="5476612"/>
              <a:ext cx="1746236" cy="934170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896" y="5559890"/>
              <a:ext cx="1930056" cy="75901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95288" y="2402929"/>
                <a:ext cx="6592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2000" dirty="0" smtClean="0"/>
                  <a:t>Increase statistical accuracy in lattice calculation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Π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402929"/>
                <a:ext cx="6592702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8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95288" y="2991686"/>
                <a:ext cx="73713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GB" sz="2000" dirty="0" smtClean="0"/>
                  <a:t>Reduce systematic uncertainty associated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GB" sz="2000" dirty="0" smtClean="0"/>
                  <a:t> dependence: </a:t>
                </a:r>
                <a:endParaRPr lang="en-GB" sz="20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991686"/>
                <a:ext cx="7371313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744" t="-7692" r="-827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414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Low-Energy QCD in the LHC Era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7252" y="1153743"/>
            <a:ext cx="6128964" cy="1339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Quantitative understanding of </a:t>
            </a:r>
            <a:r>
              <a:rPr lang="en-GB" sz="2000" dirty="0" err="1" smtClean="0">
                <a:solidFill>
                  <a:prstClr val="black"/>
                </a:solidFill>
              </a:rPr>
              <a:t>hadronic</a:t>
            </a:r>
            <a:r>
              <a:rPr lang="en-GB" sz="2000" dirty="0" smtClean="0">
                <a:solidFill>
                  <a:prstClr val="black"/>
                </a:solidFill>
              </a:rPr>
              <a:t> properties: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Hadron masses and decays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</a:rPr>
              <a:t>Structural properties</a:t>
            </a:r>
            <a:endParaRPr lang="en-GB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15925" y="3355908"/>
                <a:ext cx="6676355" cy="1440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Precision tests of the Standard Model at low energies: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prstClr val="black"/>
                    </a:solidFill>
                  </a:rPr>
                  <a:t>QCD corrections to weak decay amplitudes</a:t>
                </a:r>
              </a:p>
              <a:p>
                <a:pPr marL="742950" lvl="1" indent="-28575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dirty="0" err="1" smtClean="0">
                    <a:solidFill>
                      <a:prstClr val="black"/>
                    </a:solidFill>
                  </a:rPr>
                  <a:t>Hadronic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contributions to the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muon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−2)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25" y="3355908"/>
                <a:ext cx="6676355" cy="1440160"/>
              </a:xfrm>
              <a:prstGeom prst="rect">
                <a:avLst/>
              </a:prstGeom>
              <a:blipFill rotWithShape="1"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9" y="993306"/>
            <a:ext cx="1620000" cy="2048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33056"/>
            <a:ext cx="2633938" cy="27360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683568" y="4703899"/>
            <a:ext cx="4519692" cy="1796548"/>
            <a:chOff x="683568" y="4330408"/>
            <a:chExt cx="4519692" cy="179654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509107"/>
              <a:ext cx="2016000" cy="147567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60" y="4330408"/>
              <a:ext cx="1980000" cy="1796548"/>
            </a:xfrm>
            <a:prstGeom prst="rect">
              <a:avLst/>
            </a:prstGeom>
          </p:spPr>
        </p:pic>
      </p:grpSp>
      <p:sp>
        <p:nvSpPr>
          <p:cNvPr id="4" name="Textfeld 3"/>
          <p:cNvSpPr txBox="1"/>
          <p:nvPr/>
        </p:nvSpPr>
        <p:spPr>
          <a:xfrm>
            <a:off x="395288" y="2477098"/>
            <a:ext cx="530824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Determination of Standard Model parameters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Quark masses, strong coupling constant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30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|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Hadronic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440479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region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4404796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2213" t="-7692" r="-968" b="-35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97393" y="5468695"/>
                <a:ext cx="7633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-dependence described by [2,3] </a:t>
                </a:r>
                <a:r>
                  <a:rPr lang="en-GB" dirty="0" err="1" smtClean="0"/>
                  <a:t>Padé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ansatz</a:t>
                </a:r>
                <a:r>
                  <a:rPr lang="en-GB" dirty="0" smtClean="0"/>
                  <a:t>   </a:t>
                </a:r>
                <a:r>
                  <a:rPr lang="en-GB" sz="1400" i="1" dirty="0" smtClean="0">
                    <a:solidFill>
                      <a:srgbClr val="C00000"/>
                    </a:solidFill>
                  </a:rPr>
                  <a:t>[Blum, </a:t>
                </a:r>
                <a:r>
                  <a:rPr lang="en-GB" sz="1400" i="1" dirty="0" err="1" smtClean="0">
                    <a:solidFill>
                      <a:srgbClr val="C00000"/>
                    </a:solidFill>
                  </a:rPr>
                  <a:t>Golterman</a:t>
                </a:r>
                <a:r>
                  <a:rPr lang="en-GB" sz="1400" i="1" dirty="0" smtClean="0">
                    <a:solidFill>
                      <a:srgbClr val="C00000"/>
                    </a:solidFill>
                  </a:rPr>
                  <a:t> &amp; </a:t>
                </a:r>
                <a:r>
                  <a:rPr lang="en-GB" sz="1400" i="1" dirty="0" err="1" smtClean="0">
                    <a:solidFill>
                      <a:srgbClr val="C00000"/>
                    </a:solidFill>
                  </a:rPr>
                  <a:t>Peris</a:t>
                </a:r>
                <a:r>
                  <a:rPr lang="en-GB" sz="1400" i="1" dirty="0" smtClean="0">
                    <a:solidFill>
                      <a:srgbClr val="C00000"/>
                    </a:solidFill>
                  </a:rPr>
                  <a:t>, 2012]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3" y="5468695"/>
                <a:ext cx="763343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7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95288" y="1187874"/>
            <a:ext cx="3605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Twisted </a:t>
            </a:r>
            <a:r>
              <a:rPr lang="en-US" sz="2000" dirty="0"/>
              <a:t>boundary </a:t>
            </a:r>
            <a:r>
              <a:rPr lang="en-US" sz="2000" dirty="0" smtClean="0"/>
              <a:t>condition</a:t>
            </a:r>
            <a:r>
              <a:rPr lang="en-US" sz="2000" dirty="0" smtClean="0">
                <a:solidFill>
                  <a:prstClr val="black"/>
                </a:solidFill>
              </a:rPr>
              <a:t>s:</a:t>
            </a:r>
            <a:endParaRPr lang="en-GB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215906" y="1047079"/>
                <a:ext cx="4574522" cy="62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06" y="1047079"/>
                <a:ext cx="4574522" cy="6211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781511" y="1772452"/>
            <a:ext cx="8053790" cy="3495527"/>
            <a:chOff x="781511" y="1772452"/>
            <a:chExt cx="8053790" cy="3495527"/>
          </a:xfrm>
        </p:grpSpPr>
        <p:sp>
          <p:nvSpPr>
            <p:cNvPr id="15" name="Textfeld 14"/>
            <p:cNvSpPr txBox="1"/>
            <p:nvPr/>
          </p:nvSpPr>
          <p:spPr>
            <a:xfrm>
              <a:off x="1229936" y="4960202"/>
              <a:ext cx="5399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>
                  <a:solidFill>
                    <a:srgbClr val="C00000"/>
                  </a:solidFill>
                </a:rPr>
                <a:t>[Della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Morte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Jäger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Jüttner</a:t>
              </a:r>
              <a:r>
                <a:rPr lang="en-GB" sz="1400" i="1" dirty="0">
                  <a:solidFill>
                    <a:srgbClr val="C00000"/>
                  </a:solidFill>
                </a:rPr>
                <a:t>, 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H.W., JHEP </a:t>
              </a:r>
              <a:r>
                <a:rPr lang="en-GB" sz="1400" i="1" dirty="0">
                  <a:solidFill>
                    <a:srgbClr val="C00000"/>
                  </a:solidFill>
                </a:rPr>
                <a:t>1203 (2012) 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055, and to appear]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11" y="1772452"/>
              <a:ext cx="6817470" cy="32729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7255188" y="4140202"/>
                  <a:ext cx="15801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≃195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188" y="4140202"/>
                  <a:ext cx="158011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7318166" y="4466103"/>
                  <a:ext cx="10050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≃4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fm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8166" y="4466103"/>
                  <a:ext cx="100501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53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31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|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Hadronic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440479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region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4404796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2213" t="-7692" r="-968" b="-35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95288" y="1187874"/>
            <a:ext cx="396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Mixed-representation </a:t>
            </a:r>
            <a:r>
              <a:rPr lang="en-US" sz="2000" dirty="0" err="1" smtClean="0"/>
              <a:t>correlator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3" y="1700808"/>
            <a:ext cx="6683424" cy="75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36096" y="1234040"/>
            <a:ext cx="3448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400" i="1" dirty="0" smtClean="0">
                <a:solidFill>
                  <a:srgbClr val="C00000"/>
                </a:solidFill>
              </a:rPr>
              <a:t>[</a:t>
            </a:r>
            <a:r>
              <a:rPr lang="en-GB" sz="1400" i="1" dirty="0" err="1" smtClean="0">
                <a:solidFill>
                  <a:srgbClr val="C00000"/>
                </a:solidFill>
              </a:rPr>
              <a:t>Bernecker</a:t>
            </a:r>
            <a:r>
              <a:rPr lang="en-GB" sz="1400" i="1" dirty="0" smtClean="0">
                <a:solidFill>
                  <a:srgbClr val="C00000"/>
                </a:solidFill>
              </a:rPr>
              <a:t> </a:t>
            </a:r>
            <a:r>
              <a:rPr lang="en-GB" sz="1400" i="1" dirty="0">
                <a:solidFill>
                  <a:srgbClr val="C00000"/>
                </a:solidFill>
              </a:rPr>
              <a:t>&amp; </a:t>
            </a:r>
            <a:r>
              <a:rPr lang="en-GB" sz="1400" i="1" dirty="0" smtClean="0">
                <a:solidFill>
                  <a:srgbClr val="C00000"/>
                </a:solidFill>
              </a:rPr>
              <a:t>Meyer, 2010;  </a:t>
            </a:r>
            <a:r>
              <a:rPr lang="en-GB" sz="1400" i="1" dirty="0" err="1" smtClean="0">
                <a:solidFill>
                  <a:srgbClr val="C00000"/>
                </a:solidFill>
              </a:rPr>
              <a:t>Feng</a:t>
            </a:r>
            <a:r>
              <a:rPr lang="en-GB" sz="1400" i="1" dirty="0" smtClean="0">
                <a:solidFill>
                  <a:srgbClr val="C00000"/>
                </a:solidFill>
              </a:rPr>
              <a:t> et al., 2013]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" y="2436996"/>
            <a:ext cx="5815982" cy="75600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95288" y="3281563"/>
            <a:ext cx="8459078" cy="3367304"/>
            <a:chOff x="395288" y="3281563"/>
            <a:chExt cx="8459078" cy="3367304"/>
          </a:xfrm>
        </p:grpSpPr>
        <p:sp>
          <p:nvSpPr>
            <p:cNvPr id="15" name="Textfeld 14"/>
            <p:cNvSpPr txBox="1"/>
            <p:nvPr/>
          </p:nvSpPr>
          <p:spPr>
            <a:xfrm>
              <a:off x="724066" y="5648412"/>
              <a:ext cx="4375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>
                  <a:solidFill>
                    <a:srgbClr val="C00000"/>
                  </a:solidFill>
                </a:rPr>
                <a:t>[Francis,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Jäger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, Meyer, H.W., 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Phys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Rev D88 (2013) 054502]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feld 4"/>
                <p:cNvSpPr txBox="1"/>
                <p:nvPr/>
              </p:nvSpPr>
              <p:spPr>
                <a:xfrm>
                  <a:off x="6108696" y="6310313"/>
                  <a:ext cx="15575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≃325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696" y="6310313"/>
                  <a:ext cx="155754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366" y="3281563"/>
              <a:ext cx="3996000" cy="2997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395288" y="3573016"/>
                  <a:ext cx="43701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GB" sz="2000" dirty="0" smtClean="0"/>
                    <a:t>Momentum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2000" dirty="0" smtClean="0"/>
                    <a:t> is </a:t>
                  </a:r>
                  <a:r>
                    <a:rPr lang="en-GB" sz="2000" dirty="0" err="1" smtClean="0"/>
                    <a:t>tunable</a:t>
                  </a:r>
                  <a:r>
                    <a:rPr lang="en-GB" sz="2000" dirty="0" smtClean="0"/>
                    <a:t> parameter</a:t>
                  </a:r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3573016"/>
                  <a:ext cx="4370107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55" t="-7576" r="-697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395288" y="4109610"/>
                  <a:ext cx="4165628" cy="720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GB" sz="2000" dirty="0" smtClean="0"/>
                    <a:t>Constrain momentum dependence near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4109610"/>
                  <a:ext cx="4165628" cy="72008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18" t="-4237" r="-1903" b="-127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feld 16"/>
            <p:cNvSpPr txBox="1"/>
            <p:nvPr/>
          </p:nvSpPr>
          <p:spPr>
            <a:xfrm>
              <a:off x="395288" y="4928332"/>
              <a:ext cx="3803542" cy="720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GB" sz="2000" dirty="0" smtClean="0"/>
                <a:t>Allows for determination of the </a:t>
              </a:r>
              <a:r>
                <a:rPr lang="en-GB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Adler function</a:t>
              </a:r>
              <a:endPara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5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32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|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Hadronic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509" y="612591"/>
                <a:ext cx="440479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region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9" y="612591"/>
                <a:ext cx="4404796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2213" t="-7692" r="-968" b="-35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95288" y="1187874"/>
                <a:ext cx="32689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/>
                  <a:t>Direct calculation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Π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: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1187874"/>
                <a:ext cx="326897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679" t="-7692" r="-93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9" y="1700808"/>
            <a:ext cx="6334484" cy="75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19810" y="1234040"/>
            <a:ext cx="185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400" i="1" dirty="0" smtClean="0">
                <a:solidFill>
                  <a:srgbClr val="C00000"/>
                </a:solidFill>
              </a:rPr>
              <a:t>[de </a:t>
            </a:r>
            <a:r>
              <a:rPr lang="en-GB" sz="1400" i="1" dirty="0" err="1" smtClean="0">
                <a:solidFill>
                  <a:srgbClr val="C00000"/>
                </a:solidFill>
              </a:rPr>
              <a:t>Divitiis</a:t>
            </a:r>
            <a:r>
              <a:rPr lang="en-GB" sz="1400" i="1" dirty="0" smtClean="0">
                <a:solidFill>
                  <a:srgbClr val="C00000"/>
                </a:solidFill>
              </a:rPr>
              <a:t> et al., 2012]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8" y="2481386"/>
            <a:ext cx="2769347" cy="75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5" y="3529215"/>
            <a:ext cx="4432025" cy="2963838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4769253" y="2571630"/>
            <a:ext cx="3228331" cy="540000"/>
            <a:chOff x="4769253" y="2571630"/>
            <a:chExt cx="3228331" cy="5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4769253" y="2665842"/>
                  <a:ext cx="647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=−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253" y="2665842"/>
                  <a:ext cx="64793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2571630"/>
              <a:ext cx="948398" cy="5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6586392" y="265774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392" y="2657740"/>
                  <a:ext cx="41069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465" y="2571630"/>
              <a:ext cx="943119" cy="540000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4942283" y="3475947"/>
            <a:ext cx="4142370" cy="579991"/>
            <a:chOff x="4942283" y="3475947"/>
            <a:chExt cx="4142370" cy="5799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4942283" y="3475947"/>
                  <a:ext cx="533031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283" y="3475947"/>
                  <a:ext cx="533031" cy="55335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489" y="3515938"/>
              <a:ext cx="861526" cy="5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6285285" y="3480426"/>
                  <a:ext cx="533031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285" y="3480426"/>
                  <a:ext cx="533031" cy="55335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897" y="3511539"/>
              <a:ext cx="864552" cy="5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7620980" y="3476027"/>
                  <a:ext cx="533031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980" y="3476027"/>
                  <a:ext cx="533031" cy="55335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255" y="3517381"/>
              <a:ext cx="948398" cy="537273"/>
            </a:xfrm>
            <a:prstGeom prst="rect">
              <a:avLst/>
            </a:prstGeom>
          </p:spPr>
        </p:pic>
      </p:grpSp>
      <p:sp>
        <p:nvSpPr>
          <p:cNvPr id="19" name="Textfeld 18"/>
          <p:cNvSpPr txBox="1"/>
          <p:nvPr/>
        </p:nvSpPr>
        <p:spPr>
          <a:xfrm>
            <a:off x="5208798" y="4507078"/>
            <a:ext cx="3456384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Compute three- and four-point functions of vector and tensor currents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  <a:p>
            <a:pPr algn="ctr"/>
            <a:endParaRPr lang="de-DE" sz="1400">
              <a:solidFill>
                <a:srgbClr val="404040"/>
              </a:solidFill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Untertitel 2"/>
              <p:cNvSpPr>
                <a:spLocks noGrp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l"/>
                <a:fld id="{CF2C7968-B75F-4341-B74C-99DFD4B9425F}" type="slidenum">
                  <a:rPr lang="de-DE" sz="1600" smtClean="0">
                    <a:solidFill>
                      <a:schemeClr val="bg1"/>
                    </a:solidFill>
                    <a:cs typeface="Arial" charset="0"/>
                  </a:rPr>
                  <a:pPr algn="l"/>
                  <a:t>33</a:t>
                </a:fld>
                <a:r>
                  <a:rPr lang="de-DE" sz="1600" dirty="0" smtClean="0">
                    <a:solidFill>
                      <a:schemeClr val="bg1"/>
                    </a:solidFill>
                    <a:cs typeface="Arial" charset="0"/>
                  </a:rPr>
                  <a:t> | 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Hadronic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contributions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to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the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de-DE" sz="1600" dirty="0" err="1">
                    <a:solidFill>
                      <a:schemeClr val="bg1"/>
                    </a:solidFill>
                    <a:cs typeface="Arial" charset="0"/>
                  </a:rPr>
                  <a:t>muon</a:t>
                </a:r>
                <a:r>
                  <a:rPr lang="de-DE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cs typeface="Arial" charset="0"/>
                      </a:rPr>
                      <m:t>−2)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/>
                <a:endParaRPr lang="en-US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sz="1600" dirty="0" smtClean="0">
                  <a:solidFill>
                    <a:schemeClr val="bg1"/>
                  </a:solidFill>
                  <a:cs typeface="Arial" charset="0"/>
                </a:endParaRPr>
              </a:p>
              <a:p>
                <a:pPr algn="l" eaLnBrk="1" hangingPunct="1"/>
                <a:endParaRPr lang="de-DE" dirty="0" smtClean="0">
                  <a:solidFill>
                    <a:srgbClr val="89898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056" name="Unt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 bwMode="auto">
              <a:xfrm>
                <a:off x="540000" y="36000"/>
                <a:ext cx="8280000" cy="288779"/>
              </a:xfrm>
              <a:prstGeom prst="rect">
                <a:avLst/>
              </a:prstGeom>
              <a:blipFill rotWithShape="1">
                <a:blip r:embed="rId3"/>
                <a:stretch>
                  <a:fillRect l="-295" t="-17021" b="-21277"/>
                </a:stretch>
              </a:blipFill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688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approach to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ight-by-light scattering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03484" y="1360477"/>
            <a:ext cx="170681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Brute force: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3"/>
            <a:ext cx="2160000" cy="185007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860032" y="1268763"/>
            <a:ext cx="2160000" cy="18500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92072" y="1900060"/>
                <a:ext cx="35385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dirty="0" smtClean="0"/>
                  <a:t>Compute 4-point function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dirty="0" smtClean="0"/>
                  <a:t>Integrate over internal momenta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dirty="0" smtClean="0"/>
                  <a:t>Extrapolate: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72" y="1900060"/>
                <a:ext cx="353859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07" t="-3311" r="-862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395288" y="3424058"/>
            <a:ext cx="8137152" cy="3054560"/>
            <a:chOff x="395288" y="3424058"/>
            <a:chExt cx="8137152" cy="305456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395288" y="3424058"/>
              <a:ext cx="8137152" cy="2473505"/>
              <a:chOff x="395288" y="3424058"/>
              <a:chExt cx="8137152" cy="2473505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395288" y="3424058"/>
                <a:ext cx="6358290" cy="400110"/>
                <a:chOff x="395288" y="3424058"/>
                <a:chExt cx="6358290" cy="400110"/>
              </a:xfrm>
            </p:grpSpPr>
            <p:sp>
              <p:nvSpPr>
                <p:cNvPr id="7" name="Textfeld 6"/>
                <p:cNvSpPr txBox="1"/>
                <p:nvPr/>
              </p:nvSpPr>
              <p:spPr>
                <a:xfrm>
                  <a:off x="395288" y="3424058"/>
                  <a:ext cx="43677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/>
                    <a:t>Simultaneous QCD+QED simulations:</a:t>
                  </a:r>
                  <a:endParaRPr lang="en-GB" sz="2000" dirty="0"/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4861009" y="3472250"/>
                  <a:ext cx="18925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i="1" dirty="0" smtClean="0">
                      <a:solidFill>
                        <a:srgbClr val="C00000"/>
                      </a:solidFill>
                    </a:rPr>
                    <a:t>[Blum, </a:t>
                  </a:r>
                  <a:r>
                    <a:rPr lang="en-GB" sz="1400" i="1" dirty="0" err="1" smtClean="0">
                      <a:solidFill>
                        <a:srgbClr val="C00000"/>
                      </a:solidFill>
                    </a:rPr>
                    <a:t>Chowdury</a:t>
                  </a:r>
                  <a:r>
                    <a:rPr lang="en-GB" sz="1400" i="1" dirty="0" smtClean="0">
                      <a:solidFill>
                        <a:srgbClr val="C00000"/>
                      </a:solidFill>
                    </a:rPr>
                    <a:t> et al.]</a:t>
                  </a:r>
                  <a:endParaRPr lang="en-GB" sz="1400" i="1" dirty="0">
                    <a:solidFill>
                      <a:srgbClr val="C00000"/>
                    </a:solidFill>
                  </a:endParaRPr>
                </a:p>
              </p:txBody>
            </p:sp>
          </p:grpSp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927" y="3872878"/>
                <a:ext cx="7560000" cy="1943865"/>
              </a:xfrm>
              <a:prstGeom prst="rect">
                <a:avLst/>
              </a:prstGeom>
            </p:spPr>
          </p:pic>
          <p:sp>
            <p:nvSpPr>
              <p:cNvPr id="16" name="Rechteck 15"/>
              <p:cNvSpPr/>
              <p:nvPr/>
            </p:nvSpPr>
            <p:spPr>
              <a:xfrm>
                <a:off x="931927" y="3824168"/>
                <a:ext cx="7600513" cy="20733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395288" y="6078508"/>
                  <a:ext cx="58410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itchFamily="2" charset="2"/>
                    <a:buChar char="Ø"/>
                  </a:pPr>
                  <a:r>
                    <a:rPr lang="en-GB" sz="2000" dirty="0" smtClean="0"/>
                    <a:t>Difference yields desired contribution up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O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6078508"/>
                  <a:ext cx="584102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39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97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0"/>
            <a:ext cx="9144000" cy="476250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5" y="44450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34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Conclusions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8712" y="687926"/>
            <a:ext cx="2048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16000"/>
                    </a:srgbClr>
                  </a:outerShdw>
                </a:effectLst>
              </a:rPr>
              <a:t>Conclusions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16000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3037" y="1451268"/>
            <a:ext cx="85714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4D3569"/>
              </a:buClr>
              <a:buFont typeface="Wingdings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b="1" dirty="0" smtClean="0">
                <a:solidFill>
                  <a:prstClr val="black"/>
                </a:solidFill>
              </a:rPr>
              <a:t>Lattice QCD an established and mature method to study QCD at low energies</a:t>
            </a:r>
          </a:p>
          <a:p>
            <a:pPr defTabSz="457200">
              <a:buClr>
                <a:srgbClr val="4D3569"/>
              </a:buClr>
            </a:pPr>
            <a:endParaRPr lang="en-GB" sz="800" b="1" dirty="0">
              <a:solidFill>
                <a:srgbClr val="D00C0C"/>
              </a:solidFill>
            </a:endParaRP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Successful “post-diction” of the light hadron spectrum</a:t>
            </a:r>
            <a:endParaRPr lang="en-GB" sz="2000" dirty="0">
              <a:solidFill>
                <a:prstClr val="black"/>
              </a:solidFill>
            </a:endParaRP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Predictions for decay constants, form factors, low-energy constants,…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3036" y="2897818"/>
            <a:ext cx="8571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4D3569"/>
              </a:buClr>
              <a:buFont typeface="Wingdings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</a:rPr>
              <a:t> Is there interaction between Lattice QCD and experiment?</a:t>
            </a:r>
          </a:p>
          <a:p>
            <a:pPr defTabSz="457200">
              <a:buClr>
                <a:srgbClr val="4D3569"/>
              </a:buClr>
            </a:pPr>
            <a:endParaRPr lang="en-GB" sz="800" b="1" dirty="0" smtClean="0">
              <a:solidFill>
                <a:srgbClr val="D00C0C"/>
              </a:solidFill>
            </a:endParaRP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CKM physics; first-row </a:t>
            </a:r>
            <a:r>
              <a:rPr lang="en-GB" sz="2000" dirty="0" err="1" smtClean="0">
                <a:solidFill>
                  <a:prstClr val="black"/>
                </a:solidFill>
              </a:rPr>
              <a:t>unitarity</a:t>
            </a:r>
            <a:r>
              <a:rPr lang="en-GB" sz="2000" dirty="0" smtClean="0">
                <a:solidFill>
                  <a:prstClr val="black"/>
                </a:solidFill>
              </a:rPr>
              <a:t>,…</a:t>
            </a: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QCD Thermodynamics:  freeze-out conditions in heavy-ion collisions</a:t>
            </a:r>
          </a:p>
          <a:p>
            <a:pPr marL="608013" indent="-342900" defTabSz="457200">
              <a:buClr>
                <a:srgbClr val="4D3569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prstClr val="black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93035" y="4488628"/>
                <a:ext cx="857145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buClr>
                    <a:srgbClr val="4D3569"/>
                  </a:buClr>
                  <a:buFont typeface="Wingdings" charset="2"/>
                  <a:buChar char="Ø"/>
                </a:pPr>
                <a:r>
                  <a:rPr lang="en-GB" sz="2000" b="1" dirty="0" smtClean="0">
                    <a:solidFill>
                      <a:prstClr val="black"/>
                    </a:solidFill>
                  </a:rPr>
                  <a:t> Tackle more ambitious quantities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>
                  <a:buClr>
                    <a:srgbClr val="4D3569"/>
                  </a:buClr>
                </a:pPr>
                <a:endParaRPr lang="en-GB" sz="800" dirty="0" smtClean="0">
                  <a:solidFill>
                    <a:prstClr val="black"/>
                  </a:solidFill>
                </a:endParaRPr>
              </a:p>
              <a:p>
                <a:pPr marL="265113" defTabSz="457200">
                  <a:buClr>
                    <a:srgbClr val="4D3569"/>
                  </a:buClr>
                  <a:buFont typeface="Wingdings" charset="2"/>
                  <a:buChar char="§"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Nucleon form factors and axial charge:   </a:t>
                </a:r>
                <a:r>
                  <a:rPr lang="en-GB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GB" sz="2000" baseline="30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nd</a:t>
                </a:r>
                <a:r>
                  <a:rPr lang="en-GB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generation benchmark</a:t>
                </a:r>
              </a:p>
              <a:p>
                <a:pPr marL="265113" defTabSz="457200">
                  <a:buClr>
                    <a:srgbClr val="4D3569"/>
                  </a:buClr>
                  <a:buFont typeface="Wingdings" charset="2"/>
                  <a:buChar char="§"/>
                </a:pPr>
                <a:r>
                  <a:rPr lang="en-GB" sz="20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Excitation spectrum</a:t>
                </a:r>
              </a:p>
              <a:p>
                <a:pPr marL="265113" defTabSz="457200">
                  <a:buClr>
                    <a:srgbClr val="4D3569"/>
                  </a:buClr>
                  <a:buFont typeface="Wingdings" charset="2"/>
                  <a:buChar char="§"/>
                </a:pPr>
                <a:r>
                  <a:rPr lang="en-GB" sz="20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err="1" smtClean="0">
                    <a:solidFill>
                      <a:prstClr val="black"/>
                    </a:solidFill>
                  </a:rPr>
                  <a:t>Hadronic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contributions to </a:t>
                </a:r>
                <a:r>
                  <a:rPr lang="en-GB" sz="2000" dirty="0" err="1" smtClean="0">
                    <a:solidFill>
                      <a:prstClr val="black"/>
                    </a:solidFill>
                  </a:rPr>
                  <a:t>muon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5" y="4488628"/>
                <a:ext cx="8571451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569" t="-2101" b="-6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272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4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96130" y="1180377"/>
            <a:ext cx="8361212" cy="1270558"/>
            <a:chOff x="396130" y="1091597"/>
            <a:chExt cx="8361212" cy="1270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396130" y="1091597"/>
                  <a:ext cx="8361212" cy="54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itchFamily="2" charset="2"/>
                    <a:buChar char="Ø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GB" sz="2000" dirty="0" err="1" smtClean="0">
                      <a:solidFill>
                        <a:prstClr val="black"/>
                      </a:solidFill>
                    </a:rPr>
                    <a:t>Minkowski</a:t>
                  </a:r>
                  <a:r>
                    <a:rPr lang="en-GB" sz="2000" dirty="0" smtClean="0">
                      <a:solidFill>
                        <a:prstClr val="black"/>
                      </a:solidFill>
                    </a:rPr>
                    <a:t> space-time, continuum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</m:oMath>
                  </a14:m>
                  <a:r>
                    <a:rPr lang="en-US" sz="2000" b="0" dirty="0" smtClean="0">
                      <a:solidFill>
                        <a:prstClr val="black"/>
                      </a:solidFill>
                    </a:rPr>
                    <a:t>  	  Euclidean space-time, discrete</a:t>
                  </a: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130" y="1091597"/>
                  <a:ext cx="8361212" cy="5470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56" b="-123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uppieren 9"/>
            <p:cNvGrpSpPr/>
            <p:nvPr/>
          </p:nvGrpSpPr>
          <p:grpSpPr>
            <a:xfrm>
              <a:off x="1691568" y="1640630"/>
              <a:ext cx="4703403" cy="721525"/>
              <a:chOff x="1691568" y="1640630"/>
              <a:chExt cx="4703403" cy="721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feld 3"/>
                  <p:cNvSpPr txBox="1"/>
                  <p:nvPr/>
                </p:nvSpPr>
                <p:spPr>
                  <a:xfrm>
                    <a:off x="1691568" y="1640630"/>
                    <a:ext cx="4703403" cy="3965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/>
                      <a:t>l</a:t>
                    </a:r>
                    <a:r>
                      <a:rPr lang="en-GB" dirty="0" smtClean="0"/>
                      <a:t>attice spacing:	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UV</m:t>
                            </m:r>
                          </m:sub>
                        </m:sSub>
                      </m:oMath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Textfeld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568" y="1640630"/>
                    <a:ext cx="4703403" cy="3965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36" t="-6154" b="-184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feld 14"/>
                  <p:cNvSpPr txBox="1"/>
                  <p:nvPr/>
                </p:nvSpPr>
                <p:spPr>
                  <a:xfrm>
                    <a:off x="1700446" y="1992823"/>
                    <a:ext cx="25600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 smtClean="0"/>
                      <a:t>finite volume:	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oMath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0446" y="1992823"/>
                    <a:ext cx="256006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43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Textfeld 12"/>
          <p:cNvSpPr txBox="1"/>
          <p:nvPr/>
        </p:nvSpPr>
        <p:spPr>
          <a:xfrm>
            <a:off x="395288" y="737064"/>
            <a:ext cx="808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b="1" dirty="0" smtClean="0"/>
              <a:t>Lattice QCD</a:t>
            </a:r>
            <a:r>
              <a:rPr lang="en-GB" sz="2000" b="1" dirty="0" smtClean="0"/>
              <a:t>: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regularised </a:t>
            </a: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Euclidean functional integrals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3" y="2585116"/>
            <a:ext cx="6195974" cy="855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02184" y="3652065"/>
                <a:ext cx="5540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GB" sz="2000" dirty="0" smtClean="0"/>
                  <a:t> </a:t>
                </a:r>
                <a:r>
                  <a:rPr lang="en-GB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GB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tochastic</a:t>
                </a:r>
                <a:r>
                  <a:rPr lang="en-GB" sz="2000" dirty="0" smtClean="0"/>
                  <a:t> evaluation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〈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GB" sz="2000" dirty="0" smtClean="0"/>
                  <a:t> via </a:t>
                </a:r>
                <a:r>
                  <a:rPr lang="en-GB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Markov process</a:t>
                </a:r>
                <a:endParaRPr lang="en-GB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4" y="3652065"/>
                <a:ext cx="554081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990" t="-9091" r="-6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/>
          <p:cNvGrpSpPr/>
          <p:nvPr/>
        </p:nvGrpSpPr>
        <p:grpSpPr>
          <a:xfrm>
            <a:off x="395288" y="5233225"/>
            <a:ext cx="7238901" cy="1131763"/>
            <a:chOff x="395288" y="5233225"/>
            <a:chExt cx="7238901" cy="1131763"/>
          </a:xfrm>
        </p:grpSpPr>
        <p:sp>
          <p:nvSpPr>
            <p:cNvPr id="24" name="Textfeld 23"/>
            <p:cNvSpPr txBox="1"/>
            <p:nvPr/>
          </p:nvSpPr>
          <p:spPr>
            <a:xfrm>
              <a:off x="395288" y="5233225"/>
              <a:ext cx="6469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Pion mass, i.e. lightest mass in the </a:t>
              </a:r>
              <a:r>
                <a:rPr lang="en-GB" sz="2000" dirty="0" err="1" smtClean="0"/>
                <a:t>pseudoscalar</a:t>
              </a:r>
              <a:r>
                <a:rPr lang="en-GB" sz="2000" dirty="0" smtClean="0"/>
                <a:t> channel:</a:t>
              </a:r>
              <a:endParaRPr lang="en-GB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1684711" y="5656670"/>
                  <a:ext cx="152349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≈500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2000" dirty="0" smtClean="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en-GB" sz="2000" dirty="0" smtClean="0"/>
                    <a:t>(2001)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11" y="5656670"/>
                  <a:ext cx="1523494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5424032" y="5657102"/>
                  <a:ext cx="221015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≈130−200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2000" dirty="0" smtClean="0">
                    <a:solidFill>
                      <a:srgbClr val="0000FF"/>
                    </a:solidFill>
                  </a:endParaRPr>
                </a:p>
                <a:p>
                  <a:pPr algn="ctr"/>
                  <a:r>
                    <a:rPr lang="en-GB" sz="2000" dirty="0" smtClean="0"/>
                    <a:t>(2013)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32" y="5657102"/>
                  <a:ext cx="2210157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4159653" y="5801931"/>
                  <a:ext cx="5453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⟶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653" y="5801931"/>
                  <a:ext cx="54534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/>
          <p:cNvGrpSpPr/>
          <p:nvPr/>
        </p:nvGrpSpPr>
        <p:grpSpPr>
          <a:xfrm>
            <a:off x="395287" y="4241662"/>
            <a:ext cx="7546641" cy="779811"/>
            <a:chOff x="395287" y="4241662"/>
            <a:chExt cx="7546641" cy="779811"/>
          </a:xfrm>
        </p:grpSpPr>
        <p:sp>
          <p:nvSpPr>
            <p:cNvPr id="5" name="Textfeld 4"/>
            <p:cNvSpPr txBox="1"/>
            <p:nvPr/>
          </p:nvSpPr>
          <p:spPr>
            <a:xfrm>
              <a:off x="395287" y="4241662"/>
              <a:ext cx="5006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GB" sz="2000" dirty="0" smtClean="0"/>
                <a:t> Simulation algorithm:   </a:t>
              </a:r>
              <a:r>
                <a:rPr lang="en-GB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Hybrid Monte Carlo</a:t>
              </a:r>
              <a:endPara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318727" y="4287828"/>
              <a:ext cx="1623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[Duane et al., 1987]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727789" y="4621363"/>
                  <a:ext cx="57952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 smtClean="0"/>
                    <a:t>Strong growth of numerical cost near physical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endParaRPr lang="en-GB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9" y="4621363"/>
                  <a:ext cx="579524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52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5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5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Introduction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247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Effects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6130" y="1153743"/>
            <a:ext cx="2312540" cy="547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Lattice artefacts:	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5106"/>
            <a:ext cx="4500000" cy="763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56374" y="1978308"/>
                <a:ext cx="5979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en-GB" dirty="0" smtClean="0"/>
                  <a:t>  extrapolate to continuum limit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≈0.05−0.12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fm</m:t>
                    </m:r>
                  </m:oMath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74" y="1978308"/>
                <a:ext cx="597971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395288" y="2411039"/>
            <a:ext cx="6139632" cy="1234261"/>
            <a:chOff x="395288" y="2488313"/>
            <a:chExt cx="6139632" cy="1234261"/>
          </a:xfrm>
        </p:grpSpPr>
        <p:sp>
          <p:nvSpPr>
            <p:cNvPr id="24" name="Textfeld 23"/>
            <p:cNvSpPr txBox="1"/>
            <p:nvPr/>
          </p:nvSpPr>
          <p:spPr>
            <a:xfrm>
              <a:off x="395288" y="2488313"/>
              <a:ext cx="2736552" cy="547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GB" sz="2000" dirty="0" smtClean="0">
                  <a:solidFill>
                    <a:prstClr val="black"/>
                  </a:solidFill>
                </a:rPr>
                <a:t>Finite volume effects:	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/>
                <p:cNvSpPr txBox="1"/>
                <p:nvPr/>
              </p:nvSpPr>
              <p:spPr>
                <a:xfrm>
                  <a:off x="1115616" y="2999299"/>
                  <a:ext cx="5419304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Observables distorted by finite box size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US" b="0" dirty="0" smtClean="0"/>
                    <a:t>Empirically:</a:t>
                  </a:r>
                  <a:r>
                    <a:rPr lang="en-US" b="0" dirty="0" smtClean="0">
                      <a:solidFill>
                        <a:srgbClr val="0000FF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≳4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 </a:t>
                  </a:r>
                  <a:r>
                    <a:rPr lang="en-GB" dirty="0" smtClean="0"/>
                    <a:t>sufficient for many purposes</a:t>
                  </a: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2999299"/>
                  <a:ext cx="5419304" cy="7232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75" t="-4202" r="-337" b="-126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/>
          <p:cNvGrpSpPr/>
          <p:nvPr/>
        </p:nvGrpSpPr>
        <p:grpSpPr>
          <a:xfrm>
            <a:off x="395288" y="3833574"/>
            <a:ext cx="6758519" cy="1064797"/>
            <a:chOff x="395288" y="4361613"/>
            <a:chExt cx="6758519" cy="1064797"/>
          </a:xfrm>
        </p:grpSpPr>
        <p:sp>
          <p:nvSpPr>
            <p:cNvPr id="20" name="Textfeld 19"/>
            <p:cNvSpPr txBox="1"/>
            <p:nvPr/>
          </p:nvSpPr>
          <p:spPr>
            <a:xfrm>
              <a:off x="395288" y="4361613"/>
              <a:ext cx="3195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2000" dirty="0" smtClean="0"/>
                <a:t>Unphysical quark masses</a:t>
              </a:r>
              <a:r>
                <a:rPr lang="en-GB" dirty="0">
                  <a:solidFill>
                    <a:srgbClr val="0000FF"/>
                  </a:solidFill>
                </a:rPr>
                <a:t>:</a:t>
              </a:r>
              <a:endParaRPr lang="en-GB" sz="20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1115616" y="4703135"/>
                  <a:ext cx="6038191" cy="723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Chiral extrapolation to physical values of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 </a:t>
                  </a:r>
                  <a:r>
                    <a:rPr lang="en-GB" dirty="0" smtClean="0"/>
                    <a:t>required</a:t>
                  </a:r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endParaRPr lang="en-GB" dirty="0">
                    <a:solidFill>
                      <a:srgbClr val="0000FF"/>
                    </a:solidFill>
                  </a:endParaRP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Use </a:t>
                  </a:r>
                  <a:r>
                    <a:rPr lang="en-GB" dirty="0" err="1" smtClean="0"/>
                    <a:t>ChPT</a:t>
                  </a:r>
                  <a:r>
                    <a:rPr lang="en-GB" dirty="0" smtClean="0"/>
                    <a:t> as a guide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4703135"/>
                  <a:ext cx="6038191" cy="7232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05" t="-4237" b="-135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pieren 3"/>
          <p:cNvGrpSpPr/>
          <p:nvPr/>
        </p:nvGrpSpPr>
        <p:grpSpPr>
          <a:xfrm>
            <a:off x="363918" y="5177385"/>
            <a:ext cx="7806733" cy="1064797"/>
            <a:chOff x="363918" y="5177385"/>
            <a:chExt cx="7806733" cy="1064797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363918" y="5177385"/>
              <a:ext cx="6164062" cy="1064797"/>
              <a:chOff x="395288" y="4361613"/>
              <a:chExt cx="6164062" cy="1064797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395288" y="4361613"/>
                <a:ext cx="5191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GB" sz="2000" dirty="0" smtClean="0"/>
                  <a:t>Inefficient sampling of SU(3) group manifold</a:t>
                </a:r>
                <a:r>
                  <a:rPr lang="en-GB" dirty="0" smtClean="0">
                    <a:solidFill>
                      <a:srgbClr val="0000FF"/>
                    </a:solidFill>
                  </a:rPr>
                  <a:t>:</a:t>
                </a:r>
                <a:endParaRPr lang="en-GB" sz="2000" dirty="0" smtClean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1115616" y="4703135"/>
                    <a:ext cx="5443734" cy="723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indent="-285750">
                      <a:spcAft>
                        <a:spcPts val="600"/>
                      </a:spcAft>
                      <a:buFont typeface="Wingdings" pitchFamily="2" charset="2"/>
                      <a:buChar char="§"/>
                    </a:pPr>
                    <a:r>
                      <a:rPr lang="en-GB" dirty="0" smtClean="0"/>
                      <a:t>Simulations trapped in topological sectors as 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→0</m:t>
                        </m:r>
                      </m:oMath>
                    </a14:m>
                    <a:r>
                      <a:rPr lang="en-GB" dirty="0" smtClean="0"/>
                      <a:t>  </a:t>
                    </a:r>
                    <a:endParaRPr lang="en-GB" dirty="0">
                      <a:solidFill>
                        <a:srgbClr val="0000FF"/>
                      </a:solidFill>
                    </a:endParaRPr>
                  </a:p>
                  <a:p>
                    <a:pPr marL="285750" indent="-285750">
                      <a:spcAft>
                        <a:spcPts val="600"/>
                      </a:spcAft>
                      <a:buFont typeface="Wingdings" pitchFamily="2" charset="2"/>
                      <a:buChar char="§"/>
                    </a:pPr>
                    <a:r>
                      <a:rPr lang="en-GB" dirty="0" smtClean="0"/>
                      <a:t>Use </a:t>
                    </a:r>
                    <a:r>
                      <a:rPr lang="en-GB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open boundary conditions</a:t>
                    </a:r>
                    <a:r>
                      <a:rPr lang="en-GB" dirty="0" smtClean="0"/>
                      <a:t> in time direction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30" name="Textfeld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4703135"/>
                    <a:ext cx="5443734" cy="7232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84" t="-4202" b="-1680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feld 18"/>
            <p:cNvSpPr txBox="1"/>
            <p:nvPr/>
          </p:nvSpPr>
          <p:spPr>
            <a:xfrm>
              <a:off x="6059689" y="5871805"/>
              <a:ext cx="2110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dirty="0" err="1" smtClean="0">
                  <a:solidFill>
                    <a:srgbClr val="C00000"/>
                  </a:solidFill>
                </a:rPr>
                <a:t>Lüscher</a:t>
              </a:r>
              <a:r>
                <a:rPr lang="en-GB" sz="1400" i="1" dirty="0" smtClean="0">
                  <a:solidFill>
                    <a:srgbClr val="C00000"/>
                  </a:solidFill>
                </a:rPr>
                <a:t> &amp; Schaefer, 2012]</a:t>
              </a:r>
              <a:endParaRPr lang="en-GB" sz="14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6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Outline</a:t>
            </a: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094109" y="754078"/>
            <a:ext cx="5020477" cy="4681435"/>
            <a:chOff x="1043608" y="955324"/>
            <a:chExt cx="5020477" cy="4681435"/>
          </a:xfrm>
        </p:grpSpPr>
        <p:sp>
          <p:nvSpPr>
            <p:cNvPr id="8" name="Textfeld 7"/>
            <p:cNvSpPr txBox="1"/>
            <p:nvPr/>
          </p:nvSpPr>
          <p:spPr>
            <a:xfrm>
              <a:off x="1043608" y="955324"/>
              <a:ext cx="1614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Outline</a:t>
              </a:r>
              <a:endPara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1043608" y="1844824"/>
                  <a:ext cx="5020477" cy="37919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Font typeface="+mj-lt"/>
                    <a:buAutoNum type="romanUcPeriod"/>
                  </a:pPr>
                  <a:r>
                    <a:rPr lang="en-GB" sz="2400" b="1" dirty="0" smtClean="0">
                      <a:solidFill>
                        <a:prstClr val="black"/>
                      </a:solidFill>
                    </a:rPr>
                    <a:t>Successes</a:t>
                  </a:r>
                </a:p>
                <a:p>
                  <a:pPr marL="971550" lvl="1" indent="-514350">
                    <a:buFont typeface="Wingdings" pitchFamily="2" charset="2"/>
                    <a:buChar char="§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Light hadron </a:t>
                  </a:r>
                  <a:r>
                    <a:rPr lang="en-GB" sz="20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en-GB" sz="2000" dirty="0" smtClean="0">
                      <a:solidFill>
                        <a:prstClr val="black"/>
                      </a:solidFill>
                    </a:rPr>
                    <a:t>pectrum</a:t>
                  </a:r>
                  <a:endParaRPr lang="en-GB" sz="2000" dirty="0">
                    <a:solidFill>
                      <a:prstClr val="black"/>
                    </a:solidFill>
                  </a:endParaRPr>
                </a:p>
                <a:p>
                  <a:pPr marL="971550" lvl="1" indent="-514350">
                    <a:lnSpc>
                      <a:spcPct val="150000"/>
                    </a:lnSpc>
                    <a:buFont typeface="Wingdings" pitchFamily="2" charset="2"/>
                    <a:buChar char="§"/>
                  </a:pPr>
                  <a:r>
                    <a:rPr lang="en-GB" sz="2000" dirty="0">
                      <a:solidFill>
                        <a:prstClr val="black"/>
                      </a:solidFill>
                    </a:rPr>
                    <a:t>Lattice constraints on CKM </a:t>
                  </a:r>
                  <a:r>
                    <a:rPr lang="en-GB" sz="2000" dirty="0" smtClean="0">
                      <a:solidFill>
                        <a:prstClr val="black"/>
                      </a:solidFill>
                    </a:rPr>
                    <a:t>physics</a:t>
                  </a:r>
                  <a:endParaRPr lang="en-GB" sz="2000" b="1" dirty="0" smtClean="0">
                    <a:solidFill>
                      <a:prstClr val="black"/>
                    </a:solidFill>
                  </a:endParaRPr>
                </a:p>
                <a:p>
                  <a:pPr marL="514350" indent="-514350">
                    <a:lnSpc>
                      <a:spcPct val="150000"/>
                    </a:lnSpc>
                    <a:buFont typeface="+mj-lt"/>
                    <a:buAutoNum type="romanUcPeriod"/>
                  </a:pPr>
                  <a:r>
                    <a:rPr lang="en-GB" sz="2400" b="1" dirty="0" smtClean="0">
                      <a:solidFill>
                        <a:prstClr val="black"/>
                      </a:solidFill>
                    </a:rPr>
                    <a:t>Challenges</a:t>
                  </a:r>
                </a:p>
                <a:p>
                  <a:pPr marL="971550" lvl="1" indent="-514350">
                    <a:buFont typeface="Wingdings" pitchFamily="2" charset="2"/>
                    <a:buChar char="§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Axial </a:t>
                  </a:r>
                  <a:r>
                    <a:rPr lang="en-GB" sz="2000" dirty="0">
                      <a:solidFill>
                        <a:prstClr val="black"/>
                      </a:solidFill>
                    </a:rPr>
                    <a:t>charge </a:t>
                  </a:r>
                  <a:r>
                    <a:rPr lang="en-GB" sz="2000" dirty="0" smtClean="0">
                      <a:solidFill>
                        <a:prstClr val="black"/>
                      </a:solidFill>
                    </a:rPr>
                    <a:t> of the Nucleon</a:t>
                  </a:r>
                </a:p>
                <a:p>
                  <a:pPr marL="971550" lvl="1" indent="-514350">
                    <a:lnSpc>
                      <a:spcPct val="150000"/>
                    </a:lnSpc>
                    <a:buFont typeface="Wingdings" pitchFamily="2" charset="2"/>
                    <a:buChar char="§"/>
                  </a:pPr>
                  <a:r>
                    <a:rPr lang="en-GB" sz="2000" dirty="0" smtClean="0">
                      <a:solidFill>
                        <a:prstClr val="black"/>
                      </a:solidFill>
                    </a:rPr>
                    <a:t>Scalar form factor of the pion</a:t>
                  </a:r>
                </a:p>
                <a:p>
                  <a:pPr marL="971550" lvl="1" indent="-514350">
                    <a:lnSpc>
                      <a:spcPct val="150000"/>
                    </a:lnSpc>
                    <a:buFont typeface="Wingdings" pitchFamily="2" charset="2"/>
                    <a:buChar char="§"/>
                  </a:pPr>
                  <a:r>
                    <a:rPr lang="en-GB" sz="2000" dirty="0" err="1" smtClean="0">
                      <a:solidFill>
                        <a:prstClr val="black"/>
                      </a:solidFill>
                    </a:rPr>
                    <a:t>Hadronic</a:t>
                  </a:r>
                  <a:r>
                    <a:rPr lang="en-GB" sz="2000" dirty="0" smtClean="0">
                      <a:solidFill>
                        <a:prstClr val="black"/>
                      </a:solidFill>
                    </a:rPr>
                    <a:t> contributions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a14:m>
                  <a:endParaRPr lang="en-GB" sz="2000" dirty="0" smtClean="0">
                    <a:solidFill>
                      <a:prstClr val="black"/>
                    </a:solidFill>
                  </a:endParaRPr>
                </a:p>
                <a:p>
                  <a:pPr marL="514350" indent="-514350">
                    <a:lnSpc>
                      <a:spcPct val="150000"/>
                    </a:lnSpc>
                    <a:buFont typeface="+mj-lt"/>
                    <a:buAutoNum type="romanUcPeriod"/>
                  </a:pPr>
                  <a:r>
                    <a:rPr lang="en-GB" sz="2400" b="1" dirty="0" smtClean="0">
                      <a:solidFill>
                        <a:prstClr val="black"/>
                      </a:solidFill>
                    </a:rPr>
                    <a:t>Conclusions</a:t>
                  </a:r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844824"/>
                  <a:ext cx="5020477" cy="37919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44" b="-1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14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4000" t="16000" r="13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 flipV="1">
            <a:off x="1474" y="1473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4676" y="44451"/>
            <a:ext cx="830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fld id="{DE471FE9-A048-DD49-8381-C094BC8ACEEA}" type="slidenum">
              <a:rPr lang="de-DE" sz="1600">
                <a:solidFill>
                  <a:schemeClr val="bg1"/>
                </a:solidFill>
                <a:cs typeface="Arial" charset="0"/>
              </a:rPr>
              <a:t>7</a:t>
            </a:fld>
            <a:r>
              <a:rPr lang="de-DE" sz="1600" dirty="0">
                <a:solidFill>
                  <a:schemeClr val="bg1"/>
                </a:solidFill>
                <a:cs typeface="Arial" charset="0"/>
              </a:rPr>
              <a:t> |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57150" y="2061113"/>
            <a:ext cx="5832648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black"/>
                </a:solidFill>
              </a:rPr>
              <a:t>Successes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8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Hadron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Spectroscopy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318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adron Spectrum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7252" y="1153743"/>
            <a:ext cx="7281092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Masses of the lowest-lying hadrons:   </a:t>
            </a:r>
            <a:r>
              <a:rPr lang="en-GB" sz="2000" dirty="0" smtClean="0">
                <a:solidFill>
                  <a:srgbClr val="C00000"/>
                </a:solidFill>
              </a:rPr>
              <a:t>Benchmark</a:t>
            </a:r>
            <a:r>
              <a:rPr lang="en-GB" sz="2000" dirty="0" smtClean="0">
                <a:solidFill>
                  <a:prstClr val="black"/>
                </a:solidFill>
              </a:rPr>
              <a:t> of Lattice QCD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77315" y="1876508"/>
            <a:ext cx="7470569" cy="2975596"/>
            <a:chOff x="677315" y="1876508"/>
            <a:chExt cx="7470569" cy="297559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15" y="1876508"/>
              <a:ext cx="3960000" cy="2975596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5154757" y="2126486"/>
              <a:ext cx="2993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GF11 Collaboration (1992):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207009" y="2771636"/>
              <a:ext cx="2873627" cy="14494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Quenched approximation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GB" dirty="0" smtClean="0"/>
                <a:t>No significant deviation from experiment within 10 – 15%</a:t>
              </a:r>
              <a:endParaRPr lang="en-GB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850986" y="1876508"/>
            <a:ext cx="7612818" cy="2975596"/>
            <a:chOff x="850986" y="1876508"/>
            <a:chExt cx="7612818" cy="2975596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86" y="1876508"/>
              <a:ext cx="3612658" cy="2975596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5154757" y="2126486"/>
              <a:ext cx="3309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CP-PACS Collaboration (1998):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207009" y="2771636"/>
              <a:ext cx="2873627" cy="1881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Quenched approximation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Agreement with experiment at the level of 10 – 15%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GB" dirty="0" smtClean="0"/>
                <a:t>Statistically significant deviations</a:t>
              </a:r>
              <a:endParaRPr lang="en-GB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013012" y="1876508"/>
            <a:ext cx="7342365" cy="2975596"/>
            <a:chOff x="1013012" y="1876508"/>
            <a:chExt cx="7342365" cy="2975596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2" y="1876508"/>
              <a:ext cx="3288606" cy="2975596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5154757" y="2126486"/>
              <a:ext cx="3200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UKQCD Collaboration (1999):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207009" y="2771636"/>
              <a:ext cx="3037399" cy="1881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Quenched approximation</a:t>
              </a:r>
            </a:p>
            <a:p>
              <a:pPr marL="285750" indent="-28575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GB" dirty="0" smtClean="0"/>
                <a:t>Confirmation of the GF11/CP-PACS results using different discretisation</a:t>
              </a:r>
              <a:endParaRPr lang="en-GB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013012" y="1935508"/>
            <a:ext cx="7450792" cy="2880000"/>
            <a:chOff x="1013012" y="1935508"/>
            <a:chExt cx="7450792" cy="2880000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2" y="1935508"/>
              <a:ext cx="3314389" cy="2880000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5154757" y="2126486"/>
              <a:ext cx="3309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CP-PACS Collaboration (2002):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/>
                <p:cNvSpPr txBox="1"/>
                <p:nvPr/>
              </p:nvSpPr>
              <p:spPr>
                <a:xfrm>
                  <a:off x="5207009" y="2771636"/>
                  <a:ext cx="3037399" cy="1881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Dynamical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dirty="0" smtClean="0"/>
                    <a:t>quarks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Better agreement with experiment after inclusion of dynamical quarks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009" y="2771636"/>
                  <a:ext cx="3037399" cy="18815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05" t="-16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pieren 29"/>
          <p:cNvGrpSpPr/>
          <p:nvPr/>
        </p:nvGrpSpPr>
        <p:grpSpPr>
          <a:xfrm>
            <a:off x="755576" y="2079000"/>
            <a:ext cx="7475953" cy="2700000"/>
            <a:chOff x="755576" y="2079000"/>
            <a:chExt cx="7475953" cy="2700000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079000"/>
              <a:ext cx="4194170" cy="2700000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5154757" y="2126486"/>
              <a:ext cx="3039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>
                  <a:solidFill>
                    <a:srgbClr val="C00000"/>
                  </a:solidFill>
                </a:rPr>
                <a:t>BMW Collaboration (2008):</a:t>
              </a:r>
              <a:endParaRPr lang="en-GB" sz="2000" i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5194130" y="2771636"/>
                  <a:ext cx="3037399" cy="1881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Dynamical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r>
                    <a:rPr lang="en-GB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dirty="0" smtClean="0"/>
                    <a:t>quarks</a:t>
                  </a:r>
                </a:p>
                <a:p>
                  <a:pPr marL="285750" indent="-285750">
                    <a:spcAft>
                      <a:spcPts val="600"/>
                    </a:spcAft>
                    <a:buFont typeface="Wingdings" pitchFamily="2" charset="2"/>
                    <a:buChar char="§"/>
                  </a:pPr>
                  <a:r>
                    <a:rPr lang="en-GB" dirty="0" smtClean="0"/>
                    <a:t>Excellent agreement with experiment in continuum limit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130" y="2771636"/>
                  <a:ext cx="3037399" cy="18815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05" t="-162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feld 33"/>
          <p:cNvSpPr txBox="1"/>
          <p:nvPr/>
        </p:nvSpPr>
        <p:spPr>
          <a:xfrm>
            <a:off x="396452" y="5350510"/>
            <a:ext cx="7703940" cy="619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Masses of the lowest-lying hadrons computable from first principles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hteck 6"/>
          <p:cNvSpPr>
            <a:spLocks noChangeArrowheads="1"/>
          </p:cNvSpPr>
          <p:nvPr/>
        </p:nvSpPr>
        <p:spPr bwMode="auto">
          <a:xfrm flipV="1">
            <a:off x="0" y="-1"/>
            <a:ext cx="9144000" cy="341745"/>
          </a:xfrm>
          <a:prstGeom prst="rect">
            <a:avLst/>
          </a:prstGeom>
          <a:solidFill>
            <a:srgbClr val="B60A2B"/>
          </a:solidFill>
          <a:ln w="25400" cap="rnd">
            <a:solidFill>
              <a:srgbClr val="B60A2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hteck 3"/>
          <p:cNvSpPr>
            <a:spLocks noChangeArrowheads="1"/>
          </p:cNvSpPr>
          <p:nvPr/>
        </p:nvSpPr>
        <p:spPr bwMode="auto">
          <a:xfrm>
            <a:off x="2124075" y="5516563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6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  <a:p>
            <a:pPr algn="ctr"/>
            <a:endParaRPr lang="de-DE" sz="1400">
              <a:solidFill>
                <a:srgbClr val="404040"/>
              </a:solidFill>
            </a:endParaRPr>
          </a:p>
        </p:txBody>
      </p:sp>
      <p:sp>
        <p:nvSpPr>
          <p:cNvPr id="2056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40000" y="36000"/>
            <a:ext cx="8280000" cy="2887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/>
            <a:fld id="{CF2C7968-B75F-4341-B74C-99DFD4B9425F}" type="slidenum">
              <a:rPr lang="de-DE" sz="1600" smtClean="0">
                <a:solidFill>
                  <a:schemeClr val="bg1"/>
                </a:solidFill>
                <a:cs typeface="Arial" charset="0"/>
              </a:rPr>
              <a:pPr algn="l"/>
              <a:t>9</a:t>
            </a:fld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|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Lattice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constraints</a:t>
            </a:r>
            <a:r>
              <a:rPr lang="de-DE" sz="1600" dirty="0" smtClean="0">
                <a:solidFill>
                  <a:schemeClr val="bg1"/>
                </a:solidFill>
                <a:cs typeface="Arial" charset="0"/>
              </a:rPr>
              <a:t> on CKM </a:t>
            </a:r>
            <a:r>
              <a:rPr lang="de-DE" sz="1600" dirty="0" err="1" smtClean="0">
                <a:solidFill>
                  <a:schemeClr val="bg1"/>
                </a:solidFill>
                <a:cs typeface="Arial" charset="0"/>
              </a:rPr>
              <a:t>physics</a:t>
            </a:r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sz="1600" dirty="0" smtClean="0">
              <a:solidFill>
                <a:schemeClr val="bg1"/>
              </a:solidFill>
              <a:cs typeface="Arial" charset="0"/>
            </a:endParaRPr>
          </a:p>
          <a:p>
            <a:pPr algn="l" eaLnBrk="1" hangingPunct="1"/>
            <a:endParaRPr lang="de-DE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415925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509" y="612591"/>
            <a:ext cx="583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CKM Physics:	  First Row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Unitarity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|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2400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6130" y="1153743"/>
            <a:ext cx="2312540" cy="547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Unitarity implies	</a:t>
            </a:r>
            <a:endParaRPr lang="en-GB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68510" y="1719548"/>
                <a:ext cx="6624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10" y="1719548"/>
                <a:ext cx="662473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ieren 20"/>
          <p:cNvGrpSpPr/>
          <p:nvPr/>
        </p:nvGrpSpPr>
        <p:grpSpPr>
          <a:xfrm>
            <a:off x="401464" y="2398190"/>
            <a:ext cx="8491016" cy="2311188"/>
            <a:chOff x="401464" y="2398190"/>
            <a:chExt cx="8491016" cy="2311188"/>
          </a:xfrm>
        </p:grpSpPr>
        <p:sp>
          <p:nvSpPr>
            <p:cNvPr id="10" name="Textfeld 9"/>
            <p:cNvSpPr txBox="1"/>
            <p:nvPr/>
          </p:nvSpPr>
          <p:spPr>
            <a:xfrm>
              <a:off x="401464" y="2398190"/>
              <a:ext cx="3184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en-GB" sz="2000" dirty="0" smtClean="0"/>
                <a:t>Experimental constraints:</a:t>
              </a:r>
              <a:endParaRPr lang="en-GB" sz="2000" dirty="0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827584" y="3020250"/>
              <a:ext cx="8064896" cy="593038"/>
              <a:chOff x="827584" y="3046884"/>
              <a:chExt cx="8064896" cy="5930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feld 11"/>
                  <p:cNvSpPr txBox="1"/>
                  <p:nvPr/>
                </p:nvSpPr>
                <p:spPr>
                  <a:xfrm>
                    <a:off x="827584" y="3140968"/>
                    <a:ext cx="253492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𝑢𝑑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|=0.97425(22)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feld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584" y="3140968"/>
                    <a:ext cx="2534925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uppieren 14"/>
              <p:cNvGrpSpPr/>
              <p:nvPr/>
            </p:nvGrpSpPr>
            <p:grpSpPr>
              <a:xfrm>
                <a:off x="5076056" y="3046884"/>
                <a:ext cx="3816424" cy="593038"/>
                <a:chOff x="5076056" y="3046884"/>
                <a:chExt cx="3816424" cy="59303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feld 12"/>
                    <p:cNvSpPr txBox="1"/>
                    <p:nvPr/>
                  </p:nvSpPr>
                  <p:spPr>
                    <a:xfrm>
                      <a:off x="5076056" y="3046884"/>
                      <a:ext cx="3816424" cy="3713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r>
                        <a:rPr lang="en-GB" sz="1600" dirty="0" smtClean="0"/>
                        <a:t>Super-allowed nuclear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a14:m>
                      <a:r>
                        <a:rPr lang="en-GB" sz="1600" dirty="0" smtClean="0"/>
                        <a:t>   </a:t>
                      </a:r>
                      <a14:m>
                        <m:oMath xmlns:m="http://schemas.openxmlformats.org/officeDocument/2006/math">
                          <m:r>
                            <a:rPr lang="en-US" sz="1600" b="0" i="1" dirty="0" smtClean="0">
                              <a:latin typeface="Cambria Math"/>
                            </a:rPr>
                            <m:t>𝛽</m:t>
                          </m:r>
                        </m:oMath>
                      </a14:m>
                      <a:r>
                        <a:rPr lang="en-GB" sz="1600" dirty="0" smtClean="0"/>
                        <a:t>-decays  </a:t>
                      </a:r>
                      <a:endParaRPr lang="en-GB" sz="1600" dirty="0"/>
                    </a:p>
                  </p:txBody>
                </p:sp>
              </mc:Choice>
              <mc:Fallback xmlns="">
                <p:sp>
                  <p:nvSpPr>
                    <p:cNvPr id="13" name="Textfeld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76056" y="3046884"/>
                      <a:ext cx="3816424" cy="371389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l="-958" t="-4918" r="-319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Textfeld 13"/>
                <p:cNvSpPr txBox="1"/>
                <p:nvPr/>
              </p:nvSpPr>
              <p:spPr>
                <a:xfrm>
                  <a:off x="5105642" y="3332145"/>
                  <a:ext cx="190231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i="1" dirty="0" smtClean="0">
                      <a:solidFill>
                        <a:srgbClr val="C00000"/>
                      </a:solidFill>
                    </a:rPr>
                    <a:t>[Hardy &amp; Towner, 2009]</a:t>
                  </a:r>
                  <a:endParaRPr lang="en-GB" sz="1400" i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800950" y="3864074"/>
              <a:ext cx="8091530" cy="845304"/>
              <a:chOff x="800950" y="3864074"/>
              <a:chExt cx="8091530" cy="8453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feld 16"/>
                  <p:cNvSpPr txBox="1"/>
                  <p:nvPr/>
                </p:nvSpPr>
                <p:spPr>
                  <a:xfrm>
                    <a:off x="800950" y="3864074"/>
                    <a:ext cx="5768054" cy="7413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=0.2163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  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𝑢𝑠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=0.2758(5)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feld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950" y="3864074"/>
                    <a:ext cx="5768054" cy="74135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feld 17"/>
                  <p:cNvSpPr txBox="1"/>
                  <p:nvPr/>
                </p:nvSpPr>
                <p:spPr>
                  <a:xfrm>
                    <a:off x="6804248" y="3864075"/>
                    <a:ext cx="2088232" cy="5730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r>
                      <a:rPr lang="en-GB" sz="1600" dirty="0" smtClean="0"/>
                      <a:t>Branching fractions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ℓ2</m:t>
                            </m:r>
                          </m:sub>
                        </m:sSub>
                      </m:oMath>
                    </a14:m>
                    <a:r>
                      <a:rPr lang="en-GB" sz="1600" dirty="0" smtClean="0"/>
                      <a:t>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ℓ3</m:t>
                            </m:r>
                          </m:sub>
                        </m:sSub>
                      </m:oMath>
                    </a14:m>
                    <a:r>
                      <a:rPr lang="en-GB" sz="1600" dirty="0" smtClean="0"/>
                      <a:t> decays</a:t>
                    </a:r>
                    <a:endParaRPr lang="en-GB" sz="1600" dirty="0"/>
                  </a:p>
                </p:txBody>
              </p:sp>
            </mc:Choice>
            <mc:Fallback xmlns="">
              <p:sp>
                <p:nvSpPr>
                  <p:cNvPr id="18" name="Textfeld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4248" y="3864075"/>
                    <a:ext cx="2088232" cy="57303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458" t="-3191" r="-2041" b="-148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feld 22"/>
              <p:cNvSpPr txBox="1"/>
              <p:nvPr/>
            </p:nvSpPr>
            <p:spPr>
              <a:xfrm>
                <a:off x="6835060" y="4401601"/>
                <a:ext cx="17972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GB" sz="1400" i="1" dirty="0" err="1" smtClean="0">
                    <a:solidFill>
                      <a:srgbClr val="C00000"/>
                    </a:solidFill>
                  </a:rPr>
                  <a:t>Antonelli</a:t>
                </a:r>
                <a:r>
                  <a:rPr lang="en-GB" sz="1400" i="1" dirty="0" smtClean="0">
                    <a:solidFill>
                      <a:srgbClr val="C00000"/>
                    </a:solidFill>
                  </a:rPr>
                  <a:t> et al., 2010]</a:t>
                </a:r>
                <a:endParaRPr lang="en-GB" sz="1400" i="1" dirty="0">
                  <a:solidFill>
                    <a:srgbClr val="C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288" y="4941168"/>
                <a:ext cx="6034216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GB" sz="2000" dirty="0" smtClean="0"/>
                  <a:t>Use 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experimental</a:t>
                </a:r>
                <a:r>
                  <a:rPr lang="en-GB" sz="2000" dirty="0" smtClean="0"/>
                  <a:t> and 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lattice</a:t>
                </a:r>
                <a:r>
                  <a:rPr lang="en-GB" sz="2000" dirty="0" smtClean="0"/>
                  <a:t> data to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GB" sz="2000" dirty="0" smtClean="0"/>
                  <a:t>Obtain precise determinations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GB" sz="2000" dirty="0" smtClean="0">
                  <a:solidFill>
                    <a:srgbClr val="0000FF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GB" sz="2000" dirty="0" smtClean="0"/>
                  <a:t>Perform precision tests of CKM </a:t>
                </a:r>
                <a:r>
                  <a:rPr lang="en-GB" sz="2000" dirty="0" err="1" smtClean="0"/>
                  <a:t>unitarity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941168"/>
                <a:ext cx="6034216" cy="1169551"/>
              </a:xfrm>
              <a:prstGeom prst="rect">
                <a:avLst/>
              </a:prstGeom>
              <a:blipFill rotWithShape="1">
                <a:blip r:embed="rId8"/>
                <a:stretch>
                  <a:fillRect l="-909" t="-2618" b="-8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4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9"/>
    </mc:Choice>
    <mc:Fallback xmlns="">
      <p:transition spd="slow" advTm="2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3085</Words>
  <Application>Microsoft Office PowerPoint</Application>
  <PresentationFormat>Bildschirmpräsentation (4:3)</PresentationFormat>
  <Paragraphs>389</Paragraphs>
  <Slides>34</Slides>
  <Notes>34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Larissa-Design</vt:lpstr>
      <vt:lpstr>3_Larissa-Design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wittig</dc:creator>
  <cp:lastModifiedBy>wittig</cp:lastModifiedBy>
  <cp:revision>148</cp:revision>
  <dcterms:created xsi:type="dcterms:W3CDTF">2013-02-27T20:14:49Z</dcterms:created>
  <dcterms:modified xsi:type="dcterms:W3CDTF">2013-09-24T18:14:05Z</dcterms:modified>
</cp:coreProperties>
</file>