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610" r:id="rId2"/>
    <p:sldId id="611" r:id="rId3"/>
    <p:sldId id="613" r:id="rId4"/>
    <p:sldId id="615" r:id="rId5"/>
    <p:sldId id="593" r:id="rId6"/>
    <p:sldId id="623" r:id="rId7"/>
    <p:sldId id="604" r:id="rId8"/>
    <p:sldId id="625" r:id="rId9"/>
    <p:sldId id="626" r:id="rId10"/>
    <p:sldId id="547" r:id="rId11"/>
    <p:sldId id="600" r:id="rId12"/>
    <p:sldId id="616" r:id="rId13"/>
    <p:sldId id="632" r:id="rId14"/>
    <p:sldId id="591" r:id="rId15"/>
    <p:sldId id="635" r:id="rId16"/>
    <p:sldId id="554" r:id="rId17"/>
    <p:sldId id="634" r:id="rId18"/>
    <p:sldId id="597" r:id="rId19"/>
    <p:sldId id="609" r:id="rId20"/>
    <p:sldId id="618" r:id="rId21"/>
    <p:sldId id="620" r:id="rId22"/>
    <p:sldId id="627" r:id="rId23"/>
    <p:sldId id="628" r:id="rId24"/>
    <p:sldId id="629" r:id="rId25"/>
    <p:sldId id="636" r:id="rId2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Times" pitchFamily="-8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0705FF"/>
    <a:srgbClr val="050499"/>
    <a:srgbClr val="FFFFD8"/>
    <a:srgbClr val="019909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1" autoAdjust="0"/>
  </p:normalViewPr>
  <p:slideViewPr>
    <p:cSldViewPr showGuides="1">
      <p:cViewPr>
        <p:scale>
          <a:sx n="100" d="100"/>
          <a:sy n="100" d="100"/>
        </p:scale>
        <p:origin x="636" y="6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22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-65" charset="0"/>
              </a:defRPr>
            </a:lvl1pPr>
          </a:lstStyle>
          <a:p>
            <a:pPr>
              <a:defRPr/>
            </a:pPr>
            <a:fld id="{B152FE85-D253-7E4D-A260-18875AB8FC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9FC2F-0636-664D-B40B-30C6D5C21DB8}" type="slidenum">
              <a:rPr lang="en-US"/>
              <a:pPr/>
              <a:t>6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93738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9FC2F-0636-664D-B40B-30C6D5C21DB8}" type="slidenum">
              <a:rPr lang="en-US"/>
              <a:pPr/>
              <a:t>7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93738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9FC2F-0636-664D-B40B-30C6D5C21DB8}" type="slidenum">
              <a:rPr lang="en-US"/>
              <a:pPr/>
              <a:t>8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93738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9FC2F-0636-664D-B40B-30C6D5C21DB8}" type="slidenum">
              <a:rPr lang="en-US"/>
              <a:pPr/>
              <a:t>9</a:t>
            </a:fld>
            <a:endParaRPr lang="en-US"/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0" y="693738"/>
            <a:ext cx="4953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3D969-CE90-2441-A21A-27BBEBEBDD40}" type="slidenum">
              <a:rPr lang="en-US">
                <a:latin typeface="Times" pitchFamily="-83" charset="0"/>
              </a:rPr>
              <a:pPr/>
              <a:t>16</a:t>
            </a:fld>
            <a:endParaRPr lang="en-US">
              <a:latin typeface="Times" pitchFamily="-83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Time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43D969-CE90-2441-A21A-27BBEBEBDD40}" type="slidenum">
              <a:rPr lang="en-US">
                <a:latin typeface="Times" pitchFamily="-83" charset="0"/>
              </a:rPr>
              <a:pPr/>
              <a:t>17</a:t>
            </a:fld>
            <a:endParaRPr lang="en-US">
              <a:latin typeface="Times" pitchFamily="-83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Time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5D422-E75A-4340-9E9A-4824112E13C9}" type="slidenum">
              <a:rPr lang="en-US">
                <a:latin typeface="Times" pitchFamily="-83" charset="0"/>
              </a:rPr>
              <a:pPr/>
              <a:t>24</a:t>
            </a:fld>
            <a:endParaRPr lang="en-US">
              <a:latin typeface="Times" pitchFamily="-83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Time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solidFill>
            <a:schemeClr val="bg1"/>
          </a:solidFill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Master-Untertitelformat bearbeiten</a:t>
            </a:r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58800" y="65659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              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6096000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6096000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5200650" cy="838200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8420100" cy="1981200"/>
          </a:xfr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2950" y="4114800"/>
            <a:ext cx="8420100" cy="1981200"/>
          </a:xfr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200650" cy="8382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The programs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Gamma-Ray Follow Up (GFU, DESY)</a:t>
            </a:r>
          </a:p>
          <a:p>
            <a:pPr lvl="0"/>
            <a:r>
              <a:rPr lang="en-US" dirty="0" smtClean="0"/>
              <a:t>Optical Follow Up (OFU, Bonn)</a:t>
            </a:r>
          </a:p>
          <a:p>
            <a:pPr lvl="0"/>
            <a:r>
              <a:rPr lang="en-US" dirty="0" smtClean="0"/>
              <a:t>X-ray Follow Up (XFU, Bonn)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0" y="6581775"/>
            <a:ext cx="9906000" cy="276999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2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	</a:t>
            </a:r>
            <a:r>
              <a:rPr lang="en-US" sz="1200" b="0" kern="12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                               </a:t>
            </a:r>
            <a:r>
              <a:rPr lang="en-US" sz="1200" b="0" kern="120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Realtime</a:t>
            </a:r>
            <a:r>
              <a:rPr lang="en-US" sz="12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follow-up analyses with </a:t>
            </a:r>
            <a:r>
              <a:rPr lang="en-US" sz="1200" b="0" kern="1200" dirty="0" err="1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IceCube</a:t>
            </a:r>
            <a:r>
              <a:rPr lang="en-US" sz="12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 /</a:t>
            </a:r>
            <a:r>
              <a:rPr lang="en-US" sz="1200" b="0" kern="12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2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M. Kowalski</a:t>
            </a:r>
            <a:r>
              <a:rPr lang="en-US" sz="1200" b="0" kern="1200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 /  26.09.2013</a:t>
            </a:r>
            <a:r>
              <a:rPr lang="en-US" sz="1200" b="0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endParaRPr lang="en-US" sz="12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65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 baseline="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Times" pitchFamily="-65" charset="0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764704"/>
            <a:ext cx="8420100" cy="1470025"/>
          </a:xfrm>
        </p:spPr>
        <p:txBody>
          <a:bodyPr/>
          <a:lstStyle/>
          <a:p>
            <a:r>
              <a:rPr lang="en-US" dirty="0" err="1"/>
              <a:t>Realtime</a:t>
            </a:r>
            <a:r>
              <a:rPr lang="en-US" dirty="0"/>
              <a:t> follow-up analyses with </a:t>
            </a:r>
            <a:r>
              <a:rPr lang="en-US" dirty="0" err="1"/>
              <a:t>IceCube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2492896"/>
            <a:ext cx="6934200" cy="1752600"/>
          </a:xfrm>
        </p:spPr>
        <p:txBody>
          <a:bodyPr/>
          <a:lstStyle/>
          <a:p>
            <a:r>
              <a:rPr lang="de-DE" sz="2400" b="1" dirty="0" smtClean="0"/>
              <a:t>Marek Kowalski</a:t>
            </a:r>
          </a:p>
          <a:p>
            <a:r>
              <a:rPr lang="de-DE" sz="2400" b="1" dirty="0" smtClean="0"/>
              <a:t>Universität Bonn</a:t>
            </a:r>
            <a:endParaRPr lang="de-DE" sz="2400" b="1" dirty="0"/>
          </a:p>
          <a:p>
            <a:endParaRPr lang="de-DE" sz="2400" b="1" dirty="0"/>
          </a:p>
          <a:p>
            <a:r>
              <a:rPr lang="de-DE" dirty="0" smtClean="0"/>
              <a:t>High </a:t>
            </a:r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Universe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err="1" smtClean="0"/>
              <a:t>Splinter</a:t>
            </a:r>
            <a:r>
              <a:rPr lang="de-DE" dirty="0" smtClean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Tübingen </a:t>
            </a:r>
          </a:p>
          <a:p>
            <a:r>
              <a:rPr lang="de-DE" dirty="0" smtClean="0"/>
              <a:t>26.9.2013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-879648" y="6381328"/>
            <a:ext cx="11161240" cy="18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70403 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66800" y="-77788"/>
            <a:ext cx="112268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91250" y="1524000"/>
            <a:ext cx="2806700" cy="4572000"/>
            <a:chOff x="3792" y="960"/>
            <a:chExt cx="1392" cy="2880"/>
          </a:xfrm>
        </p:grpSpPr>
        <p:sp>
          <p:nvSpPr>
            <p:cNvPr id="53257" name="AutoShape 4"/>
            <p:cNvSpPr>
              <a:spLocks noChangeArrowheads="1"/>
            </p:cNvSpPr>
            <p:nvPr/>
          </p:nvSpPr>
          <p:spPr bwMode="auto">
            <a:xfrm>
              <a:off x="3792" y="960"/>
              <a:ext cx="1392" cy="7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 type="none" w="med" len="sm"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258" name="Rectangle 5"/>
            <p:cNvSpPr>
              <a:spLocks noChangeArrowheads="1"/>
            </p:cNvSpPr>
            <p:nvPr/>
          </p:nvSpPr>
          <p:spPr bwMode="auto">
            <a:xfrm>
              <a:off x="4177" y="996"/>
              <a:ext cx="565" cy="44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sm"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0">
                  <a:latin typeface="Arial" pitchFamily="-83" charset="0"/>
                </a:rPr>
                <a:t>Trigger</a:t>
              </a:r>
            </a:p>
            <a:p>
              <a:pPr algn="ctr"/>
              <a:r>
                <a:rPr lang="en-US" b="0">
                  <a:latin typeface="Arial" pitchFamily="-83" charset="0"/>
                </a:rPr>
                <a:t>2000 Hz</a:t>
              </a:r>
              <a:endParaRPr lang="en-US" b="0"/>
            </a:p>
          </p:txBody>
        </p:sp>
        <p:sp>
          <p:nvSpPr>
            <p:cNvPr id="53259" name="AutoShape 6"/>
            <p:cNvSpPr>
              <a:spLocks noChangeArrowheads="1"/>
            </p:cNvSpPr>
            <p:nvPr/>
          </p:nvSpPr>
          <p:spPr bwMode="auto">
            <a:xfrm>
              <a:off x="3792" y="1680"/>
              <a:ext cx="1392" cy="7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 type="none" w="med" len="sm"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260" name="Rectangle 7"/>
            <p:cNvSpPr>
              <a:spLocks noChangeArrowheads="1"/>
            </p:cNvSpPr>
            <p:nvPr/>
          </p:nvSpPr>
          <p:spPr bwMode="auto">
            <a:xfrm>
              <a:off x="4232" y="1716"/>
              <a:ext cx="498" cy="442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sm"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0">
                  <a:latin typeface="Arial" pitchFamily="-83" charset="0"/>
                </a:rPr>
                <a:t>Level 1</a:t>
              </a:r>
            </a:p>
            <a:p>
              <a:pPr algn="ctr"/>
              <a:r>
                <a:rPr lang="en-US" b="0">
                  <a:latin typeface="Arial" pitchFamily="-83" charset="0"/>
                </a:rPr>
                <a:t>30 Hz</a:t>
              </a:r>
              <a:endParaRPr lang="en-US" b="0"/>
            </a:p>
          </p:txBody>
        </p:sp>
        <p:sp>
          <p:nvSpPr>
            <p:cNvPr id="53261" name="AutoShape 8"/>
            <p:cNvSpPr>
              <a:spLocks noChangeArrowheads="1"/>
            </p:cNvSpPr>
            <p:nvPr/>
          </p:nvSpPr>
          <p:spPr bwMode="auto">
            <a:xfrm>
              <a:off x="3792" y="2400"/>
              <a:ext cx="1392" cy="7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 type="none" w="med" len="sm"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262" name="Rectangle 9"/>
            <p:cNvSpPr>
              <a:spLocks noChangeArrowheads="1"/>
            </p:cNvSpPr>
            <p:nvPr/>
          </p:nvSpPr>
          <p:spPr bwMode="auto">
            <a:xfrm>
              <a:off x="4181" y="2436"/>
              <a:ext cx="609" cy="634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sm"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0" dirty="0">
                  <a:latin typeface="Arial" pitchFamily="-83" charset="0"/>
                </a:rPr>
                <a:t>Neutrino-</a:t>
              </a:r>
            </a:p>
            <a:p>
              <a:pPr algn="ctr"/>
              <a:r>
                <a:rPr lang="en-US" b="0" dirty="0">
                  <a:latin typeface="Arial" pitchFamily="-83" charset="0"/>
                </a:rPr>
                <a:t>Level</a:t>
              </a:r>
            </a:p>
            <a:p>
              <a:pPr algn="ctr"/>
              <a:r>
                <a:rPr lang="en-US" b="0" dirty="0">
                  <a:latin typeface="Arial" pitchFamily="-83" charset="0"/>
                </a:rPr>
                <a:t>0.002 Hz</a:t>
              </a:r>
              <a:endParaRPr lang="en-US" b="0" dirty="0"/>
            </a:p>
          </p:txBody>
        </p:sp>
        <p:sp>
          <p:nvSpPr>
            <p:cNvPr id="53263" name="AutoShape 10"/>
            <p:cNvSpPr>
              <a:spLocks noChangeArrowheads="1"/>
            </p:cNvSpPr>
            <p:nvPr/>
          </p:nvSpPr>
          <p:spPr bwMode="auto">
            <a:xfrm>
              <a:off x="3792" y="3120"/>
              <a:ext cx="1392" cy="72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 type="none" w="med" len="sm"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264" name="Rectangle 11"/>
            <p:cNvSpPr>
              <a:spLocks noChangeArrowheads="1"/>
            </p:cNvSpPr>
            <p:nvPr/>
          </p:nvSpPr>
          <p:spPr bwMode="auto">
            <a:xfrm>
              <a:off x="4113" y="3156"/>
              <a:ext cx="685" cy="446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sm"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0" dirty="0">
                  <a:latin typeface="Arial" pitchFamily="-83" charset="0"/>
                </a:rPr>
                <a:t>  Neutrino- </a:t>
              </a:r>
            </a:p>
            <a:p>
              <a:pPr algn="ctr"/>
              <a:r>
                <a:rPr lang="en-US" b="0" dirty="0">
                  <a:latin typeface="Arial" pitchFamily="-83" charset="0"/>
                </a:rPr>
                <a:t> </a:t>
              </a:r>
              <a:r>
                <a:rPr lang="en-US" b="0" dirty="0" err="1" smtClean="0">
                  <a:latin typeface="Arial" pitchFamily="-83" charset="0"/>
                </a:rPr>
                <a:t>Multiplets</a:t>
              </a:r>
              <a:endParaRPr lang="en-US" b="0" dirty="0">
                <a:latin typeface="Arial" pitchFamily="-83" charset="0"/>
              </a:endParaRPr>
            </a:p>
          </p:txBody>
        </p:sp>
      </p:grpSp>
      <p:sp>
        <p:nvSpPr>
          <p:cNvPr id="53252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420100" cy="1143000"/>
          </a:xfrm>
          <a:noFill/>
        </p:spPr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IceCube</a:t>
            </a:r>
            <a:r>
              <a:rPr lang="en-US" sz="3200" dirty="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 online data processing pipeline</a:t>
            </a:r>
            <a:endParaRPr lang="en-US" dirty="0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2888" y="1556792"/>
            <a:ext cx="4319587" cy="3200400"/>
            <a:chOff x="141" y="1824"/>
            <a:chExt cx="2511" cy="2016"/>
          </a:xfrm>
        </p:grpSpPr>
        <p:pic>
          <p:nvPicPr>
            <p:cNvPr id="53255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824"/>
              <a:ext cx="2448" cy="1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6" name="Text Box 15"/>
            <p:cNvSpPr txBox="1">
              <a:spLocks noChangeArrowheads="1"/>
            </p:cNvSpPr>
            <p:nvPr/>
          </p:nvSpPr>
          <p:spPr bwMode="auto">
            <a:xfrm>
              <a:off x="141" y="3552"/>
              <a:ext cx="2511" cy="288"/>
            </a:xfrm>
            <a:prstGeom prst="rect">
              <a:avLst/>
            </a:prstGeom>
            <a:noFill/>
            <a:ln w="25400">
              <a:noFill/>
              <a:miter lim="800000"/>
              <a:headEnd type="none" w="med" len="sm"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0">
                  <a:solidFill>
                    <a:schemeClr val="bg1"/>
                  </a:solidFill>
                  <a:latin typeface="Arial" pitchFamily="-83" charset="0"/>
                </a:rPr>
                <a:t>Farm for online reconstruction </a:t>
              </a:r>
            </a:p>
          </p:txBody>
        </p:sp>
      </p:grp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675208" y="5301208"/>
            <a:ext cx="334168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Arial" pitchFamily="-83" charset="0"/>
              </a:rPr>
              <a:t>Latency 2009: 4-8 hours</a:t>
            </a:r>
          </a:p>
          <a:p>
            <a:r>
              <a:rPr lang="de-DE">
                <a:latin typeface="Arial" pitchFamily="-83" charset="0"/>
              </a:rPr>
              <a:t>    since 2010: ~5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8894" y="214536"/>
            <a:ext cx="5200650" cy="838200"/>
          </a:xfrm>
        </p:spPr>
        <p:txBody>
          <a:bodyPr/>
          <a:lstStyle/>
          <a:p>
            <a:r>
              <a:rPr lang="de-DE" sz="2800" dirty="0" err="1" smtClean="0"/>
              <a:t>Triggering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follow-up</a:t>
            </a:r>
            <a:endParaRPr lang="de-DE" sz="2800" dirty="0"/>
          </a:p>
        </p:txBody>
      </p:sp>
      <p:grpSp>
        <p:nvGrpSpPr>
          <p:cNvPr id="35" name="Gruppierung 34"/>
          <p:cNvGrpSpPr/>
          <p:nvPr/>
        </p:nvGrpSpPr>
        <p:grpSpPr>
          <a:xfrm>
            <a:off x="75294" y="332656"/>
            <a:ext cx="4877706" cy="2829291"/>
            <a:chOff x="3729608" y="541472"/>
            <a:chExt cx="5815080" cy="3592800"/>
          </a:xfrm>
        </p:grpSpPr>
        <p:pic>
          <p:nvPicPr>
            <p:cNvPr id="6" name="Bild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326568" y="541472"/>
              <a:ext cx="3886200" cy="1371600"/>
            </a:xfrm>
            <a:prstGeom prst="rect">
              <a:avLst/>
            </a:prstGeom>
          </p:spPr>
        </p:pic>
        <p:sp>
          <p:nvSpPr>
            <p:cNvPr id="7" name="Ellipse 12"/>
            <p:cNvSpPr/>
            <p:nvPr/>
          </p:nvSpPr>
          <p:spPr>
            <a:xfrm>
              <a:off x="6966008" y="1257872"/>
              <a:ext cx="182880" cy="182880"/>
            </a:xfrm>
            <a:prstGeom prst="ellipse">
              <a:avLst/>
            </a:prstGeom>
            <a:solidFill>
              <a:srgbClr val="FFFFFF"/>
            </a:solidFill>
            <a:ln w="36720">
              <a:solidFill>
                <a:srgbClr val="FF0000"/>
              </a:solidFill>
              <a:round/>
            </a:ln>
          </p:spPr>
        </p:sp>
        <p:sp>
          <p:nvSpPr>
            <p:cNvPr id="8" name="Line 13"/>
            <p:cNvSpPr/>
            <p:nvPr/>
          </p:nvSpPr>
          <p:spPr>
            <a:xfrm>
              <a:off x="5688008" y="3250832"/>
              <a:ext cx="3200400" cy="0"/>
            </a:xfrm>
            <a:prstGeom prst="line">
              <a:avLst/>
            </a:prstGeom>
            <a:ln>
              <a:solidFill>
                <a:srgbClr val="808080"/>
              </a:solidFill>
              <a:tailEnd type="triangle" w="med" len="med"/>
            </a:ln>
          </p:spPr>
        </p:sp>
        <p:sp>
          <p:nvSpPr>
            <p:cNvPr id="9" name="TextShape 14"/>
            <p:cNvSpPr txBox="1"/>
            <p:nvPr/>
          </p:nvSpPr>
          <p:spPr>
            <a:xfrm>
              <a:off x="8789408" y="2939432"/>
              <a:ext cx="755280" cy="59652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endParaRPr dirty="0"/>
            </a:p>
          </p:txBody>
        </p:sp>
        <p:sp>
          <p:nvSpPr>
            <p:cNvPr id="10" name="Line 15"/>
            <p:cNvSpPr/>
            <p:nvPr/>
          </p:nvSpPr>
          <p:spPr>
            <a:xfrm flipV="1">
              <a:off x="5880608" y="2349032"/>
              <a:ext cx="0" cy="91440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</a:ln>
          </p:spPr>
        </p:sp>
        <p:sp>
          <p:nvSpPr>
            <p:cNvPr id="11" name="Line 16"/>
            <p:cNvSpPr/>
            <p:nvPr/>
          </p:nvSpPr>
          <p:spPr>
            <a:xfrm flipV="1">
              <a:off x="6672608" y="2349032"/>
              <a:ext cx="0" cy="91440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</a:ln>
          </p:spPr>
        </p:sp>
        <p:sp>
          <p:nvSpPr>
            <p:cNvPr id="12" name="Line 17"/>
            <p:cNvSpPr/>
            <p:nvPr/>
          </p:nvSpPr>
          <p:spPr>
            <a:xfrm flipV="1">
              <a:off x="7680608" y="2349032"/>
              <a:ext cx="0" cy="91440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</a:ln>
          </p:spPr>
        </p:sp>
        <p:sp>
          <p:nvSpPr>
            <p:cNvPr id="13" name="Line 18"/>
            <p:cNvSpPr/>
            <p:nvPr/>
          </p:nvSpPr>
          <p:spPr>
            <a:xfrm flipV="1">
              <a:off x="7464608" y="2349032"/>
              <a:ext cx="0" cy="91440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</a:ln>
          </p:spPr>
        </p:sp>
        <p:sp>
          <p:nvSpPr>
            <p:cNvPr id="14" name="Line 19"/>
            <p:cNvSpPr/>
            <p:nvPr/>
          </p:nvSpPr>
          <p:spPr>
            <a:xfrm flipV="1">
              <a:off x="8040608" y="2349032"/>
              <a:ext cx="0" cy="91440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</a:ln>
          </p:spPr>
        </p:sp>
        <p:sp>
          <p:nvSpPr>
            <p:cNvPr id="15" name="Line 20"/>
            <p:cNvSpPr/>
            <p:nvPr/>
          </p:nvSpPr>
          <p:spPr>
            <a:xfrm>
              <a:off x="8431208" y="3155432"/>
              <a:ext cx="0" cy="228600"/>
            </a:xfrm>
            <a:prstGeom prst="line">
              <a:avLst/>
            </a:prstGeom>
            <a:ln>
              <a:solidFill>
                <a:srgbClr val="808080"/>
              </a:solidFill>
            </a:ln>
          </p:spPr>
        </p:sp>
        <p:sp>
          <p:nvSpPr>
            <p:cNvPr id="16" name="Line 21"/>
            <p:cNvSpPr/>
            <p:nvPr/>
          </p:nvSpPr>
          <p:spPr>
            <a:xfrm>
              <a:off x="7783208" y="3155792"/>
              <a:ext cx="0" cy="228600"/>
            </a:xfrm>
            <a:prstGeom prst="line">
              <a:avLst/>
            </a:prstGeom>
            <a:ln>
              <a:solidFill>
                <a:srgbClr val="808080"/>
              </a:solidFill>
            </a:ln>
          </p:spPr>
        </p:sp>
        <p:sp>
          <p:nvSpPr>
            <p:cNvPr id="17" name="Line 22"/>
            <p:cNvSpPr/>
            <p:nvPr/>
          </p:nvSpPr>
          <p:spPr>
            <a:xfrm>
              <a:off x="7063208" y="3155792"/>
              <a:ext cx="0" cy="228600"/>
            </a:xfrm>
            <a:prstGeom prst="line">
              <a:avLst/>
            </a:prstGeom>
            <a:ln>
              <a:solidFill>
                <a:srgbClr val="808080"/>
              </a:solidFill>
            </a:ln>
          </p:spPr>
        </p:sp>
        <p:sp>
          <p:nvSpPr>
            <p:cNvPr id="18" name="Line 23"/>
            <p:cNvSpPr/>
            <p:nvPr/>
          </p:nvSpPr>
          <p:spPr>
            <a:xfrm>
              <a:off x="6307208" y="3155792"/>
              <a:ext cx="0" cy="228600"/>
            </a:xfrm>
            <a:prstGeom prst="line">
              <a:avLst/>
            </a:prstGeom>
            <a:ln>
              <a:solidFill>
                <a:srgbClr val="808080"/>
              </a:solidFill>
            </a:ln>
          </p:spPr>
        </p:sp>
        <p:sp>
          <p:nvSpPr>
            <p:cNvPr id="19" name="TextShape 24"/>
            <p:cNvSpPr txBox="1"/>
            <p:nvPr/>
          </p:nvSpPr>
          <p:spPr>
            <a:xfrm>
              <a:off x="7589168" y="3360632"/>
              <a:ext cx="324000" cy="29916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de-DE" sz="1500">
                  <a:latin typeface="Delicious"/>
                </a:rPr>
                <a:t>-1</a:t>
              </a:r>
              <a:endParaRPr/>
            </a:p>
          </p:txBody>
        </p:sp>
        <p:sp>
          <p:nvSpPr>
            <p:cNvPr id="20" name="TextShape 25"/>
            <p:cNvSpPr txBox="1"/>
            <p:nvPr/>
          </p:nvSpPr>
          <p:spPr>
            <a:xfrm>
              <a:off x="8237168" y="3360992"/>
              <a:ext cx="563400" cy="30204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de-DE" sz="1500"/>
                <a:t>Now</a:t>
              </a:r>
              <a:endParaRPr/>
            </a:p>
          </p:txBody>
        </p:sp>
        <p:sp>
          <p:nvSpPr>
            <p:cNvPr id="21" name="TextShape 26"/>
            <p:cNvSpPr txBox="1"/>
            <p:nvPr/>
          </p:nvSpPr>
          <p:spPr>
            <a:xfrm>
              <a:off x="6869168" y="3360992"/>
              <a:ext cx="324000" cy="29916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de-DE" sz="1500">
                  <a:latin typeface="Delicious"/>
                </a:rPr>
                <a:t>-2</a:t>
              </a:r>
              <a:endParaRPr/>
            </a:p>
          </p:txBody>
        </p:sp>
        <p:sp>
          <p:nvSpPr>
            <p:cNvPr id="22" name="TextShape 27"/>
            <p:cNvSpPr txBox="1"/>
            <p:nvPr/>
          </p:nvSpPr>
          <p:spPr>
            <a:xfrm>
              <a:off x="6113168" y="3360992"/>
              <a:ext cx="324000" cy="29916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de-DE" sz="1500">
                  <a:latin typeface="Delicious"/>
                </a:rPr>
                <a:t>-3</a:t>
              </a:r>
              <a:endParaRPr/>
            </a:p>
          </p:txBody>
        </p:sp>
        <p:sp>
          <p:nvSpPr>
            <p:cNvPr id="23" name="Line 28"/>
            <p:cNvSpPr/>
            <p:nvPr/>
          </p:nvSpPr>
          <p:spPr>
            <a:xfrm flipV="1">
              <a:off x="8436608" y="2349032"/>
              <a:ext cx="0" cy="914400"/>
            </a:xfrm>
            <a:prstGeom prst="line">
              <a:avLst/>
            </a:prstGeom>
            <a:ln w="36720">
              <a:solidFill>
                <a:srgbClr val="FF0000"/>
              </a:solidFill>
              <a:round/>
            </a:ln>
          </p:spPr>
        </p:sp>
        <p:sp>
          <p:nvSpPr>
            <p:cNvPr id="24" name="Line 29"/>
            <p:cNvSpPr/>
            <p:nvPr/>
          </p:nvSpPr>
          <p:spPr>
            <a:xfrm>
              <a:off x="8010008" y="3805232"/>
              <a:ext cx="457200" cy="0"/>
            </a:xfrm>
            <a:prstGeom prst="line">
              <a:avLst/>
            </a:prstGeom>
            <a:ln>
              <a:solidFill>
                <a:srgbClr val="808080"/>
              </a:solidFill>
              <a:headEnd type="triangle" w="med" len="med"/>
              <a:tailEnd type="triangle" w="med" len="med"/>
            </a:ln>
          </p:spPr>
        </p:sp>
        <p:sp>
          <p:nvSpPr>
            <p:cNvPr id="25" name="Line 30"/>
            <p:cNvSpPr/>
            <p:nvPr/>
          </p:nvSpPr>
          <p:spPr>
            <a:xfrm>
              <a:off x="7650008" y="3913232"/>
              <a:ext cx="822960" cy="0"/>
            </a:xfrm>
            <a:prstGeom prst="line">
              <a:avLst/>
            </a:prstGeom>
            <a:ln>
              <a:solidFill>
                <a:srgbClr val="808080"/>
              </a:solidFill>
              <a:headEnd type="triangle" w="med" len="med"/>
              <a:tailEnd type="triangle" w="med" len="med"/>
            </a:ln>
          </p:spPr>
        </p:sp>
        <p:sp>
          <p:nvSpPr>
            <p:cNvPr id="26" name="Line 31"/>
            <p:cNvSpPr/>
            <p:nvPr/>
          </p:nvSpPr>
          <p:spPr>
            <a:xfrm>
              <a:off x="7470008" y="4021232"/>
              <a:ext cx="978480" cy="0"/>
            </a:xfrm>
            <a:prstGeom prst="line">
              <a:avLst/>
            </a:prstGeom>
            <a:ln>
              <a:solidFill>
                <a:srgbClr val="808080"/>
              </a:solidFill>
              <a:headEnd type="triangle" w="med" len="med"/>
              <a:tailEnd type="triangle" w="med" len="med"/>
            </a:ln>
          </p:spPr>
        </p:sp>
        <p:sp>
          <p:nvSpPr>
            <p:cNvPr id="27" name="Line 32"/>
            <p:cNvSpPr/>
            <p:nvPr/>
          </p:nvSpPr>
          <p:spPr>
            <a:xfrm>
              <a:off x="6642368" y="4129232"/>
              <a:ext cx="1783080" cy="0"/>
            </a:xfrm>
            <a:prstGeom prst="line">
              <a:avLst/>
            </a:prstGeom>
            <a:ln>
              <a:solidFill>
                <a:srgbClr val="808080"/>
              </a:solidFill>
              <a:headEnd type="triangle" w="med" len="med"/>
              <a:tailEnd type="triangle" w="med" len="med"/>
            </a:ln>
          </p:spPr>
        </p:sp>
        <p:sp>
          <p:nvSpPr>
            <p:cNvPr id="29" name="Line 34"/>
            <p:cNvSpPr/>
            <p:nvPr/>
          </p:nvSpPr>
          <p:spPr>
            <a:xfrm flipH="1">
              <a:off x="5925608" y="1304672"/>
              <a:ext cx="1044000" cy="1008000"/>
            </a:xfrm>
            <a:prstGeom prst="line">
              <a:avLst/>
            </a:prstGeom>
            <a:ln>
              <a:solidFill>
                <a:srgbClr val="808080"/>
              </a:solidFill>
            </a:ln>
          </p:spPr>
        </p:sp>
        <p:sp>
          <p:nvSpPr>
            <p:cNvPr id="30" name="Line 35"/>
            <p:cNvSpPr/>
            <p:nvPr/>
          </p:nvSpPr>
          <p:spPr>
            <a:xfrm>
              <a:off x="7149608" y="1304672"/>
              <a:ext cx="1224000" cy="1080000"/>
            </a:xfrm>
            <a:prstGeom prst="line">
              <a:avLst/>
            </a:prstGeom>
            <a:ln>
              <a:solidFill>
                <a:srgbClr val="808080"/>
              </a:solidFill>
            </a:ln>
          </p:spPr>
        </p:sp>
        <p:sp>
          <p:nvSpPr>
            <p:cNvPr id="31" name="TextShape 40"/>
            <p:cNvSpPr txBox="1"/>
            <p:nvPr/>
          </p:nvSpPr>
          <p:spPr>
            <a:xfrm>
              <a:off x="3729608" y="3284672"/>
              <a:ext cx="2140200" cy="84960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Time-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scale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 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for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
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cluster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 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search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:
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seconds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 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to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 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  <a:ea typeface="Delicious"/>
                </a:rPr>
                <a:t>~</a:t>
              </a:r>
              <a:r>
                <a:rPr lang="de-DE" sz="1600" dirty="0">
                  <a:solidFill>
                    <a:srgbClr val="4C4C4C"/>
                  </a:solidFill>
                  <a:latin typeface="Delicious"/>
                </a:rPr>
                <a:t>3 </a:t>
              </a:r>
              <a:r>
                <a:rPr lang="de-DE" sz="1600" dirty="0" err="1">
                  <a:solidFill>
                    <a:srgbClr val="4C4C4C"/>
                  </a:solidFill>
                  <a:latin typeface="Delicious"/>
                </a:rPr>
                <a:t>weeks</a:t>
              </a:r>
              <a:endParaRPr sz="1600" dirty="0"/>
            </a:p>
          </p:txBody>
        </p:sp>
      </p:grpSp>
      <p:sp>
        <p:nvSpPr>
          <p:cNvPr id="38" name="Rechteck 37"/>
          <p:cNvSpPr/>
          <p:nvPr/>
        </p:nvSpPr>
        <p:spPr bwMode="auto">
          <a:xfrm>
            <a:off x="5457056" y="2060848"/>
            <a:ext cx="2232248" cy="1008112"/>
          </a:xfrm>
          <a:prstGeom prst="rect">
            <a:avLst/>
          </a:prstGeom>
          <a:solidFill>
            <a:srgbClr val="FF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Arial" pitchFamily="-83" charset="0"/>
              </a:rPr>
              <a:t>Neutrino-</a:t>
            </a:r>
          </a:p>
          <a:p>
            <a:pPr algn="ctr"/>
            <a:r>
              <a:rPr lang="en-US" b="0" dirty="0">
                <a:latin typeface="Arial" pitchFamily="-83" charset="0"/>
              </a:rPr>
              <a:t>Level</a:t>
            </a:r>
          </a:p>
          <a:p>
            <a:pPr algn="ctr"/>
            <a:r>
              <a:rPr lang="en-US" b="0" dirty="0">
                <a:latin typeface="Arial" pitchFamily="-83" charset="0"/>
              </a:rPr>
              <a:t>0.002 Hz</a:t>
            </a:r>
            <a:endParaRPr lang="en-US" b="0" dirty="0"/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000671" y="3861048"/>
            <a:ext cx="630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 flipV="1">
            <a:off x="2000672" y="3861048"/>
            <a:ext cx="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feld 47"/>
          <p:cNvSpPr txBox="1"/>
          <p:nvPr/>
        </p:nvSpPr>
        <p:spPr>
          <a:xfrm>
            <a:off x="2648744" y="3491716"/>
            <a:ext cx="345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err="1" smtClean="0">
                <a:latin typeface="Arial"/>
                <a:cs typeface="Arial"/>
              </a:rPr>
              <a:t>Likelihood</a:t>
            </a:r>
            <a:r>
              <a:rPr lang="de-DE" sz="1800" b="0" dirty="0" smtClean="0">
                <a:latin typeface="Arial"/>
                <a:cs typeface="Arial"/>
              </a:rPr>
              <a:t> </a:t>
            </a:r>
            <a:r>
              <a:rPr lang="de-DE" sz="1800" b="0" dirty="0" err="1" smtClean="0">
                <a:latin typeface="Arial"/>
                <a:cs typeface="Arial"/>
              </a:rPr>
              <a:t>based</a:t>
            </a:r>
            <a:r>
              <a:rPr lang="de-DE" sz="1800" b="0" dirty="0" smtClean="0">
                <a:latin typeface="Arial"/>
                <a:cs typeface="Arial"/>
              </a:rPr>
              <a:t> </a:t>
            </a:r>
            <a:r>
              <a:rPr lang="de-DE" sz="1800" b="0" dirty="0" err="1" smtClean="0">
                <a:latin typeface="Arial"/>
                <a:cs typeface="Arial"/>
              </a:rPr>
              <a:t>doublet</a:t>
            </a:r>
            <a:r>
              <a:rPr lang="de-DE" sz="1800" b="0" dirty="0" smtClean="0">
                <a:latin typeface="Arial"/>
                <a:cs typeface="Arial"/>
              </a:rPr>
              <a:t> </a:t>
            </a:r>
            <a:r>
              <a:rPr lang="de-DE" sz="1800" b="0" dirty="0" err="1" smtClean="0">
                <a:latin typeface="Arial"/>
                <a:cs typeface="Arial"/>
              </a:rPr>
              <a:t>trigger</a:t>
            </a:r>
            <a:endParaRPr lang="de-DE" sz="1800" b="0" dirty="0">
              <a:latin typeface="Arial"/>
              <a:cs typeface="Arial"/>
            </a:endParaRPr>
          </a:p>
        </p:txBody>
      </p:sp>
      <p:cxnSp>
        <p:nvCxnSpPr>
          <p:cNvPr id="50" name="Gerade Verbindung 49"/>
          <p:cNvCxnSpPr/>
          <p:nvPr/>
        </p:nvCxnSpPr>
        <p:spPr bwMode="auto">
          <a:xfrm flipV="1">
            <a:off x="6609184" y="3068960"/>
            <a:ext cx="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hteck 50"/>
          <p:cNvSpPr/>
          <p:nvPr/>
        </p:nvSpPr>
        <p:spPr bwMode="auto">
          <a:xfrm>
            <a:off x="7185248" y="4653136"/>
            <a:ext cx="2232248" cy="1008112"/>
          </a:xfrm>
          <a:prstGeom prst="rect">
            <a:avLst/>
          </a:prstGeom>
          <a:solidFill>
            <a:srgbClr val="66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Arial" pitchFamily="-83" charset="0"/>
              </a:rPr>
              <a:t>Gamma-ray follow-up</a:t>
            </a:r>
          </a:p>
          <a:p>
            <a:pPr algn="ctr"/>
            <a:r>
              <a:rPr lang="en-US" b="0" dirty="0" smtClean="0">
                <a:latin typeface="Arial" pitchFamily="-83" charset="0"/>
              </a:rPr>
              <a:t>~ 3 per year</a:t>
            </a:r>
            <a:endParaRPr lang="en-US" b="0" dirty="0"/>
          </a:p>
        </p:txBody>
      </p:sp>
      <p:sp>
        <p:nvSpPr>
          <p:cNvPr id="52" name="Rechteck 51"/>
          <p:cNvSpPr/>
          <p:nvPr/>
        </p:nvSpPr>
        <p:spPr bwMode="auto">
          <a:xfrm>
            <a:off x="920552" y="4653136"/>
            <a:ext cx="2232248" cy="1008112"/>
          </a:xfrm>
          <a:prstGeom prst="rect">
            <a:avLst/>
          </a:prstGeom>
          <a:solidFill>
            <a:srgbClr val="66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smtClean="0">
                <a:latin typeface="Arial" pitchFamily="-83" charset="0"/>
              </a:rPr>
              <a:t>Optical follow-up:</a:t>
            </a:r>
          </a:p>
          <a:p>
            <a:pPr algn="ctr"/>
            <a:r>
              <a:rPr lang="en-US" b="0" dirty="0" smtClean="0">
                <a:latin typeface="Arial" pitchFamily="-83" charset="0"/>
              </a:rPr>
              <a:t>ROTSE/PTF</a:t>
            </a:r>
          </a:p>
          <a:p>
            <a:pPr algn="ctr"/>
            <a:r>
              <a:rPr lang="en-US" b="0" dirty="0" smtClean="0">
                <a:latin typeface="Arial" pitchFamily="-83" charset="0"/>
              </a:rPr>
              <a:t>~ 25 few per year</a:t>
            </a:r>
          </a:p>
          <a:p>
            <a:pPr algn="ctr"/>
            <a:endParaRPr lang="en-US" b="0" dirty="0"/>
          </a:p>
        </p:txBody>
      </p:sp>
      <p:cxnSp>
        <p:nvCxnSpPr>
          <p:cNvPr id="53" name="Gerade Verbindung 52"/>
          <p:cNvCxnSpPr/>
          <p:nvPr/>
        </p:nvCxnSpPr>
        <p:spPr bwMode="auto">
          <a:xfrm flipV="1">
            <a:off x="5169024" y="3861048"/>
            <a:ext cx="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hteck 53"/>
          <p:cNvSpPr/>
          <p:nvPr/>
        </p:nvSpPr>
        <p:spPr bwMode="auto">
          <a:xfrm>
            <a:off x="4088904" y="4653136"/>
            <a:ext cx="2232248" cy="1008112"/>
          </a:xfrm>
          <a:prstGeom prst="rect">
            <a:avLst/>
          </a:prstGeom>
          <a:solidFill>
            <a:srgbClr val="66CC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Arial" pitchFamily="-83" charset="0"/>
              </a:rPr>
              <a:t>X</a:t>
            </a:r>
            <a:r>
              <a:rPr lang="en-US" b="0" dirty="0" smtClean="0">
                <a:latin typeface="Arial" pitchFamily="-83" charset="0"/>
              </a:rPr>
              <a:t>-ray follow-up</a:t>
            </a:r>
          </a:p>
          <a:p>
            <a:pPr algn="ctr"/>
            <a:r>
              <a:rPr lang="en-US" b="0" dirty="0" smtClean="0">
                <a:latin typeface="Arial" pitchFamily="-83" charset="0"/>
              </a:rPr>
              <a:t>~ 7 per year</a:t>
            </a:r>
          </a:p>
          <a:p>
            <a:pPr algn="ctr"/>
            <a:endParaRPr lang="en-US" b="0" dirty="0"/>
          </a:p>
        </p:txBody>
      </p:sp>
      <p:cxnSp>
        <p:nvCxnSpPr>
          <p:cNvPr id="55" name="Gerade Verbindung 54"/>
          <p:cNvCxnSpPr/>
          <p:nvPr/>
        </p:nvCxnSpPr>
        <p:spPr bwMode="auto">
          <a:xfrm flipV="1">
            <a:off x="8265368" y="3861048"/>
            <a:ext cx="0" cy="7920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feld 55"/>
          <p:cNvSpPr txBox="1"/>
          <p:nvPr/>
        </p:nvSpPr>
        <p:spPr>
          <a:xfrm>
            <a:off x="6703132" y="3501008"/>
            <a:ext cx="163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smtClean="0">
                <a:latin typeface="Arial"/>
                <a:cs typeface="Arial"/>
              </a:rPr>
              <a:t>Cluster </a:t>
            </a:r>
            <a:r>
              <a:rPr lang="de-DE" sz="1800" b="0" dirty="0" err="1" smtClean="0">
                <a:latin typeface="Arial"/>
                <a:cs typeface="Arial"/>
              </a:rPr>
              <a:t>trigger</a:t>
            </a:r>
            <a:endParaRPr lang="de-DE" sz="18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4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1026" descr=" earth.jpg                                                      00070C25Macintosh HD                   C0A0FF6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54"/>
          <a:stretch>
            <a:fillRect/>
          </a:stretch>
        </p:blipFill>
        <p:spPr bwMode="auto">
          <a:xfrm>
            <a:off x="454025" y="304800"/>
            <a:ext cx="8461375" cy="52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2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2504728" y="4764360"/>
            <a:ext cx="3168352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   ROTSE (since 2008)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- 0.45 m diameter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   - 3.5 deg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</a:t>
            </a:r>
            <a:r>
              <a:rPr lang="en-US" sz="2200" dirty="0" err="1" smtClean="0"/>
              <a:t>FoV</a:t>
            </a: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	</a:t>
            </a:r>
            <a:endParaRPr lang="en-US" sz="18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grpSp>
        <p:nvGrpSpPr>
          <p:cNvPr id="674825" name="Group 1033"/>
          <p:cNvGrpSpPr>
            <a:grpSpLocks/>
          </p:cNvGrpSpPr>
          <p:nvPr/>
        </p:nvGrpSpPr>
        <p:grpSpPr bwMode="auto">
          <a:xfrm>
            <a:off x="2590800" y="2057400"/>
            <a:ext cx="5257800" cy="1752600"/>
            <a:chOff x="1632" y="1248"/>
            <a:chExt cx="3312" cy="1104"/>
          </a:xfrm>
        </p:grpSpPr>
        <p:sp>
          <p:nvSpPr>
            <p:cNvPr id="674826" name="Oval 1034"/>
            <p:cNvSpPr>
              <a:spLocks noChangeArrowheads="1"/>
            </p:cNvSpPr>
            <p:nvPr/>
          </p:nvSpPr>
          <p:spPr bwMode="auto">
            <a:xfrm>
              <a:off x="1632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4827" name="Oval 1035"/>
            <p:cNvSpPr>
              <a:spLocks noChangeArrowheads="1"/>
            </p:cNvSpPr>
            <p:nvPr/>
          </p:nvSpPr>
          <p:spPr bwMode="auto">
            <a:xfrm>
              <a:off x="3312" y="12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2000">
                <a:latin typeface="Times" charset="0"/>
              </a:endParaRPr>
            </a:p>
          </p:txBody>
        </p:sp>
        <p:sp>
          <p:nvSpPr>
            <p:cNvPr id="674828" name="Oval 1036"/>
            <p:cNvSpPr>
              <a:spLocks noChangeArrowheads="1"/>
            </p:cNvSpPr>
            <p:nvPr/>
          </p:nvSpPr>
          <p:spPr bwMode="auto">
            <a:xfrm>
              <a:off x="4848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4829" name="Oval 1037"/>
            <p:cNvSpPr>
              <a:spLocks noChangeArrowheads="1"/>
            </p:cNvSpPr>
            <p:nvPr/>
          </p:nvSpPr>
          <p:spPr bwMode="auto">
            <a:xfrm>
              <a:off x="3264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4831" name="Oval 1039"/>
          <p:cNvSpPr>
            <a:spLocks noChangeArrowheads="1"/>
          </p:cNvSpPr>
          <p:nvPr/>
        </p:nvSpPr>
        <p:spPr bwMode="auto">
          <a:xfrm>
            <a:off x="2393950" y="2057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4833" name="Oval 1041"/>
          <p:cNvSpPr>
            <a:spLocks noChangeArrowheads="1"/>
          </p:cNvSpPr>
          <p:nvPr/>
        </p:nvSpPr>
        <p:spPr bwMode="auto">
          <a:xfrm>
            <a:off x="2504728" y="4910138"/>
            <a:ext cx="153988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4834" name="Rectangle 1042"/>
          <p:cNvSpPr>
            <a:spLocks noChangeArrowheads="1"/>
          </p:cNvSpPr>
          <p:nvPr/>
        </p:nvSpPr>
        <p:spPr bwMode="auto">
          <a:xfrm>
            <a:off x="5529064" y="4762500"/>
            <a:ext cx="42100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0" dirty="0">
                <a:latin typeface="Arial"/>
                <a:cs typeface="Arial"/>
              </a:rPr>
              <a:t>	</a:t>
            </a:r>
            <a:r>
              <a:rPr lang="en-US" sz="2200" b="0" dirty="0" smtClean="0">
                <a:latin typeface="Arial"/>
                <a:cs typeface="Arial"/>
              </a:rPr>
              <a:t>PTF (since 2011)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0" dirty="0">
                <a:latin typeface="Arial"/>
                <a:cs typeface="Arial"/>
              </a:rPr>
              <a:t>	</a:t>
            </a:r>
            <a:r>
              <a:rPr lang="en-US" sz="2200" b="0" dirty="0" smtClean="0">
                <a:latin typeface="Arial"/>
                <a:cs typeface="Arial"/>
              </a:rPr>
              <a:t>- 1.2 </a:t>
            </a:r>
            <a:r>
              <a:rPr lang="en-US" sz="2200" b="0" dirty="0">
                <a:latin typeface="Arial"/>
                <a:cs typeface="Arial"/>
              </a:rPr>
              <a:t>m </a:t>
            </a:r>
            <a:r>
              <a:rPr lang="en-US" sz="2200" b="0" dirty="0" smtClean="0">
                <a:latin typeface="Arial"/>
                <a:cs typeface="Arial"/>
              </a:rPr>
              <a:t>diameter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200" b="0" dirty="0">
                <a:latin typeface="Arial"/>
                <a:cs typeface="Arial"/>
              </a:rPr>
              <a:t>	</a:t>
            </a:r>
            <a:r>
              <a:rPr lang="en-US" sz="2200" b="0" dirty="0" smtClean="0">
                <a:latin typeface="Arial"/>
                <a:cs typeface="Arial"/>
              </a:rPr>
              <a:t>- </a:t>
            </a:r>
            <a:r>
              <a:rPr lang="en-US" sz="2200" b="0" dirty="0">
                <a:latin typeface="Arial"/>
                <a:cs typeface="Arial"/>
              </a:rPr>
              <a:t>8</a:t>
            </a:r>
            <a:r>
              <a:rPr lang="en-US" sz="2200" b="0" dirty="0" smtClean="0">
                <a:latin typeface="Arial"/>
                <a:cs typeface="Arial"/>
              </a:rPr>
              <a:t> deg</a:t>
            </a:r>
            <a:r>
              <a:rPr lang="en-US" sz="2200" b="0" baseline="30000" dirty="0" smtClean="0">
                <a:latin typeface="Arial"/>
                <a:cs typeface="Arial"/>
              </a:rPr>
              <a:t>2</a:t>
            </a:r>
            <a:r>
              <a:rPr lang="en-US" sz="2200" b="0" dirty="0" smtClean="0">
                <a:latin typeface="Arial"/>
                <a:cs typeface="Arial"/>
              </a:rPr>
              <a:t> </a:t>
            </a:r>
            <a:r>
              <a:rPr lang="en-US" sz="2200" b="0" dirty="0" err="1">
                <a:latin typeface="Arial"/>
                <a:cs typeface="Arial"/>
              </a:rPr>
              <a:t>FoV</a:t>
            </a:r>
            <a:endParaRPr lang="en-US" sz="2200" b="0" dirty="0">
              <a:latin typeface="Arial"/>
              <a:cs typeface="Arial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US" b="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0" dirty="0"/>
              <a:t>    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b="0" dirty="0"/>
              <a:t>	</a:t>
            </a:r>
          </a:p>
        </p:txBody>
      </p:sp>
      <p:sp>
        <p:nvSpPr>
          <p:cNvPr id="674835" name="Oval 1043"/>
          <p:cNvSpPr>
            <a:spLocks noChangeArrowheads="1"/>
          </p:cNvSpPr>
          <p:nvPr/>
        </p:nvSpPr>
        <p:spPr bwMode="auto">
          <a:xfrm>
            <a:off x="5630516" y="4940300"/>
            <a:ext cx="150812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4836" name="Text Box 1044"/>
          <p:cNvSpPr txBox="1">
            <a:spLocks noChangeArrowheads="1"/>
          </p:cNvSpPr>
          <p:nvPr/>
        </p:nvSpPr>
        <p:spPr bwMode="auto">
          <a:xfrm>
            <a:off x="9463088" y="65913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27</a:t>
            </a:r>
            <a:endParaRPr lang="en-US" sz="1600" b="0"/>
          </a:p>
        </p:txBody>
      </p:sp>
      <p:pic>
        <p:nvPicPr>
          <p:cNvPr id="674841" name="Picture 1049" descr="sotorion.jpg                                                   00070C30Macintosh HD                   C0A0FF6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070225"/>
            <a:ext cx="20320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42" name="Line 1050"/>
          <p:cNvSpPr>
            <a:spLocks noChangeShapeType="1"/>
          </p:cNvSpPr>
          <p:nvPr/>
        </p:nvSpPr>
        <p:spPr bwMode="auto">
          <a:xfrm flipV="1">
            <a:off x="1447800" y="2286000"/>
            <a:ext cx="914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4844" name="Line 1052"/>
          <p:cNvSpPr>
            <a:spLocks noChangeShapeType="1"/>
          </p:cNvSpPr>
          <p:nvPr/>
        </p:nvSpPr>
        <p:spPr bwMode="auto">
          <a:xfrm flipH="1">
            <a:off x="7884368" y="2662808"/>
            <a:ext cx="3810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00650" cy="8382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5385048" y="188640"/>
            <a:ext cx="4172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 pitchFamily="-83" charset="0"/>
              </a:rPr>
              <a:t>The </a:t>
            </a:r>
            <a:r>
              <a:rPr lang="en-US" sz="2800" dirty="0" smtClean="0">
                <a:latin typeface="Arial" pitchFamily="-83" charset="0"/>
              </a:rPr>
              <a:t>Telescope </a:t>
            </a:r>
            <a:r>
              <a:rPr lang="en-US" sz="2800" dirty="0">
                <a:latin typeface="Arial" pitchFamily="-83" charset="0"/>
              </a:rPr>
              <a:t>Network</a:t>
            </a:r>
          </a:p>
        </p:txBody>
      </p:sp>
      <p:pic>
        <p:nvPicPr>
          <p:cNvPr id="28" name="Picture 4" descr="rotse3a_image_cr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9344" y="1137716"/>
            <a:ext cx="1545748" cy="14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82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1026" descr=" earth.jpg                                                      00070C25Macintosh HD                   C0A0FF6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54"/>
          <a:stretch>
            <a:fillRect/>
          </a:stretch>
        </p:blipFill>
        <p:spPr bwMode="auto">
          <a:xfrm>
            <a:off x="452065" y="304800"/>
            <a:ext cx="8461375" cy="52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31" name="Oval 1039"/>
          <p:cNvSpPr>
            <a:spLocks noChangeArrowheads="1"/>
          </p:cNvSpPr>
          <p:nvPr/>
        </p:nvSpPr>
        <p:spPr bwMode="auto">
          <a:xfrm>
            <a:off x="2393950" y="2057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74841" name="Picture 1049" descr="sotorion.jpg                                                   00070C30Macintosh HD                   C0A0FF6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" y="3068960"/>
            <a:ext cx="30865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42" name="Line 1050"/>
          <p:cNvSpPr>
            <a:spLocks noChangeShapeType="1"/>
          </p:cNvSpPr>
          <p:nvPr/>
        </p:nvSpPr>
        <p:spPr bwMode="auto">
          <a:xfrm flipV="1">
            <a:off x="1447800" y="2286000"/>
            <a:ext cx="9144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00650" cy="838200"/>
          </a:xfrm>
        </p:spPr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5385048" y="188640"/>
            <a:ext cx="43909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-83" charset="0"/>
              </a:rPr>
              <a:t>Palomar Transient Factory</a:t>
            </a:r>
            <a:endParaRPr lang="en-US" sz="2600" dirty="0">
              <a:latin typeface="Arial" pitchFamily="-83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77136" y="5681080"/>
            <a:ext cx="3384376" cy="844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Helvetica Neue Light"/>
                <a:cs typeface="Helvetica Neue Light"/>
              </a:rPr>
              <a:t>Starting 2015: </a:t>
            </a:r>
          </a:p>
          <a:p>
            <a:pPr algn="l"/>
            <a:r>
              <a:rPr lang="en-US" sz="1800" dirty="0" err="1" smtClean="0">
                <a:latin typeface="Helvetica Neue Light"/>
                <a:cs typeface="Helvetica Neue Light"/>
              </a:rPr>
              <a:t>Zwicky</a:t>
            </a:r>
            <a:r>
              <a:rPr lang="en-US" sz="1800" dirty="0" smtClean="0">
                <a:latin typeface="Helvetica Neue Light"/>
                <a:cs typeface="Helvetica Neue Light"/>
              </a:rPr>
              <a:t> Transient Factory: </a:t>
            </a:r>
          </a:p>
          <a:p>
            <a:pPr algn="l"/>
            <a:r>
              <a:rPr lang="en-US" sz="1800" dirty="0" smtClean="0">
                <a:latin typeface="Helvetica Neue Light"/>
                <a:cs typeface="Helvetica Neue Light"/>
              </a:rPr>
              <a:t>16 6k x 6k e2v CCDs </a:t>
            </a:r>
            <a:r>
              <a:rPr lang="de-DE" sz="1800" dirty="0" smtClean="0">
                <a:latin typeface="Helvetica Neue Light"/>
                <a:cs typeface="Helvetica Neue Light"/>
              </a:rPr>
              <a:t>–</a:t>
            </a:r>
            <a:r>
              <a:rPr lang="en-US" sz="1800" dirty="0" smtClean="0">
                <a:latin typeface="Helvetica Neue Light"/>
                <a:cs typeface="Helvetica Neue Light"/>
              </a:rPr>
              <a:t> 42 deg</a:t>
            </a:r>
            <a:r>
              <a:rPr lang="en-US" sz="1800" baseline="30000" dirty="0" smtClean="0">
                <a:latin typeface="Helvetica Neue Light"/>
                <a:cs typeface="Helvetica Neue Light"/>
              </a:rPr>
              <a:t>2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206806" y="4744976"/>
            <a:ext cx="3042338" cy="8442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Helvetica Neue Light"/>
                <a:cs typeface="Helvetica Neue Light"/>
              </a:rPr>
              <a:t>Existing PTF camera: MOSAIC 12k </a:t>
            </a:r>
            <a:r>
              <a:rPr lang="de-DE" sz="1800" dirty="0" smtClean="0">
                <a:latin typeface="Helvetica Neue Light"/>
                <a:cs typeface="Helvetica Neue Light"/>
              </a:rPr>
              <a:t>–</a:t>
            </a:r>
            <a:r>
              <a:rPr lang="en-US" sz="1800" dirty="0" smtClean="0">
                <a:latin typeface="Helvetica Neue Light"/>
                <a:cs typeface="Helvetica Neue Light"/>
              </a:rPr>
              <a:t> 7.2deg</a:t>
            </a:r>
            <a:r>
              <a:rPr lang="en-US" sz="1800" baseline="30000" dirty="0" smtClean="0">
                <a:latin typeface="Helvetica Neue Light"/>
                <a:cs typeface="Helvetica Neue Light"/>
              </a:rPr>
              <a:t>2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pic>
        <p:nvPicPr>
          <p:cNvPr id="24" name="Picture 4" descr="MOSAIC_side_by_side_a_2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8207" r="53045" b="23363"/>
          <a:stretch/>
        </p:blipFill>
        <p:spPr>
          <a:xfrm>
            <a:off x="6411787" y="2795240"/>
            <a:ext cx="2933701" cy="2794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Picture 4" descr="MOSAIC_side_by_side_a_2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25206" r="16420" b="3678"/>
          <a:stretch/>
        </p:blipFill>
        <p:spPr>
          <a:xfrm>
            <a:off x="3368824" y="1677456"/>
            <a:ext cx="2836573" cy="2903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-231576" y="5157192"/>
            <a:ext cx="338437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b="0" dirty="0">
                <a:latin typeface="Helvetica"/>
                <a:cs typeface="Helvetica"/>
              </a:rPr>
              <a:t>	</a:t>
            </a:r>
            <a:r>
              <a:rPr lang="en-US" sz="1800" b="0" dirty="0" smtClean="0">
                <a:latin typeface="Helvetica"/>
                <a:cs typeface="Helvetica"/>
              </a:rPr>
              <a:t>1.2 m Schmidt telescope</a:t>
            </a:r>
            <a:endParaRPr lang="en-US" sz="1800" b="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35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00672" y="4077072"/>
            <a:ext cx="5907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 smtClean="0">
                <a:latin typeface="Arial"/>
                <a:cs typeface="Arial"/>
              </a:rPr>
              <a:t>No</a:t>
            </a:r>
            <a:r>
              <a:rPr lang="de-DE" sz="2200" dirty="0" smtClean="0">
                <a:latin typeface="Arial"/>
                <a:cs typeface="Arial"/>
              </a:rPr>
              <a:t> such Supernova </a:t>
            </a:r>
            <a:r>
              <a:rPr lang="de-DE" sz="2200" dirty="0" err="1" smtClean="0">
                <a:latin typeface="Arial"/>
                <a:cs typeface="Arial"/>
              </a:rPr>
              <a:t>observed</a:t>
            </a:r>
            <a:r>
              <a:rPr lang="de-DE" sz="2200" dirty="0" smtClean="0">
                <a:latin typeface="Arial"/>
                <a:cs typeface="Arial"/>
              </a:rPr>
              <a:t> in 2008/2009</a:t>
            </a:r>
            <a:endParaRPr lang="de-DE" sz="2200" dirty="0">
              <a:latin typeface="Arial"/>
              <a:cs typeface="Arial"/>
            </a:endParaRPr>
          </a:p>
        </p:txBody>
      </p:sp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  <a:endParaRPr lang="de-DE" sz="2800" dirty="0" smtClean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36835" y="188640"/>
            <a:ext cx="369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-83" charset="0"/>
              </a:rPr>
              <a:t>Hunting Supernovae</a:t>
            </a:r>
            <a:endParaRPr lang="en-US" sz="2800" dirty="0">
              <a:latin typeface="Arial" pitchFamily="-83" charset="0"/>
            </a:endParaRPr>
          </a:p>
        </p:txBody>
      </p:sp>
      <p:pic>
        <p:nvPicPr>
          <p:cNvPr id="8" name="Picture 11" descr="Snapshot 2009-06-13#F12099.tiff                                00070C30Macintosh HD                   C0A0FF6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988840"/>
            <a:ext cx="60173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9"/>
          <p:cNvSpPr txBox="1">
            <a:spLocks noChangeArrowheads="1"/>
          </p:cNvSpPr>
          <p:nvPr/>
        </p:nvSpPr>
        <p:spPr bwMode="auto">
          <a:xfrm>
            <a:off x="7391400" y="6187207"/>
            <a:ext cx="2449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Arial" pitchFamily="-83" charset="0"/>
                <a:ea typeface="Arial" pitchFamily="-83" charset="0"/>
                <a:cs typeface="Arial" pitchFamily="-83" charset="0"/>
              </a:rPr>
              <a:t>Abbasi et al., A&amp;A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  <a:endParaRPr lang="de-DE" sz="2800" dirty="0" smtClean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36835" y="188640"/>
            <a:ext cx="369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-83" charset="0"/>
              </a:rPr>
              <a:t>Hunting Supernovae</a:t>
            </a:r>
            <a:endParaRPr lang="en-US" sz="2800" dirty="0">
              <a:latin typeface="Arial" pitchFamily="-83" charset="0"/>
            </a:endParaRPr>
          </a:p>
        </p:txBody>
      </p:sp>
      <p:graphicFrame>
        <p:nvGraphicFramePr>
          <p:cNvPr id="5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972763"/>
              </p:ext>
            </p:extLst>
          </p:nvPr>
        </p:nvGraphicFramePr>
        <p:xfrm>
          <a:off x="1407492" y="1772816"/>
          <a:ext cx="7073900" cy="2548886"/>
        </p:xfrm>
        <a:graphic>
          <a:graphicData uri="http://schemas.openxmlformats.org/drawingml/2006/table">
            <a:tbl>
              <a:tblPr/>
              <a:tblGrid>
                <a:gridCol w="946150"/>
                <a:gridCol w="2503488"/>
                <a:gridCol w="1804987"/>
                <a:gridCol w="1819275"/>
              </a:tblGrid>
              <a:tr h="3962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6" charset="0"/>
                        </a:rPr>
                        <a:t>multiplicity</a:t>
                      </a:r>
                      <a:endParaRPr kumimoji="0" lang="de-D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6" charset="0"/>
                        </a:rPr>
                        <a:t>observed</a:t>
                      </a:r>
                      <a:endParaRPr kumimoji="0" lang="de-D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-106" charset="0"/>
                        </a:rPr>
                        <a:t>expected</a:t>
                      </a:r>
                      <a:endParaRPr kumimoji="0" lang="de-DE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SNe</a:t>
                      </a:r>
                      <a:endParaRPr kumimoji="0" lang="de-DE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0.074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IC 40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Doubletts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06" charset="0"/>
                      </a:endParaRP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15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8.55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IC 40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Tripletts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0.003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IC 59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Doubletts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19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15.66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IC 59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Tripletts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0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10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</a:tabLst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6" charset="0"/>
                        </a:rPr>
                        <a:t>0.004</a:t>
                      </a:r>
                    </a:p>
                  </a:txBody>
                  <a:tcPr marL="90000" marR="90000" marT="66204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10" name="Textfeld 19"/>
          <p:cNvSpPr txBox="1">
            <a:spLocks noChangeArrowheads="1"/>
          </p:cNvSpPr>
          <p:nvPr/>
        </p:nvSpPr>
        <p:spPr bwMode="auto">
          <a:xfrm>
            <a:off x="7391400" y="6186790"/>
            <a:ext cx="24501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Arial" pitchFamily="-83" charset="0"/>
                <a:ea typeface="Arial" pitchFamily="-83" charset="0"/>
                <a:cs typeface="Arial" pitchFamily="-83" charset="0"/>
              </a:rPr>
              <a:t>Abbasi et al., A&amp;A </a:t>
            </a:r>
            <a:r>
              <a:rPr lang="de-DE" sz="1600" dirty="0" smtClean="0">
                <a:latin typeface="Arial" pitchFamily="-83" charset="0"/>
                <a:ea typeface="Arial" pitchFamily="-83" charset="0"/>
                <a:cs typeface="Arial" pitchFamily="-83" charset="0"/>
              </a:rPr>
              <a:t>2012</a:t>
            </a:r>
          </a:p>
        </p:txBody>
      </p:sp>
      <p:sp>
        <p:nvSpPr>
          <p:cNvPr id="6" name="Rechteck 5"/>
          <p:cNvSpPr/>
          <p:nvPr/>
        </p:nvSpPr>
        <p:spPr>
          <a:xfrm>
            <a:off x="2864768" y="4437112"/>
            <a:ext cx="4953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200" dirty="0" smtClean="0">
                <a:latin typeface="Arial"/>
                <a:cs typeface="Arial"/>
              </a:rPr>
              <a:t>First </a:t>
            </a:r>
            <a:r>
              <a:rPr lang="de-DE" sz="2200" dirty="0" err="1" smtClean="0">
                <a:latin typeface="Arial"/>
                <a:cs typeface="Arial"/>
              </a:rPr>
              <a:t>year</a:t>
            </a:r>
            <a:r>
              <a:rPr lang="de-DE" sz="2200" dirty="0" smtClean="0">
                <a:latin typeface="Arial"/>
                <a:cs typeface="Arial"/>
              </a:rPr>
              <a:t> alert </a:t>
            </a:r>
            <a:r>
              <a:rPr lang="de-DE" sz="2200" dirty="0" err="1" smtClean="0">
                <a:latin typeface="Arial"/>
                <a:cs typeface="Arial"/>
              </a:rPr>
              <a:t>statistics</a:t>
            </a:r>
            <a:r>
              <a:rPr lang="de-DE" sz="2200" dirty="0" smtClean="0">
                <a:latin typeface="Arial"/>
                <a:cs typeface="Arial"/>
              </a:rPr>
              <a:t> (</a:t>
            </a:r>
            <a:r>
              <a:rPr lang="en-US" sz="2200" dirty="0" err="1" smtClean="0"/>
              <a:t>Δt</a:t>
            </a:r>
            <a:r>
              <a:rPr lang="en-US" sz="2200" dirty="0" smtClean="0"/>
              <a:t>&lt;100s) </a:t>
            </a:r>
            <a:endParaRPr lang="de-DE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7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42125" y="14017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-304800" y="1766888"/>
            <a:ext cx="152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GRBs</a:t>
            </a:r>
            <a:endParaRPr lang="en-US" sz="280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2400" y="5653088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</a:rPr>
              <a:t>SNe ?</a:t>
            </a:r>
            <a:endParaRPr lang="en-US" sz="280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457200" y="1558925"/>
            <a:ext cx="3581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8374" name="Group 6"/>
          <p:cNvGrpSpPr>
            <a:grpSpLocks/>
          </p:cNvGrpSpPr>
          <p:nvPr/>
        </p:nvGrpSpPr>
        <p:grpSpPr bwMode="auto">
          <a:xfrm>
            <a:off x="-76200" y="2057400"/>
            <a:ext cx="3276600" cy="3124200"/>
            <a:chOff x="4033" y="672"/>
            <a:chExt cx="2236" cy="2016"/>
          </a:xfrm>
        </p:grpSpPr>
        <p:pic>
          <p:nvPicPr>
            <p:cNvPr id="5838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" y="977"/>
              <a:ext cx="1560" cy="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4" name="AutoShape 8"/>
            <p:cNvSpPr>
              <a:spLocks noChangeArrowheads="1"/>
            </p:cNvSpPr>
            <p:nvPr/>
          </p:nvSpPr>
          <p:spPr bwMode="auto">
            <a:xfrm>
              <a:off x="4033" y="672"/>
              <a:ext cx="2236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9 w 21600"/>
                <a:gd name="T25" fmla="*/ 3161 h 21600"/>
                <a:gd name="T26" fmla="*/ 18441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464" y="10800"/>
                  </a:moveTo>
                  <a:cubicBezTo>
                    <a:pt x="3464" y="14852"/>
                    <a:pt x="6748" y="18136"/>
                    <a:pt x="10800" y="18136"/>
                  </a:cubicBezTo>
                  <a:cubicBezTo>
                    <a:pt x="14852" y="18136"/>
                    <a:pt x="18136" y="14852"/>
                    <a:pt x="18136" y="10800"/>
                  </a:cubicBezTo>
                  <a:cubicBezTo>
                    <a:pt x="18136" y="6748"/>
                    <a:pt x="14852" y="3464"/>
                    <a:pt x="10800" y="3464"/>
                  </a:cubicBezTo>
                  <a:cubicBezTo>
                    <a:pt x="6748" y="3464"/>
                    <a:pt x="3464" y="6748"/>
                    <a:pt x="3464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8375" name="Text Box 9"/>
          <p:cNvSpPr txBox="1">
            <a:spLocks noChangeArrowheads="1"/>
          </p:cNvSpPr>
          <p:nvPr/>
        </p:nvSpPr>
        <p:spPr bwMode="auto">
          <a:xfrm>
            <a:off x="4941888" y="40052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 sz="3600" b="0">
              <a:solidFill>
                <a:schemeClr val="accent2"/>
              </a:solidFill>
              <a:latin typeface="Arial" pitchFamily="-83" charset="0"/>
            </a:endParaRPr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304800" y="1431925"/>
            <a:ext cx="434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>
                <a:latin typeface="Arial" pitchFamily="-83" charset="0"/>
                <a:sym typeface="Symbol" pitchFamily="-83" charset="2"/>
              </a:rPr>
              <a:t>Are there GRB-like jets           inside of core-collapse supernovae?</a:t>
            </a:r>
            <a:endParaRPr lang="en-US" b="0">
              <a:latin typeface="Arial" pitchFamily="-83" charset="0"/>
              <a:sym typeface="Symbol" pitchFamily="-83" charset="2"/>
            </a:endParaRPr>
          </a:p>
        </p:txBody>
      </p:sp>
      <p:sp>
        <p:nvSpPr>
          <p:cNvPr id="5837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838200"/>
          </a:xfrm>
          <a:noFill/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  <a:endParaRPr lang="en-US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5307013" y="166688"/>
            <a:ext cx="4075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Arial" pitchFamily="-83" charset="0"/>
              </a:rPr>
              <a:t>Supernova constraints</a:t>
            </a:r>
          </a:p>
        </p:txBody>
      </p:sp>
      <p:pic>
        <p:nvPicPr>
          <p:cNvPr id="5837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066800"/>
            <a:ext cx="65436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Text Box 5"/>
          <p:cNvSpPr txBox="1">
            <a:spLocks noChangeArrowheads="1"/>
          </p:cNvSpPr>
          <p:nvPr/>
        </p:nvSpPr>
        <p:spPr bwMode="auto">
          <a:xfrm>
            <a:off x="762000" y="5594350"/>
            <a:ext cx="8388350" cy="8826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Less than 4.2% of all core-collapse S</a:t>
            </a:r>
            <a:r>
              <a:rPr lang="de-DE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N</a:t>
            </a:r>
            <a:r>
              <a:rPr lang="en-GB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e contain a jet with </a:t>
            </a:r>
            <a:r>
              <a:rPr lang="en-US" altLang="ja-JP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Γ</a:t>
            </a:r>
            <a:r>
              <a:rPr lang="en-GB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 = 10 und E</a:t>
            </a:r>
            <a:r>
              <a:rPr lang="en-GB" sz="2400" baseline="-330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jet</a:t>
            </a:r>
            <a:r>
              <a:rPr lang="en-GB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 = 3×10</a:t>
            </a:r>
            <a:r>
              <a:rPr lang="en-GB" sz="2400" baseline="330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51</a:t>
            </a:r>
            <a:r>
              <a:rPr lang="en-GB" sz="2400">
                <a:solidFill>
                  <a:srgbClr val="000000"/>
                </a:solidFill>
                <a:latin typeface="Arial" pitchFamily="-83" charset="0"/>
                <a:ea typeface="Arial" pitchFamily="-83" charset="0"/>
                <a:cs typeface="Arial" pitchFamily="-83" charset="0"/>
              </a:rPr>
              <a:t>erg</a:t>
            </a:r>
          </a:p>
        </p:txBody>
      </p:sp>
      <p:sp>
        <p:nvSpPr>
          <p:cNvPr id="58381" name="Textfeld 18"/>
          <p:cNvSpPr txBox="1">
            <a:spLocks noChangeArrowheads="1"/>
          </p:cNvSpPr>
          <p:nvPr/>
        </p:nvSpPr>
        <p:spPr bwMode="auto">
          <a:xfrm>
            <a:off x="9601200" y="61722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382" name="Textfeld 19"/>
          <p:cNvSpPr txBox="1">
            <a:spLocks noChangeArrowheads="1"/>
          </p:cNvSpPr>
          <p:nvPr/>
        </p:nvSpPr>
        <p:spPr bwMode="auto">
          <a:xfrm>
            <a:off x="7391400" y="881063"/>
            <a:ext cx="2449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Arial" pitchFamily="-83" charset="0"/>
                <a:ea typeface="Arial" pitchFamily="-83" charset="0"/>
                <a:cs typeface="Arial" pitchFamily="-83" charset="0"/>
              </a:rPr>
              <a:t>Abbasi et al., A&amp;A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842125" y="1146584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837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838200"/>
          </a:xfrm>
          <a:noFill/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  <a:endParaRPr lang="en-US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5307013" y="166688"/>
            <a:ext cx="36761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latin typeface="Arial" pitchFamily="-83" charset="0"/>
              </a:rPr>
              <a:t>The first Supernova!</a:t>
            </a:r>
            <a:endParaRPr lang="en-US" sz="2800" dirty="0">
              <a:latin typeface="Arial" pitchFamily="-83" charset="0"/>
            </a:endParaRPr>
          </a:p>
        </p:txBody>
      </p:sp>
      <p:pic>
        <p:nvPicPr>
          <p:cNvPr id="18" name="Inhaltsplatzhalter 8" descr="imag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2" r="-10790"/>
          <a:stretch/>
        </p:blipFill>
        <p:spPr>
          <a:xfrm>
            <a:off x="12247" y="1052736"/>
            <a:ext cx="5325284" cy="1725425"/>
          </a:xfrm>
          <a:prstGeom prst="rect">
            <a:avLst/>
          </a:prstGeom>
        </p:spPr>
      </p:pic>
      <p:sp>
        <p:nvSpPr>
          <p:cNvPr id="19" name="Rectangle 26"/>
          <p:cNvSpPr txBox="1">
            <a:spLocks noChangeArrowheads="1"/>
          </p:cNvSpPr>
          <p:nvPr/>
        </p:nvSpPr>
        <p:spPr>
          <a:xfrm>
            <a:off x="4736976" y="1220784"/>
            <a:ext cx="5189575" cy="415243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7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/>
              <a:t>  Spring 2012 alert </a:t>
            </a:r>
            <a:endParaRPr lang="en-US" sz="2200" b="0" dirty="0" smtClean="0"/>
          </a:p>
          <a:p>
            <a:pPr marL="442913" lvl="1" indent="-266700">
              <a:buSzPct val="50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dirty="0" smtClean="0"/>
              <a:t>Two neutrinos </a:t>
            </a:r>
            <a:r>
              <a:rPr lang="en-US" sz="2200" b="0" dirty="0" err="1" smtClean="0"/>
              <a:t>Δt</a:t>
            </a:r>
            <a:r>
              <a:rPr lang="en-US" sz="2200" b="0" dirty="0" smtClean="0"/>
              <a:t>=1.3 s apart</a:t>
            </a:r>
          </a:p>
          <a:p>
            <a:pPr marL="442913" lvl="1" indent="-266700">
              <a:buSzPct val="50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dirty="0" smtClean="0"/>
              <a:t>Discovery of SN with PTF at the location of the alert </a:t>
            </a:r>
          </a:p>
          <a:p>
            <a:pPr marL="442913" lvl="1" indent="-266700">
              <a:buSzPct val="50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dirty="0" smtClean="0"/>
              <a:t>Spectroscopic confirmation as SN Type </a:t>
            </a:r>
            <a:r>
              <a:rPr lang="en-US" sz="2200" b="0" dirty="0" err="1" smtClean="0"/>
              <a:t>IIn</a:t>
            </a:r>
            <a:r>
              <a:rPr lang="en-US" sz="2200" b="0" dirty="0" smtClean="0"/>
              <a:t> @ z=0.06</a:t>
            </a:r>
          </a:p>
          <a:p>
            <a:pPr marL="442913" lvl="1" indent="-266700">
              <a:buSzPct val="50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dirty="0" smtClean="0"/>
              <a:t>Significance for correct </a:t>
            </a:r>
          </a:p>
          <a:p>
            <a:pPr marL="176213" lvl="1" indent="0">
              <a:buSzPct val="50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dirty="0"/>
              <a:t>	</a:t>
            </a:r>
            <a:r>
              <a:rPr lang="en-US" sz="2200" b="0" dirty="0" smtClean="0"/>
              <a:t>association ~2σ </a:t>
            </a:r>
          </a:p>
          <a:p>
            <a:pPr marL="442913" lvl="1" indent="-266700">
              <a:buSzPct val="50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FF0000"/>
                </a:solidFill>
              </a:rPr>
              <a:t>Caveat: Archival search with </a:t>
            </a:r>
            <a:r>
              <a:rPr lang="en-US" sz="2200" dirty="0" err="1" smtClean="0">
                <a:solidFill>
                  <a:srgbClr val="FF0000"/>
                </a:solidFill>
              </a:rPr>
              <a:t>PanStarrs</a:t>
            </a:r>
            <a:r>
              <a:rPr lang="en-US" sz="2200" dirty="0" smtClean="0">
                <a:solidFill>
                  <a:srgbClr val="FF0000"/>
                </a:solidFill>
              </a:rPr>
              <a:t> showed  Supernova was already several month old</a:t>
            </a:r>
          </a:p>
          <a:p>
            <a:pPr marL="442913" lvl="1" indent="-266700">
              <a:buSzPct val="75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 smtClean="0"/>
          </a:p>
          <a:p>
            <a:pPr marL="176213" lvl="1" indent="0">
              <a:buSzPct val="7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/>
          </a:p>
          <a:p>
            <a:pPr marL="442913" lvl="1" indent="-266700">
              <a:buSzPct val="75000"/>
              <a:buFont typeface="Wingdings" charset="0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/>
          </a:p>
          <a:p>
            <a:pPr marL="0" indent="0">
              <a:buSzPct val="7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/>
          </a:p>
        </p:txBody>
      </p:sp>
      <p:sp>
        <p:nvSpPr>
          <p:cNvPr id="20" name="Rechteck 19"/>
          <p:cNvSpPr/>
          <p:nvPr/>
        </p:nvSpPr>
        <p:spPr>
          <a:xfrm>
            <a:off x="4664968" y="4077072"/>
            <a:ext cx="4904439" cy="16734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2" name="Bild 1" descr="my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3" y="3010560"/>
            <a:ext cx="4099191" cy="358679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76536" y="3140968"/>
            <a:ext cx="2070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0" dirty="0">
                <a:latin typeface="Arial"/>
                <a:cs typeface="Arial"/>
              </a:rPr>
              <a:t> </a:t>
            </a:r>
            <a:r>
              <a:rPr lang="de-DE" sz="1400" b="0" dirty="0" err="1" smtClean="0">
                <a:latin typeface="Arial"/>
                <a:cs typeface="Arial"/>
              </a:rPr>
              <a:t>Voge</a:t>
            </a:r>
            <a:r>
              <a:rPr lang="de-DE" sz="1400" b="0" dirty="0" smtClean="0">
                <a:latin typeface="Arial"/>
                <a:cs typeface="Arial"/>
              </a:rPr>
              <a:t> </a:t>
            </a:r>
            <a:r>
              <a:rPr lang="de-DE" sz="1400" b="0" dirty="0">
                <a:latin typeface="Arial"/>
                <a:cs typeface="Arial"/>
              </a:rPr>
              <a:t>et al., ICRC </a:t>
            </a:r>
            <a:r>
              <a:rPr lang="de-DE" sz="1400" b="0" dirty="0" smtClean="0">
                <a:latin typeface="Arial"/>
                <a:cs typeface="Arial"/>
              </a:rPr>
              <a:t>2013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542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846" y="-1488"/>
            <a:ext cx="5200650" cy="838200"/>
          </a:xfrm>
        </p:spPr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follow-up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SWIFT/XRT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72480" y="188640"/>
            <a:ext cx="374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latin typeface="Arial"/>
                <a:cs typeface="Arial"/>
              </a:rPr>
              <a:t>Hunting</a:t>
            </a:r>
            <a:r>
              <a:rPr lang="de-DE" sz="2400" dirty="0" smtClean="0">
                <a:latin typeface="Arial"/>
                <a:cs typeface="Arial"/>
              </a:rPr>
              <a:t> GRB </a:t>
            </a:r>
            <a:r>
              <a:rPr lang="de-DE" sz="2400" dirty="0" err="1" smtClean="0">
                <a:latin typeface="Arial"/>
                <a:cs typeface="Arial"/>
              </a:rPr>
              <a:t>afterglows</a:t>
            </a:r>
            <a:endParaRPr lang="de-DE" sz="2400" dirty="0">
              <a:latin typeface="Arial"/>
              <a:cs typeface="Arial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85048" y="2426494"/>
            <a:ext cx="4233862" cy="3306762"/>
            <a:chOff x="269" y="2477"/>
            <a:chExt cx="2667" cy="208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2477"/>
              <a:ext cx="2667" cy="2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520" y="2722"/>
              <a:ext cx="0" cy="1664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202" y="2715"/>
              <a:ext cx="0" cy="1666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16200000">
              <a:off x="1223" y="2959"/>
              <a:ext cx="580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>
                  <a:solidFill>
                    <a:srgbClr val="000000"/>
                  </a:solidFill>
                  <a:latin typeface="Calibri" charset="0"/>
                </a:rPr>
                <a:t>1 hour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 rot="16200000">
              <a:off x="1938" y="2951"/>
              <a:ext cx="515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1 day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631" y="2722"/>
              <a:ext cx="0" cy="16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 rot="16200000">
              <a:off x="2325" y="2962"/>
              <a:ext cx="628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723900" algn="l"/>
                </a:tabLst>
              </a:pPr>
              <a:r>
                <a:rPr lang="en-US">
                  <a:solidFill>
                    <a:srgbClr val="000000"/>
                  </a:solidFill>
                  <a:latin typeface="Calibri" charset="0"/>
                </a:rPr>
                <a:t>1 week</a:t>
              </a: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836712"/>
            <a:ext cx="1963689" cy="14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" name="Line 15"/>
          <p:cNvSpPr>
            <a:spLocks noChangeShapeType="1"/>
          </p:cNvSpPr>
          <p:nvPr/>
        </p:nvSpPr>
        <p:spPr bwMode="auto">
          <a:xfrm flipV="1">
            <a:off x="3751585" y="2780159"/>
            <a:ext cx="798513" cy="4762"/>
          </a:xfrm>
          <a:prstGeom prst="line">
            <a:avLst/>
          </a:prstGeom>
          <a:noFill/>
          <a:ln w="63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Rectangle 16"/>
          <p:cNvSpPr>
            <a:spLocks noChangeArrowheads="1"/>
          </p:cNvSpPr>
          <p:nvPr/>
        </p:nvSpPr>
        <p:spPr bwMode="auto">
          <a:xfrm>
            <a:off x="3829373" y="2310259"/>
            <a:ext cx="763587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</a:tabLst>
            </a:pPr>
            <a:r>
              <a:rPr lang="en-US" sz="2200">
                <a:solidFill>
                  <a:srgbClr val="000000"/>
                </a:solidFill>
                <a:latin typeface="Calibri" charset="0"/>
              </a:rPr>
              <a:t>0.4°</a:t>
            </a:r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649735" y="1110109"/>
            <a:ext cx="2027238" cy="2174875"/>
            <a:chOff x="592" y="1345"/>
            <a:chExt cx="1277" cy="1370"/>
          </a:xfrm>
        </p:grpSpPr>
        <p:sp>
          <p:nvSpPr>
            <p:cNvPr id="84" name="Oval 18"/>
            <p:cNvSpPr>
              <a:spLocks noChangeArrowheads="1"/>
            </p:cNvSpPr>
            <p:nvPr/>
          </p:nvSpPr>
          <p:spPr bwMode="auto">
            <a:xfrm>
              <a:off x="592" y="1987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5" name="Oval 19"/>
            <p:cNvSpPr>
              <a:spLocks noChangeArrowheads="1"/>
            </p:cNvSpPr>
            <p:nvPr/>
          </p:nvSpPr>
          <p:spPr bwMode="auto">
            <a:xfrm>
              <a:off x="592" y="1565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979" y="2214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Oval 21"/>
            <p:cNvSpPr>
              <a:spLocks noChangeArrowheads="1"/>
            </p:cNvSpPr>
            <p:nvPr/>
          </p:nvSpPr>
          <p:spPr bwMode="auto">
            <a:xfrm>
              <a:off x="979" y="1345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Oval 22"/>
            <p:cNvSpPr>
              <a:spLocks noChangeArrowheads="1"/>
            </p:cNvSpPr>
            <p:nvPr/>
          </p:nvSpPr>
          <p:spPr bwMode="auto">
            <a:xfrm>
              <a:off x="1368" y="1989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Oval 23"/>
            <p:cNvSpPr>
              <a:spLocks noChangeArrowheads="1"/>
            </p:cNvSpPr>
            <p:nvPr/>
          </p:nvSpPr>
          <p:spPr bwMode="auto">
            <a:xfrm>
              <a:off x="979" y="1778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Oval 24"/>
            <p:cNvSpPr>
              <a:spLocks noChangeArrowheads="1"/>
            </p:cNvSpPr>
            <p:nvPr/>
          </p:nvSpPr>
          <p:spPr bwMode="auto">
            <a:xfrm>
              <a:off x="1368" y="1553"/>
              <a:ext cx="502" cy="50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2" name="Rechteck 91"/>
          <p:cNvSpPr/>
          <p:nvPr/>
        </p:nvSpPr>
        <p:spPr>
          <a:xfrm>
            <a:off x="272480" y="3704037"/>
            <a:ext cx="5169024" cy="1871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b="0" dirty="0" smtClean="0">
                <a:latin typeface="Arial"/>
                <a:cs typeface="Arial"/>
              </a:rPr>
              <a:t> First observations with &lt; 4 hours delay 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b="0" dirty="0" smtClean="0">
                <a:latin typeface="Arial"/>
                <a:cs typeface="Arial"/>
              </a:rPr>
              <a:t> Tiling </a:t>
            </a:r>
            <a:r>
              <a:rPr lang="en-US" b="0" dirty="0">
                <a:latin typeface="Arial"/>
                <a:cs typeface="Arial"/>
              </a:rPr>
              <a:t>needed due to small </a:t>
            </a:r>
            <a:r>
              <a:rPr lang="en-US" b="0" dirty="0" err="1">
                <a:latin typeface="Arial"/>
                <a:cs typeface="Arial"/>
              </a:rPr>
              <a:t>FoV</a:t>
            </a:r>
            <a:r>
              <a:rPr lang="en-US" b="0" dirty="0">
                <a:latin typeface="Arial"/>
                <a:cs typeface="Arial"/>
              </a:rPr>
              <a:t> of Swift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b="0" dirty="0" smtClean="0">
                <a:latin typeface="Arial"/>
                <a:cs typeface="Arial"/>
              </a:rPr>
              <a:t> Currently</a:t>
            </a:r>
            <a:r>
              <a:rPr lang="en-US" b="0" dirty="0">
                <a:latin typeface="Arial"/>
                <a:cs typeface="Arial"/>
              </a:rPr>
              <a:t>: One field per orbit</a:t>
            </a:r>
          </a:p>
          <a:p>
            <a:pPr>
              <a:spcAft>
                <a:spcPts val="1425"/>
              </a:spcAft>
              <a:buSzPct val="45000"/>
              <a:buFont typeface="Wingdings" charset="0"/>
              <a:buChar char=""/>
            </a:pPr>
            <a:r>
              <a:rPr lang="en-US" b="0" dirty="0" smtClean="0">
                <a:latin typeface="Arial"/>
                <a:cs typeface="Arial"/>
              </a:rPr>
              <a:t> Swift team implementing </a:t>
            </a:r>
            <a:r>
              <a:rPr lang="en-US" b="0" dirty="0">
                <a:latin typeface="Arial"/>
                <a:cs typeface="Arial"/>
              </a:rPr>
              <a:t>7 fields per </a:t>
            </a:r>
            <a:r>
              <a:rPr lang="en-US" b="0" dirty="0" smtClean="0">
                <a:latin typeface="Arial"/>
                <a:cs typeface="Arial"/>
              </a:rPr>
              <a:t>orbit</a:t>
            </a:r>
            <a:endParaRPr lang="en-US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2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56" y="0"/>
            <a:ext cx="8913440" cy="838200"/>
          </a:xfrm>
        </p:spPr>
        <p:txBody>
          <a:bodyPr/>
          <a:lstStyle/>
          <a:p>
            <a:r>
              <a:rPr lang="de-DE" sz="2800" dirty="0" smtClean="0"/>
              <a:t>Gamma-</a:t>
            </a:r>
            <a:r>
              <a:rPr lang="de-DE" sz="2800" dirty="0" err="1" smtClean="0"/>
              <a:t>ray</a:t>
            </a:r>
            <a:r>
              <a:rPr lang="de-DE" sz="2800" dirty="0" smtClean="0"/>
              <a:t> </a:t>
            </a:r>
            <a:r>
              <a:rPr lang="de-DE" sz="2800" dirty="0" err="1" smtClean="0"/>
              <a:t>follow-up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MAGIC &amp; </a:t>
            </a:r>
            <a:r>
              <a:rPr lang="de-DE" sz="2800" dirty="0" err="1" smtClean="0"/>
              <a:t>Veritas</a:t>
            </a:r>
            <a:endParaRPr lang="de-DE" sz="2800" dirty="0"/>
          </a:p>
        </p:txBody>
      </p:sp>
      <p:pic>
        <p:nvPicPr>
          <p:cNvPr id="7" name="Bild 6"/>
          <p:cNvPicPr/>
          <p:nvPr/>
        </p:nvPicPr>
        <p:blipFill>
          <a:blip r:embed="rId2"/>
          <a:stretch>
            <a:fillRect/>
          </a:stretch>
        </p:blipFill>
        <p:spPr>
          <a:xfrm>
            <a:off x="4448944" y="2492896"/>
            <a:ext cx="5457056" cy="3960440"/>
          </a:xfrm>
          <a:prstGeom prst="rect">
            <a:avLst/>
          </a:prstGeom>
        </p:spPr>
      </p:pic>
      <p:pic>
        <p:nvPicPr>
          <p:cNvPr id="8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760" y="908720"/>
            <a:ext cx="2113544" cy="156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6456" y="2851189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b="0" dirty="0" smtClean="0">
                <a:latin typeface="Arial"/>
                <a:cs typeface="Arial"/>
              </a:rPr>
              <a:t>Trigger on </a:t>
            </a:r>
            <a:r>
              <a:rPr lang="de-DE" b="0" dirty="0" err="1" smtClean="0">
                <a:latin typeface="Arial"/>
                <a:cs typeface="Arial"/>
              </a:rPr>
              <a:t>neutrino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cluster</a:t>
            </a:r>
            <a:r>
              <a:rPr lang="de-DE" b="0" dirty="0" smtClean="0">
                <a:latin typeface="Arial"/>
                <a:cs typeface="Arial"/>
              </a:rPr>
              <a:t> in </a:t>
            </a:r>
            <a:r>
              <a:rPr lang="de-DE" b="0" dirty="0" err="1" smtClean="0">
                <a:latin typeface="Arial"/>
                <a:cs typeface="Arial"/>
              </a:rPr>
              <a:t>direction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of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predefined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candidate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list</a:t>
            </a:r>
            <a:endParaRPr lang="de-DE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e-DE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b="0" dirty="0" smtClean="0">
                <a:latin typeface="Arial"/>
                <a:cs typeface="Arial"/>
              </a:rPr>
              <a:t>Trigger </a:t>
            </a:r>
            <a:r>
              <a:rPr lang="de-DE" b="0" dirty="0" err="1">
                <a:latin typeface="Arial"/>
                <a:cs typeface="Arial"/>
              </a:rPr>
              <a:t>t</a:t>
            </a:r>
            <a:r>
              <a:rPr lang="de-DE" b="0" dirty="0" err="1" smtClean="0">
                <a:latin typeface="Arial"/>
                <a:cs typeface="Arial"/>
              </a:rPr>
              <a:t>hreshold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set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according</a:t>
            </a:r>
            <a:r>
              <a:rPr lang="de-DE" b="0" dirty="0">
                <a:latin typeface="Arial"/>
                <a:cs typeface="Arial"/>
              </a:rPr>
              <a:t> </a:t>
            </a:r>
            <a:r>
              <a:rPr lang="de-DE" b="0" dirty="0" smtClean="0">
                <a:latin typeface="Arial"/>
                <a:cs typeface="Arial"/>
              </a:rPr>
              <a:t>ACT time </a:t>
            </a:r>
            <a:r>
              <a:rPr lang="de-DE" b="0" dirty="0" err="1" smtClean="0">
                <a:latin typeface="Arial"/>
                <a:cs typeface="Arial"/>
              </a:rPr>
              <a:t>allocation</a:t>
            </a:r>
            <a:r>
              <a:rPr lang="de-DE" b="0" dirty="0" smtClean="0">
                <a:latin typeface="Arial"/>
                <a:cs typeface="Arial"/>
              </a:rPr>
              <a:t> (1-3 per </a:t>
            </a:r>
            <a:r>
              <a:rPr lang="de-DE" b="0" dirty="0" err="1" smtClean="0">
                <a:latin typeface="Arial"/>
                <a:cs typeface="Arial"/>
              </a:rPr>
              <a:t>year</a:t>
            </a:r>
            <a:r>
              <a:rPr lang="de-DE" b="0" dirty="0" smtClean="0">
                <a:latin typeface="Arial"/>
                <a:cs typeface="Arial"/>
              </a:rPr>
              <a:t>)  MAGIC: 3.2 </a:t>
            </a:r>
            <a:r>
              <a:rPr lang="de-DE" b="0" dirty="0" err="1" smtClean="0">
                <a:latin typeface="Arial"/>
                <a:cs typeface="Arial"/>
              </a:rPr>
              <a:t>σ</a:t>
            </a:r>
            <a:r>
              <a:rPr lang="de-DE" b="0" dirty="0" smtClean="0">
                <a:latin typeface="Arial"/>
                <a:cs typeface="Arial"/>
              </a:rPr>
              <a:t>; </a:t>
            </a:r>
            <a:r>
              <a:rPr lang="de-DE" b="0" dirty="0" err="1" smtClean="0">
                <a:latin typeface="Arial"/>
                <a:cs typeface="Arial"/>
              </a:rPr>
              <a:t>Veritas</a:t>
            </a:r>
            <a:r>
              <a:rPr lang="de-DE" b="0" dirty="0" smtClean="0">
                <a:latin typeface="Arial"/>
                <a:cs typeface="Arial"/>
              </a:rPr>
              <a:t>: 3.5 </a:t>
            </a:r>
            <a:r>
              <a:rPr lang="de-DE" b="0" dirty="0" err="1" smtClean="0">
                <a:latin typeface="Arial"/>
                <a:cs typeface="Arial"/>
              </a:rPr>
              <a:t>σ</a:t>
            </a:r>
            <a:endParaRPr lang="de-DE" b="0" dirty="0" smtClean="0">
              <a:latin typeface="Arial"/>
              <a:cs typeface="Arial"/>
            </a:endParaRPr>
          </a:p>
          <a:p>
            <a:endParaRPr lang="de-DE" b="0" dirty="0">
              <a:latin typeface="Greek"/>
              <a:cs typeface="Greek"/>
            </a:endParaRPr>
          </a:p>
          <a:p>
            <a:pPr marL="342900" indent="-342900">
              <a:buFont typeface="Arial"/>
              <a:buChar char="•"/>
            </a:pPr>
            <a:r>
              <a:rPr lang="de-DE" b="0" dirty="0" smtClean="0">
                <a:latin typeface="Greek"/>
                <a:cs typeface="Greek"/>
              </a:rPr>
              <a:t>Follow-</a:t>
            </a:r>
            <a:r>
              <a:rPr lang="de-DE" b="0" dirty="0" err="1" smtClean="0">
                <a:latin typeface="Greek"/>
                <a:cs typeface="Greek"/>
              </a:rPr>
              <a:t>up</a:t>
            </a:r>
            <a:r>
              <a:rPr lang="de-DE" b="0" dirty="0" smtClean="0">
                <a:latin typeface="Greek"/>
                <a:cs typeface="Greek"/>
              </a:rPr>
              <a:t> </a:t>
            </a:r>
            <a:r>
              <a:rPr lang="de-DE" b="0" dirty="0" err="1" smtClean="0">
                <a:latin typeface="Greek"/>
                <a:cs typeface="Greek"/>
              </a:rPr>
              <a:t>active</a:t>
            </a:r>
            <a:r>
              <a:rPr lang="de-DE" b="0" dirty="0" smtClean="0">
                <a:latin typeface="Greek"/>
                <a:cs typeface="Greek"/>
              </a:rPr>
              <a:t> </a:t>
            </a:r>
            <a:r>
              <a:rPr lang="de-DE" b="0" dirty="0" err="1">
                <a:latin typeface="Greek"/>
                <a:cs typeface="Greek"/>
              </a:rPr>
              <a:t>s</a:t>
            </a:r>
            <a:r>
              <a:rPr lang="de-DE" b="0" dirty="0" err="1" smtClean="0">
                <a:latin typeface="Greek"/>
                <a:cs typeface="Greek"/>
              </a:rPr>
              <a:t>ince</a:t>
            </a:r>
            <a:r>
              <a:rPr lang="de-DE" b="0" dirty="0" smtClean="0">
                <a:latin typeface="Greek"/>
                <a:cs typeface="Greek"/>
              </a:rPr>
              <a:t> April 2012</a:t>
            </a:r>
            <a:r>
              <a:rPr lang="de-DE" b="0" dirty="0">
                <a:latin typeface="Arial"/>
                <a:cs typeface="Arial"/>
              </a:rPr>
              <a:t> (Franke et al., ICRC 2013</a:t>
            </a:r>
            <a:r>
              <a:rPr lang="de-DE" b="0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de-DE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b="0" dirty="0" err="1" smtClean="0">
                <a:latin typeface="Arial"/>
                <a:cs typeface="Arial"/>
              </a:rPr>
              <a:t>Sensitivity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>
                <a:latin typeface="Arial"/>
                <a:cs typeface="Arial"/>
              </a:rPr>
              <a:t>to</a:t>
            </a:r>
            <a:r>
              <a:rPr lang="de-DE" b="0" dirty="0">
                <a:latin typeface="Arial"/>
                <a:cs typeface="Arial"/>
              </a:rPr>
              <a:t> </a:t>
            </a:r>
            <a:r>
              <a:rPr lang="de-DE" b="0" dirty="0" err="1">
                <a:latin typeface="Arial"/>
                <a:cs typeface="Arial"/>
              </a:rPr>
              <a:t>strongest</a:t>
            </a:r>
            <a:r>
              <a:rPr lang="de-DE" b="0" dirty="0">
                <a:latin typeface="Arial"/>
                <a:cs typeface="Arial"/>
              </a:rPr>
              <a:t> </a:t>
            </a:r>
            <a:r>
              <a:rPr lang="de-DE" b="0" dirty="0" err="1">
                <a:latin typeface="Arial"/>
                <a:cs typeface="Arial"/>
              </a:rPr>
              <a:t>Mkr</a:t>
            </a:r>
            <a:r>
              <a:rPr lang="de-DE" b="0" dirty="0">
                <a:latin typeface="Arial"/>
                <a:cs typeface="Arial"/>
              </a:rPr>
              <a:t> 421 </a:t>
            </a:r>
            <a:r>
              <a:rPr lang="de-DE" b="0" dirty="0" err="1">
                <a:latin typeface="Arial"/>
                <a:cs typeface="Arial"/>
              </a:rPr>
              <a:t>flare</a:t>
            </a:r>
            <a:r>
              <a:rPr lang="de-DE" b="0" dirty="0">
                <a:latin typeface="Arial"/>
                <a:cs typeface="Arial"/>
              </a:rPr>
              <a:t>, </a:t>
            </a:r>
            <a:r>
              <a:rPr lang="de-DE" b="0" dirty="0" err="1">
                <a:latin typeface="Arial"/>
                <a:cs typeface="Arial"/>
              </a:rPr>
              <a:t>assuming</a:t>
            </a:r>
            <a:r>
              <a:rPr lang="de-DE" b="0" dirty="0">
                <a:latin typeface="Arial"/>
                <a:cs typeface="Arial"/>
              </a:rPr>
              <a:t>  </a:t>
            </a:r>
            <a:r>
              <a:rPr lang="de-DE" b="0" dirty="0" err="1">
                <a:latin typeface="Greek"/>
                <a:cs typeface="Greek"/>
              </a:rPr>
              <a:t>ν:γ</a:t>
            </a:r>
            <a:r>
              <a:rPr lang="de-DE" b="0" dirty="0">
                <a:latin typeface="Greek"/>
                <a:cs typeface="Greek"/>
              </a:rPr>
              <a:t>=</a:t>
            </a:r>
            <a:r>
              <a:rPr lang="de-DE" b="0" dirty="0" smtClean="0">
                <a:latin typeface="Greek"/>
                <a:cs typeface="Greek"/>
              </a:rPr>
              <a:t>1</a:t>
            </a:r>
            <a:endParaRPr lang="de-DE" b="0" dirty="0">
              <a:latin typeface="Greek"/>
              <a:cs typeface="Greek"/>
            </a:endParaRPr>
          </a:p>
        </p:txBody>
      </p:sp>
      <p:pic>
        <p:nvPicPr>
          <p:cNvPr id="12" name="Picture 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18" y="908720"/>
            <a:ext cx="3037298" cy="15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0552" y="332656"/>
            <a:ext cx="8420100" cy="4114800"/>
          </a:xfrm>
        </p:spPr>
        <p:txBody>
          <a:bodyPr/>
          <a:lstStyle/>
          <a:p>
            <a:r>
              <a:rPr lang="de-DE" b="1" dirty="0" smtClean="0"/>
              <a:t>The multi-</a:t>
            </a:r>
            <a:r>
              <a:rPr lang="de-DE" b="1" dirty="0" err="1" smtClean="0"/>
              <a:t>messenger</a:t>
            </a:r>
            <a:r>
              <a:rPr lang="de-DE" b="1" dirty="0" smtClean="0"/>
              <a:t> </a:t>
            </a:r>
            <a:r>
              <a:rPr lang="de-DE" b="1" dirty="0" err="1" smtClean="0"/>
              <a:t>approach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neutrinos</a:t>
            </a:r>
            <a:r>
              <a:rPr lang="de-DE" b="1" dirty="0" smtClean="0"/>
              <a:t>: </a:t>
            </a:r>
          </a:p>
          <a:p>
            <a:r>
              <a:rPr lang="de-DE" dirty="0" err="1" smtClean="0"/>
              <a:t>Correlating</a:t>
            </a:r>
            <a:r>
              <a:rPr lang="de-DE" dirty="0" smtClean="0"/>
              <a:t> </a:t>
            </a:r>
            <a:r>
              <a:rPr lang="de-DE" dirty="0" err="1" smtClean="0"/>
              <a:t>neutrinos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electromag</a:t>
            </a:r>
            <a:r>
              <a:rPr lang="de-DE" dirty="0" smtClean="0"/>
              <a:t>.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sensitivity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astrophysical</a:t>
            </a:r>
            <a:r>
              <a:rPr lang="de-DE" dirty="0" smtClean="0"/>
              <a:t> </a:t>
            </a:r>
            <a:r>
              <a:rPr lang="de-DE" dirty="0" err="1" smtClean="0"/>
              <a:t>neutrinos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885512"/>
            <a:ext cx="5760640" cy="456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1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56" y="0"/>
            <a:ext cx="8985448" cy="838200"/>
          </a:xfrm>
        </p:spPr>
        <p:txBody>
          <a:bodyPr/>
          <a:lstStyle/>
          <a:p>
            <a:r>
              <a:rPr lang="de-DE" dirty="0" err="1" smtClean="0"/>
              <a:t>Correlating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neutrino</a:t>
            </a:r>
            <a:r>
              <a:rPr lang="de-DE" dirty="0" smtClean="0"/>
              <a:t> </a:t>
            </a:r>
            <a:r>
              <a:rPr lang="de-DE" dirty="0" err="1" smtClean="0"/>
              <a:t>alerts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flaring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12" name="Oval 1"/>
          <p:cNvSpPr>
            <a:spLocks/>
          </p:cNvSpPr>
          <p:nvPr/>
        </p:nvSpPr>
        <p:spPr bwMode="auto">
          <a:xfrm>
            <a:off x="6523558" y="1409179"/>
            <a:ext cx="444996" cy="419695"/>
          </a:xfrm>
          <a:prstGeom prst="ellipse">
            <a:avLst/>
          </a:prstGeom>
          <a:blipFill dpi="0" rotWithShape="0">
            <a:blip r:embed="rId2">
              <a:alphaModFix amt="80000"/>
            </a:blip>
            <a:srcRect/>
            <a:tile tx="0" ty="0" sx="100000" sy="100000" flip="none" algn="tl"/>
          </a:blipFill>
          <a:ln w="25400" cap="flat">
            <a:solidFill>
              <a:schemeClr val="tx1">
                <a:alpha val="7999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3" name="Oval 2"/>
          <p:cNvSpPr>
            <a:spLocks/>
          </p:cNvSpPr>
          <p:nvPr/>
        </p:nvSpPr>
        <p:spPr bwMode="auto">
          <a:xfrm>
            <a:off x="7597352" y="1409179"/>
            <a:ext cx="444996" cy="419695"/>
          </a:xfrm>
          <a:prstGeom prst="ellipse">
            <a:avLst/>
          </a:prstGeom>
          <a:blipFill dpi="0" rotWithShape="0">
            <a:blip r:embed="rId2">
              <a:alphaModFix amt="80000"/>
            </a:blip>
            <a:srcRect/>
            <a:tile tx="0" ty="0" sx="100000" sy="100000" flip="none" algn="tl"/>
          </a:blipFill>
          <a:ln w="25400" cap="flat">
            <a:solidFill>
              <a:schemeClr val="tx1">
                <a:alpha val="79999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444996" y="2375297"/>
            <a:ext cx="8986986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33870">
              <a:spcBef>
                <a:spcPts val="1768"/>
              </a:spcBef>
              <a:buClr>
                <a:srgbClr val="FF8000"/>
              </a:buClr>
              <a:buSzPct val="100000"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	       Long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-term monitoring and use of historical data!! 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984312" y="2793876"/>
            <a:ext cx="7913191" cy="3465835"/>
            <a:chOff x="0" y="0"/>
            <a:chExt cx="6544" cy="3104"/>
          </a:xfrm>
        </p:grpSpPr>
        <p:sp>
          <p:nvSpPr>
            <p:cNvPr id="17" name="Rectangle 5"/>
            <p:cNvSpPr>
              <a:spLocks/>
            </p:cNvSpPr>
            <p:nvPr/>
          </p:nvSpPr>
          <p:spPr bwMode="auto">
            <a:xfrm>
              <a:off x="16" y="0"/>
              <a:ext cx="6419" cy="3075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de-DE"/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44" cy="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8"/>
          <p:cNvSpPr>
            <a:spLocks/>
          </p:cNvSpPr>
          <p:nvPr/>
        </p:nvSpPr>
        <p:spPr bwMode="auto">
          <a:xfrm>
            <a:off x="948035" y="6320418"/>
            <a:ext cx="45397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spcBef>
                <a:spcPts val="1768"/>
              </a:spcBef>
            </a:pPr>
            <a:r>
              <a:rPr lang="en-US" sz="1300">
                <a:latin typeface="Gill Sans Light" charset="0"/>
                <a:ea typeface="ＭＳ Ｐゴシック" charset="0"/>
                <a:cs typeface="Gill Sans Light" charset="0"/>
                <a:sym typeface="Gill Sans Light" charset="0"/>
              </a:rPr>
              <a:t>M. Tluczykont, E.B. et al., Astronomy and Astrophysics 524 A48 (2010)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8" y="1124744"/>
            <a:ext cx="7545586" cy="99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1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838200"/>
          </a:xfrm>
        </p:spPr>
        <p:txBody>
          <a:bodyPr/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 smtClean="0"/>
              <a:t>IceCube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subscribed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Multi-Messenger</a:t>
            </a:r>
            <a:br>
              <a:rPr lang="de-DE" sz="2800" dirty="0" smtClean="0"/>
            </a:br>
            <a:r>
              <a:rPr lang="de-DE" sz="2800" dirty="0"/>
              <a:t>	</a:t>
            </a:r>
            <a:r>
              <a:rPr lang="de-DE" sz="2800" dirty="0" smtClean="0"/>
              <a:t>- online </a:t>
            </a:r>
            <a:r>
              <a:rPr lang="de-DE" sz="2800" dirty="0" err="1" smtClean="0"/>
              <a:t>or</a:t>
            </a:r>
            <a:r>
              <a:rPr lang="de-DE" sz="2800" dirty="0" smtClean="0"/>
              <a:t> offline!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2180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552" y="0"/>
            <a:ext cx="9921552" cy="838200"/>
          </a:xfrm>
        </p:spPr>
        <p:txBody>
          <a:bodyPr/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err="1" smtClean="0"/>
              <a:t>IceCube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fully</a:t>
            </a:r>
            <a:r>
              <a:rPr lang="de-DE" sz="2800" dirty="0" smtClean="0"/>
              <a:t> </a:t>
            </a:r>
            <a:r>
              <a:rPr lang="de-DE" sz="2800" dirty="0" err="1" smtClean="0"/>
              <a:t>subscribed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Multi-Messenger</a:t>
            </a:r>
            <a:br>
              <a:rPr lang="de-DE" sz="2800" dirty="0" smtClean="0"/>
            </a:br>
            <a:r>
              <a:rPr lang="de-DE" sz="2800" dirty="0"/>
              <a:t>	</a:t>
            </a:r>
            <a:r>
              <a:rPr lang="de-DE" sz="2800" dirty="0" smtClean="0"/>
              <a:t>- online </a:t>
            </a:r>
            <a:r>
              <a:rPr lang="de-DE" sz="2800" dirty="0" err="1" smtClean="0"/>
              <a:t>or</a:t>
            </a:r>
            <a:r>
              <a:rPr lang="de-DE" sz="2800" dirty="0" smtClean="0"/>
              <a:t> offline!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344488" y="1945863"/>
            <a:ext cx="9174306" cy="31393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de-DE" sz="2200" b="0" dirty="0">
              <a:latin typeface="Arial"/>
              <a:cs typeface="Arial"/>
            </a:endParaRPr>
          </a:p>
          <a:p>
            <a:r>
              <a:rPr lang="de-DE" sz="2200" dirty="0" err="1" smtClean="0">
                <a:latin typeface="Arial"/>
                <a:cs typeface="Arial"/>
              </a:rPr>
              <a:t>Some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future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directions</a:t>
            </a:r>
            <a:r>
              <a:rPr lang="de-DE" sz="2200" dirty="0" smtClean="0">
                <a:latin typeface="Arial"/>
                <a:cs typeface="Arial"/>
              </a:rPr>
              <a:t> &amp; </a:t>
            </a:r>
            <a:r>
              <a:rPr lang="de-DE" sz="2200" dirty="0" err="1" smtClean="0">
                <a:latin typeface="Arial"/>
                <a:cs typeface="Arial"/>
              </a:rPr>
              <a:t>wishes</a:t>
            </a:r>
            <a:r>
              <a:rPr lang="de-DE" sz="2200" dirty="0" smtClean="0">
                <a:latin typeface="Arial"/>
                <a:cs typeface="Arial"/>
              </a:rPr>
              <a:t>: </a:t>
            </a:r>
            <a:endParaRPr lang="de-DE" sz="2200" dirty="0">
              <a:latin typeface="Arial"/>
              <a:cs typeface="Arial"/>
            </a:endParaRPr>
          </a:p>
          <a:p>
            <a:endParaRPr lang="de-DE" sz="2200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200" dirty="0" err="1" smtClean="0">
                <a:latin typeface="Arial"/>
                <a:cs typeface="Arial"/>
              </a:rPr>
              <a:t>IceCube</a:t>
            </a:r>
            <a:r>
              <a:rPr lang="de-DE" sz="2200" b="0" dirty="0" smtClean="0">
                <a:latin typeface="Arial"/>
                <a:cs typeface="Arial"/>
              </a:rPr>
              <a:t> – high </a:t>
            </a:r>
            <a:r>
              <a:rPr lang="de-DE" sz="2200" b="0" dirty="0" err="1" smtClean="0">
                <a:latin typeface="Arial"/>
                <a:cs typeface="Arial"/>
              </a:rPr>
              <a:t>energy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single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event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trigger</a:t>
            </a:r>
            <a:endParaRPr lang="de-DE" sz="2200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de-DE" sz="2200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</a:rPr>
              <a:t>Gamma-</a:t>
            </a:r>
            <a:r>
              <a:rPr lang="de-DE" sz="2200" dirty="0" err="1" smtClean="0">
                <a:latin typeface="Arial"/>
                <a:cs typeface="Arial"/>
              </a:rPr>
              <a:t>ray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dirty="0" err="1" smtClean="0">
                <a:latin typeface="Arial"/>
                <a:cs typeface="Arial"/>
              </a:rPr>
              <a:t>follow-up</a:t>
            </a:r>
            <a:r>
              <a:rPr lang="de-DE" sz="2200" dirty="0" smtClean="0">
                <a:latin typeface="Arial"/>
                <a:cs typeface="Arial"/>
              </a:rPr>
              <a:t> </a:t>
            </a:r>
            <a:r>
              <a:rPr lang="de-DE" sz="2200" b="0" dirty="0" smtClean="0">
                <a:latin typeface="Arial"/>
                <a:cs typeface="Arial"/>
              </a:rPr>
              <a:t>–  </a:t>
            </a:r>
            <a:r>
              <a:rPr lang="de-DE" sz="2200" b="0" dirty="0" err="1">
                <a:latin typeface="Arial"/>
                <a:cs typeface="Arial"/>
              </a:rPr>
              <a:t>m</a:t>
            </a:r>
            <a:r>
              <a:rPr lang="de-DE" sz="2200" b="0" dirty="0" err="1" smtClean="0">
                <a:latin typeface="Arial"/>
                <a:cs typeface="Arial"/>
              </a:rPr>
              <a:t>ore</a:t>
            </a:r>
            <a:r>
              <a:rPr lang="de-DE" sz="2200" b="0" dirty="0" smtClean="0">
                <a:latin typeface="Arial"/>
                <a:cs typeface="Arial"/>
              </a:rPr>
              <a:t> AGN </a:t>
            </a:r>
            <a:r>
              <a:rPr lang="de-DE" sz="2200" b="0" dirty="0" err="1" smtClean="0">
                <a:latin typeface="Arial"/>
                <a:cs typeface="Arial"/>
              </a:rPr>
              <a:t>phenomenology</a:t>
            </a:r>
            <a:r>
              <a:rPr lang="de-DE" sz="2200" b="0" dirty="0" smtClean="0">
                <a:latin typeface="Arial"/>
                <a:cs typeface="Arial"/>
              </a:rPr>
              <a:t>: </a:t>
            </a:r>
          </a:p>
          <a:p>
            <a:r>
              <a:rPr lang="de-DE" sz="2200" b="0" dirty="0">
                <a:latin typeface="Arial"/>
                <a:cs typeface="Arial"/>
              </a:rPr>
              <a:t>	</a:t>
            </a:r>
            <a:r>
              <a:rPr lang="de-DE" sz="2200" b="0" dirty="0" smtClean="0">
                <a:latin typeface="Arial"/>
                <a:cs typeface="Arial"/>
              </a:rPr>
              <a:t>		           light </a:t>
            </a:r>
            <a:r>
              <a:rPr lang="de-DE" sz="2200" b="0" dirty="0" err="1" smtClean="0">
                <a:latin typeface="Arial"/>
                <a:cs typeface="Arial"/>
              </a:rPr>
              <a:t>curve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feature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neutrino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signal</a:t>
            </a:r>
            <a:endParaRPr lang="de-DE" sz="2200" b="0" dirty="0" smtClean="0">
              <a:latin typeface="Arial"/>
              <a:cs typeface="Arial"/>
            </a:endParaRPr>
          </a:p>
          <a:p>
            <a:endParaRPr lang="de-DE" sz="2200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sz="2200" dirty="0" smtClean="0">
                <a:latin typeface="Arial"/>
                <a:cs typeface="Arial"/>
              </a:rPr>
              <a:t>Optical </a:t>
            </a:r>
            <a:r>
              <a:rPr lang="de-DE" sz="2200" dirty="0" err="1" smtClean="0">
                <a:latin typeface="Arial"/>
                <a:cs typeface="Arial"/>
              </a:rPr>
              <a:t>follow-up</a:t>
            </a:r>
            <a:r>
              <a:rPr lang="de-DE" sz="2200" dirty="0">
                <a:latin typeface="Arial"/>
                <a:cs typeface="Arial"/>
              </a:rPr>
              <a:t> </a:t>
            </a:r>
            <a:r>
              <a:rPr lang="de-DE" sz="2200" b="0" dirty="0" smtClean="0">
                <a:latin typeface="Arial"/>
                <a:cs typeface="Arial"/>
              </a:rPr>
              <a:t>– </a:t>
            </a:r>
            <a:r>
              <a:rPr lang="de-DE" sz="2200" b="0" dirty="0" err="1" smtClean="0">
                <a:latin typeface="Arial"/>
                <a:cs typeface="Arial"/>
              </a:rPr>
              <a:t>wide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field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optical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imagers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to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monitor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the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full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sky</a:t>
            </a:r>
            <a:r>
              <a:rPr lang="de-DE" sz="2200" b="0" dirty="0" smtClean="0">
                <a:latin typeface="Arial"/>
                <a:cs typeface="Arial"/>
              </a:rPr>
              <a:t>  </a:t>
            </a:r>
            <a:endParaRPr lang="de-DE" sz="22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496" y="-1488"/>
            <a:ext cx="9145016" cy="838200"/>
          </a:xfrm>
        </p:spPr>
        <p:txBody>
          <a:bodyPr/>
          <a:lstStyle/>
          <a:p>
            <a:r>
              <a:rPr lang="de-DE" sz="2800" dirty="0" err="1" smtClean="0"/>
              <a:t>Multiflare</a:t>
            </a:r>
            <a:r>
              <a:rPr lang="de-DE" sz="2800" dirty="0" smtClean="0"/>
              <a:t> </a:t>
            </a:r>
            <a:r>
              <a:rPr lang="de-DE" sz="2800" dirty="0" err="1" smtClean="0"/>
              <a:t>analysis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IceCube-59 (2009-2010) </a:t>
            </a:r>
            <a:r>
              <a:rPr lang="de-DE" sz="2800" dirty="0" err="1" smtClean="0"/>
              <a:t>data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6B78A-D041-8444-A02A-6CCF3A53217E}" type="slidenum">
              <a:rPr lang="pl-PL" sz="1200">
                <a:solidFill>
                  <a:srgbClr val="898989"/>
                </a:solidFill>
                <a:latin typeface="Calibri" charset="0"/>
              </a:rPr>
              <a:pPr eaLnBrk="1" hangingPunct="1"/>
              <a:t>23</a:t>
            </a:fld>
            <a:endParaRPr lang="pl-PL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5" name="Picture 4" descr="latex-imag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35186"/>
            <a:ext cx="3733800" cy="551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808" y="2276872"/>
            <a:ext cx="5192712" cy="3771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817740" y="6197242"/>
            <a:ext cx="5175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Arial"/>
                <a:cs typeface="Arial"/>
              </a:rPr>
              <a:t>No significant deviation from background</a:t>
            </a:r>
            <a:endParaRPr lang="en-US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376936" y="836712"/>
            <a:ext cx="51845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Time</a:t>
            </a:r>
            <a:r>
              <a:rPr lang="en-US" b="0" dirty="0">
                <a:latin typeface="Arial"/>
                <a:cs typeface="Arial"/>
              </a:rPr>
              <a:t>-clustering algorithm combined with </a:t>
            </a:r>
            <a:r>
              <a:rPr lang="en-US" b="0" dirty="0" err="1" smtClean="0">
                <a:latin typeface="Arial"/>
                <a:cs typeface="Arial"/>
              </a:rPr>
              <a:t>unbinned</a:t>
            </a:r>
            <a:r>
              <a:rPr lang="en-US" b="0" dirty="0" smtClean="0">
                <a:latin typeface="Arial"/>
                <a:cs typeface="Arial"/>
              </a:rPr>
              <a:t> </a:t>
            </a:r>
            <a:r>
              <a:rPr lang="en-US" b="0" dirty="0">
                <a:latin typeface="Arial"/>
                <a:cs typeface="Arial"/>
              </a:rPr>
              <a:t>maximum likelihood </a:t>
            </a:r>
            <a:r>
              <a:rPr lang="en-US" b="0" dirty="0" smtClean="0">
                <a:latin typeface="Arial"/>
                <a:cs typeface="Arial"/>
              </a:rPr>
              <a:t>method.</a:t>
            </a:r>
            <a:r>
              <a:rPr lang="de-DE" sz="1400" dirty="0" smtClean="0">
                <a:latin typeface="Arial"/>
                <a:cs typeface="Arial"/>
              </a:rPr>
              <a:t>      </a:t>
            </a:r>
            <a:r>
              <a:rPr lang="de-DE" sz="1400" b="0" dirty="0" smtClean="0">
                <a:latin typeface="Arial"/>
                <a:cs typeface="Arial"/>
              </a:rPr>
              <a:t>D</a:t>
            </a:r>
            <a:r>
              <a:rPr lang="de-DE" sz="1400" b="0" dirty="0">
                <a:latin typeface="Arial"/>
                <a:cs typeface="Arial"/>
              </a:rPr>
              <a:t>. </a:t>
            </a:r>
            <a:r>
              <a:rPr lang="de-DE" sz="1400" b="0" dirty="0" err="1" smtClean="0">
                <a:latin typeface="Arial"/>
                <a:cs typeface="Arial"/>
              </a:rPr>
              <a:t>Gora</a:t>
            </a:r>
            <a:r>
              <a:rPr lang="de-DE" sz="1400" b="0" dirty="0" smtClean="0">
                <a:latin typeface="Arial"/>
                <a:cs typeface="Arial"/>
              </a:rPr>
              <a:t> </a:t>
            </a:r>
            <a:r>
              <a:rPr lang="de-DE" sz="1400" b="0" dirty="0">
                <a:latin typeface="Arial"/>
                <a:cs typeface="Arial"/>
              </a:rPr>
              <a:t>et. al., Astropart. Phys. (2011) </a:t>
            </a:r>
            <a:endParaRPr lang="en-US" sz="1400" b="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latin typeface="Arial"/>
                <a:cs typeface="Arial"/>
              </a:rPr>
              <a:t>Application to selected sources and periods of interest </a:t>
            </a:r>
            <a:r>
              <a:rPr lang="en-US" sz="1400" b="0" dirty="0" smtClean="0">
                <a:latin typeface="Arial"/>
                <a:cs typeface="Arial"/>
              </a:rPr>
              <a:t>I</a:t>
            </a:r>
            <a:r>
              <a:rPr lang="pl-PL" sz="1400" b="0" dirty="0" smtClean="0">
                <a:latin typeface="Arial"/>
                <a:cs typeface="Arial"/>
              </a:rPr>
              <a:t>CRC 2011; </a:t>
            </a:r>
            <a:r>
              <a:rPr lang="pl-PL" sz="1400" b="0" dirty="0" err="1" smtClean="0">
                <a:latin typeface="Arial"/>
                <a:cs typeface="Arial"/>
              </a:rPr>
              <a:t>astroph</a:t>
            </a:r>
            <a:r>
              <a:rPr lang="pl-PL" sz="1400" b="0" dirty="0" smtClean="0">
                <a:latin typeface="Arial"/>
                <a:cs typeface="Arial"/>
              </a:rPr>
              <a:t> 1111.2741  </a:t>
            </a:r>
            <a:endParaRPr lang="en-US" b="0" dirty="0" smtClean="0">
              <a:latin typeface="Arial"/>
              <a:cs typeface="Arial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16496" y="6197242"/>
            <a:ext cx="184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endParaRPr lang="pl-PL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29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181074" y="166688"/>
            <a:ext cx="3876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 pitchFamily="-83" charset="0"/>
              </a:rPr>
              <a:t> </a:t>
            </a:r>
            <a:r>
              <a:rPr lang="en-US" sz="2800" dirty="0" smtClean="0">
                <a:latin typeface="Arial" pitchFamily="-83" charset="0"/>
              </a:rPr>
              <a:t>    ROTSE telescopes</a:t>
            </a:r>
            <a:endParaRPr lang="en-US" sz="2800" dirty="0">
              <a:latin typeface="Arial" pitchFamily="-83" charset="0"/>
            </a:endParaRPr>
          </a:p>
        </p:txBody>
      </p:sp>
      <p:pic>
        <p:nvPicPr>
          <p:cNvPr id="2" name="Bild 1" descr="P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052736"/>
            <a:ext cx="6876256" cy="515719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09716" y="6237312"/>
            <a:ext cx="4683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dirty="0" err="1" smtClean="0">
                <a:latin typeface="Arial"/>
                <a:cs typeface="Arial"/>
              </a:rPr>
              <a:t>Astronomy</a:t>
            </a:r>
            <a:r>
              <a:rPr lang="de-DE" sz="1800" b="0" dirty="0" smtClean="0">
                <a:latin typeface="Arial"/>
                <a:cs typeface="Arial"/>
              </a:rPr>
              <a:t> Picture </a:t>
            </a:r>
            <a:r>
              <a:rPr lang="de-DE" sz="1800" b="0" dirty="0" err="1" smtClean="0">
                <a:latin typeface="Arial"/>
                <a:cs typeface="Arial"/>
              </a:rPr>
              <a:t>of</a:t>
            </a:r>
            <a:r>
              <a:rPr lang="de-DE" sz="1800" b="0" dirty="0" smtClean="0">
                <a:latin typeface="Arial"/>
                <a:cs typeface="Arial"/>
              </a:rPr>
              <a:t> </a:t>
            </a:r>
            <a:r>
              <a:rPr lang="de-DE" sz="1800" b="0" dirty="0" err="1" smtClean="0">
                <a:latin typeface="Arial"/>
                <a:cs typeface="Arial"/>
              </a:rPr>
              <a:t>the</a:t>
            </a:r>
            <a:r>
              <a:rPr lang="de-DE" sz="1800" b="0" dirty="0" smtClean="0">
                <a:latin typeface="Arial"/>
                <a:cs typeface="Arial"/>
              </a:rPr>
              <a:t> Day, </a:t>
            </a:r>
            <a:r>
              <a:rPr lang="de-DE" sz="1800" b="0" dirty="0" err="1" smtClean="0">
                <a:latin typeface="Arial"/>
                <a:cs typeface="Arial"/>
              </a:rPr>
              <a:t>July</a:t>
            </a:r>
            <a:r>
              <a:rPr lang="de-DE" sz="1800" b="0" dirty="0" smtClean="0">
                <a:latin typeface="Arial"/>
                <a:cs typeface="Arial"/>
              </a:rPr>
              <a:t> 27, 2012</a:t>
            </a:r>
            <a:endParaRPr lang="de-DE" sz="1800" b="0" dirty="0">
              <a:latin typeface="Arial"/>
              <a:cs typeface="Arial"/>
            </a:endParaRPr>
          </a:p>
        </p:txBody>
      </p:sp>
      <p:grpSp>
        <p:nvGrpSpPr>
          <p:cNvPr id="7" name="Gruppierung 6"/>
          <p:cNvGrpSpPr/>
          <p:nvPr/>
        </p:nvGrpSpPr>
        <p:grpSpPr>
          <a:xfrm>
            <a:off x="4088904" y="4509120"/>
            <a:ext cx="1548746" cy="792088"/>
            <a:chOff x="4088904" y="4509120"/>
            <a:chExt cx="1548746" cy="792088"/>
          </a:xfrm>
        </p:grpSpPr>
        <p:cxnSp>
          <p:nvCxnSpPr>
            <p:cNvPr id="5" name="Gerade Verbindung mit Pfeil 4"/>
            <p:cNvCxnSpPr/>
            <p:nvPr/>
          </p:nvCxnSpPr>
          <p:spPr bwMode="auto">
            <a:xfrm>
              <a:off x="4808984" y="4941168"/>
              <a:ext cx="792088" cy="36004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feld 5"/>
            <p:cNvSpPr txBox="1"/>
            <p:nvPr/>
          </p:nvSpPr>
          <p:spPr>
            <a:xfrm>
              <a:off x="4088904" y="4509120"/>
              <a:ext cx="15487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 smtClean="0">
                  <a:solidFill>
                    <a:schemeClr val="bg1"/>
                  </a:solidFill>
                  <a:latin typeface="Arial"/>
                  <a:cs typeface="Arial"/>
                </a:rPr>
                <a:t>ROTSE 3c</a:t>
              </a:r>
              <a:endParaRPr lang="de-DE" sz="2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8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00672" y="4077072"/>
            <a:ext cx="59079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 smtClean="0">
                <a:latin typeface="Arial"/>
                <a:cs typeface="Arial"/>
              </a:rPr>
              <a:t>No</a:t>
            </a:r>
            <a:r>
              <a:rPr lang="de-DE" sz="2200" dirty="0" smtClean="0">
                <a:latin typeface="Arial"/>
                <a:cs typeface="Arial"/>
              </a:rPr>
              <a:t> such Supernova </a:t>
            </a:r>
            <a:r>
              <a:rPr lang="de-DE" sz="2200" dirty="0" err="1" smtClean="0">
                <a:latin typeface="Arial"/>
                <a:cs typeface="Arial"/>
              </a:rPr>
              <a:t>observed</a:t>
            </a:r>
            <a:r>
              <a:rPr lang="de-DE" sz="2200" dirty="0" smtClean="0">
                <a:latin typeface="Arial"/>
                <a:cs typeface="Arial"/>
              </a:rPr>
              <a:t> in 2008/2009</a:t>
            </a:r>
            <a:endParaRPr lang="de-DE" sz="2200" dirty="0">
              <a:latin typeface="Arial"/>
              <a:cs typeface="Arial"/>
            </a:endParaRPr>
          </a:p>
        </p:txBody>
      </p:sp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a typeface="ＭＳ Ｐゴシック" pitchFamily="-83" charset="-128"/>
                <a:cs typeface="ＭＳ Ｐゴシック" pitchFamily="-83" charset="-128"/>
              </a:rPr>
              <a:t>Optical Neutrino follow-up</a:t>
            </a:r>
            <a:endParaRPr lang="de-DE" sz="2800" dirty="0" smtClean="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436835" y="188640"/>
            <a:ext cx="369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-83" charset="0"/>
              </a:rPr>
              <a:t>Hunting Supernovae</a:t>
            </a:r>
            <a:endParaRPr lang="en-US" sz="2800" dirty="0">
              <a:latin typeface="Arial" pitchFamily="-83" charset="0"/>
            </a:endParaRPr>
          </a:p>
        </p:txBody>
      </p:sp>
      <p:pic>
        <p:nvPicPr>
          <p:cNvPr id="8" name="Picture 11" descr="Snapshot 2009-06-13#F12099.tiff                                00070C30Macintosh HD                   C0A0FF6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1988840"/>
            <a:ext cx="60173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19"/>
          <p:cNvSpPr txBox="1">
            <a:spLocks noChangeArrowheads="1"/>
          </p:cNvSpPr>
          <p:nvPr/>
        </p:nvSpPr>
        <p:spPr bwMode="auto">
          <a:xfrm>
            <a:off x="7391400" y="5949280"/>
            <a:ext cx="245011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Arial" pitchFamily="-83" charset="0"/>
                <a:ea typeface="Arial" pitchFamily="-83" charset="0"/>
                <a:cs typeface="Arial" pitchFamily="-83" charset="0"/>
              </a:rPr>
              <a:t>Abbasi et al., A&amp;A </a:t>
            </a:r>
            <a:r>
              <a:rPr lang="de-DE" sz="1600" dirty="0" smtClean="0">
                <a:latin typeface="Arial" pitchFamily="-83" charset="0"/>
                <a:ea typeface="Arial" pitchFamily="-83" charset="0"/>
                <a:cs typeface="Arial" pitchFamily="-83" charset="0"/>
              </a:rPr>
              <a:t>2012</a:t>
            </a:r>
          </a:p>
          <a:p>
            <a:r>
              <a:rPr lang="de-DE" sz="1600" dirty="0" err="1" smtClean="0">
                <a:latin typeface="Arial" pitchFamily="-83" charset="0"/>
                <a:ea typeface="Arial" pitchFamily="-83" charset="0"/>
                <a:cs typeface="Arial" pitchFamily="-83" charset="0"/>
              </a:rPr>
              <a:t>Voge</a:t>
            </a:r>
            <a:r>
              <a:rPr lang="de-DE" sz="1600" dirty="0" smtClean="0">
                <a:latin typeface="Arial" pitchFamily="-83" charset="0"/>
                <a:ea typeface="Arial" pitchFamily="-83" charset="0"/>
                <a:cs typeface="Arial" pitchFamily="-83" charset="0"/>
              </a:rPr>
              <a:t> et al., ICRC 2013</a:t>
            </a:r>
            <a:endParaRPr lang="de-DE" sz="1600" dirty="0">
              <a:latin typeface="Arial" pitchFamily="-83" charset="0"/>
              <a:ea typeface="Arial" pitchFamily="-83" charset="0"/>
              <a:cs typeface="Arial" pitchFamily="-83" charset="0"/>
            </a:endParaRPr>
          </a:p>
        </p:txBody>
      </p:sp>
      <p:pic>
        <p:nvPicPr>
          <p:cNvPr id="3" name="Bild 2" descr="t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484784"/>
            <a:ext cx="7776864" cy="36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/>
          <p:nvPr/>
        </p:nvGrpSpPr>
        <p:grpSpPr>
          <a:xfrm>
            <a:off x="6321152" y="1052736"/>
            <a:ext cx="3038524" cy="5064398"/>
            <a:chOff x="7531100" y="2211388"/>
            <a:chExt cx="4638676" cy="7650162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7531100" y="2211388"/>
              <a:ext cx="4638676" cy="7608886"/>
              <a:chOff x="0" y="0"/>
              <a:chExt cx="2922" cy="4792"/>
            </a:xfrm>
          </p:grpSpPr>
          <p:pic>
            <p:nvPicPr>
              <p:cNvPr id="26" name="Picture 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22" cy="4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3"/>
              <p:cNvSpPr>
                <a:spLocks/>
              </p:cNvSpPr>
              <p:nvPr/>
            </p:nvSpPr>
            <p:spPr bwMode="auto">
              <a:xfrm>
                <a:off x="1350" y="2748"/>
                <a:ext cx="169" cy="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9" name="Rectangle 4"/>
              <p:cNvSpPr>
                <a:spLocks/>
              </p:cNvSpPr>
              <p:nvPr/>
            </p:nvSpPr>
            <p:spPr bwMode="auto">
              <a:xfrm>
                <a:off x="1780" y="2984"/>
                <a:ext cx="165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 </a:t>
                </a:r>
              </a:p>
            </p:txBody>
          </p:sp>
        </p:grpSp>
        <p:sp>
          <p:nvSpPr>
            <p:cNvPr id="22" name="Rectangle 6"/>
            <p:cNvSpPr>
              <a:spLocks/>
            </p:cNvSpPr>
            <p:nvPr/>
          </p:nvSpPr>
          <p:spPr bwMode="auto">
            <a:xfrm rot="16200000">
              <a:off x="10939864" y="5297983"/>
              <a:ext cx="1472398" cy="42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 dirty="0" err="1">
                  <a:solidFill>
                    <a:srgbClr val="000066"/>
                  </a:solidFill>
                  <a:latin typeface="Arial"/>
                  <a:ea typeface="ＭＳ Ｐゴシック" charset="0"/>
                  <a:cs typeface="Arial"/>
                </a:rPr>
                <a:t>hadronic</a:t>
              </a:r>
              <a:endParaRPr lang="en-US" sz="1800" dirty="0">
                <a:solidFill>
                  <a:srgbClr val="000066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3" name="Rectangle 7"/>
            <p:cNvSpPr>
              <a:spLocks/>
            </p:cNvSpPr>
            <p:nvPr/>
          </p:nvSpPr>
          <p:spPr bwMode="auto">
            <a:xfrm rot="16200000">
              <a:off x="11024236" y="7422923"/>
              <a:ext cx="1336702" cy="422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800" dirty="0" err="1">
                  <a:solidFill>
                    <a:srgbClr val="336600"/>
                  </a:solidFill>
                  <a:latin typeface="Arial"/>
                  <a:ea typeface="ＭＳ Ｐゴシック" charset="0"/>
                  <a:cs typeface="Arial"/>
                </a:rPr>
                <a:t>leptonic</a:t>
              </a:r>
              <a:endParaRPr lang="en-US" sz="1800" dirty="0">
                <a:solidFill>
                  <a:srgbClr val="3366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" name="Rectangle 9"/>
            <p:cNvSpPr>
              <a:spLocks/>
            </p:cNvSpPr>
            <p:nvPr/>
          </p:nvSpPr>
          <p:spPr bwMode="auto">
            <a:xfrm>
              <a:off x="10698163" y="9645650"/>
              <a:ext cx="69056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800" dirty="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adapted from </a:t>
              </a:r>
            </a:p>
          </p:txBody>
        </p:sp>
      </p:grpSp>
      <p:sp>
        <p:nvSpPr>
          <p:cNvPr id="33" name="Rechteck 32"/>
          <p:cNvSpPr/>
          <p:nvPr/>
        </p:nvSpPr>
        <p:spPr bwMode="auto">
          <a:xfrm>
            <a:off x="5817096" y="836712"/>
            <a:ext cx="475252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0"/>
            <a:ext cx="9561512" cy="8382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I: AGNs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flares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99DF07-0D5C-C142-9509-90F1ECB8798A}" type="slidenum">
              <a:rPr lang="pl-PL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pl-PL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6" name="Picture 7" descr="apjl345899f1_h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40" y="1772816"/>
            <a:ext cx="43434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48"/>
          <p:cNvSpPr txBox="1">
            <a:spLocks noChangeArrowheads="1"/>
          </p:cNvSpPr>
          <p:nvPr/>
        </p:nvSpPr>
        <p:spPr bwMode="auto">
          <a:xfrm>
            <a:off x="1274440" y="1872680"/>
            <a:ext cx="396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Gamma-ray light curve of 3C273</a:t>
            </a:r>
          </a:p>
        </p:txBody>
      </p:sp>
      <p:sp>
        <p:nvSpPr>
          <p:cNvPr id="8" name="Rectangle 50"/>
          <p:cNvSpPr>
            <a:spLocks noChangeArrowheads="1"/>
          </p:cNvSpPr>
          <p:nvPr/>
        </p:nvSpPr>
        <p:spPr bwMode="auto">
          <a:xfrm>
            <a:off x="969640" y="5161037"/>
            <a:ext cx="4343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0" dirty="0">
                <a:latin typeface="Arial"/>
                <a:cs typeface="Arial"/>
              </a:rPr>
              <a:t>Fermi-Large Area Telescope Observations of the Exceptional Gamma-ray Outbursts of 3C 273 in 2009 September, </a:t>
            </a:r>
            <a:r>
              <a:rPr lang="en-US" sz="1400" b="0" dirty="0" err="1" smtClean="0">
                <a:latin typeface="Arial"/>
                <a:cs typeface="Arial"/>
              </a:rPr>
              <a:t>Abdo</a:t>
            </a:r>
            <a:r>
              <a:rPr lang="en-US" sz="1400" b="0" dirty="0" smtClean="0">
                <a:latin typeface="Arial"/>
                <a:cs typeface="Arial"/>
              </a:rPr>
              <a:t> </a:t>
            </a:r>
            <a:r>
              <a:rPr lang="en-US" sz="1400" b="0" dirty="0">
                <a:latin typeface="Arial"/>
                <a:cs typeface="Arial"/>
              </a:rPr>
              <a:t>et al. 2010 </a:t>
            </a:r>
            <a:r>
              <a:rPr lang="en-US" sz="1400" b="0" dirty="0" err="1">
                <a:latin typeface="Arial"/>
                <a:cs typeface="Arial"/>
              </a:rPr>
              <a:t>ApJ</a:t>
            </a:r>
            <a:r>
              <a:rPr lang="en-US" sz="1400" b="0" dirty="0">
                <a:latin typeface="Arial"/>
                <a:cs typeface="Arial"/>
              </a:rPr>
              <a:t> 714 L7</a:t>
            </a:r>
            <a:endParaRPr lang="pl-PL" sz="1400" b="0" dirty="0">
              <a:latin typeface="Arial"/>
              <a:cs typeface="Arial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68624" y="6093296"/>
            <a:ext cx="682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/>
                <a:cs typeface="Arial"/>
              </a:rPr>
              <a:t>R</a:t>
            </a:r>
            <a:r>
              <a:rPr lang="de-DE" dirty="0" smtClean="0">
                <a:latin typeface="Arial"/>
                <a:cs typeface="Arial"/>
              </a:rPr>
              <a:t>elevant time </a:t>
            </a:r>
            <a:r>
              <a:rPr lang="de-DE" dirty="0" err="1" smtClean="0">
                <a:latin typeface="Arial"/>
                <a:cs typeface="Arial"/>
              </a:rPr>
              <a:t>scale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for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neutrino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emission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is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unknown</a:t>
            </a:r>
            <a:r>
              <a:rPr lang="de-DE" dirty="0" smtClean="0">
                <a:latin typeface="Arial"/>
                <a:cs typeface="Arial"/>
              </a:rPr>
              <a:t>! 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18" name="Inhaltsplatzhalt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6367288" y="3933056"/>
            <a:ext cx="2834184" cy="1768"/>
          </a:xfrm>
          <a:prstGeom prst="line">
            <a:avLst/>
          </a:prstGeom>
          <a:noFill/>
          <a:ln w="19050" cap="flat" cmpd="sng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7948277" y="6021868"/>
            <a:ext cx="132520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b="0" dirty="0" err="1" smtClean="0">
                <a:latin typeface="Arial"/>
                <a:cs typeface="Arial"/>
              </a:rPr>
              <a:t>adapted</a:t>
            </a:r>
            <a:r>
              <a:rPr lang="de-DE" sz="800" b="0" dirty="0" smtClean="0">
                <a:latin typeface="Arial"/>
                <a:cs typeface="Arial"/>
              </a:rPr>
              <a:t> </a:t>
            </a:r>
            <a:r>
              <a:rPr lang="de-DE" sz="800" b="0" dirty="0" err="1" smtClean="0">
                <a:latin typeface="Arial"/>
                <a:cs typeface="Arial"/>
              </a:rPr>
              <a:t>from</a:t>
            </a:r>
            <a:r>
              <a:rPr lang="de-DE" sz="800" b="0" dirty="0" smtClean="0">
                <a:latin typeface="Arial"/>
                <a:cs typeface="Arial"/>
              </a:rPr>
              <a:t> C. </a:t>
            </a:r>
            <a:r>
              <a:rPr lang="de-DE" sz="800" b="0" dirty="0" err="1" smtClean="0">
                <a:latin typeface="Arial"/>
                <a:cs typeface="Arial"/>
              </a:rPr>
              <a:t>Spiering</a:t>
            </a:r>
            <a:endParaRPr lang="de-DE" sz="800" b="0" dirty="0">
              <a:latin typeface="Arial"/>
              <a:cs typeface="Arial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8464" y="748002"/>
            <a:ext cx="9790112" cy="224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/>
            <a:r>
              <a:rPr lang="en-US" sz="2000" dirty="0">
                <a:cs typeface="Gill Sans" charset="0"/>
              </a:rPr>
              <a:t>S</a:t>
            </a:r>
            <a:r>
              <a:rPr lang="en-US" sz="2000" dirty="0" smtClean="0">
                <a:cs typeface="Gill Sans" charset="0"/>
              </a:rPr>
              <a:t>earch for </a:t>
            </a:r>
            <a:r>
              <a:rPr lang="en-US" sz="2000" dirty="0">
                <a:cs typeface="Gill Sans" charset="0"/>
              </a:rPr>
              <a:t>flares with a high-energy neutrino telescope </a:t>
            </a:r>
            <a:r>
              <a:rPr lang="en-US" sz="2000" dirty="0" smtClean="0">
                <a:cs typeface="Gill Sans" charset="0"/>
              </a:rPr>
              <a:t>is </a:t>
            </a:r>
          </a:p>
          <a:p>
            <a:pPr lvl="1" algn="ctr" eaLnBrk="1" hangingPunct="1"/>
            <a:r>
              <a:rPr lang="de-DE" sz="2000" dirty="0">
                <a:cs typeface="Gill Sans" charset="0"/>
              </a:rPr>
              <a:t>m</a:t>
            </a:r>
            <a:r>
              <a:rPr lang="en-US" sz="2000" dirty="0" err="1" smtClean="0">
                <a:cs typeface="Gill Sans" charset="0"/>
              </a:rPr>
              <a:t>otivated</a:t>
            </a:r>
            <a:r>
              <a:rPr lang="en-US" sz="2000" dirty="0" smtClean="0">
                <a:cs typeface="Gill Sans" charset="0"/>
              </a:rPr>
              <a:t> </a:t>
            </a:r>
            <a:r>
              <a:rPr lang="de-DE" sz="2000" dirty="0" smtClean="0">
                <a:cs typeface="Gill Sans" charset="0"/>
              </a:rPr>
              <a:t>b</a:t>
            </a:r>
            <a:r>
              <a:rPr lang="en-US" sz="2000" dirty="0" smtClean="0">
                <a:cs typeface="Gill Sans" charset="0"/>
              </a:rPr>
              <a:t>y high </a:t>
            </a:r>
            <a:r>
              <a:rPr lang="en-US" sz="2000" dirty="0">
                <a:cs typeface="Gill Sans" charset="0"/>
              </a:rPr>
              <a:t>variability </a:t>
            </a:r>
            <a:r>
              <a:rPr lang="en-US" sz="2000" dirty="0" smtClean="0">
                <a:cs typeface="Gill Sans" charset="0"/>
              </a:rPr>
              <a:t>of </a:t>
            </a:r>
            <a:r>
              <a:rPr lang="en-US" sz="2000" dirty="0">
                <a:cs typeface="Gill Sans" charset="0"/>
              </a:rPr>
              <a:t>the electromagnetic emission </a:t>
            </a:r>
            <a:endParaRPr lang="en-US" sz="2000" b="1" dirty="0">
              <a:cs typeface="Gill Sans" charset="0"/>
            </a:endParaRPr>
          </a:p>
          <a:p>
            <a:pPr lvl="1" algn="ctr" eaLnBrk="1" hangingPunct="1"/>
            <a:endParaRPr lang="en-US" sz="2000" i="1" dirty="0"/>
          </a:p>
          <a:p>
            <a:pPr lvl="1" algn="ctr" eaLnBrk="1" hangingPunct="1"/>
            <a:endParaRPr lang="en-US" sz="2000" i="1" dirty="0"/>
          </a:p>
          <a:p>
            <a:pPr lvl="1" algn="ctr" eaLnBrk="1" hangingPunct="1"/>
            <a:endParaRPr lang="en-US" sz="2000" i="1" dirty="0"/>
          </a:p>
          <a:p>
            <a:pPr lvl="1" algn="ctr" eaLnBrk="1" hangingPunct="1"/>
            <a:endParaRPr lang="en-US" sz="2000" i="1" dirty="0"/>
          </a:p>
          <a:p>
            <a:pPr lvl="1" algn="ctr" eaLnBrk="1" hangingPunct="1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129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0"/>
            <a:ext cx="9561512" cy="8382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2: high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neutrinos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Supernovae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647700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99DF07-0D5C-C142-9509-90F1ECB8798A}" type="slidenum">
              <a:rPr lang="pl-PL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pl-PL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303584" y="1205599"/>
            <a:ext cx="6192688" cy="37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00100" lvl="1" indent="-342900" eaLnBrk="1" hangingPunct="1">
              <a:buFont typeface="Arial"/>
              <a:buChar char="•"/>
            </a:pPr>
            <a:r>
              <a:rPr lang="en-US" sz="2000" b="0" dirty="0" smtClean="0">
                <a:latin typeface="Helvetica" pitchFamily="-83" charset="0"/>
              </a:rPr>
              <a:t>Core</a:t>
            </a:r>
            <a:r>
              <a:rPr lang="en-US" sz="2000" b="0" i="1" dirty="0">
                <a:latin typeface="Helvetica" pitchFamily="-83" charset="0"/>
              </a:rPr>
              <a:t>-</a:t>
            </a:r>
            <a:r>
              <a:rPr lang="en-US" sz="2000" b="0" dirty="0">
                <a:latin typeface="Helvetica" pitchFamily="-83" charset="0"/>
              </a:rPr>
              <a:t>collapse Supernovae with mildly-relativistic </a:t>
            </a:r>
            <a:r>
              <a:rPr lang="en-US" sz="2000" b="0" dirty="0" smtClean="0">
                <a:latin typeface="Helvetica" pitchFamily="-83" charset="0"/>
              </a:rPr>
              <a:t>jets inside </a:t>
            </a:r>
            <a:r>
              <a:rPr lang="en-US" sz="2000" b="0" dirty="0">
                <a:latin typeface="Helvetica" pitchFamily="-83" charset="0"/>
              </a:rPr>
              <a:t>that don’t reach the </a:t>
            </a:r>
            <a:r>
              <a:rPr lang="en-US" sz="2000" b="0" dirty="0" smtClean="0">
                <a:latin typeface="Helvetica" pitchFamily="-83" charset="0"/>
              </a:rPr>
              <a:t>surface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 smtClean="0"/>
              <a:t> neutrino factory! </a:t>
            </a:r>
            <a:r>
              <a:rPr lang="de-DE" sz="2000" b="0" i="1" dirty="0"/>
              <a:t>T</a:t>
            </a:r>
            <a:r>
              <a:rPr lang="en-US" sz="2000" b="0" i="1" dirty="0" err="1" smtClean="0"/>
              <a:t>ime</a:t>
            </a:r>
            <a:r>
              <a:rPr lang="en-US" sz="2000" b="0" i="1" dirty="0" smtClean="0"/>
              <a:t> scale~10 s </a:t>
            </a:r>
            <a:r>
              <a:rPr lang="en-US" sz="2000" b="0" dirty="0" smtClean="0">
                <a:latin typeface="Helvetica" pitchFamily="-83" charset="0"/>
              </a:rPr>
              <a:t>	</a:t>
            </a:r>
            <a:endParaRPr lang="en-US" sz="2000" b="0" dirty="0">
              <a:latin typeface="Helvetica" pitchFamily="-83" charset="0"/>
            </a:endParaRPr>
          </a:p>
          <a:p>
            <a:pPr marL="800100" lvl="1" indent="-342900" eaLnBrk="1" hangingPunct="1">
              <a:buFont typeface="Arial"/>
              <a:buChar char="•"/>
            </a:pPr>
            <a:endParaRPr lang="en-US" sz="2000" b="0" dirty="0" smtClean="0"/>
          </a:p>
          <a:p>
            <a:pPr marL="800100" lvl="1" indent="-342900" eaLnBrk="1" hangingPunct="1">
              <a:buFont typeface="Arial"/>
              <a:buChar char="•"/>
            </a:pPr>
            <a:r>
              <a:rPr lang="en-US" sz="2000" b="0" dirty="0" smtClean="0"/>
              <a:t>Emission of core-collapse S</a:t>
            </a:r>
            <a:r>
              <a:rPr lang="de-DE" sz="2000" b="0" dirty="0"/>
              <a:t>N</a:t>
            </a:r>
            <a:r>
              <a:rPr lang="en-US" sz="2000" b="0" dirty="0" smtClean="0"/>
              <a:t>e of type IIN from </a:t>
            </a:r>
            <a:r>
              <a:rPr lang="de-DE" sz="2000" b="0" dirty="0" smtClean="0"/>
              <a:t>s</a:t>
            </a:r>
            <a:r>
              <a:rPr lang="en-US" sz="2000" b="0" dirty="0" smtClean="0"/>
              <a:t>hock interaction with progenitor wind 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b="0" dirty="0" smtClean="0"/>
              <a:t> </a:t>
            </a:r>
            <a:r>
              <a:rPr lang="en-US" sz="2000" b="0" dirty="0"/>
              <a:t>N</a:t>
            </a:r>
            <a:r>
              <a:rPr lang="en-US" sz="2000" b="0" dirty="0" smtClean="0"/>
              <a:t>eutrino emission with time scale ~ weeks</a:t>
            </a:r>
          </a:p>
          <a:p>
            <a:pPr lvl="1" eaLnBrk="1" hangingPunct="1"/>
            <a:endParaRPr lang="en-US" sz="2000" i="1" dirty="0"/>
          </a:p>
          <a:p>
            <a:pPr lvl="1" eaLnBrk="1" hangingPunct="1"/>
            <a:endParaRPr lang="en-US" sz="2000" i="1" dirty="0"/>
          </a:p>
          <a:p>
            <a:pPr lvl="1" eaLnBrk="1" hangingPunct="1"/>
            <a:endParaRPr lang="en-US" sz="2000" i="1" dirty="0"/>
          </a:p>
          <a:p>
            <a:pPr lvl="1" eaLnBrk="1" hangingPunct="1"/>
            <a:endParaRPr lang="en-US" sz="2000" i="1" dirty="0"/>
          </a:p>
        </p:txBody>
      </p:sp>
      <p:sp>
        <p:nvSpPr>
          <p:cNvPr id="17" name="Textfeld 16"/>
          <p:cNvSpPr txBox="1"/>
          <p:nvPr/>
        </p:nvSpPr>
        <p:spPr>
          <a:xfrm>
            <a:off x="1856656" y="6197242"/>
            <a:ext cx="628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/>
                <a:cs typeface="Arial"/>
              </a:rPr>
              <a:t>R</a:t>
            </a:r>
            <a:r>
              <a:rPr lang="de-DE" dirty="0" smtClean="0">
                <a:latin typeface="Arial"/>
                <a:cs typeface="Arial"/>
              </a:rPr>
              <a:t>elevant time </a:t>
            </a:r>
            <a:r>
              <a:rPr lang="de-DE" dirty="0" err="1" smtClean="0">
                <a:latin typeface="Arial"/>
                <a:cs typeface="Arial"/>
              </a:rPr>
              <a:t>scales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for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neutrino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emission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known</a:t>
            </a:r>
            <a:r>
              <a:rPr lang="de-DE" dirty="0" smtClean="0">
                <a:latin typeface="Arial"/>
                <a:cs typeface="Arial"/>
              </a:rPr>
              <a:t> 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908228" y="5510560"/>
            <a:ext cx="37973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latin typeface="Arial" pitchFamily="-83" charset="0"/>
              </a:rPr>
              <a:t>Simulation: </a:t>
            </a:r>
            <a:r>
              <a:rPr lang="en-US" sz="1600" b="0" dirty="0" err="1">
                <a:latin typeface="Arial" pitchFamily="-83" charset="0"/>
              </a:rPr>
              <a:t>MacFadyen</a:t>
            </a:r>
            <a:r>
              <a:rPr lang="en-US" sz="1600" b="0" dirty="0">
                <a:latin typeface="Arial" pitchFamily="-83" charset="0"/>
              </a:rPr>
              <a:t> (2000)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08228" y="1160810"/>
            <a:ext cx="2932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" pitchFamily="-83" charset="0"/>
              </a:rPr>
              <a:t>Gravitative collaps of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" pitchFamily="-83" charset="0"/>
              </a:rPr>
              <a:t>a very massive, rotating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>
                <a:latin typeface="Arial" pitchFamily="-83" charset="0"/>
              </a:rPr>
              <a:t>star (&gt;25 M</a:t>
            </a:r>
            <a:r>
              <a:rPr lang="en-US" b="0" baseline="-25000">
                <a:latin typeface="Arial" pitchFamily="-83" charset="0"/>
                <a:sym typeface="Wingdings" pitchFamily="-83" charset="2"/>
              </a:rPr>
              <a:t></a:t>
            </a:r>
            <a:r>
              <a:rPr lang="en-US" b="0">
                <a:latin typeface="Arial" pitchFamily="-83" charset="0"/>
                <a:sym typeface="Wingdings" pitchFamily="-83" charset="2"/>
              </a:rPr>
              <a:t>):</a:t>
            </a:r>
            <a:r>
              <a:rPr lang="en-US" b="0" baseline="-25000">
                <a:latin typeface="Arial" pitchFamily="-83" charset="0"/>
                <a:sym typeface="Wingdings" pitchFamily="-83" charset="2"/>
              </a:rPr>
              <a:t>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1728" y="2335560"/>
            <a:ext cx="354965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200328" y="4224685"/>
            <a:ext cx="1430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latin typeface="Arial" pitchFamily="-83" charset="0"/>
              </a:rPr>
              <a:t>B~10</a:t>
            </a:r>
            <a:r>
              <a:rPr lang="en-US" b="0" baseline="30000">
                <a:latin typeface="Arial" pitchFamily="-83" charset="0"/>
              </a:rPr>
              <a:t>8 </a:t>
            </a:r>
            <a:r>
              <a:rPr lang="en-US" b="0">
                <a:latin typeface="Arial" pitchFamily="-83" charset="0"/>
              </a:rPr>
              <a:t>GeV</a:t>
            </a:r>
          </a:p>
          <a:p>
            <a:r>
              <a:rPr lang="en-US" b="0">
                <a:latin typeface="Arial" pitchFamily="-83" charset="0"/>
              </a:rPr>
              <a:t>T</a:t>
            </a:r>
            <a:r>
              <a:rPr lang="en-US" b="0" baseline="-25000">
                <a:latin typeface="Arial" pitchFamily="-83" charset="0"/>
              </a:rPr>
              <a:t>dyn</a:t>
            </a:r>
            <a:r>
              <a:rPr lang="en-US" sz="1800" b="0">
                <a:latin typeface="Arial" pitchFamily="-83" charset="0"/>
              </a:rPr>
              <a:t>~1 s</a:t>
            </a:r>
            <a:endParaRPr lang="en-US" b="0">
              <a:latin typeface="Arial" pitchFamily="-83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00534" y="4193793"/>
            <a:ext cx="4096482" cy="1323439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Arial"/>
                <a:cs typeface="Arial"/>
              </a:rPr>
              <a:t>Conventional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search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methods</a:t>
            </a:r>
            <a:r>
              <a:rPr lang="de-DE" dirty="0" smtClean="0">
                <a:latin typeface="Arial"/>
                <a:cs typeface="Arial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de-DE" b="0" dirty="0">
                <a:latin typeface="Arial"/>
                <a:cs typeface="Arial"/>
              </a:rPr>
              <a:t>I</a:t>
            </a:r>
            <a:r>
              <a:rPr lang="de-DE" b="0" dirty="0" smtClean="0">
                <a:latin typeface="Arial"/>
                <a:cs typeface="Arial"/>
              </a:rPr>
              <a:t>ndividual </a:t>
            </a:r>
            <a:r>
              <a:rPr lang="de-DE" b="0" dirty="0" err="1" smtClean="0">
                <a:latin typeface="Arial"/>
                <a:cs typeface="Arial"/>
              </a:rPr>
              <a:t>interesting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SNe</a:t>
            </a:r>
            <a:r>
              <a:rPr lang="de-DE" b="0" dirty="0" smtClean="0">
                <a:latin typeface="Arial"/>
                <a:cs typeface="Arial"/>
              </a:rPr>
              <a:t>,</a:t>
            </a:r>
          </a:p>
          <a:p>
            <a:r>
              <a:rPr lang="de-DE" b="0" dirty="0" smtClean="0">
                <a:latin typeface="Arial"/>
                <a:cs typeface="Arial"/>
              </a:rPr>
              <a:t>     e.g. SN2008D </a:t>
            </a:r>
            <a:r>
              <a:rPr lang="de-DE" sz="1400" b="0" dirty="0" smtClean="0">
                <a:latin typeface="Arial"/>
                <a:cs typeface="Arial"/>
              </a:rPr>
              <a:t>Abbasi et al. A&amp;A, 2011</a:t>
            </a:r>
            <a:endParaRPr lang="de-DE" b="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de-DE" b="0" dirty="0" err="1" smtClean="0">
                <a:latin typeface="Arial"/>
                <a:cs typeface="Arial"/>
              </a:rPr>
              <a:t>Stacking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of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nearby</a:t>
            </a:r>
            <a:r>
              <a:rPr lang="de-DE" b="0" dirty="0" smtClean="0">
                <a:latin typeface="Arial"/>
                <a:cs typeface="Arial"/>
              </a:rPr>
              <a:t> </a:t>
            </a:r>
            <a:r>
              <a:rPr lang="de-DE" b="0" dirty="0" err="1" smtClean="0">
                <a:latin typeface="Arial"/>
                <a:cs typeface="Arial"/>
              </a:rPr>
              <a:t>SNe</a:t>
            </a:r>
            <a:endParaRPr lang="de-DE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48" y="430560"/>
            <a:ext cx="8481392" cy="838200"/>
          </a:xfrm>
        </p:spPr>
        <p:txBody>
          <a:bodyPr/>
          <a:lstStyle/>
          <a:p>
            <a:r>
              <a:rPr lang="de-DE" sz="2800" dirty="0" smtClean="0">
                <a:latin typeface="Arial"/>
                <a:cs typeface="Arial"/>
              </a:rPr>
              <a:t>Realtime </a:t>
            </a:r>
            <a:r>
              <a:rPr lang="de-DE" sz="2800" dirty="0" err="1" smtClean="0">
                <a:latin typeface="Arial"/>
                <a:cs typeface="Arial"/>
              </a:rPr>
              <a:t>neutrino</a:t>
            </a:r>
            <a:r>
              <a:rPr lang="de-DE" sz="2800" dirty="0" smtClean="0">
                <a:latin typeface="Arial"/>
                <a:cs typeface="Arial"/>
              </a:rPr>
              <a:t> </a:t>
            </a:r>
            <a:r>
              <a:rPr lang="de-DE" sz="2800" dirty="0" err="1" smtClean="0">
                <a:latin typeface="Arial"/>
                <a:cs typeface="Arial"/>
              </a:rPr>
              <a:t>follow-up</a:t>
            </a:r>
            <a:endParaRPr lang="de-DE" sz="2800" dirty="0">
              <a:latin typeface="Arial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80592" y="1679317"/>
            <a:ext cx="826045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latin typeface="Arial"/>
                <a:cs typeface="Arial"/>
              </a:rPr>
              <a:t>The </a:t>
            </a:r>
            <a:r>
              <a:rPr lang="de-DE" sz="2200" dirty="0" err="1" smtClean="0">
                <a:latin typeface="Arial"/>
                <a:cs typeface="Arial"/>
              </a:rPr>
              <a:t>problem</a:t>
            </a:r>
            <a:r>
              <a:rPr lang="de-DE" sz="2200" dirty="0" smtClean="0">
                <a:latin typeface="Arial"/>
                <a:cs typeface="Arial"/>
              </a:rPr>
              <a:t>: </a:t>
            </a:r>
            <a:r>
              <a:rPr lang="de-DE" sz="2200" b="0" dirty="0" err="1" smtClean="0">
                <a:latin typeface="Arial"/>
                <a:cs typeface="Arial"/>
              </a:rPr>
              <a:t>monitoring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of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electromagnetic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sky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is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very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</a:p>
          <a:p>
            <a:r>
              <a:rPr lang="de-DE" sz="2200" b="0" dirty="0" err="1" smtClean="0">
                <a:latin typeface="Arial"/>
                <a:cs typeface="Arial"/>
              </a:rPr>
              <a:t>incomplete</a:t>
            </a:r>
            <a:r>
              <a:rPr lang="de-DE" sz="2200" b="0" dirty="0" smtClean="0">
                <a:latin typeface="Arial"/>
                <a:cs typeface="Arial"/>
              </a:rPr>
              <a:t>, </a:t>
            </a:r>
            <a:r>
              <a:rPr lang="de-DE" sz="2200" b="0" dirty="0" err="1" smtClean="0">
                <a:latin typeface="Arial"/>
                <a:cs typeface="Arial"/>
              </a:rPr>
              <a:t>particular</a:t>
            </a:r>
            <a:r>
              <a:rPr lang="de-DE" sz="2200" b="0" dirty="0" smtClean="0">
                <a:latin typeface="Arial"/>
                <a:cs typeface="Arial"/>
              </a:rPr>
              <a:t> in </a:t>
            </a:r>
            <a:r>
              <a:rPr lang="de-DE" sz="2200" b="0" dirty="0" err="1" smtClean="0">
                <a:latin typeface="Arial"/>
                <a:cs typeface="Arial"/>
              </a:rPr>
              <a:t>the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optical</a:t>
            </a:r>
            <a:r>
              <a:rPr lang="de-DE" sz="2200" b="0" dirty="0" smtClean="0">
                <a:latin typeface="Arial"/>
                <a:cs typeface="Arial"/>
              </a:rPr>
              <a:t>, X-</a:t>
            </a:r>
            <a:r>
              <a:rPr lang="de-DE" sz="2200" b="0" dirty="0" err="1" smtClean="0">
                <a:latin typeface="Arial"/>
                <a:cs typeface="Arial"/>
              </a:rPr>
              <a:t>ray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and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hard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gamma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rays</a:t>
            </a:r>
            <a:r>
              <a:rPr lang="de-DE" sz="2200" b="0" dirty="0" smtClean="0">
                <a:latin typeface="Arial"/>
                <a:cs typeface="Arial"/>
              </a:rPr>
              <a:t>. </a:t>
            </a:r>
          </a:p>
          <a:p>
            <a:endParaRPr lang="de-DE" sz="2200" b="0" dirty="0">
              <a:latin typeface="Arial"/>
              <a:cs typeface="Arial"/>
            </a:endParaRPr>
          </a:p>
          <a:p>
            <a:r>
              <a:rPr lang="de-DE" sz="2200" dirty="0" smtClean="0">
                <a:latin typeface="Arial"/>
                <a:cs typeface="Arial"/>
              </a:rPr>
              <a:t>The </a:t>
            </a:r>
            <a:r>
              <a:rPr lang="de-DE" sz="2200" dirty="0" err="1" smtClean="0">
                <a:latin typeface="Arial"/>
                <a:cs typeface="Arial"/>
              </a:rPr>
              <a:t>solution</a:t>
            </a:r>
            <a:r>
              <a:rPr lang="de-DE" sz="2200" dirty="0" smtClean="0">
                <a:latin typeface="Arial"/>
                <a:cs typeface="Arial"/>
              </a:rPr>
              <a:t>: </a:t>
            </a:r>
            <a:r>
              <a:rPr lang="de-DE" sz="2200" b="0" dirty="0" smtClean="0">
                <a:latin typeface="Arial"/>
                <a:cs typeface="Arial"/>
              </a:rPr>
              <a:t>Trigger </a:t>
            </a:r>
            <a:r>
              <a:rPr lang="de-DE" sz="2200" b="0" dirty="0" err="1" smtClean="0">
                <a:latin typeface="Arial"/>
                <a:cs typeface="Arial"/>
              </a:rPr>
              <a:t>other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telescopes</a:t>
            </a:r>
            <a:r>
              <a:rPr lang="de-DE" sz="2200" b="0" dirty="0" smtClean="0">
                <a:latin typeface="Arial"/>
                <a:cs typeface="Arial"/>
              </a:rPr>
              <a:t> on </a:t>
            </a:r>
            <a:r>
              <a:rPr lang="de-DE" sz="2200" b="0" dirty="0" err="1" smtClean="0">
                <a:latin typeface="Arial"/>
                <a:cs typeface="Arial"/>
              </a:rPr>
              <a:t>interesting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neutrino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</a:p>
          <a:p>
            <a:r>
              <a:rPr lang="de-DE" sz="2200" b="0" dirty="0" err="1">
                <a:latin typeface="Arial"/>
                <a:cs typeface="Arial"/>
              </a:rPr>
              <a:t>s</a:t>
            </a:r>
            <a:r>
              <a:rPr lang="de-DE" sz="2200" b="0" dirty="0" err="1" smtClean="0">
                <a:latin typeface="Arial"/>
                <a:cs typeface="Arial"/>
              </a:rPr>
              <a:t>ignatures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to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obtain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data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from</a:t>
            </a:r>
            <a:r>
              <a:rPr lang="de-DE" sz="2200" b="0" dirty="0" smtClean="0">
                <a:latin typeface="Arial"/>
                <a:cs typeface="Arial"/>
              </a:rPr>
              <a:t> AGNs, </a:t>
            </a:r>
            <a:r>
              <a:rPr lang="de-DE" sz="2200" b="0" dirty="0" err="1" smtClean="0">
                <a:latin typeface="Arial"/>
                <a:cs typeface="Arial"/>
              </a:rPr>
              <a:t>SNe</a:t>
            </a:r>
            <a:r>
              <a:rPr lang="de-DE" sz="2200" b="0" dirty="0" smtClean="0">
                <a:latin typeface="Arial"/>
                <a:cs typeface="Arial"/>
              </a:rPr>
              <a:t>, GRBs </a:t>
            </a:r>
            <a:r>
              <a:rPr lang="de-DE" sz="2200" b="0" dirty="0" err="1" smtClean="0">
                <a:latin typeface="Arial"/>
                <a:cs typeface="Arial"/>
              </a:rPr>
              <a:t>that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would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</a:p>
          <a:p>
            <a:r>
              <a:rPr lang="de-DE" sz="2200" b="0" dirty="0" err="1">
                <a:latin typeface="Arial"/>
                <a:cs typeface="Arial"/>
              </a:rPr>
              <a:t>o</a:t>
            </a:r>
            <a:r>
              <a:rPr lang="de-DE" sz="2200" b="0" dirty="0" err="1" smtClean="0">
                <a:latin typeface="Arial"/>
                <a:cs typeface="Arial"/>
              </a:rPr>
              <a:t>therwise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never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been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taken</a:t>
            </a:r>
            <a:endParaRPr lang="de-DE" sz="2200" b="0" dirty="0" smtClean="0">
              <a:latin typeface="Arial"/>
              <a:cs typeface="Arial"/>
            </a:endParaRPr>
          </a:p>
          <a:p>
            <a:endParaRPr lang="de-DE" sz="2200" b="0" dirty="0">
              <a:latin typeface="Arial"/>
              <a:cs typeface="Arial"/>
            </a:endParaRPr>
          </a:p>
          <a:p>
            <a:r>
              <a:rPr lang="de-DE" sz="2200" b="0" dirty="0" err="1" smtClean="0">
                <a:latin typeface="Arial"/>
                <a:cs typeface="Arial"/>
              </a:rPr>
              <a:t>Enhencement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of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sensitivity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depends</a:t>
            </a:r>
            <a:r>
              <a:rPr lang="de-DE" sz="2200" b="0" dirty="0" smtClean="0">
                <a:latin typeface="Arial"/>
                <a:cs typeface="Arial"/>
              </a:rPr>
              <a:t> on </a:t>
            </a:r>
            <a:r>
              <a:rPr lang="de-DE" sz="2200" b="0" dirty="0" err="1" smtClean="0">
                <a:latin typeface="Arial"/>
                <a:cs typeface="Arial"/>
              </a:rPr>
              <a:t>signal</a:t>
            </a:r>
            <a:r>
              <a:rPr lang="de-DE" sz="2200" b="0" dirty="0" smtClean="0">
                <a:latin typeface="Arial"/>
                <a:cs typeface="Arial"/>
              </a:rPr>
              <a:t>, e.g. </a:t>
            </a:r>
            <a:r>
              <a:rPr lang="de-DE" sz="2200" b="0" dirty="0" err="1" smtClean="0">
                <a:latin typeface="Arial"/>
                <a:cs typeface="Arial"/>
              </a:rPr>
              <a:t>for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SNe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</a:p>
          <a:p>
            <a:r>
              <a:rPr lang="de-DE" sz="2200" b="0" dirty="0" err="1" smtClean="0">
                <a:latin typeface="Arial"/>
                <a:cs typeface="Arial"/>
              </a:rPr>
              <a:t>improvement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of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up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  <a:r>
              <a:rPr lang="de-DE" sz="2200" b="0" dirty="0" err="1" smtClean="0">
                <a:latin typeface="Arial"/>
                <a:cs typeface="Arial"/>
              </a:rPr>
              <a:t>to</a:t>
            </a:r>
            <a:r>
              <a:rPr lang="de-DE" sz="2200" b="0" dirty="0" smtClean="0">
                <a:latin typeface="Arial"/>
                <a:cs typeface="Arial"/>
              </a:rPr>
              <a:t> a </a:t>
            </a:r>
            <a:r>
              <a:rPr lang="de-DE" sz="2200" b="0" dirty="0" err="1" smtClean="0">
                <a:latin typeface="Arial"/>
                <a:cs typeface="Arial"/>
              </a:rPr>
              <a:t>factor</a:t>
            </a:r>
            <a:r>
              <a:rPr lang="de-DE" sz="2200" b="0" dirty="0" smtClean="0">
                <a:latin typeface="Arial"/>
                <a:cs typeface="Arial"/>
              </a:rPr>
              <a:t> 3 </a:t>
            </a:r>
            <a:r>
              <a:rPr lang="de-DE" sz="2200" b="0" dirty="0" err="1" smtClean="0">
                <a:latin typeface="Arial"/>
                <a:cs typeface="Arial"/>
              </a:rPr>
              <a:t>possible</a:t>
            </a:r>
            <a:r>
              <a:rPr lang="de-DE" sz="2200" b="0" dirty="0">
                <a:latin typeface="Arial"/>
                <a:cs typeface="Arial"/>
              </a:rPr>
              <a:t>.</a:t>
            </a:r>
            <a:r>
              <a:rPr lang="de-DE" sz="2200" b="0" dirty="0" smtClean="0">
                <a:latin typeface="Arial"/>
                <a:cs typeface="Arial"/>
              </a:rPr>
              <a:t> </a:t>
            </a:r>
          </a:p>
          <a:p>
            <a:r>
              <a:rPr lang="de-DE" sz="2200" b="0" dirty="0" smtClean="0">
                <a:latin typeface="Arial"/>
                <a:cs typeface="Arial"/>
              </a:rPr>
              <a:t> </a:t>
            </a:r>
            <a:endParaRPr lang="de-DE" sz="22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8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4"/>
          <p:cNvSpPr>
            <a:spLocks noGrp="1"/>
          </p:cNvSpPr>
          <p:nvPr>
            <p:ph type="sldNum" idx="4294967295"/>
          </p:nvPr>
        </p:nvSpPr>
        <p:spPr>
          <a:xfrm>
            <a:off x="7713786" y="6572200"/>
            <a:ext cx="2063750" cy="457200"/>
          </a:xfrm>
          <a:prstGeom prst="rect">
            <a:avLst/>
          </a:prstGeom>
        </p:spPr>
        <p:txBody>
          <a:bodyPr/>
          <a:lstStyle/>
          <a:p>
            <a:fld id="{35F41A85-506E-B342-B2B6-75D16038A2F5}" type="slidenum">
              <a:rPr lang="en-US"/>
              <a:pPr/>
              <a:t>6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6456" y="44624"/>
            <a:ext cx="5256584" cy="936104"/>
          </a:xfrm>
          <a:ln/>
        </p:spPr>
        <p:txBody>
          <a:bodyPr tIns="36878"/>
          <a:lstStyle/>
          <a:p>
            <a:pPr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</a:tabLst>
            </a:pPr>
            <a:r>
              <a:rPr lang="en-US" dirty="0" err="1" smtClean="0"/>
              <a:t>IceCube</a:t>
            </a:r>
            <a:r>
              <a:rPr lang="en-US" dirty="0" smtClean="0"/>
              <a:t> follow-</a:t>
            </a:r>
            <a:r>
              <a:rPr lang="en-US" dirty="0"/>
              <a:t>u</a:t>
            </a:r>
            <a:r>
              <a:rPr lang="en-US" dirty="0" smtClean="0"/>
              <a:t>p programs:</a:t>
            </a: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72801" y="6044316"/>
            <a:ext cx="1627080" cy="341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05" tIns="37220" rIns="17105" bIns="1710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300"/>
              <a:t>IceCube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0" y="1895239"/>
            <a:ext cx="4539600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30240" y="5847014"/>
            <a:ext cx="514800" cy="443567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466161" y="1636012"/>
            <a:ext cx="173160" cy="344197"/>
            <a:chOff x="4786" y="1136"/>
            <a:chExt cx="111" cy="239"/>
          </a:xfrm>
        </p:grpSpPr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>
              <a:off x="4842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4786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7628401" y="1336461"/>
            <a:ext cx="372840" cy="159857"/>
            <a:chOff x="4890" y="928"/>
            <a:chExt cx="239" cy="111"/>
          </a:xfrm>
        </p:grpSpPr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 rot="5400000">
              <a:off x="4983" y="893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 rot="5400000">
              <a:off x="4983" y="837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7778161" y="1983089"/>
            <a:ext cx="372840" cy="159856"/>
            <a:chOff x="4986" y="1377"/>
            <a:chExt cx="239" cy="111"/>
          </a:xfrm>
        </p:grpSpPr>
        <p:sp>
          <p:nvSpPr>
            <p:cNvPr id="3089" name="Freeform 17"/>
            <p:cNvSpPr>
              <a:spLocks noChangeArrowheads="1"/>
            </p:cNvSpPr>
            <p:nvPr/>
          </p:nvSpPr>
          <p:spPr bwMode="auto">
            <a:xfrm rot="16200000">
              <a:off x="5077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0" name="Freeform 18"/>
            <p:cNvSpPr>
              <a:spLocks noChangeArrowheads="1"/>
            </p:cNvSpPr>
            <p:nvPr/>
          </p:nvSpPr>
          <p:spPr bwMode="auto">
            <a:xfrm rot="16200000">
              <a:off x="5077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8060520" y="1497757"/>
            <a:ext cx="173160" cy="344197"/>
            <a:chOff x="5167" y="1040"/>
            <a:chExt cx="111" cy="239"/>
          </a:xfrm>
        </p:grpSpPr>
        <p:sp>
          <p:nvSpPr>
            <p:cNvPr id="3092" name="Freeform 20"/>
            <p:cNvSpPr>
              <a:spLocks noChangeArrowheads="1"/>
            </p:cNvSpPr>
            <p:nvPr/>
          </p:nvSpPr>
          <p:spPr bwMode="auto">
            <a:xfrm flipH="1" flipV="1">
              <a:off x="5167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3" name="Freeform 21"/>
            <p:cNvSpPr>
              <a:spLocks noChangeArrowheads="1"/>
            </p:cNvSpPr>
            <p:nvPr/>
          </p:nvSpPr>
          <p:spPr bwMode="auto">
            <a:xfrm flipH="1" flipV="1">
              <a:off x="5223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703280" y="1566885"/>
            <a:ext cx="374400" cy="345636"/>
          </a:xfrm>
          <a:prstGeom prst="irregularSeal1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954560" y="2121343"/>
            <a:ext cx="2652000" cy="3758795"/>
          </a:xfrm>
          <a:prstGeom prst="line">
            <a:avLst/>
          </a:prstGeom>
          <a:noFill/>
          <a:ln w="72000">
            <a:solidFill>
              <a:srgbClr val="DC2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7779720" y="1983089"/>
            <a:ext cx="372840" cy="159856"/>
            <a:chOff x="4987" y="1377"/>
            <a:chExt cx="239" cy="111"/>
          </a:xfrm>
        </p:grpSpPr>
        <p:sp>
          <p:nvSpPr>
            <p:cNvPr id="3104" name="Freeform 32"/>
            <p:cNvSpPr>
              <a:spLocks noChangeArrowheads="1"/>
            </p:cNvSpPr>
            <p:nvPr/>
          </p:nvSpPr>
          <p:spPr bwMode="auto">
            <a:xfrm rot="16200000">
              <a:off x="5078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5" name="Freeform 33"/>
            <p:cNvSpPr>
              <a:spLocks noChangeArrowheads="1"/>
            </p:cNvSpPr>
            <p:nvPr/>
          </p:nvSpPr>
          <p:spPr bwMode="auto">
            <a:xfrm rot="16200000">
              <a:off x="5078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7905328" y="2061295"/>
            <a:ext cx="1893354" cy="4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5527" tIns="62913" rIns="85527" bIns="44474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100" dirty="0" smtClean="0"/>
              <a:t>AGN/SN</a:t>
            </a:r>
            <a:r>
              <a:rPr lang="en-US" sz="2100" dirty="0"/>
              <a:t>/GRB</a:t>
            </a: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1208288"/>
            <a:ext cx="512928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5241032" y="-27384"/>
            <a:ext cx="3143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dirty="0" smtClean="0">
                <a:latin typeface="Arial"/>
                <a:cs typeface="Arial"/>
              </a:rPr>
              <a:t>Optical           (Bonn</a:t>
            </a:r>
            <a:r>
              <a:rPr lang="en-US" sz="2400" b="0" dirty="0">
                <a:latin typeface="Arial"/>
                <a:cs typeface="Arial"/>
              </a:rPr>
              <a:t>)</a:t>
            </a:r>
          </a:p>
          <a:p>
            <a:pPr lvl="0"/>
            <a:r>
              <a:rPr lang="en-US" sz="2400" b="0" dirty="0">
                <a:latin typeface="Arial"/>
                <a:cs typeface="Arial"/>
              </a:rPr>
              <a:t>X-ray 	</a:t>
            </a:r>
            <a:r>
              <a:rPr lang="en-US" sz="2400" b="0" dirty="0" smtClean="0">
                <a:latin typeface="Arial"/>
                <a:cs typeface="Arial"/>
              </a:rPr>
              <a:t>           (Bonn)</a:t>
            </a:r>
          </a:p>
          <a:p>
            <a:r>
              <a:rPr lang="en-US" sz="2400" b="0" dirty="0">
                <a:latin typeface="Arial"/>
                <a:cs typeface="Arial"/>
              </a:rPr>
              <a:t>Gamma-Ray  (DESY)</a:t>
            </a:r>
          </a:p>
          <a:p>
            <a:pPr marL="342900" lvl="0" indent="-342900">
              <a:buFont typeface="Arial"/>
              <a:buChar char="•"/>
            </a:pPr>
            <a:endParaRPr lang="en-US" sz="24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4909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4"/>
          <p:cNvSpPr>
            <a:spLocks noGrp="1"/>
          </p:cNvSpPr>
          <p:nvPr>
            <p:ph type="sldNum" idx="4294967295"/>
          </p:nvPr>
        </p:nvSpPr>
        <p:spPr>
          <a:xfrm>
            <a:off x="7713786" y="6572200"/>
            <a:ext cx="2063750" cy="457200"/>
          </a:xfrm>
          <a:prstGeom prst="rect">
            <a:avLst/>
          </a:prstGeom>
        </p:spPr>
        <p:txBody>
          <a:bodyPr/>
          <a:lstStyle/>
          <a:p>
            <a:fld id="{35F41A85-506E-B342-B2B6-75D16038A2F5}" type="slidenum">
              <a:rPr lang="en-US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01" y="5233510"/>
            <a:ext cx="1617720" cy="13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6456" y="44624"/>
            <a:ext cx="5256584" cy="936104"/>
          </a:xfrm>
          <a:ln/>
        </p:spPr>
        <p:txBody>
          <a:bodyPr tIns="36878"/>
          <a:lstStyle/>
          <a:p>
            <a:pPr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</a:tabLst>
            </a:pPr>
            <a:r>
              <a:rPr lang="en-US" dirty="0" err="1" smtClean="0"/>
              <a:t>IceCube</a:t>
            </a:r>
            <a:r>
              <a:rPr lang="en-US" dirty="0" smtClean="0"/>
              <a:t> follow-</a:t>
            </a:r>
            <a:r>
              <a:rPr lang="en-US" dirty="0"/>
              <a:t>u</a:t>
            </a:r>
            <a:r>
              <a:rPr lang="en-US" dirty="0" smtClean="0"/>
              <a:t>p programs:</a:t>
            </a: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72801" y="6044316"/>
            <a:ext cx="1627080" cy="341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05" tIns="37220" rIns="17105" bIns="1710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300"/>
              <a:t>IceCube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0" y="1895239"/>
            <a:ext cx="4539600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30240" y="5847014"/>
            <a:ext cx="514800" cy="443567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466161" y="1636012"/>
            <a:ext cx="173160" cy="344197"/>
            <a:chOff x="4786" y="1136"/>
            <a:chExt cx="111" cy="239"/>
          </a:xfrm>
        </p:grpSpPr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>
              <a:off x="4842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4786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7628401" y="1336461"/>
            <a:ext cx="372840" cy="159857"/>
            <a:chOff x="4890" y="928"/>
            <a:chExt cx="239" cy="111"/>
          </a:xfrm>
        </p:grpSpPr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 rot="5400000">
              <a:off x="4983" y="893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 rot="5400000">
              <a:off x="4983" y="837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7778161" y="1983089"/>
            <a:ext cx="372840" cy="159856"/>
            <a:chOff x="4986" y="1377"/>
            <a:chExt cx="239" cy="111"/>
          </a:xfrm>
        </p:grpSpPr>
        <p:sp>
          <p:nvSpPr>
            <p:cNvPr id="3089" name="Freeform 17"/>
            <p:cNvSpPr>
              <a:spLocks noChangeArrowheads="1"/>
            </p:cNvSpPr>
            <p:nvPr/>
          </p:nvSpPr>
          <p:spPr bwMode="auto">
            <a:xfrm rot="16200000">
              <a:off x="5077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0" name="Freeform 18"/>
            <p:cNvSpPr>
              <a:spLocks noChangeArrowheads="1"/>
            </p:cNvSpPr>
            <p:nvPr/>
          </p:nvSpPr>
          <p:spPr bwMode="auto">
            <a:xfrm rot="16200000">
              <a:off x="5077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8060520" y="1497757"/>
            <a:ext cx="173160" cy="344197"/>
            <a:chOff x="5167" y="1040"/>
            <a:chExt cx="111" cy="239"/>
          </a:xfrm>
        </p:grpSpPr>
        <p:sp>
          <p:nvSpPr>
            <p:cNvPr id="3092" name="Freeform 20"/>
            <p:cNvSpPr>
              <a:spLocks noChangeArrowheads="1"/>
            </p:cNvSpPr>
            <p:nvPr/>
          </p:nvSpPr>
          <p:spPr bwMode="auto">
            <a:xfrm flipH="1" flipV="1">
              <a:off x="5167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3" name="Freeform 21"/>
            <p:cNvSpPr>
              <a:spLocks noChangeArrowheads="1"/>
            </p:cNvSpPr>
            <p:nvPr/>
          </p:nvSpPr>
          <p:spPr bwMode="auto">
            <a:xfrm flipH="1" flipV="1">
              <a:off x="5223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703280" y="1566885"/>
            <a:ext cx="374400" cy="345636"/>
          </a:xfrm>
          <a:prstGeom prst="irregularSeal1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954560" y="2121343"/>
            <a:ext cx="2652000" cy="3758795"/>
          </a:xfrm>
          <a:prstGeom prst="line">
            <a:avLst/>
          </a:prstGeom>
          <a:noFill/>
          <a:ln w="72000">
            <a:solidFill>
              <a:srgbClr val="DC2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814320" y="5553223"/>
            <a:ext cx="176904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/>
              <a:t>Iridium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 flipV="1">
            <a:off x="1928664" y="4347834"/>
            <a:ext cx="139152" cy="102538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 flipV="1">
            <a:off x="2711281" y="6002551"/>
            <a:ext cx="1714440" cy="106571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7779720" y="1983089"/>
            <a:ext cx="372840" cy="159856"/>
            <a:chOff x="4987" y="1377"/>
            <a:chExt cx="239" cy="111"/>
          </a:xfrm>
        </p:grpSpPr>
        <p:sp>
          <p:nvSpPr>
            <p:cNvPr id="3104" name="Freeform 32"/>
            <p:cNvSpPr>
              <a:spLocks noChangeArrowheads="1"/>
            </p:cNvSpPr>
            <p:nvPr/>
          </p:nvSpPr>
          <p:spPr bwMode="auto">
            <a:xfrm rot="16200000">
              <a:off x="5078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5" name="Freeform 33"/>
            <p:cNvSpPr>
              <a:spLocks noChangeArrowheads="1"/>
            </p:cNvSpPr>
            <p:nvPr/>
          </p:nvSpPr>
          <p:spPr bwMode="auto">
            <a:xfrm rot="16200000">
              <a:off x="5078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7905328" y="2061295"/>
            <a:ext cx="1893354" cy="4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5527" tIns="62913" rIns="85527" bIns="44474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100" dirty="0" smtClean="0"/>
              <a:t>AGN/SN</a:t>
            </a:r>
            <a:r>
              <a:rPr lang="en-US" sz="2100" dirty="0"/>
              <a:t>/GRB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44488" y="3842340"/>
            <a:ext cx="2743645" cy="45075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632" tIns="80018" rIns="102632" bIns="61579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/>
              <a:t>Bonn/DESY/Madison </a:t>
            </a:r>
            <a:endParaRPr lang="en-US" dirty="0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1208288"/>
            <a:ext cx="512928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5241032" y="-27384"/>
            <a:ext cx="3143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dirty="0" smtClean="0">
                <a:latin typeface="Arial"/>
                <a:cs typeface="Arial"/>
              </a:rPr>
              <a:t>Optical           (Bonn</a:t>
            </a:r>
            <a:r>
              <a:rPr lang="en-US" sz="2400" b="0" dirty="0">
                <a:latin typeface="Arial"/>
                <a:cs typeface="Arial"/>
              </a:rPr>
              <a:t>)</a:t>
            </a:r>
          </a:p>
          <a:p>
            <a:pPr lvl="0"/>
            <a:r>
              <a:rPr lang="en-US" sz="2400" b="0" dirty="0">
                <a:latin typeface="Arial"/>
                <a:cs typeface="Arial"/>
              </a:rPr>
              <a:t>X-ray 	</a:t>
            </a:r>
            <a:r>
              <a:rPr lang="en-US" sz="2400" b="0" dirty="0" smtClean="0">
                <a:latin typeface="Arial"/>
                <a:cs typeface="Arial"/>
              </a:rPr>
              <a:t>           (Bonn)</a:t>
            </a:r>
          </a:p>
          <a:p>
            <a:r>
              <a:rPr lang="en-US" sz="2400" b="0" dirty="0">
                <a:latin typeface="Arial"/>
                <a:cs typeface="Arial"/>
              </a:rPr>
              <a:t>Gamma-Ray  (DESY)</a:t>
            </a:r>
          </a:p>
          <a:p>
            <a:pPr marL="342900" lvl="0" indent="-342900">
              <a:buFont typeface="Arial"/>
              <a:buChar char="•"/>
            </a:pPr>
            <a:endParaRPr lang="en-US" sz="24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99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4"/>
          <p:cNvSpPr>
            <a:spLocks noGrp="1"/>
          </p:cNvSpPr>
          <p:nvPr>
            <p:ph type="sldNum" idx="4294967295"/>
          </p:nvPr>
        </p:nvSpPr>
        <p:spPr>
          <a:xfrm>
            <a:off x="7713786" y="6572200"/>
            <a:ext cx="2063750" cy="457200"/>
          </a:xfrm>
          <a:prstGeom prst="rect">
            <a:avLst/>
          </a:prstGeom>
        </p:spPr>
        <p:txBody>
          <a:bodyPr/>
          <a:lstStyle/>
          <a:p>
            <a:fld id="{35F41A85-506E-B342-B2B6-75D16038A2F5}" type="slidenum">
              <a:rPr lang="en-US"/>
              <a:pPr/>
              <a:t>8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" y="1324940"/>
            <a:ext cx="1748760" cy="12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01" y="5233510"/>
            <a:ext cx="1617720" cy="13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6456" y="44624"/>
            <a:ext cx="5256584" cy="936104"/>
          </a:xfrm>
          <a:ln/>
        </p:spPr>
        <p:txBody>
          <a:bodyPr tIns="36878"/>
          <a:lstStyle/>
          <a:p>
            <a:pPr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</a:tabLst>
            </a:pPr>
            <a:r>
              <a:rPr lang="en-US" dirty="0" err="1" smtClean="0"/>
              <a:t>IceCube</a:t>
            </a:r>
            <a:r>
              <a:rPr lang="en-US" dirty="0" smtClean="0"/>
              <a:t> follow-</a:t>
            </a:r>
            <a:r>
              <a:rPr lang="en-US" dirty="0"/>
              <a:t>u</a:t>
            </a:r>
            <a:r>
              <a:rPr lang="en-US" dirty="0" smtClean="0"/>
              <a:t>p programs:</a:t>
            </a:r>
            <a:endParaRPr lang="en-US" dirty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6503640" y="3663744"/>
            <a:ext cx="480480" cy="443567"/>
            <a:chOff x="4169" y="2544"/>
            <a:chExt cx="308" cy="308"/>
          </a:xfrm>
        </p:grpSpPr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600000">
              <a:off x="4180" y="2641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6000000">
              <a:off x="4186" y="2626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72801" y="6044316"/>
            <a:ext cx="1627080" cy="341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05" tIns="37220" rIns="17105" bIns="1710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300"/>
              <a:t>IceCube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0" y="1895239"/>
            <a:ext cx="4539600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30240" y="5847014"/>
            <a:ext cx="514800" cy="443567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466161" y="1636012"/>
            <a:ext cx="173160" cy="344197"/>
            <a:chOff x="4786" y="1136"/>
            <a:chExt cx="111" cy="239"/>
          </a:xfrm>
        </p:grpSpPr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>
              <a:off x="4842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4786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7628401" y="1336461"/>
            <a:ext cx="372840" cy="159857"/>
            <a:chOff x="4890" y="928"/>
            <a:chExt cx="239" cy="111"/>
          </a:xfrm>
        </p:grpSpPr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 rot="5400000">
              <a:off x="4983" y="893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 rot="5400000">
              <a:off x="4983" y="837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7778161" y="1983089"/>
            <a:ext cx="372840" cy="159856"/>
            <a:chOff x="4986" y="1377"/>
            <a:chExt cx="239" cy="111"/>
          </a:xfrm>
        </p:grpSpPr>
        <p:sp>
          <p:nvSpPr>
            <p:cNvPr id="3089" name="Freeform 17"/>
            <p:cNvSpPr>
              <a:spLocks noChangeArrowheads="1"/>
            </p:cNvSpPr>
            <p:nvPr/>
          </p:nvSpPr>
          <p:spPr bwMode="auto">
            <a:xfrm rot="16200000">
              <a:off x="5077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0" name="Freeform 18"/>
            <p:cNvSpPr>
              <a:spLocks noChangeArrowheads="1"/>
            </p:cNvSpPr>
            <p:nvPr/>
          </p:nvSpPr>
          <p:spPr bwMode="auto">
            <a:xfrm rot="16200000">
              <a:off x="5077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8060520" y="1497757"/>
            <a:ext cx="173160" cy="344197"/>
            <a:chOff x="5167" y="1040"/>
            <a:chExt cx="111" cy="239"/>
          </a:xfrm>
        </p:grpSpPr>
        <p:sp>
          <p:nvSpPr>
            <p:cNvPr id="3092" name="Freeform 20"/>
            <p:cNvSpPr>
              <a:spLocks noChangeArrowheads="1"/>
            </p:cNvSpPr>
            <p:nvPr/>
          </p:nvSpPr>
          <p:spPr bwMode="auto">
            <a:xfrm flipH="1" flipV="1">
              <a:off x="5167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3" name="Freeform 21"/>
            <p:cNvSpPr>
              <a:spLocks noChangeArrowheads="1"/>
            </p:cNvSpPr>
            <p:nvPr/>
          </p:nvSpPr>
          <p:spPr bwMode="auto">
            <a:xfrm flipH="1" flipV="1">
              <a:off x="5223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703280" y="1566885"/>
            <a:ext cx="374400" cy="345636"/>
          </a:xfrm>
          <a:prstGeom prst="irregularSeal1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494360" y="4605603"/>
            <a:ext cx="354120" cy="385961"/>
          </a:xfrm>
          <a:prstGeom prst="ellipse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494360" y="4805785"/>
            <a:ext cx="354120" cy="288030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954560" y="2121343"/>
            <a:ext cx="2652000" cy="3758795"/>
          </a:xfrm>
          <a:prstGeom prst="line">
            <a:avLst/>
          </a:prstGeom>
          <a:noFill/>
          <a:ln w="72000">
            <a:solidFill>
              <a:srgbClr val="DC2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814320" y="5553223"/>
            <a:ext cx="176904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/>
              <a:t>Iridium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 flipV="1">
            <a:off x="1928664" y="4347834"/>
            <a:ext cx="139152" cy="102538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 flipV="1">
            <a:off x="2711281" y="6002551"/>
            <a:ext cx="1714440" cy="106571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2831400" y="4115953"/>
            <a:ext cx="1627080" cy="751759"/>
          </a:xfrm>
          <a:prstGeom prst="line">
            <a:avLst/>
          </a:prstGeom>
          <a:noFill/>
          <a:ln w="72000">
            <a:solidFill>
              <a:srgbClr val="FF95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7779720" y="1983089"/>
            <a:ext cx="372840" cy="159856"/>
            <a:chOff x="4987" y="1377"/>
            <a:chExt cx="239" cy="111"/>
          </a:xfrm>
        </p:grpSpPr>
        <p:sp>
          <p:nvSpPr>
            <p:cNvPr id="3104" name="Freeform 32"/>
            <p:cNvSpPr>
              <a:spLocks noChangeArrowheads="1"/>
            </p:cNvSpPr>
            <p:nvPr/>
          </p:nvSpPr>
          <p:spPr bwMode="auto">
            <a:xfrm rot="16200000">
              <a:off x="5078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5" name="Freeform 33"/>
            <p:cNvSpPr>
              <a:spLocks noChangeArrowheads="1"/>
            </p:cNvSpPr>
            <p:nvPr/>
          </p:nvSpPr>
          <p:spPr bwMode="auto">
            <a:xfrm rot="16200000">
              <a:off x="5078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7905328" y="2061295"/>
            <a:ext cx="1893354" cy="4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5527" tIns="62913" rIns="85527" bIns="44474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100" dirty="0" smtClean="0"/>
              <a:t>AGN/SN</a:t>
            </a:r>
            <a:r>
              <a:rPr lang="en-US" sz="2100" dirty="0"/>
              <a:t>/GRB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44488" y="3842340"/>
            <a:ext cx="2743645" cy="45075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632" tIns="80018" rIns="102632" bIns="61579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/>
              <a:t>Bonn/DESY/Madison </a:t>
            </a:r>
            <a:endParaRPr lang="en-US" dirty="0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5097016" y="4293096"/>
            <a:ext cx="2560533" cy="789694"/>
          </a:xfrm>
          <a:prstGeom prst="rect">
            <a:avLst/>
          </a:prstGeom>
          <a:solidFill>
            <a:srgbClr val="FFFFFF"/>
          </a:solidFill>
          <a:ln w="72000">
            <a:solidFill>
              <a:srgbClr val="FF950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9738" tIns="93772" rIns="119738" bIns="78685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de-DE" b="1" dirty="0"/>
              <a:t>Optical </a:t>
            </a:r>
            <a:r>
              <a:rPr lang="de-DE" b="1" dirty="0" err="1"/>
              <a:t>Telescopes</a:t>
            </a:r>
            <a:endParaRPr lang="de-DE" b="1" dirty="0"/>
          </a:p>
          <a:p>
            <a:pPr algn="ctr"/>
            <a:r>
              <a:rPr lang="de-DE" b="1" dirty="0"/>
              <a:t>ROTSE </a:t>
            </a:r>
            <a:r>
              <a:rPr lang="de-DE" dirty="0" smtClean="0"/>
              <a:t>&amp; PTF</a:t>
            </a:r>
            <a:endParaRPr lang="de-DE" b="1" dirty="0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1208288"/>
            <a:ext cx="512928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V="1">
            <a:off x="2807016" y="3212976"/>
            <a:ext cx="921848" cy="528538"/>
          </a:xfrm>
          <a:prstGeom prst="line">
            <a:avLst/>
          </a:prstGeom>
          <a:noFill/>
          <a:ln w="72000">
            <a:solidFill>
              <a:srgbClr val="FF95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3715921" y="2874542"/>
            <a:ext cx="354120" cy="385961"/>
          </a:xfrm>
          <a:prstGeom prst="ellipse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3715921" y="3076163"/>
            <a:ext cx="354120" cy="288030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385280" y="1280295"/>
            <a:ext cx="210600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 dirty="0"/>
              <a:t>Swift (X-ray)</a:t>
            </a: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H="1" flipV="1">
            <a:off x="1382161" y="2344566"/>
            <a:ext cx="397800" cy="1199646"/>
          </a:xfrm>
          <a:prstGeom prst="line">
            <a:avLst/>
          </a:prstGeom>
          <a:noFill/>
          <a:ln w="73080">
            <a:solidFill>
              <a:srgbClr val="4B1F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 flipV="1">
            <a:off x="3152800" y="3645024"/>
            <a:ext cx="1800200" cy="513879"/>
          </a:xfrm>
          <a:prstGeom prst="line">
            <a:avLst/>
          </a:prstGeom>
          <a:noFill/>
          <a:ln w="72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Bild 2" descr="MAGICLaPalma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2256299"/>
            <a:ext cx="1207035" cy="1532741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5241032" y="-27384"/>
            <a:ext cx="3143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dirty="0" smtClean="0">
                <a:latin typeface="Arial"/>
                <a:cs typeface="Arial"/>
              </a:rPr>
              <a:t>Optical           (Bonn</a:t>
            </a:r>
            <a:r>
              <a:rPr lang="en-US" sz="2400" b="0" dirty="0">
                <a:latin typeface="Arial"/>
                <a:cs typeface="Arial"/>
              </a:rPr>
              <a:t>)</a:t>
            </a:r>
          </a:p>
          <a:p>
            <a:pPr lvl="0"/>
            <a:r>
              <a:rPr lang="en-US" sz="2400" b="0" dirty="0">
                <a:latin typeface="Arial"/>
                <a:cs typeface="Arial"/>
              </a:rPr>
              <a:t>X-ray 	</a:t>
            </a:r>
            <a:r>
              <a:rPr lang="en-US" sz="2400" b="0" dirty="0" smtClean="0">
                <a:latin typeface="Arial"/>
                <a:cs typeface="Arial"/>
              </a:rPr>
              <a:t>           (Bonn)</a:t>
            </a:r>
          </a:p>
          <a:p>
            <a:r>
              <a:rPr lang="en-US" sz="2400" b="0" dirty="0">
                <a:latin typeface="Arial"/>
                <a:cs typeface="Arial"/>
              </a:rPr>
              <a:t>Gamma-Ray  (DESY)</a:t>
            </a:r>
          </a:p>
          <a:p>
            <a:pPr marL="342900" lvl="0" indent="-342900">
              <a:buFont typeface="Arial"/>
              <a:buChar char="•"/>
            </a:pPr>
            <a:endParaRPr lang="en-US" sz="2400" b="0" dirty="0">
              <a:latin typeface="Arial"/>
              <a:cs typeface="Arial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4719208" y="1722413"/>
            <a:ext cx="2682064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 dirty="0" smtClean="0"/>
              <a:t>Magic &amp; </a:t>
            </a:r>
            <a:r>
              <a:rPr lang="en-US" sz="1900" dirty="0" err="1" smtClean="0"/>
              <a:t>Veritas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43927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4"/>
          <p:cNvSpPr>
            <a:spLocks noGrp="1"/>
          </p:cNvSpPr>
          <p:nvPr>
            <p:ph type="sldNum" idx="4294967295"/>
          </p:nvPr>
        </p:nvSpPr>
        <p:spPr>
          <a:xfrm>
            <a:off x="7713786" y="6572200"/>
            <a:ext cx="2063750" cy="457200"/>
          </a:xfrm>
          <a:prstGeom prst="rect">
            <a:avLst/>
          </a:prstGeom>
        </p:spPr>
        <p:txBody>
          <a:bodyPr/>
          <a:lstStyle/>
          <a:p>
            <a:fld id="{35F41A85-506E-B342-B2B6-75D16038A2F5}" type="slidenum">
              <a:rPr lang="en-US"/>
              <a:pPr/>
              <a:t>9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" y="1324940"/>
            <a:ext cx="1748760" cy="126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01" y="5233510"/>
            <a:ext cx="1617720" cy="13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56456" y="44624"/>
            <a:ext cx="5256584" cy="936104"/>
          </a:xfrm>
          <a:ln/>
        </p:spPr>
        <p:txBody>
          <a:bodyPr tIns="36878"/>
          <a:lstStyle/>
          <a:p>
            <a:pPr>
              <a:tabLst>
                <a:tab pos="687922" algn="l"/>
                <a:tab pos="1375844" algn="l"/>
                <a:tab pos="2063767" algn="l"/>
                <a:tab pos="2751689" algn="l"/>
                <a:tab pos="3439611" algn="l"/>
                <a:tab pos="4127533" algn="l"/>
                <a:tab pos="4815455" algn="l"/>
                <a:tab pos="5503377" algn="l"/>
                <a:tab pos="6191300" algn="l"/>
                <a:tab pos="6879222" algn="l"/>
                <a:tab pos="7567144" algn="l"/>
              </a:tabLst>
            </a:pPr>
            <a:r>
              <a:rPr lang="en-US" dirty="0" err="1" smtClean="0"/>
              <a:t>IceCube</a:t>
            </a:r>
            <a:r>
              <a:rPr lang="en-US" dirty="0" smtClean="0"/>
              <a:t> follow-</a:t>
            </a:r>
            <a:r>
              <a:rPr lang="en-US" dirty="0"/>
              <a:t>u</a:t>
            </a:r>
            <a:r>
              <a:rPr lang="en-US" dirty="0" smtClean="0"/>
              <a:t>p programs:</a:t>
            </a:r>
            <a:endParaRPr lang="en-US" dirty="0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6503640" y="3663744"/>
            <a:ext cx="480480" cy="443567"/>
            <a:chOff x="4169" y="2544"/>
            <a:chExt cx="308" cy="308"/>
          </a:xfrm>
        </p:grpSpPr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600000">
              <a:off x="4180" y="2641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6000000">
              <a:off x="4186" y="2626"/>
              <a:ext cx="288" cy="144"/>
            </a:xfrm>
            <a:prstGeom prst="roundRect">
              <a:avLst>
                <a:gd name="adj" fmla="val 16667"/>
              </a:avLst>
            </a:prstGeom>
            <a:solidFill>
              <a:srgbClr val="FF808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72801" y="6044316"/>
            <a:ext cx="1627080" cy="341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60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7105" tIns="37220" rIns="17105" bIns="17105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300"/>
              <a:t>IceCube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20" y="1895239"/>
            <a:ext cx="4539600" cy="424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30240" y="5847014"/>
            <a:ext cx="514800" cy="443567"/>
          </a:xfrm>
          <a:prstGeom prst="cube">
            <a:avLst>
              <a:gd name="adj" fmla="val 25000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466161" y="1636012"/>
            <a:ext cx="173160" cy="344197"/>
            <a:chOff x="4786" y="1136"/>
            <a:chExt cx="111" cy="239"/>
          </a:xfrm>
        </p:grpSpPr>
        <p:sp>
          <p:nvSpPr>
            <p:cNvPr id="3083" name="Freeform 11"/>
            <p:cNvSpPr>
              <a:spLocks noChangeArrowheads="1"/>
            </p:cNvSpPr>
            <p:nvPr/>
          </p:nvSpPr>
          <p:spPr bwMode="auto">
            <a:xfrm>
              <a:off x="4842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4" name="Freeform 12"/>
            <p:cNvSpPr>
              <a:spLocks noChangeArrowheads="1"/>
            </p:cNvSpPr>
            <p:nvPr/>
          </p:nvSpPr>
          <p:spPr bwMode="auto">
            <a:xfrm>
              <a:off x="4786" y="1136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7628401" y="1336461"/>
            <a:ext cx="372840" cy="159857"/>
            <a:chOff x="4890" y="928"/>
            <a:chExt cx="239" cy="111"/>
          </a:xfrm>
        </p:grpSpPr>
        <p:sp>
          <p:nvSpPr>
            <p:cNvPr id="3086" name="Freeform 14"/>
            <p:cNvSpPr>
              <a:spLocks noChangeArrowheads="1"/>
            </p:cNvSpPr>
            <p:nvPr/>
          </p:nvSpPr>
          <p:spPr bwMode="auto">
            <a:xfrm rot="5400000">
              <a:off x="4983" y="893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87" name="Freeform 15"/>
            <p:cNvSpPr>
              <a:spLocks noChangeArrowheads="1"/>
            </p:cNvSpPr>
            <p:nvPr/>
          </p:nvSpPr>
          <p:spPr bwMode="auto">
            <a:xfrm rot="5400000">
              <a:off x="4983" y="837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7778161" y="1983089"/>
            <a:ext cx="372840" cy="159856"/>
            <a:chOff x="4986" y="1377"/>
            <a:chExt cx="239" cy="111"/>
          </a:xfrm>
        </p:grpSpPr>
        <p:sp>
          <p:nvSpPr>
            <p:cNvPr id="3089" name="Freeform 17"/>
            <p:cNvSpPr>
              <a:spLocks noChangeArrowheads="1"/>
            </p:cNvSpPr>
            <p:nvPr/>
          </p:nvSpPr>
          <p:spPr bwMode="auto">
            <a:xfrm rot="16200000">
              <a:off x="5077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0" name="Freeform 18"/>
            <p:cNvSpPr>
              <a:spLocks noChangeArrowheads="1"/>
            </p:cNvSpPr>
            <p:nvPr/>
          </p:nvSpPr>
          <p:spPr bwMode="auto">
            <a:xfrm rot="16200000">
              <a:off x="5077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8060520" y="1497757"/>
            <a:ext cx="173160" cy="344197"/>
            <a:chOff x="5167" y="1040"/>
            <a:chExt cx="111" cy="239"/>
          </a:xfrm>
        </p:grpSpPr>
        <p:sp>
          <p:nvSpPr>
            <p:cNvPr id="3092" name="Freeform 20"/>
            <p:cNvSpPr>
              <a:spLocks noChangeArrowheads="1"/>
            </p:cNvSpPr>
            <p:nvPr/>
          </p:nvSpPr>
          <p:spPr bwMode="auto">
            <a:xfrm flipH="1" flipV="1">
              <a:off x="5167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93" name="Freeform 21"/>
            <p:cNvSpPr>
              <a:spLocks noChangeArrowheads="1"/>
            </p:cNvSpPr>
            <p:nvPr/>
          </p:nvSpPr>
          <p:spPr bwMode="auto">
            <a:xfrm flipH="1" flipV="1">
              <a:off x="5223" y="10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703280" y="1566885"/>
            <a:ext cx="374400" cy="345636"/>
          </a:xfrm>
          <a:prstGeom prst="irregularSeal1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494360" y="4605603"/>
            <a:ext cx="354120" cy="385961"/>
          </a:xfrm>
          <a:prstGeom prst="ellipse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494360" y="4805785"/>
            <a:ext cx="354120" cy="288030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4954560" y="2121343"/>
            <a:ext cx="2652000" cy="3758795"/>
          </a:xfrm>
          <a:prstGeom prst="line">
            <a:avLst/>
          </a:prstGeom>
          <a:noFill/>
          <a:ln w="72000">
            <a:solidFill>
              <a:srgbClr val="DC2300"/>
            </a:solidFill>
            <a:prstDash val="sysDot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814320" y="5553223"/>
            <a:ext cx="1769040" cy="33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/>
              <a:t>Iridium</a:t>
            </a:r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 flipH="1" flipV="1">
            <a:off x="1928664" y="4347834"/>
            <a:ext cx="139152" cy="102538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H="1" flipV="1">
            <a:off x="2711281" y="6002551"/>
            <a:ext cx="1714440" cy="106571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2831400" y="4115953"/>
            <a:ext cx="1627080" cy="751759"/>
          </a:xfrm>
          <a:prstGeom prst="line">
            <a:avLst/>
          </a:prstGeom>
          <a:noFill/>
          <a:ln w="72000">
            <a:solidFill>
              <a:srgbClr val="FF95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>
            <a:off x="7779720" y="1983089"/>
            <a:ext cx="372840" cy="159856"/>
            <a:chOff x="4987" y="1377"/>
            <a:chExt cx="239" cy="111"/>
          </a:xfrm>
        </p:grpSpPr>
        <p:sp>
          <p:nvSpPr>
            <p:cNvPr id="3104" name="Freeform 32"/>
            <p:cNvSpPr>
              <a:spLocks noChangeArrowheads="1"/>
            </p:cNvSpPr>
            <p:nvPr/>
          </p:nvSpPr>
          <p:spPr bwMode="auto">
            <a:xfrm rot="16200000">
              <a:off x="5078" y="1284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05" name="Freeform 33"/>
            <p:cNvSpPr>
              <a:spLocks noChangeArrowheads="1"/>
            </p:cNvSpPr>
            <p:nvPr/>
          </p:nvSpPr>
          <p:spPr bwMode="auto">
            <a:xfrm rot="16200000">
              <a:off x="5078" y="1340"/>
              <a:ext cx="56" cy="240"/>
            </a:xfrm>
            <a:custGeom>
              <a:avLst/>
              <a:gdLst>
                <a:gd name="T0" fmla="*/ 8 w 56"/>
                <a:gd name="T1" fmla="*/ 0 h 240"/>
                <a:gd name="T2" fmla="*/ 8 w 56"/>
                <a:gd name="T3" fmla="*/ 144 h 240"/>
                <a:gd name="T4" fmla="*/ 56 w 5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0">
                  <a:moveTo>
                    <a:pt x="8" y="0"/>
                  </a:moveTo>
                  <a:cubicBezTo>
                    <a:pt x="4" y="52"/>
                    <a:pt x="0" y="104"/>
                    <a:pt x="8" y="144"/>
                  </a:cubicBezTo>
                  <a:cubicBezTo>
                    <a:pt x="16" y="184"/>
                    <a:pt x="48" y="232"/>
                    <a:pt x="56" y="240"/>
                  </a:cubicBez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7905328" y="2061295"/>
            <a:ext cx="1893354" cy="4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5527" tIns="62913" rIns="85527" bIns="44474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100" dirty="0" smtClean="0"/>
              <a:t>AGN/SN</a:t>
            </a:r>
            <a:r>
              <a:rPr lang="en-US" sz="2100" dirty="0"/>
              <a:t>/GRB</a:t>
            </a: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344488" y="3842340"/>
            <a:ext cx="2743645" cy="450756"/>
          </a:xfrm>
          <a:prstGeom prst="rect">
            <a:avLst/>
          </a:prstGeom>
          <a:solidFill>
            <a:srgbClr val="FFFFFF"/>
          </a:solidFill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02632" tIns="80018" rIns="102632" bIns="61579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dirty="0" smtClean="0"/>
              <a:t>Bonn/DESY/Madison </a:t>
            </a:r>
            <a:endParaRPr lang="en-US" dirty="0"/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5097016" y="4293096"/>
            <a:ext cx="2560533" cy="789694"/>
          </a:xfrm>
          <a:prstGeom prst="rect">
            <a:avLst/>
          </a:prstGeom>
          <a:solidFill>
            <a:srgbClr val="FFFFFF"/>
          </a:solidFill>
          <a:ln w="72000">
            <a:solidFill>
              <a:srgbClr val="FF950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19738" tIns="93772" rIns="119738" bIns="78685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de-DE" b="1" dirty="0"/>
              <a:t>Optical </a:t>
            </a:r>
            <a:r>
              <a:rPr lang="de-DE" b="1" dirty="0" err="1"/>
              <a:t>Telescopes</a:t>
            </a:r>
            <a:endParaRPr lang="de-DE" b="1" dirty="0"/>
          </a:p>
          <a:p>
            <a:pPr algn="ctr"/>
            <a:r>
              <a:rPr lang="de-DE" b="1" dirty="0"/>
              <a:t>ROTSE </a:t>
            </a:r>
            <a:r>
              <a:rPr lang="de-DE" dirty="0" smtClean="0"/>
              <a:t>&amp; PTF</a:t>
            </a:r>
            <a:endParaRPr lang="de-DE" b="1" dirty="0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0" y="1208288"/>
            <a:ext cx="512928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V="1">
            <a:off x="2807016" y="3212976"/>
            <a:ext cx="921848" cy="528538"/>
          </a:xfrm>
          <a:prstGeom prst="line">
            <a:avLst/>
          </a:prstGeom>
          <a:noFill/>
          <a:ln w="72000">
            <a:solidFill>
              <a:srgbClr val="FF950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3715921" y="2874542"/>
            <a:ext cx="354120" cy="385961"/>
          </a:xfrm>
          <a:prstGeom prst="ellipse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3715921" y="3076163"/>
            <a:ext cx="354120" cy="288030"/>
          </a:xfrm>
          <a:prstGeom prst="rect">
            <a:avLst/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6895" tIns="43448" rIns="86895" bIns="43448" anchor="ctr"/>
          <a:lstStyle/>
          <a:p>
            <a:endParaRPr lang="de-DE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1385280" y="1280295"/>
            <a:ext cx="2106000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 dirty="0"/>
              <a:t>Swift (X-ray)</a:t>
            </a:r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 flipH="1" flipV="1">
            <a:off x="1382161" y="2344566"/>
            <a:ext cx="397800" cy="1199646"/>
          </a:xfrm>
          <a:prstGeom prst="line">
            <a:avLst/>
          </a:prstGeom>
          <a:noFill/>
          <a:ln w="73080">
            <a:solidFill>
              <a:srgbClr val="4B1F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/>
          </a:p>
        </p:txBody>
      </p:sp>
      <p:sp>
        <p:nvSpPr>
          <p:cNvPr id="58" name="Line 41"/>
          <p:cNvSpPr>
            <a:spLocks noChangeShapeType="1"/>
          </p:cNvSpPr>
          <p:nvPr/>
        </p:nvSpPr>
        <p:spPr bwMode="auto">
          <a:xfrm flipV="1">
            <a:off x="3152800" y="3645024"/>
            <a:ext cx="1800200" cy="513879"/>
          </a:xfrm>
          <a:prstGeom prst="line">
            <a:avLst/>
          </a:prstGeom>
          <a:noFill/>
          <a:ln w="72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6895" tIns="43448" rIns="86895" bIns="43448"/>
          <a:lstStyle/>
          <a:p>
            <a:endParaRPr lang="de-DE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3" name="Bild 2" descr="MAGICLaPalma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08" y="2256299"/>
            <a:ext cx="1207035" cy="1532741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5241032" y="-27384"/>
            <a:ext cx="3143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0" dirty="0" smtClean="0">
                <a:latin typeface="Arial"/>
                <a:cs typeface="Arial"/>
              </a:rPr>
              <a:t>Optical           (Bonn</a:t>
            </a:r>
            <a:r>
              <a:rPr lang="en-US" sz="2400" b="0" dirty="0">
                <a:latin typeface="Arial"/>
                <a:cs typeface="Arial"/>
              </a:rPr>
              <a:t>)</a:t>
            </a:r>
          </a:p>
          <a:p>
            <a:pPr lvl="0"/>
            <a:r>
              <a:rPr lang="en-US" sz="2400" b="0" dirty="0">
                <a:latin typeface="Arial"/>
                <a:cs typeface="Arial"/>
              </a:rPr>
              <a:t>X-ray 	</a:t>
            </a:r>
            <a:r>
              <a:rPr lang="en-US" sz="2400" b="0" dirty="0" smtClean="0">
                <a:latin typeface="Arial"/>
                <a:cs typeface="Arial"/>
              </a:rPr>
              <a:t>           (Bonn)</a:t>
            </a:r>
          </a:p>
          <a:p>
            <a:r>
              <a:rPr lang="en-US" sz="2400" b="0" dirty="0">
                <a:latin typeface="Arial"/>
                <a:cs typeface="Arial"/>
              </a:rPr>
              <a:t>Gamma-Ray  (DESY)</a:t>
            </a:r>
          </a:p>
          <a:p>
            <a:pPr marL="342900" lvl="0" indent="-342900">
              <a:buFont typeface="Arial"/>
              <a:buChar char="•"/>
            </a:pPr>
            <a:endParaRPr lang="en-US" sz="2400" b="0" dirty="0">
              <a:latin typeface="Arial"/>
              <a:cs typeface="Arial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4719208" y="1722413"/>
            <a:ext cx="2682064" cy="3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5527" tIns="59527" rIns="85527" bIns="42764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900" dirty="0" smtClean="0"/>
              <a:t>Magic &amp; </a:t>
            </a:r>
            <a:r>
              <a:rPr lang="en-US" sz="1900" dirty="0" err="1" smtClean="0"/>
              <a:t>Veritas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43927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A4-Papier (210x297 mm)</PresentationFormat>
  <Paragraphs>251</Paragraphs>
  <Slides>25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Blank Presentation</vt:lpstr>
      <vt:lpstr>Realtime follow-up analyses with IceCube</vt:lpstr>
      <vt:lpstr> </vt:lpstr>
      <vt:lpstr>Example I: AGNs and the search for flares </vt:lpstr>
      <vt:lpstr>Example 2: high energy neutrinos from Supernovae </vt:lpstr>
      <vt:lpstr>Realtime neutrino follow-up</vt:lpstr>
      <vt:lpstr>IceCube follow-up programs:</vt:lpstr>
      <vt:lpstr>IceCube follow-up programs:</vt:lpstr>
      <vt:lpstr>IceCube follow-up programs:</vt:lpstr>
      <vt:lpstr>IceCube follow-up programs:</vt:lpstr>
      <vt:lpstr>IceCube online data processing pipeline</vt:lpstr>
      <vt:lpstr>Triggering the follow-up</vt:lpstr>
      <vt:lpstr>Optical Neutrino Follow-up</vt:lpstr>
      <vt:lpstr>Optical Neutrino Follow-up</vt:lpstr>
      <vt:lpstr>Optical Neutrino follow-up</vt:lpstr>
      <vt:lpstr>Optical Neutrino follow-up</vt:lpstr>
      <vt:lpstr>Optical neutrino follow-up</vt:lpstr>
      <vt:lpstr>Optical neutrino follow-up</vt:lpstr>
      <vt:lpstr>X-ray follow-up with SWIFT/XRT</vt:lpstr>
      <vt:lpstr>Gamma-ray follow-up with MAGIC &amp; Veritas</vt:lpstr>
      <vt:lpstr>Correlating the neutrino alerts with flaring probability  </vt:lpstr>
      <vt:lpstr>      IceCube is fully subscribed to Multi-Messenger  - online or offline!  </vt:lpstr>
      <vt:lpstr>      IceCube is fully subscribed to Multi-Messenger  - online or offline!  </vt:lpstr>
      <vt:lpstr>Multiflare analysis of IceCube-59 (2009-2010) data</vt:lpstr>
      <vt:lpstr>Optical Neutrino Follow-up</vt:lpstr>
      <vt:lpstr>Optical Neutrino follow-up</vt:lpstr>
    </vt:vector>
  </TitlesOfParts>
  <Company>뿿얰뿿씐뿿횄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 -  Neutrinos von Supernovae, GRBs  und deren Nachweis mit optischen Follow-up Beobachtungen</dc:title>
  <dc:creator>Marek Kowalski</dc:creator>
  <cp:lastModifiedBy>Mende, Martina</cp:lastModifiedBy>
  <cp:revision>483</cp:revision>
  <cp:lastPrinted>2010-04-01T14:54:33Z</cp:lastPrinted>
  <dcterms:created xsi:type="dcterms:W3CDTF">2012-09-13T07:02:49Z</dcterms:created>
  <dcterms:modified xsi:type="dcterms:W3CDTF">2013-10-07T12:55:14Z</dcterms:modified>
</cp:coreProperties>
</file>