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5" r:id="rId2"/>
  </p:sldMasterIdLst>
  <p:notesMasterIdLst>
    <p:notesMasterId r:id="rId38"/>
  </p:notesMasterIdLst>
  <p:sldIdLst>
    <p:sldId id="263" r:id="rId3"/>
    <p:sldId id="321" r:id="rId4"/>
    <p:sldId id="322" r:id="rId5"/>
    <p:sldId id="323" r:id="rId6"/>
    <p:sldId id="324" r:id="rId7"/>
    <p:sldId id="286" r:id="rId8"/>
    <p:sldId id="325" r:id="rId9"/>
    <p:sldId id="292" r:id="rId10"/>
    <p:sldId id="335" r:id="rId11"/>
    <p:sldId id="297" r:id="rId12"/>
    <p:sldId id="298" r:id="rId13"/>
    <p:sldId id="337" r:id="rId14"/>
    <p:sldId id="336" r:id="rId15"/>
    <p:sldId id="307" r:id="rId16"/>
    <p:sldId id="316" r:id="rId17"/>
    <p:sldId id="346" r:id="rId18"/>
    <p:sldId id="308" r:id="rId19"/>
    <p:sldId id="338" r:id="rId20"/>
    <p:sldId id="347" r:id="rId21"/>
    <p:sldId id="340" r:id="rId22"/>
    <p:sldId id="341" r:id="rId23"/>
    <p:sldId id="339" r:id="rId24"/>
    <p:sldId id="342" r:id="rId25"/>
    <p:sldId id="349" r:id="rId26"/>
    <p:sldId id="354" r:id="rId27"/>
    <p:sldId id="343" r:id="rId28"/>
    <p:sldId id="344" r:id="rId29"/>
    <p:sldId id="345" r:id="rId30"/>
    <p:sldId id="350" r:id="rId31"/>
    <p:sldId id="351" r:id="rId32"/>
    <p:sldId id="352" r:id="rId33"/>
    <p:sldId id="313" r:id="rId34"/>
    <p:sldId id="353" r:id="rId35"/>
    <p:sldId id="333" r:id="rId36"/>
    <p:sldId id="327" r:id="rId37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EB"/>
    <a:srgbClr val="FFCC66"/>
    <a:srgbClr val="9C9E9F"/>
    <a:srgbClr val="FFFFFF"/>
    <a:srgbClr val="DDDDDD"/>
    <a:srgbClr val="FFCC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56" autoAdjust="0"/>
  </p:normalViewPr>
  <p:slideViewPr>
    <p:cSldViewPr snapToGrid="0">
      <p:cViewPr>
        <p:scale>
          <a:sx n="120" d="100"/>
          <a:sy n="120" d="100"/>
        </p:scale>
        <p:origin x="-1380" y="-228"/>
      </p:cViewPr>
      <p:guideLst>
        <p:guide orient="horz" pos="3816"/>
        <p:guide orient="horz" pos="167"/>
        <p:guide orient="horz" pos="616"/>
        <p:guide orient="horz" pos="2672"/>
        <p:guide orient="horz" pos="1158"/>
        <p:guide pos="5551"/>
        <p:guide pos="1551"/>
        <p:guide pos="4178"/>
        <p:guide pos="2927"/>
        <p:guide pos="2809"/>
        <p:guide pos="178"/>
        <p:guide pos="4299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4587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4871DB53-5983-458B-9316-F605E29DA2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844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9A417-CE4F-7549-A564-242009F66483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33BF05-1866-40BF-A651-649C358D7935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47354" y="9409749"/>
            <a:ext cx="2945556" cy="4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632E60C-E194-4907-8FD6-9204095DB774}" type="slidenum">
              <a:rPr lang="en-US" sz="1200">
                <a:sym typeface="Wingdings" pitchFamily="2" charset="2"/>
              </a:rPr>
              <a:pPr algn="r" eaLnBrk="1" hangingPunct="1"/>
              <a:t>12</a:t>
            </a:fld>
            <a:endParaRPr lang="en-US" sz="1200">
              <a:sym typeface="Wingdings" pitchFamily="2" charset="2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5729288"/>
            <a:ext cx="982663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964238"/>
            <a:ext cx="152558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charset="0"/>
              <a:buNone/>
              <a:defRPr b="1" baseline="0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4863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04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954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800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3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15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54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  <a:latin typeface="Arial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latin typeface="Arial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  <a:latin typeface="Arial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D185D1D1-4572-401D-9E17-4F4F51FE52A6}" type="slidenum">
              <a:rPr lang="en-GB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9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92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EAD6EE-4DE3-4193-9DCB-59E77DE7F56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1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3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1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20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1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5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643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21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480175"/>
            <a:ext cx="66802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b"/>
          <a:lstStyle/>
          <a:p>
            <a:pPr eaLnBrk="1" hangingPunct="1"/>
            <a:r>
              <a:rPr lang="en-GB" sz="900" b="1" dirty="0" smtClean="0">
                <a:solidFill>
                  <a:schemeClr val="bg2"/>
                </a:solidFill>
              </a:rPr>
              <a:t>Hans Weise  </a:t>
            </a:r>
            <a:r>
              <a:rPr lang="en-GB" sz="900" dirty="0" smtClean="0">
                <a:solidFill>
                  <a:schemeClr val="bg2"/>
                </a:solidFill>
              </a:rPr>
              <a:t>|  Project Leader DESY XFEL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dirty="0" smtClean="0">
                <a:solidFill>
                  <a:schemeClr val="bg2"/>
                </a:solidFill>
              </a:rPr>
              <a:t>2</a:t>
            </a:r>
            <a:r>
              <a:rPr lang="en-GB" sz="900" baseline="30000" dirty="0" smtClean="0">
                <a:solidFill>
                  <a:schemeClr val="bg2"/>
                </a:solidFill>
              </a:rPr>
              <a:t>nd</a:t>
            </a:r>
            <a:r>
              <a:rPr lang="en-GB" sz="900" dirty="0" smtClean="0">
                <a:solidFill>
                  <a:schemeClr val="bg2"/>
                </a:solidFill>
              </a:rPr>
              <a:t> MTCA</a:t>
            </a:r>
            <a:r>
              <a:rPr lang="en-GB" sz="900" baseline="0" dirty="0" smtClean="0">
                <a:solidFill>
                  <a:schemeClr val="bg2"/>
                </a:solidFill>
              </a:rPr>
              <a:t> </a:t>
            </a:r>
            <a:r>
              <a:rPr lang="en-GB" sz="900" baseline="0" dirty="0" smtClean="0">
                <a:solidFill>
                  <a:schemeClr val="bg2"/>
                </a:solidFill>
              </a:rPr>
              <a:t>Workshop</a:t>
            </a:r>
            <a:r>
              <a:rPr lang="en-GB" sz="900" dirty="0" smtClean="0">
                <a:solidFill>
                  <a:schemeClr val="bg2"/>
                </a:solidFill>
              </a:rPr>
              <a:t>,</a:t>
            </a:r>
            <a:r>
              <a:rPr lang="en-GB" sz="900" baseline="0" dirty="0" smtClean="0">
                <a:solidFill>
                  <a:schemeClr val="bg2"/>
                </a:solidFill>
              </a:rPr>
              <a:t> </a:t>
            </a:r>
            <a:r>
              <a:rPr lang="en-GB" sz="900" baseline="0" dirty="0" smtClean="0">
                <a:solidFill>
                  <a:schemeClr val="bg2"/>
                </a:solidFill>
              </a:rPr>
              <a:t>Hamburg  </a:t>
            </a:r>
            <a:r>
              <a:rPr lang="en-GB" sz="900" dirty="0" smtClean="0">
                <a:solidFill>
                  <a:schemeClr val="bg2"/>
                </a:solidFill>
              </a:rPr>
              <a:t>| 11-12</a:t>
            </a:r>
            <a:r>
              <a:rPr lang="en-GB" sz="900" baseline="0" dirty="0" smtClean="0">
                <a:solidFill>
                  <a:schemeClr val="bg2"/>
                </a:solidFill>
              </a:rPr>
              <a:t> </a:t>
            </a:r>
            <a:r>
              <a:rPr lang="en-GB" sz="900" baseline="0" dirty="0" smtClean="0">
                <a:solidFill>
                  <a:schemeClr val="bg2"/>
                </a:solidFill>
              </a:rPr>
              <a:t>Dec </a:t>
            </a:r>
            <a:r>
              <a:rPr lang="en-GB" sz="900" dirty="0" smtClean="0">
                <a:solidFill>
                  <a:schemeClr val="bg2"/>
                </a:solidFill>
              </a:rPr>
              <a:t>2013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B729DC46-0D3D-4DA6-A76E-B228EB7A6872}" type="slidenum">
              <a:rPr lang="en-GB" sz="900" b="1">
                <a:solidFill>
                  <a:schemeClr val="bg2"/>
                </a:solidFill>
              </a:rPr>
              <a:pPr eaLnBrk="1" hangingPunct="1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213725" y="610552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282575" y="6419850"/>
            <a:ext cx="77374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latin typeface="Arial" charset="0"/>
                <a:ea typeface="Geneva" pitchFamily="1" charset="-128"/>
              </a:defRPr>
            </a:lvl1pPr>
          </a:lstStyle>
          <a:p>
            <a:pPr>
              <a:defRPr/>
            </a:pPr>
            <a:fld id="{D185D1D1-4572-401D-9E17-4F4F51FE52A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2nd Meeting of the European XFEL Collaboration, April 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  <p:sp>
        <p:nvSpPr>
          <p:cNvPr id="1030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 sz="900">
              <a:solidFill>
                <a:srgbClr val="261748"/>
              </a:solidFill>
              <a:latin typeface="Arial"/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400">
              <a:solidFill>
                <a:srgbClr val="261748"/>
              </a:solidFill>
              <a:latin typeface="Arial"/>
            </a:endParaRPr>
          </a:p>
        </p:txBody>
      </p:sp>
      <p:sp>
        <p:nvSpPr>
          <p:cNvPr id="1033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European XFEL</a:t>
            </a: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7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hyperlink" Target="http://www.su.se/english/" TargetMode="External"/><Relationship Id="rId3" Type="http://schemas.openxmlformats.org/officeDocument/2006/relationships/image" Target="../media/image50.png"/><Relationship Id="rId21" Type="http://schemas.openxmlformats.org/officeDocument/2006/relationships/hyperlink" Target="http://www.uu.se/" TargetMode="External"/><Relationship Id="rId7" Type="http://schemas.openxmlformats.org/officeDocument/2006/relationships/hyperlink" Target="http://www.mi.infn.it/indexIT.shtml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9.jpeg"/><Relationship Id="rId16" Type="http://schemas.openxmlformats.org/officeDocument/2006/relationships/image" Target="../media/image62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jpeg"/><Relationship Id="rId11" Type="http://schemas.openxmlformats.org/officeDocument/2006/relationships/image" Target="../media/image57.jpeg"/><Relationship Id="rId24" Type="http://schemas.openxmlformats.org/officeDocument/2006/relationships/image" Target="../media/image67.png"/><Relationship Id="rId5" Type="http://schemas.openxmlformats.org/officeDocument/2006/relationships/image" Target="../media/image52.emf"/><Relationship Id="rId15" Type="http://schemas.openxmlformats.org/officeDocument/2006/relationships/image" Target="../media/image61.png"/><Relationship Id="rId23" Type="http://schemas.openxmlformats.org/officeDocument/2006/relationships/hyperlink" Target="http://www.portal.pwr.wroc.pl/index,242.dhtml" TargetMode="External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jpeg"/><Relationship Id="rId7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74.png"/><Relationship Id="rId10" Type="http://schemas.openxmlformats.org/officeDocument/2006/relationships/image" Target="../media/image77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3999" cy="814039"/>
          </a:xfrm>
          <a:noFill/>
        </p:spPr>
        <p:txBody>
          <a:bodyPr/>
          <a:lstStyle/>
          <a:p>
            <a:pPr algn="ctr" eaLnBrk="1" hangingPunct="1"/>
            <a:r>
              <a:rPr lang="en-GB" sz="3200" dirty="0" smtClean="0"/>
              <a:t>Introduction to DESY </a:t>
            </a:r>
            <a:r>
              <a:rPr lang="en-GB" sz="3200" dirty="0" smtClean="0"/>
              <a:t>and the European XFEL</a:t>
            </a:r>
            <a:endParaRPr lang="en-GB" sz="3200" dirty="0" smtClean="0">
              <a:solidFill>
                <a:srgbClr val="F28E00"/>
              </a:solidFill>
            </a:endParaRPr>
          </a:p>
        </p:txBody>
      </p:sp>
      <p:sp>
        <p:nvSpPr>
          <p:cNvPr id="3075" name="Text Box 37"/>
          <p:cNvSpPr txBox="1">
            <a:spLocks noChangeArrowheads="1"/>
          </p:cNvSpPr>
          <p:nvPr/>
        </p:nvSpPr>
        <p:spPr bwMode="auto">
          <a:xfrm>
            <a:off x="1092199" y="1865298"/>
            <a:ext cx="686977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 smtClean="0"/>
              <a:t>Hans Weise, </a:t>
            </a:r>
            <a:r>
              <a:rPr lang="en-US" sz="2000" i="1" dirty="0" smtClean="0"/>
              <a:t>Project Leader DESY XFEL</a:t>
            </a:r>
            <a:endParaRPr lang="en-US" sz="2000" i="1" dirty="0" smtClean="0"/>
          </a:p>
          <a:p>
            <a:pPr algn="ctr">
              <a:spcBef>
                <a:spcPct val="50000"/>
              </a:spcBef>
            </a:pPr>
            <a:r>
              <a:rPr lang="en-US" sz="2000" i="1" dirty="0" smtClean="0"/>
              <a:t>2</a:t>
            </a:r>
            <a:r>
              <a:rPr lang="en-US" sz="2000" i="1" baseline="30000" dirty="0" smtClean="0"/>
              <a:t>nd</a:t>
            </a:r>
            <a:r>
              <a:rPr lang="en-US" sz="2000" i="1" dirty="0" smtClean="0"/>
              <a:t> M</a:t>
            </a:r>
            <a:r>
              <a:rPr lang="en-US" sz="2000" i="1" dirty="0" smtClean="0"/>
              <a:t>TCA Workshop, </a:t>
            </a:r>
            <a:r>
              <a:rPr lang="en-US" sz="2000" i="1" dirty="0" smtClean="0"/>
              <a:t>Hamburg, </a:t>
            </a:r>
            <a:r>
              <a:rPr lang="en-US" sz="2000" i="1" dirty="0" smtClean="0"/>
              <a:t>11-12 </a:t>
            </a:r>
            <a:r>
              <a:rPr lang="en-US" sz="2000" i="1" dirty="0" smtClean="0"/>
              <a:t>Dec. </a:t>
            </a:r>
            <a:r>
              <a:rPr lang="en-US" sz="2000" i="1" dirty="0" smtClean="0"/>
              <a:t>2013</a:t>
            </a:r>
            <a:endParaRPr lang="en-GB" sz="2000" i="1" dirty="0"/>
          </a:p>
        </p:txBody>
      </p:sp>
      <p:pic>
        <p:nvPicPr>
          <p:cNvPr id="11" name="Picture 38" descr="2007-07-17_Luftbild_Zeuthen_MSA_D6644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850183"/>
            <a:ext cx="4165600" cy="2395537"/>
          </a:xfrm>
          <a:prstGeom prst="rect">
            <a:avLst/>
          </a:prstGeom>
          <a:noFill/>
          <a:ln w="12700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1" descr="2008-10-20_Luftbild_DESY-Gelaende_Flughafen_1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850183"/>
            <a:ext cx="4175125" cy="2395537"/>
          </a:xfrm>
          <a:prstGeom prst="rect">
            <a:avLst/>
          </a:prstGeom>
          <a:noFill/>
          <a:ln w="12700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9"/>
          <p:cNvSpPr txBox="1">
            <a:spLocks noChangeArrowheads="1"/>
          </p:cNvSpPr>
          <p:nvPr/>
        </p:nvSpPr>
        <p:spPr>
          <a:xfrm>
            <a:off x="344488" y="5345733"/>
            <a:ext cx="2465388" cy="64293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de-DE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Hamburg</a:t>
            </a:r>
            <a:r>
              <a:rPr lang="de-DE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4" name="Rectangle 29"/>
          <p:cNvSpPr txBox="1">
            <a:spLocks noChangeArrowheads="1"/>
          </p:cNvSpPr>
          <p:nvPr/>
        </p:nvSpPr>
        <p:spPr>
          <a:xfrm>
            <a:off x="4691063" y="5345733"/>
            <a:ext cx="2465388" cy="64293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de-DE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Zeuthen</a:t>
            </a:r>
            <a:r>
              <a:rPr lang="de-DE" sz="32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6293" y="1248937"/>
            <a:ext cx="347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7030A0"/>
                </a:solidFill>
              </a:rPr>
              <a:t>Welcome </a:t>
            </a:r>
            <a:r>
              <a:rPr lang="de-DE" sz="2800" b="1" dirty="0" err="1" smtClean="0">
                <a:solidFill>
                  <a:srgbClr val="7030A0"/>
                </a:solidFill>
              </a:rPr>
              <a:t>at</a:t>
            </a:r>
            <a:r>
              <a:rPr lang="de-DE" sz="2800" b="1" dirty="0" smtClean="0">
                <a:solidFill>
                  <a:srgbClr val="7030A0"/>
                </a:solidFill>
              </a:rPr>
              <a:t> DESY!</a:t>
            </a:r>
            <a:endParaRPr lang="de-DE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Brilliant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upgraded</a:t>
            </a:r>
            <a:r>
              <a:rPr lang="de-DE" dirty="0" smtClean="0"/>
              <a:t> </a:t>
            </a:r>
            <a:r>
              <a:rPr lang="de-DE" dirty="0" smtClean="0"/>
              <a:t>FLASH!</a:t>
            </a:r>
          </a:p>
        </p:txBody>
      </p:sp>
      <p:pic>
        <p:nvPicPr>
          <p:cNvPr id="1433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1758" b="3868"/>
          <a:stretch>
            <a:fillRect/>
          </a:stretch>
        </p:blipFill>
        <p:spPr>
          <a:xfrm>
            <a:off x="157163" y="2728131"/>
            <a:ext cx="5453062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916794"/>
            <a:ext cx="5259388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4" y="1177751"/>
            <a:ext cx="1820863" cy="130987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342" name="Straight Arrow Connector 7"/>
          <p:cNvCxnSpPr>
            <a:cxnSpLocks noChangeShapeType="1"/>
          </p:cNvCxnSpPr>
          <p:nvPr/>
        </p:nvCxnSpPr>
        <p:spPr bwMode="auto">
          <a:xfrm flipH="1">
            <a:off x="2503488" y="1683556"/>
            <a:ext cx="1911350" cy="123666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5726113" y="3902881"/>
            <a:ext cx="31400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reached</a:t>
            </a:r>
            <a:endParaRPr lang="de-DE" dirty="0"/>
          </a:p>
          <a:p>
            <a:endParaRPr lang="de-DE" dirty="0"/>
          </a:p>
          <a:p>
            <a:r>
              <a:rPr lang="de-DE" dirty="0"/>
              <a:t>Beam </a:t>
            </a:r>
            <a:r>
              <a:rPr lang="de-DE" dirty="0" err="1"/>
              <a:t>energy</a:t>
            </a:r>
            <a:r>
              <a:rPr lang="de-DE" dirty="0"/>
              <a:t> 1.25 </a:t>
            </a:r>
            <a:r>
              <a:rPr lang="de-DE" dirty="0" err="1"/>
              <a:t>GeV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smtClean="0"/>
              <a:t>250 </a:t>
            </a:r>
            <a:r>
              <a:rPr lang="de-DE" dirty="0" err="1"/>
              <a:t>MeV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smtClean="0"/>
              <a:t>original FLASH design </a:t>
            </a:r>
            <a:r>
              <a:rPr lang="de-DE" dirty="0" err="1"/>
              <a:t>goal</a:t>
            </a:r>
            <a:r>
              <a:rPr lang="de-DE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FLASH – </a:t>
            </a:r>
            <a:r>
              <a:rPr lang="de-DE" dirty="0"/>
              <a:t>ILC – XFEL </a:t>
            </a:r>
            <a:r>
              <a:rPr lang="de-DE" dirty="0" err="1" smtClean="0"/>
              <a:t>Synergy</a:t>
            </a:r>
            <a:endParaRPr lang="de-DE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495925" y="1189046"/>
            <a:ext cx="3587750" cy="1689100"/>
          </a:xfrm>
        </p:spPr>
        <p:txBody>
          <a:bodyPr/>
          <a:lstStyle/>
          <a:p>
            <a:pPr eaLnBrk="1" hangingPunct="1"/>
            <a:r>
              <a:rPr lang="de-DE" dirty="0" smtClean="0"/>
              <a:t>Long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trains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high </a:t>
            </a:r>
            <a:r>
              <a:rPr lang="de-DE" dirty="0" err="1" smtClean="0"/>
              <a:t>current</a:t>
            </a:r>
            <a:endParaRPr lang="de-DE" dirty="0" smtClean="0"/>
          </a:p>
          <a:p>
            <a:pPr eaLnBrk="1" hangingPunct="1"/>
            <a:r>
              <a:rPr lang="de-DE" dirty="0" err="1" smtClean="0"/>
              <a:t>Accurate</a:t>
            </a:r>
            <a:r>
              <a:rPr lang="de-DE" dirty="0" smtClean="0"/>
              <a:t> LLRF </a:t>
            </a:r>
            <a:r>
              <a:rPr lang="de-DE" dirty="0" err="1" smtClean="0"/>
              <a:t>stabilisation</a:t>
            </a:r>
            <a:r>
              <a:rPr lang="de-DE" dirty="0" smtClean="0"/>
              <a:t> for </a:t>
            </a:r>
            <a:r>
              <a:rPr lang="de-DE" dirty="0" err="1" smtClean="0"/>
              <a:t>excellent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stability</a:t>
            </a:r>
            <a:endParaRPr lang="de-DE" dirty="0" smtClean="0"/>
          </a:p>
        </p:txBody>
      </p:sp>
      <p:pic>
        <p:nvPicPr>
          <p:cNvPr id="17421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909889"/>
            <a:ext cx="42195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2" name="Group 22"/>
          <p:cNvGrpSpPr>
            <a:grpSpLocks/>
          </p:cNvGrpSpPr>
          <p:nvPr/>
        </p:nvGrpSpPr>
        <p:grpSpPr bwMode="auto">
          <a:xfrm>
            <a:off x="158750" y="974725"/>
            <a:ext cx="5253038" cy="4687086"/>
            <a:chOff x="158750" y="974725"/>
            <a:chExt cx="5253038" cy="4687086"/>
          </a:xfrm>
        </p:grpSpPr>
        <p:pic>
          <p:nvPicPr>
            <p:cNvPr id="17423" name="Picture 4" descr="FLASH-Seminar-Upgrad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974725"/>
              <a:ext cx="5253038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TextBox 29"/>
            <p:cNvSpPr txBox="1">
              <a:spLocks noChangeArrowheads="1"/>
            </p:cNvSpPr>
            <p:nvPr/>
          </p:nvSpPr>
          <p:spPr bwMode="auto">
            <a:xfrm>
              <a:off x="908050" y="2759869"/>
              <a:ext cx="1722438" cy="339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22226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600">
                  <a:ea typeface="ＭＳ Ｐゴシック" pitchFamily="112" charset="-128"/>
                </a:rPr>
                <a:t>ACC6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2630488" y="2759869"/>
              <a:ext cx="1663700" cy="3397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ea typeface="ＭＳ Ｐゴシック" charset="0"/>
                  <a:cs typeface="ＭＳ Ｐゴシック" charset="0"/>
                </a:rPr>
                <a:t>ACC7</a:t>
              </a:r>
            </a:p>
          </p:txBody>
        </p: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908050" y="4008438"/>
              <a:ext cx="3386138" cy="1587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1763713" y="3562350"/>
              <a:ext cx="928687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accent6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31.5 MV/</a:t>
              </a:r>
              <a:r>
                <a:rPr lang="en-US" sz="1200" dirty="0" err="1">
                  <a:solidFill>
                    <a:schemeClr val="accent6">
                      <a:lumMod val="75000"/>
                    </a:schemeClr>
                  </a:solidFill>
                  <a:ea typeface="ＭＳ Ｐゴシック" charset="0"/>
                  <a:cs typeface="ＭＳ Ｐゴシック" charset="0"/>
                </a:rPr>
                <a:t>m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7428" name="Straight Arrow Connector 9"/>
            <p:cNvCxnSpPr>
              <a:cxnSpLocks noChangeShapeType="1"/>
            </p:cNvCxnSpPr>
            <p:nvPr/>
          </p:nvCxnSpPr>
          <p:spPr bwMode="auto">
            <a:xfrm rot="16200000" flipH="1">
              <a:off x="2101057" y="3913981"/>
              <a:ext cx="184150" cy="4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436813" y="1420813"/>
              <a:ext cx="469900" cy="431800"/>
            </a:xfrm>
            <a:prstGeom prst="ellipse">
              <a:avLst/>
            </a:prstGeom>
            <a:noFill/>
            <a:ln w="19050">
              <a:solidFill>
                <a:srgbClr val="222268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ctr">
                <a:defRPr/>
              </a:pPr>
              <a:endParaRPr lang="en-US" sz="3600">
                <a:ea typeface="Arial Unicode MS" pitchFamily="34" charset="-128"/>
              </a:endParaRPr>
            </a:p>
          </p:txBody>
        </p:sp>
        <p:cxnSp>
          <p:nvCxnSpPr>
            <p:cNvPr id="17430" name="Straight Arrow Connector 12"/>
            <p:cNvCxnSpPr>
              <a:cxnSpLocks noChangeShapeType="1"/>
              <a:stCxn id="30" idx="3"/>
              <a:endCxn id="17424" idx="0"/>
            </p:cNvCxnSpPr>
            <p:nvPr/>
          </p:nvCxnSpPr>
          <p:spPr bwMode="auto">
            <a:xfrm flipH="1">
              <a:off x="1769269" y="1789377"/>
              <a:ext cx="736359" cy="9704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1" name="Straight Arrow Connector 13"/>
            <p:cNvCxnSpPr>
              <a:cxnSpLocks noChangeShapeType="1"/>
              <a:stCxn id="30" idx="5"/>
              <a:endCxn id="26" idx="0"/>
            </p:cNvCxnSpPr>
            <p:nvPr/>
          </p:nvCxnSpPr>
          <p:spPr bwMode="auto">
            <a:xfrm>
              <a:off x="2837898" y="1789377"/>
              <a:ext cx="624440" cy="9704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32" name="TextBox 14"/>
            <p:cNvSpPr txBox="1">
              <a:spLocks noChangeArrowheads="1"/>
            </p:cNvSpPr>
            <p:nvPr/>
          </p:nvSpPr>
          <p:spPr bwMode="auto">
            <a:xfrm>
              <a:off x="376238" y="2807493"/>
              <a:ext cx="531812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 dirty="0">
                  <a:ea typeface="ＭＳ Ｐゴシック" pitchFamily="112" charset="-128"/>
                </a:rPr>
                <a:t>40.0</a:t>
              </a:r>
            </a:p>
          </p:txBody>
        </p:sp>
        <p:sp>
          <p:nvSpPr>
            <p:cNvPr id="17433" name="TextBox 15"/>
            <p:cNvSpPr txBox="1">
              <a:spLocks noChangeArrowheads="1"/>
            </p:cNvSpPr>
            <p:nvPr/>
          </p:nvSpPr>
          <p:spPr bwMode="auto">
            <a:xfrm>
              <a:off x="376238" y="3317079"/>
              <a:ext cx="531812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>
                  <a:ea typeface="ＭＳ Ｐゴシック" pitchFamily="112" charset="-128"/>
                </a:rPr>
                <a:t>35.0</a:t>
              </a:r>
            </a:p>
          </p:txBody>
        </p:sp>
        <p:sp>
          <p:nvSpPr>
            <p:cNvPr id="17434" name="TextBox 16"/>
            <p:cNvSpPr txBox="1">
              <a:spLocks noChangeArrowheads="1"/>
            </p:cNvSpPr>
            <p:nvPr/>
          </p:nvSpPr>
          <p:spPr bwMode="auto">
            <a:xfrm>
              <a:off x="376238" y="3826665"/>
              <a:ext cx="531812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>
                  <a:ea typeface="ＭＳ Ｐゴシック" pitchFamily="112" charset="-128"/>
                </a:rPr>
                <a:t>30.0</a:t>
              </a:r>
            </a:p>
          </p:txBody>
        </p:sp>
        <p:sp>
          <p:nvSpPr>
            <p:cNvPr id="17435" name="TextBox 17"/>
            <p:cNvSpPr txBox="1">
              <a:spLocks noChangeArrowheads="1"/>
            </p:cNvSpPr>
            <p:nvPr/>
          </p:nvSpPr>
          <p:spPr bwMode="auto">
            <a:xfrm>
              <a:off x="376238" y="4336251"/>
              <a:ext cx="531812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>
                  <a:ea typeface="ＭＳ Ｐゴシック" pitchFamily="112" charset="-128"/>
                </a:rPr>
                <a:t>25.0</a:t>
              </a:r>
            </a:p>
          </p:txBody>
        </p:sp>
        <p:sp>
          <p:nvSpPr>
            <p:cNvPr id="17436" name="TextBox 18"/>
            <p:cNvSpPr txBox="1">
              <a:spLocks noChangeArrowheads="1"/>
            </p:cNvSpPr>
            <p:nvPr/>
          </p:nvSpPr>
          <p:spPr bwMode="auto">
            <a:xfrm>
              <a:off x="376238" y="4845837"/>
              <a:ext cx="531812" cy="306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 dirty="0">
                  <a:ea typeface="ＭＳ Ｐゴシック" pitchFamily="112" charset="-128"/>
                </a:rPr>
                <a:t>20.0</a:t>
              </a:r>
            </a:p>
          </p:txBody>
        </p:sp>
        <p:sp>
          <p:nvSpPr>
            <p:cNvPr id="17437" name="TextBox 19"/>
            <p:cNvSpPr txBox="1">
              <a:spLocks noChangeArrowheads="1"/>
            </p:cNvSpPr>
            <p:nvPr/>
          </p:nvSpPr>
          <p:spPr bwMode="auto">
            <a:xfrm>
              <a:off x="376238" y="5353836"/>
              <a:ext cx="533400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400" dirty="0">
                  <a:ea typeface="ＭＳ Ｐゴシック" pitchFamily="112" charset="-128"/>
                </a:rPr>
                <a:t>15.0</a:t>
              </a: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055050"/>
            <a:ext cx="3998913" cy="20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23" y="959583"/>
            <a:ext cx="8986837" cy="2922587"/>
            <a:chOff x="157163" y="2445535"/>
            <a:chExt cx="8986837" cy="2922587"/>
          </a:xfrm>
        </p:grpSpPr>
        <p:sp>
          <p:nvSpPr>
            <p:cNvPr id="470" name="Rectangle 234"/>
            <p:cNvSpPr>
              <a:spLocks noChangeArrowheads="1"/>
            </p:cNvSpPr>
            <p:nvPr/>
          </p:nvSpPr>
          <p:spPr bwMode="auto">
            <a:xfrm>
              <a:off x="3343275" y="3644097"/>
              <a:ext cx="5800725" cy="1724025"/>
            </a:xfrm>
            <a:prstGeom prst="rect">
              <a:avLst/>
            </a:prstGeom>
            <a:solidFill>
              <a:srgbClr val="00CCFF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Line 49"/>
            <p:cNvSpPr>
              <a:spLocks noChangeShapeType="1"/>
            </p:cNvSpPr>
            <p:nvPr/>
          </p:nvSpPr>
          <p:spPr bwMode="auto">
            <a:xfrm rot="10800000" flipH="1">
              <a:off x="5167313" y="3180547"/>
              <a:ext cx="3322637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75" name="Group 370"/>
            <p:cNvGrpSpPr>
              <a:grpSpLocks/>
            </p:cNvGrpSpPr>
            <p:nvPr/>
          </p:nvGrpSpPr>
          <p:grpSpPr bwMode="auto">
            <a:xfrm rot="10800000" flipH="1">
              <a:off x="5308600" y="2921785"/>
              <a:ext cx="3635375" cy="612775"/>
              <a:chOff x="5273675" y="1975741"/>
              <a:chExt cx="3546476" cy="612775"/>
            </a:xfrm>
          </p:grpSpPr>
          <p:sp>
            <p:nvSpPr>
              <p:cNvPr id="476" name="AutoShape 6"/>
              <p:cNvSpPr>
                <a:spLocks noChangeArrowheads="1"/>
              </p:cNvSpPr>
              <p:nvPr/>
            </p:nvSpPr>
            <p:spPr bwMode="auto">
              <a:xfrm rot="5400000">
                <a:off x="8281988" y="2050353"/>
                <a:ext cx="525463" cy="55086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de-DE"/>
              </a:p>
            </p:txBody>
          </p:sp>
          <p:sp>
            <p:nvSpPr>
              <p:cNvPr id="477" name="AutoShape 7"/>
              <p:cNvSpPr>
                <a:spLocks noChangeArrowheads="1"/>
              </p:cNvSpPr>
              <p:nvPr/>
            </p:nvSpPr>
            <p:spPr bwMode="auto">
              <a:xfrm rot="-5400000">
                <a:off x="8302625" y="2112266"/>
                <a:ext cx="360363" cy="42862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8" name="Line 8"/>
              <p:cNvSpPr>
                <a:spLocks noChangeShapeType="1"/>
              </p:cNvSpPr>
              <p:nvPr/>
            </p:nvSpPr>
            <p:spPr bwMode="auto">
              <a:xfrm flipV="1">
                <a:off x="8697913" y="2064641"/>
                <a:ext cx="122237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9" name="Line 9"/>
              <p:cNvSpPr>
                <a:spLocks noChangeShapeType="1"/>
              </p:cNvSpPr>
              <p:nvPr/>
            </p:nvSpPr>
            <p:spPr bwMode="auto">
              <a:xfrm rot="16200000" flipV="1">
                <a:off x="8707438" y="2475803"/>
                <a:ext cx="103188" cy="122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0" name="Line 10"/>
              <p:cNvSpPr>
                <a:spLocks noChangeShapeType="1"/>
              </p:cNvSpPr>
              <p:nvPr/>
            </p:nvSpPr>
            <p:spPr bwMode="auto">
              <a:xfrm rot="5400000">
                <a:off x="8756650" y="2421828"/>
                <a:ext cx="4763" cy="122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1" name="Line 11"/>
              <p:cNvSpPr>
                <a:spLocks noChangeShapeType="1"/>
              </p:cNvSpPr>
              <p:nvPr/>
            </p:nvSpPr>
            <p:spPr bwMode="auto">
              <a:xfrm rot="16200000" flipV="1">
                <a:off x="8756650" y="2105916"/>
                <a:ext cx="4763" cy="122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2" name="Line 34"/>
              <p:cNvSpPr>
                <a:spLocks noChangeShapeType="1"/>
              </p:cNvSpPr>
              <p:nvPr/>
            </p:nvSpPr>
            <p:spPr bwMode="auto">
              <a:xfrm flipV="1">
                <a:off x="7572396" y="1986854"/>
                <a:ext cx="348182" cy="3587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3" name="Rectangle 35"/>
              <p:cNvSpPr>
                <a:spLocks noChangeAspect="1" noChangeArrowheads="1"/>
              </p:cNvSpPr>
              <p:nvPr/>
            </p:nvSpPr>
            <p:spPr bwMode="auto">
              <a:xfrm rot="19153958" flipH="1">
                <a:off x="7736665" y="1975741"/>
                <a:ext cx="267510" cy="12223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484" name="Freeform 50"/>
              <p:cNvSpPr>
                <a:spLocks/>
              </p:cNvSpPr>
              <p:nvPr/>
            </p:nvSpPr>
            <p:spPr bwMode="auto">
              <a:xfrm flipV="1">
                <a:off x="7461250" y="2226566"/>
                <a:ext cx="201612" cy="206375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147483647 h 130"/>
                  <a:gd name="T4" fmla="*/ 2147483647 w 143"/>
                  <a:gd name="T5" fmla="*/ 2147483647 h 130"/>
                  <a:gd name="T6" fmla="*/ 2147483647 w 143"/>
                  <a:gd name="T7" fmla="*/ 2147483647 h 130"/>
                  <a:gd name="T8" fmla="*/ 2147483647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85" name="Group 60"/>
              <p:cNvGrpSpPr>
                <a:grpSpLocks/>
              </p:cNvGrpSpPr>
              <p:nvPr/>
            </p:nvGrpSpPr>
            <p:grpSpPr bwMode="auto">
              <a:xfrm>
                <a:off x="6249975" y="2228169"/>
                <a:ext cx="1100135" cy="200026"/>
                <a:chOff x="4009" y="2043"/>
                <a:chExt cx="724" cy="126"/>
              </a:xfrm>
            </p:grpSpPr>
            <p:sp>
              <p:nvSpPr>
                <p:cNvPr id="49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498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499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0" name="Rectangl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1" name="Rectangl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2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3" name="Rectangl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4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043"/>
                  <a:ext cx="28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5" name="Rectangl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6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043"/>
                  <a:ext cx="28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7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8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09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0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1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2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3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4" name="Rectangle 7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5" name="Rectangl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6" name="Rectangl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7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18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grpSp>
              <p:nvGrpSpPr>
                <p:cNvPr id="519" name="Group 83"/>
                <p:cNvGrpSpPr>
                  <a:grpSpLocks/>
                </p:cNvGrpSpPr>
                <p:nvPr/>
              </p:nvGrpSpPr>
              <p:grpSpPr bwMode="auto">
                <a:xfrm flipH="1" flipV="1">
                  <a:off x="4382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545" name="Rectangle 84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rot="10800000" wrap="none" anchor="ctr"/>
                  <a:lstStyle/>
                  <a:p>
                    <a:pPr>
                      <a:spcBef>
                        <a:spcPct val="20000"/>
                      </a:spcBef>
                    </a:pPr>
                    <a:endParaRPr lang="de-DE" sz="2000">
                      <a:sym typeface="Wingdings" pitchFamily="2" charset="2"/>
                    </a:endParaRPr>
                  </a:p>
                </p:txBody>
              </p:sp>
              <p:sp>
                <p:nvSpPr>
                  <p:cNvPr id="546" name="Rectangle 8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rot="10800000" wrap="none" anchor="ctr"/>
                  <a:lstStyle/>
                  <a:p>
                    <a:pPr>
                      <a:spcBef>
                        <a:spcPct val="20000"/>
                      </a:spcBef>
                    </a:pPr>
                    <a:endParaRPr lang="de-DE" sz="2000"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520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1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2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3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4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043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5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6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7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043"/>
                  <a:ext cx="28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8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29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043"/>
                  <a:ext cx="28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0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1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2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3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4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5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122"/>
                  <a:ext cx="29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6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7" name="Rectangle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8" name="Rectangle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39" name="Rectangle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40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122"/>
                  <a:ext cx="30" cy="47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sp>
              <p:nvSpPr>
                <p:cNvPr id="541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2000">
                    <a:sym typeface="Wingdings" pitchFamily="2" charset="2"/>
                  </a:endParaRPr>
                </a:p>
              </p:txBody>
            </p:sp>
            <p:grpSp>
              <p:nvGrpSpPr>
                <p:cNvPr id="542" name="Group 108"/>
                <p:cNvGrpSpPr>
                  <a:grpSpLocks/>
                </p:cNvGrpSpPr>
                <p:nvPr/>
              </p:nvGrpSpPr>
              <p:grpSpPr bwMode="auto">
                <a:xfrm flipH="1" flipV="1">
                  <a:off x="4009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543" name="Rectangle 109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rot="10800000" wrap="none" anchor="ctr"/>
                  <a:lstStyle/>
                  <a:p>
                    <a:pPr>
                      <a:spcBef>
                        <a:spcPct val="20000"/>
                      </a:spcBef>
                    </a:pPr>
                    <a:endParaRPr lang="de-DE" sz="2000">
                      <a:sym typeface="Wingdings" pitchFamily="2" charset="2"/>
                    </a:endParaRPr>
                  </a:p>
                </p:txBody>
              </p:sp>
              <p:sp>
                <p:nvSpPr>
                  <p:cNvPr id="544" name="Rectangle 110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rot="10800000" wrap="none" anchor="ctr"/>
                  <a:lstStyle/>
                  <a:p>
                    <a:pPr>
                      <a:spcBef>
                        <a:spcPct val="20000"/>
                      </a:spcBef>
                    </a:pPr>
                    <a:endParaRPr lang="de-DE" sz="2000">
                      <a:sym typeface="Wingdings" pitchFamily="2" charset="2"/>
                    </a:endParaRPr>
                  </a:p>
                </p:txBody>
              </p:sp>
            </p:grpSp>
          </p:grpSp>
          <p:sp>
            <p:nvSpPr>
              <p:cNvPr id="486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6007100" y="2283716"/>
                <a:ext cx="223837" cy="7937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487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805738" y="2282128"/>
                <a:ext cx="363537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grpSp>
            <p:nvGrpSpPr>
              <p:cNvPr id="488" name="Group 113"/>
              <p:cNvGrpSpPr>
                <a:grpSpLocks/>
              </p:cNvGrpSpPr>
              <p:nvPr/>
            </p:nvGrpSpPr>
            <p:grpSpPr bwMode="auto">
              <a:xfrm>
                <a:off x="7732713" y="2244028"/>
                <a:ext cx="725487" cy="173038"/>
                <a:chOff x="5088" y="2045"/>
                <a:chExt cx="478" cy="109"/>
              </a:xfrm>
            </p:grpSpPr>
            <p:sp>
              <p:nvSpPr>
                <p:cNvPr id="495" name="Freeform 114"/>
                <p:cNvSpPr>
                  <a:spLocks noChangeAspect="1"/>
                </p:cNvSpPr>
                <p:nvPr/>
              </p:nvSpPr>
              <p:spPr bwMode="auto">
                <a:xfrm flipH="1" flipV="1">
                  <a:off x="5321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6" name="Freeform 115"/>
                <p:cNvSpPr>
                  <a:spLocks noChangeAspect="1"/>
                </p:cNvSpPr>
                <p:nvPr/>
              </p:nvSpPr>
              <p:spPr bwMode="auto">
                <a:xfrm>
                  <a:off x="5088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489" name="Line 117"/>
              <p:cNvSpPr>
                <a:spLocks noChangeShapeType="1"/>
              </p:cNvSpPr>
              <p:nvPr/>
            </p:nvSpPr>
            <p:spPr bwMode="auto">
              <a:xfrm>
                <a:off x="8270875" y="2329753"/>
                <a:ext cx="392112" cy="141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0" name="Line 118"/>
              <p:cNvSpPr>
                <a:spLocks noChangeShapeType="1"/>
              </p:cNvSpPr>
              <p:nvPr/>
            </p:nvSpPr>
            <p:spPr bwMode="auto">
              <a:xfrm>
                <a:off x="8464550" y="2399603"/>
                <a:ext cx="211137" cy="47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1" name="Line 119"/>
              <p:cNvSpPr>
                <a:spLocks noChangeShapeType="1"/>
              </p:cNvSpPr>
              <p:nvPr/>
            </p:nvSpPr>
            <p:spPr bwMode="auto">
              <a:xfrm flipV="1">
                <a:off x="8464550" y="2329753"/>
                <a:ext cx="217487" cy="65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2" name="Line 120"/>
              <p:cNvSpPr>
                <a:spLocks noChangeShapeType="1"/>
              </p:cNvSpPr>
              <p:nvPr/>
            </p:nvSpPr>
            <p:spPr bwMode="auto">
              <a:xfrm flipV="1">
                <a:off x="8266113" y="2224978"/>
                <a:ext cx="379412" cy="103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3" name="Line 121"/>
              <p:cNvSpPr>
                <a:spLocks noChangeShapeType="1"/>
              </p:cNvSpPr>
              <p:nvPr/>
            </p:nvSpPr>
            <p:spPr bwMode="auto">
              <a:xfrm flipV="1">
                <a:off x="8337550" y="2147191"/>
                <a:ext cx="298450" cy="160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4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5273675" y="2213866"/>
                <a:ext cx="690562" cy="225425"/>
              </a:xfrm>
              <a:prstGeom prst="rect">
                <a:avLst/>
              </a:prstGeom>
              <a:solidFill>
                <a:srgbClr val="CC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sp>
          <p:nvSpPr>
            <p:cNvPr id="547" name="Line 37"/>
            <p:cNvSpPr>
              <a:spLocks noChangeShapeType="1"/>
            </p:cNvSpPr>
            <p:nvPr/>
          </p:nvSpPr>
          <p:spPr bwMode="auto">
            <a:xfrm rot="10800000" flipH="1">
              <a:off x="5027613" y="3147210"/>
              <a:ext cx="185737" cy="1698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48" name="Group 46"/>
            <p:cNvGrpSpPr>
              <a:grpSpLocks noChangeAspect="1"/>
            </p:cNvGrpSpPr>
            <p:nvPr/>
          </p:nvGrpSpPr>
          <p:grpSpPr bwMode="auto">
            <a:xfrm rot="9364650" flipV="1">
              <a:off x="5067300" y="3029735"/>
              <a:ext cx="74613" cy="438150"/>
              <a:chOff x="2790" y="3240"/>
              <a:chExt cx="56" cy="332"/>
            </a:xfrm>
          </p:grpSpPr>
          <p:sp>
            <p:nvSpPr>
              <p:cNvPr id="549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0" name="AutoShape 48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/>
              </a:p>
            </p:txBody>
          </p:sp>
        </p:grpSp>
        <p:sp>
          <p:nvSpPr>
            <p:cNvPr id="551" name="Freeform 51"/>
            <p:cNvSpPr>
              <a:spLocks/>
            </p:cNvSpPr>
            <p:nvPr/>
          </p:nvSpPr>
          <p:spPr bwMode="auto">
            <a:xfrm rot="10800000" flipV="1">
              <a:off x="5141913" y="3077360"/>
              <a:ext cx="95250" cy="206375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83647 h 130"/>
                <a:gd name="T4" fmla="*/ 0 w 143"/>
                <a:gd name="T5" fmla="*/ 2147483647 h 130"/>
                <a:gd name="T6" fmla="*/ 0 w 143"/>
                <a:gd name="T7" fmla="*/ 2147483647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2" name="Line 12"/>
            <p:cNvSpPr>
              <a:spLocks noChangeShapeType="1"/>
            </p:cNvSpPr>
            <p:nvPr/>
          </p:nvSpPr>
          <p:spPr bwMode="auto">
            <a:xfrm rot="10800000" flipH="1" flipV="1">
              <a:off x="431800" y="3132922"/>
              <a:ext cx="0" cy="65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53" name="Line 14"/>
            <p:cNvSpPr>
              <a:spLocks noChangeShapeType="1"/>
            </p:cNvSpPr>
            <p:nvPr/>
          </p:nvSpPr>
          <p:spPr bwMode="auto">
            <a:xfrm rot="10800000" flipH="1" flipV="1">
              <a:off x="569913" y="3309135"/>
              <a:ext cx="4410075" cy="79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4" name="AutoShape 15"/>
            <p:cNvSpPr>
              <a:spLocks noChangeArrowheads="1"/>
            </p:cNvSpPr>
            <p:nvPr/>
          </p:nvSpPr>
          <p:spPr bwMode="auto">
            <a:xfrm rot="10800000" flipH="1">
              <a:off x="293688" y="3194835"/>
              <a:ext cx="276225" cy="23653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grpSp>
          <p:nvGrpSpPr>
            <p:cNvPr id="555" name="Group 16"/>
            <p:cNvGrpSpPr>
              <a:grpSpLocks/>
            </p:cNvGrpSpPr>
            <p:nvPr/>
          </p:nvGrpSpPr>
          <p:grpSpPr bwMode="auto">
            <a:xfrm rot="10800000" flipV="1">
              <a:off x="2908300" y="3174197"/>
              <a:ext cx="388938" cy="282575"/>
              <a:chOff x="3345" y="3309"/>
              <a:chExt cx="270" cy="178"/>
            </a:xfrm>
          </p:grpSpPr>
          <p:sp>
            <p:nvSpPr>
              <p:cNvPr id="556" name="Line 17"/>
              <p:cNvSpPr>
                <a:spLocks noChangeShapeType="1"/>
              </p:cNvSpPr>
              <p:nvPr/>
            </p:nvSpPr>
            <p:spPr bwMode="auto">
              <a:xfrm flipH="1">
                <a:off x="3520" y="3400"/>
                <a:ext cx="75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7" name="Line 18"/>
              <p:cNvSpPr>
                <a:spLocks noChangeShapeType="1"/>
              </p:cNvSpPr>
              <p:nvPr/>
            </p:nvSpPr>
            <p:spPr bwMode="auto">
              <a:xfrm flipH="1" flipV="1">
                <a:off x="3452" y="3360"/>
                <a:ext cx="68" cy="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8" name="Line 19"/>
              <p:cNvSpPr>
                <a:spLocks noChangeShapeType="1"/>
              </p:cNvSpPr>
              <p:nvPr/>
            </p:nvSpPr>
            <p:spPr bwMode="auto">
              <a:xfrm flipH="1">
                <a:off x="3368" y="3346"/>
                <a:ext cx="68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9" name="Rectangle 2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80" y="3371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60" name="Rectangle 2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02" y="3429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61" name="Rectangle 2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420" y="3309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62" name="Rectangle 2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345" y="3371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grpSp>
          <p:nvGrpSpPr>
            <p:cNvPr id="563" name="Group 24"/>
            <p:cNvGrpSpPr>
              <a:grpSpLocks/>
            </p:cNvGrpSpPr>
            <p:nvPr/>
          </p:nvGrpSpPr>
          <p:grpSpPr bwMode="auto">
            <a:xfrm rot="10800000" flipH="1">
              <a:off x="1419225" y="3263097"/>
              <a:ext cx="390525" cy="184150"/>
              <a:chOff x="1337" y="2168"/>
              <a:chExt cx="270" cy="116"/>
            </a:xfrm>
          </p:grpSpPr>
          <p:sp>
            <p:nvSpPr>
              <p:cNvPr id="564" name="Line 25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5" name="Line 26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6" name="Line 27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7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68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69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70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grpSp>
          <p:nvGrpSpPr>
            <p:cNvPr id="571" name="Group 40"/>
            <p:cNvGrpSpPr>
              <a:grpSpLocks noChangeAspect="1"/>
            </p:cNvGrpSpPr>
            <p:nvPr/>
          </p:nvGrpSpPr>
          <p:grpSpPr bwMode="auto">
            <a:xfrm rot="10800000" flipV="1">
              <a:off x="4664075" y="3101172"/>
              <a:ext cx="74613" cy="438150"/>
              <a:chOff x="2790" y="3240"/>
              <a:chExt cx="56" cy="332"/>
            </a:xfrm>
          </p:grpSpPr>
          <p:sp>
            <p:nvSpPr>
              <p:cNvPr id="572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3" name="AutoShape 42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/>
              </a:p>
            </p:txBody>
          </p:sp>
        </p:grpSp>
        <p:grpSp>
          <p:nvGrpSpPr>
            <p:cNvPr id="574" name="Group 43"/>
            <p:cNvGrpSpPr>
              <a:grpSpLocks noChangeAspect="1"/>
            </p:cNvGrpSpPr>
            <p:nvPr/>
          </p:nvGrpSpPr>
          <p:grpSpPr bwMode="auto">
            <a:xfrm rot="10800000" flipV="1">
              <a:off x="4854575" y="3101172"/>
              <a:ext cx="74613" cy="438150"/>
              <a:chOff x="2790" y="3240"/>
              <a:chExt cx="56" cy="332"/>
            </a:xfrm>
          </p:grpSpPr>
          <p:sp>
            <p:nvSpPr>
              <p:cNvPr id="575" name="AutoShape 44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6" name="AutoShape 45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/>
              </a:p>
            </p:txBody>
          </p:sp>
        </p:grpSp>
        <p:grpSp>
          <p:nvGrpSpPr>
            <p:cNvPr id="577" name="Group 52"/>
            <p:cNvGrpSpPr>
              <a:grpSpLocks/>
            </p:cNvGrpSpPr>
            <p:nvPr/>
          </p:nvGrpSpPr>
          <p:grpSpPr bwMode="auto">
            <a:xfrm rot="10800000" flipH="1">
              <a:off x="2154238" y="3198010"/>
              <a:ext cx="676275" cy="230187"/>
              <a:chOff x="1656" y="2172"/>
              <a:chExt cx="639" cy="169"/>
            </a:xfrm>
          </p:grpSpPr>
          <p:sp>
            <p:nvSpPr>
              <p:cNvPr id="578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79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80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grpSp>
          <p:nvGrpSpPr>
            <p:cNvPr id="581" name="Group 56"/>
            <p:cNvGrpSpPr>
              <a:grpSpLocks/>
            </p:cNvGrpSpPr>
            <p:nvPr/>
          </p:nvGrpSpPr>
          <p:grpSpPr bwMode="auto">
            <a:xfrm rot="10800000" flipH="1">
              <a:off x="693738" y="3191660"/>
              <a:ext cx="342900" cy="220662"/>
              <a:chOff x="624" y="1929"/>
              <a:chExt cx="221" cy="139"/>
            </a:xfrm>
          </p:grpSpPr>
          <p:sp>
            <p:nvSpPr>
              <p:cNvPr id="582" name="AutoShape 57"/>
              <p:cNvSpPr>
                <a:spLocks noChangeAspect="1" noChangeArrowheads="1"/>
              </p:cNvSpPr>
              <p:nvPr/>
            </p:nvSpPr>
            <p:spPr bwMode="auto">
              <a:xfrm>
                <a:off x="624" y="1929"/>
                <a:ext cx="221" cy="13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83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642" y="1973"/>
                <a:ext cx="186" cy="46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sp>
          <p:nvSpPr>
            <p:cNvPr id="584" name="AutoShape 59"/>
            <p:cNvSpPr>
              <a:spLocks noChangeArrowheads="1"/>
            </p:cNvSpPr>
            <p:nvPr/>
          </p:nvSpPr>
          <p:spPr bwMode="auto">
            <a:xfrm rot="10800000" flipH="1">
              <a:off x="293688" y="2993222"/>
              <a:ext cx="276225" cy="15081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grpSp>
          <p:nvGrpSpPr>
            <p:cNvPr id="585" name="Group 126"/>
            <p:cNvGrpSpPr>
              <a:grpSpLocks/>
            </p:cNvGrpSpPr>
            <p:nvPr/>
          </p:nvGrpSpPr>
          <p:grpSpPr bwMode="auto">
            <a:xfrm rot="10800000" flipH="1">
              <a:off x="3367088" y="3182135"/>
              <a:ext cx="1244600" cy="230187"/>
              <a:chOff x="2091" y="3104"/>
              <a:chExt cx="765" cy="145"/>
            </a:xfrm>
          </p:grpSpPr>
          <p:sp>
            <p:nvSpPr>
              <p:cNvPr id="586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2091" y="3104"/>
                <a:ext cx="765" cy="1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87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123" y="3152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88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2304" y="3152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89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2486" y="3152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90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2667" y="3153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grpSp>
          <p:nvGrpSpPr>
            <p:cNvPr id="591" name="Group 132"/>
            <p:cNvGrpSpPr>
              <a:grpSpLocks/>
            </p:cNvGrpSpPr>
            <p:nvPr/>
          </p:nvGrpSpPr>
          <p:grpSpPr bwMode="auto">
            <a:xfrm rot="10800000" flipH="1">
              <a:off x="1047750" y="3191660"/>
              <a:ext cx="222250" cy="220662"/>
              <a:chOff x="868" y="2922"/>
              <a:chExt cx="137" cy="139"/>
            </a:xfrm>
          </p:grpSpPr>
          <p:sp>
            <p:nvSpPr>
              <p:cNvPr id="592" name="AutoShape 133"/>
              <p:cNvSpPr>
                <a:spLocks noChangeAspect="1" noChangeArrowheads="1"/>
              </p:cNvSpPr>
              <p:nvPr/>
            </p:nvSpPr>
            <p:spPr bwMode="auto">
              <a:xfrm>
                <a:off x="868" y="2922"/>
                <a:ext cx="137" cy="139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593" name="Rectangle 134"/>
              <p:cNvSpPr>
                <a:spLocks noChangeArrowheads="1"/>
              </p:cNvSpPr>
              <p:nvPr/>
            </p:nvSpPr>
            <p:spPr bwMode="auto">
              <a:xfrm flipH="1">
                <a:off x="899" y="2960"/>
                <a:ext cx="68" cy="57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sp>
          <p:nvSpPr>
            <p:cNvPr id="594" name="Freeform 39"/>
            <p:cNvSpPr>
              <a:spLocks/>
            </p:cNvSpPr>
            <p:nvPr/>
          </p:nvSpPr>
          <p:spPr bwMode="auto">
            <a:xfrm rot="10800000" flipH="1">
              <a:off x="4948238" y="3212297"/>
              <a:ext cx="95250" cy="206375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83647 h 130"/>
                <a:gd name="T4" fmla="*/ 0 w 143"/>
                <a:gd name="T5" fmla="*/ 2147483647 h 130"/>
                <a:gd name="T6" fmla="*/ 0 w 143"/>
                <a:gd name="T7" fmla="*/ 2147483647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/>
            <a:lstStyle/>
            <a:p>
              <a:endParaRPr lang="de-DE"/>
            </a:p>
          </p:txBody>
        </p:sp>
        <p:grpSp>
          <p:nvGrpSpPr>
            <p:cNvPr id="595" name="Group 236"/>
            <p:cNvGrpSpPr>
              <a:grpSpLocks/>
            </p:cNvGrpSpPr>
            <p:nvPr/>
          </p:nvGrpSpPr>
          <p:grpSpPr bwMode="auto">
            <a:xfrm flipV="1">
              <a:off x="4759325" y="3232935"/>
              <a:ext cx="312738" cy="606425"/>
              <a:chOff x="2992" y="1626"/>
              <a:chExt cx="197" cy="375"/>
            </a:xfrm>
          </p:grpSpPr>
          <p:sp>
            <p:nvSpPr>
              <p:cNvPr id="596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029" y="1626"/>
                <a:ext cx="160" cy="2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7" name="Freeform 38"/>
              <p:cNvSpPr>
                <a:spLocks/>
              </p:cNvSpPr>
              <p:nvPr/>
            </p:nvSpPr>
            <p:spPr bwMode="auto">
              <a:xfrm rot="10800000" flipH="1">
                <a:off x="2992" y="1871"/>
                <a:ext cx="60" cy="13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147464720 h 130"/>
                  <a:gd name="T4" fmla="*/ 0 w 143"/>
                  <a:gd name="T5" fmla="*/ 2147464720 h 130"/>
                  <a:gd name="T6" fmla="*/ 0 w 143"/>
                  <a:gd name="T7" fmla="*/ 2147464720 h 130"/>
                  <a:gd name="T8" fmla="*/ 0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sp>
          <p:nvSpPr>
            <p:cNvPr id="598" name="Text Box 233"/>
            <p:cNvSpPr txBox="1">
              <a:spLocks noChangeArrowheads="1"/>
            </p:cNvSpPr>
            <p:nvPr/>
          </p:nvSpPr>
          <p:spPr bwMode="auto">
            <a:xfrm flipH="1">
              <a:off x="3697288" y="3875872"/>
              <a:ext cx="11641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dirty="0" smtClean="0">
                  <a:solidFill>
                    <a:srgbClr val="FF0000"/>
                  </a:solidFill>
                  <a:sym typeface="Wingdings" pitchFamily="2" charset="2"/>
                </a:rPr>
                <a:t>Seed 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laser</a:t>
              </a:r>
              <a:endParaRPr lang="en-GB" dirty="0">
                <a:solidFill>
                  <a:srgbClr val="FF0000"/>
                </a:solidFill>
                <a:sym typeface="Wingdings" pitchFamily="2" charset="2"/>
              </a:endParaRPr>
            </a:p>
          </p:txBody>
        </p:sp>
        <p:sp>
          <p:nvSpPr>
            <p:cNvPr id="599" name="Text Box 228"/>
            <p:cNvSpPr txBox="1">
              <a:spLocks noChangeArrowheads="1"/>
            </p:cNvSpPr>
            <p:nvPr/>
          </p:nvSpPr>
          <p:spPr bwMode="auto">
            <a:xfrm>
              <a:off x="1176338" y="3531385"/>
              <a:ext cx="7429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  <a:r>
                <a:rPr lang="en-US" baseline="30000"/>
                <a:t>st</a:t>
              </a:r>
              <a:r>
                <a:rPr lang="en-US"/>
                <a:t> BC</a:t>
              </a:r>
              <a:endParaRPr lang="en-GB"/>
            </a:p>
          </p:txBody>
        </p:sp>
        <p:sp>
          <p:nvSpPr>
            <p:cNvPr id="600" name="Text Box 229"/>
            <p:cNvSpPr txBox="1">
              <a:spLocks noChangeArrowheads="1"/>
            </p:cNvSpPr>
            <p:nvPr/>
          </p:nvSpPr>
          <p:spPr bwMode="auto">
            <a:xfrm>
              <a:off x="2643188" y="3499635"/>
              <a:ext cx="7905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  <a:r>
                <a:rPr lang="en-US" baseline="30000"/>
                <a:t>nd</a:t>
              </a:r>
              <a:r>
                <a:rPr lang="en-US"/>
                <a:t> BC</a:t>
              </a:r>
              <a:endParaRPr lang="en-GB"/>
            </a:p>
          </p:txBody>
        </p:sp>
        <p:sp>
          <p:nvSpPr>
            <p:cNvPr id="601" name="Line 234"/>
            <p:cNvSpPr>
              <a:spLocks noChangeShapeType="1"/>
            </p:cNvSpPr>
            <p:nvPr/>
          </p:nvSpPr>
          <p:spPr bwMode="auto">
            <a:xfrm rot="10800000" flipH="1" flipV="1">
              <a:off x="5370513" y="4044147"/>
              <a:ext cx="2952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602" name="Line 32"/>
            <p:cNvSpPr>
              <a:spLocks noChangeShapeType="1"/>
            </p:cNvSpPr>
            <p:nvPr/>
          </p:nvSpPr>
          <p:spPr bwMode="auto">
            <a:xfrm rot="10800000" flipH="1" flipV="1">
              <a:off x="5068888" y="3839360"/>
              <a:ext cx="2989262" cy="914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3" name="Rectangle 6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145213" y="4067960"/>
              <a:ext cx="44450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4" name="Rectangle 6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188075" y="4082247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5" name="Rectangle 63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230938" y="4094947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6" name="Rectangle 64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273800" y="4107647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7" name="Rectangle 65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357938" y="4134635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8" name="Rectangle 66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315075" y="4120347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09" name="Rectangle 67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399213" y="4147335"/>
              <a:ext cx="46037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0" name="Rectangle 68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443663" y="4160035"/>
              <a:ext cx="42862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1" name="Rectangle 69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483350" y="4172735"/>
              <a:ext cx="46038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2" name="Rectangle 70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27800" y="4187022"/>
              <a:ext cx="42863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3" name="Rectangle 7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108700" y="4188610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4" name="Rectangle 7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151563" y="4201310"/>
              <a:ext cx="44450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5" name="Rectangle 73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194425" y="4214010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6" name="Rectangle 74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235700" y="4228297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7" name="Rectangle 75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321425" y="4253697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8" name="Rectangle 76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278563" y="4240997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19" name="Rectangle 77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362700" y="4266397"/>
              <a:ext cx="46038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0" name="Rectangle 78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405563" y="4280685"/>
              <a:ext cx="42862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1" name="Rectangle 79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446838" y="4293385"/>
              <a:ext cx="46037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2" name="Rectangle 80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491288" y="4306085"/>
              <a:ext cx="42862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3" name="Rectangle 8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32563" y="4318785"/>
              <a:ext cx="46037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4" name="Rectangle 8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69075" y="4199722"/>
              <a:ext cx="46038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grpSp>
          <p:nvGrpSpPr>
            <p:cNvPr id="625" name="Group 83"/>
            <p:cNvGrpSpPr>
              <a:grpSpLocks/>
            </p:cNvGrpSpPr>
            <p:nvPr/>
          </p:nvGrpSpPr>
          <p:grpSpPr bwMode="auto">
            <a:xfrm rot="-9770717">
              <a:off x="6081713" y="4053672"/>
              <a:ext cx="44450" cy="200025"/>
              <a:chOff x="1359" y="3335"/>
              <a:chExt cx="31" cy="126"/>
            </a:xfrm>
          </p:grpSpPr>
          <p:sp>
            <p:nvSpPr>
              <p:cNvPr id="626" name="Rectangle 84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1359" y="3414"/>
                <a:ext cx="31" cy="4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627" name="Rectangle 8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1359" y="3335"/>
                <a:ext cx="31" cy="4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  <p:sp>
          <p:nvSpPr>
            <p:cNvPr id="628" name="Rectangle 6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86538" y="4204485"/>
              <a:ext cx="44450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29" name="Rectangle 6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629400" y="4217185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0" name="Rectangle 63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672263" y="4231472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1" name="Rectangle 64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715125" y="4244172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2" name="Rectangle 65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799263" y="4269572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3" name="Rectangle 66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756400" y="4256872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4" name="Rectangle 67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840538" y="4283860"/>
              <a:ext cx="46037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5" name="Rectangle 68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884988" y="4296560"/>
              <a:ext cx="42862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6" name="Rectangle 69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924675" y="4309260"/>
              <a:ext cx="46038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7" name="Rectangle 70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969125" y="4321960"/>
              <a:ext cx="42863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8" name="Rectangle 7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50025" y="4325135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39" name="Rectangle 7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592888" y="4337835"/>
              <a:ext cx="44450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0" name="Rectangle 73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635750" y="4350535"/>
              <a:ext cx="44450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1" name="Rectangle 74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677025" y="4363235"/>
              <a:ext cx="44450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2" name="Rectangle 75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762750" y="4390222"/>
              <a:ext cx="44450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3" name="Rectangle 76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719888" y="4377522"/>
              <a:ext cx="44450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4" name="Rectangle 77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804025" y="4402922"/>
              <a:ext cx="46038" cy="746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5" name="Rectangle 78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846888" y="4415622"/>
              <a:ext cx="42862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6" name="Rectangle 79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888163" y="4429910"/>
              <a:ext cx="46037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7" name="Rectangle 80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932613" y="4442610"/>
              <a:ext cx="42862" cy="7461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8" name="Rectangle 81"/>
            <p:cNvSpPr>
              <a:spLocks noChangeAspect="1" noChangeArrowheads="1"/>
            </p:cNvSpPr>
            <p:nvPr/>
          </p:nvSpPr>
          <p:spPr bwMode="auto">
            <a:xfrm rot="-9770717" flipH="1" flipV="1">
              <a:off x="6973888" y="4455310"/>
              <a:ext cx="46037" cy="7461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sp>
          <p:nvSpPr>
            <p:cNvPr id="649" name="Rectangle 82"/>
            <p:cNvSpPr>
              <a:spLocks noChangeAspect="1" noChangeArrowheads="1"/>
            </p:cNvSpPr>
            <p:nvPr/>
          </p:nvSpPr>
          <p:spPr bwMode="auto">
            <a:xfrm rot="-9770717" flipH="1" flipV="1">
              <a:off x="7010400" y="4336247"/>
              <a:ext cx="46038" cy="7461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</a:pPr>
              <a:endParaRPr lang="de-DE" sz="2000">
                <a:sym typeface="Wingdings" pitchFamily="2" charset="2"/>
              </a:endParaRPr>
            </a:p>
          </p:txBody>
        </p:sp>
        <p:grpSp>
          <p:nvGrpSpPr>
            <p:cNvPr id="650" name="Group 365"/>
            <p:cNvGrpSpPr>
              <a:grpSpLocks/>
            </p:cNvGrpSpPr>
            <p:nvPr/>
          </p:nvGrpSpPr>
          <p:grpSpPr bwMode="auto">
            <a:xfrm rot="-9808589" flipH="1" flipV="1">
              <a:off x="7572375" y="4628347"/>
              <a:ext cx="747713" cy="173038"/>
              <a:chOff x="7885113" y="5084776"/>
              <a:chExt cx="725487" cy="173038"/>
            </a:xfrm>
          </p:grpSpPr>
          <p:sp>
            <p:nvSpPr>
              <p:cNvPr id="651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7958138" y="5122876"/>
                <a:ext cx="363537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grpSp>
            <p:nvGrpSpPr>
              <p:cNvPr id="652" name="Group 113"/>
              <p:cNvGrpSpPr>
                <a:grpSpLocks/>
              </p:cNvGrpSpPr>
              <p:nvPr/>
            </p:nvGrpSpPr>
            <p:grpSpPr bwMode="auto">
              <a:xfrm>
                <a:off x="7885113" y="5084776"/>
                <a:ext cx="725487" cy="173038"/>
                <a:chOff x="5088" y="2045"/>
                <a:chExt cx="478" cy="109"/>
              </a:xfrm>
            </p:grpSpPr>
            <p:sp>
              <p:nvSpPr>
                <p:cNvPr id="653" name="Freeform 114"/>
                <p:cNvSpPr>
                  <a:spLocks noChangeAspect="1"/>
                </p:cNvSpPr>
                <p:nvPr/>
              </p:nvSpPr>
              <p:spPr bwMode="auto">
                <a:xfrm flipH="1" flipV="1">
                  <a:off x="5321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54" name="Freeform 115"/>
                <p:cNvSpPr>
                  <a:spLocks noChangeAspect="1"/>
                </p:cNvSpPr>
                <p:nvPr/>
              </p:nvSpPr>
              <p:spPr bwMode="auto">
                <a:xfrm>
                  <a:off x="5088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655" name="Group 366"/>
            <p:cNvGrpSpPr>
              <a:grpSpLocks/>
            </p:cNvGrpSpPr>
            <p:nvPr/>
          </p:nvGrpSpPr>
          <p:grpSpPr bwMode="auto">
            <a:xfrm rot="-9674676" flipH="1" flipV="1">
              <a:off x="8220075" y="4723597"/>
              <a:ext cx="804863" cy="501650"/>
              <a:chOff x="1285850" y="6143644"/>
              <a:chExt cx="785817" cy="500066"/>
            </a:xfrm>
          </p:grpSpPr>
          <p:sp>
            <p:nvSpPr>
              <p:cNvPr id="656" name="AutoShape 7"/>
              <p:cNvSpPr>
                <a:spLocks noChangeArrowheads="1"/>
              </p:cNvSpPr>
              <p:nvPr/>
            </p:nvSpPr>
            <p:spPr bwMode="auto">
              <a:xfrm rot="5400000">
                <a:off x="1428726" y="6000768"/>
                <a:ext cx="500066" cy="7858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de-DE"/>
              </a:p>
            </p:txBody>
          </p:sp>
          <p:sp>
            <p:nvSpPr>
              <p:cNvPr id="657" name="Line 117"/>
              <p:cNvSpPr>
                <a:spLocks noChangeShapeType="1"/>
              </p:cNvSpPr>
              <p:nvPr/>
            </p:nvSpPr>
            <p:spPr bwMode="auto">
              <a:xfrm>
                <a:off x="1290614" y="6397644"/>
                <a:ext cx="638179" cy="1746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8" name="Line 118"/>
              <p:cNvSpPr>
                <a:spLocks noChangeShapeType="1"/>
              </p:cNvSpPr>
              <p:nvPr/>
            </p:nvSpPr>
            <p:spPr bwMode="auto">
              <a:xfrm>
                <a:off x="1484290" y="6467494"/>
                <a:ext cx="515942" cy="457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9" name="Line 119"/>
              <p:cNvSpPr>
                <a:spLocks noChangeShapeType="1"/>
              </p:cNvSpPr>
              <p:nvPr/>
            </p:nvSpPr>
            <p:spPr bwMode="auto">
              <a:xfrm flipV="1">
                <a:off x="1484290" y="6417012"/>
                <a:ext cx="373066" cy="457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0" name="Line 120"/>
              <p:cNvSpPr>
                <a:spLocks noChangeShapeType="1"/>
              </p:cNvSpPr>
              <p:nvPr/>
            </p:nvSpPr>
            <p:spPr bwMode="auto">
              <a:xfrm flipV="1">
                <a:off x="1285852" y="6286520"/>
                <a:ext cx="571503" cy="1095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1" name="Line 121"/>
              <p:cNvSpPr>
                <a:spLocks noChangeShapeType="1"/>
              </p:cNvSpPr>
              <p:nvPr/>
            </p:nvSpPr>
            <p:spPr bwMode="auto">
              <a:xfrm flipV="1">
                <a:off x="1428728" y="6215082"/>
                <a:ext cx="500066" cy="160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662" name="Group 238"/>
            <p:cNvGrpSpPr>
              <a:grpSpLocks/>
            </p:cNvGrpSpPr>
            <p:nvPr/>
          </p:nvGrpSpPr>
          <p:grpSpPr bwMode="auto">
            <a:xfrm flipV="1">
              <a:off x="7254875" y="4472772"/>
              <a:ext cx="501650" cy="428625"/>
              <a:chOff x="3840" y="2780"/>
              <a:chExt cx="316" cy="248"/>
            </a:xfrm>
          </p:grpSpPr>
          <p:sp>
            <p:nvSpPr>
              <p:cNvPr id="663" name="Rectangle 35"/>
              <p:cNvSpPr>
                <a:spLocks noChangeAspect="1" noChangeArrowheads="1"/>
              </p:cNvSpPr>
              <p:nvPr/>
            </p:nvSpPr>
            <p:spPr bwMode="auto">
              <a:xfrm rot="8353958" flipV="1">
                <a:off x="3983" y="2793"/>
                <a:ext cx="173" cy="7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664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3886" y="2780"/>
                <a:ext cx="230" cy="2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5" name="Freeform 36"/>
              <p:cNvSpPr>
                <a:spLocks/>
              </p:cNvSpPr>
              <p:nvPr/>
            </p:nvSpPr>
            <p:spPr bwMode="auto">
              <a:xfrm rot="-5400000">
                <a:off x="3865" y="2936"/>
                <a:ext cx="67" cy="118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42488506 h 130"/>
                  <a:gd name="T4" fmla="*/ 0 w 143"/>
                  <a:gd name="T5" fmla="*/ 242488506 h 130"/>
                  <a:gd name="T6" fmla="*/ 0 w 143"/>
                  <a:gd name="T7" fmla="*/ 242488506 h 130"/>
                  <a:gd name="T8" fmla="*/ 0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</p:grpSp>
        <p:sp>
          <p:nvSpPr>
            <p:cNvPr id="666" name="Freeform 116"/>
            <p:cNvSpPr>
              <a:spLocks/>
            </p:cNvSpPr>
            <p:nvPr/>
          </p:nvSpPr>
          <p:spPr bwMode="auto">
            <a:xfrm rot="10800000">
              <a:off x="5005388" y="3720297"/>
              <a:ext cx="95250" cy="206375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64720 h 130"/>
                <a:gd name="T4" fmla="*/ 0 w 143"/>
                <a:gd name="T5" fmla="*/ 2147464720 h 130"/>
                <a:gd name="T6" fmla="*/ 0 w 143"/>
                <a:gd name="T7" fmla="*/ 2147464720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7" name="Text Box 124"/>
            <p:cNvSpPr txBox="1">
              <a:spLocks noChangeArrowheads="1"/>
            </p:cNvSpPr>
            <p:nvPr/>
          </p:nvSpPr>
          <p:spPr bwMode="auto">
            <a:xfrm>
              <a:off x="5518151" y="4823610"/>
              <a:ext cx="1804988" cy="40011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Helvetica" pitchFamily="34" charset="0"/>
                  <a:sym typeface="Wingdings" pitchFamily="2" charset="2"/>
                </a:rPr>
                <a:t>FLASH II</a:t>
              </a:r>
            </a:p>
          </p:txBody>
        </p:sp>
        <p:sp>
          <p:nvSpPr>
            <p:cNvPr id="668" name="Text Box 232"/>
            <p:cNvSpPr txBox="1">
              <a:spLocks noChangeArrowheads="1"/>
            </p:cNvSpPr>
            <p:nvPr/>
          </p:nvSpPr>
          <p:spPr bwMode="auto">
            <a:xfrm>
              <a:off x="3325813" y="4450547"/>
              <a:ext cx="22256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SASE/Seeding</a:t>
              </a:r>
              <a:endParaRPr lang="en-US" dirty="0"/>
            </a:p>
            <a:p>
              <a:pPr eaLnBrk="1" hangingPunct="1"/>
              <a:r>
                <a:rPr lang="en-US" dirty="0"/>
                <a:t>Variable gap undulator</a:t>
              </a:r>
              <a:endParaRPr lang="en-GB" dirty="0"/>
            </a:p>
          </p:txBody>
        </p:sp>
        <p:sp>
          <p:nvSpPr>
            <p:cNvPr id="671" name="Text Box 224"/>
            <p:cNvSpPr txBox="1">
              <a:spLocks noChangeArrowheads="1"/>
            </p:cNvSpPr>
            <p:nvPr/>
          </p:nvSpPr>
          <p:spPr bwMode="auto">
            <a:xfrm>
              <a:off x="157163" y="2539197"/>
              <a:ext cx="5683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Gun</a:t>
              </a:r>
              <a:endParaRPr lang="en-GB"/>
            </a:p>
          </p:txBody>
        </p:sp>
        <p:sp>
          <p:nvSpPr>
            <p:cNvPr id="672" name="Text Box 225"/>
            <p:cNvSpPr txBox="1">
              <a:spLocks noChangeArrowheads="1"/>
            </p:cNvSpPr>
            <p:nvPr/>
          </p:nvSpPr>
          <p:spPr bwMode="auto">
            <a:xfrm>
              <a:off x="700088" y="2545547"/>
              <a:ext cx="1495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ACC1+ACC39</a:t>
              </a:r>
              <a:endParaRPr lang="en-GB"/>
            </a:p>
          </p:txBody>
        </p:sp>
        <p:sp>
          <p:nvSpPr>
            <p:cNvPr id="673" name="Text Box 226"/>
            <p:cNvSpPr txBox="1">
              <a:spLocks noChangeArrowheads="1"/>
            </p:cNvSpPr>
            <p:nvPr/>
          </p:nvSpPr>
          <p:spPr bwMode="auto">
            <a:xfrm>
              <a:off x="2217738" y="2574122"/>
              <a:ext cx="9715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ACC2&amp;3</a:t>
              </a:r>
              <a:endParaRPr lang="en-GB"/>
            </a:p>
          </p:txBody>
        </p:sp>
        <p:sp>
          <p:nvSpPr>
            <p:cNvPr id="674" name="Text Box 227"/>
            <p:cNvSpPr txBox="1">
              <a:spLocks noChangeArrowheads="1"/>
            </p:cNvSpPr>
            <p:nvPr/>
          </p:nvSpPr>
          <p:spPr bwMode="auto">
            <a:xfrm>
              <a:off x="3292475" y="2567772"/>
              <a:ext cx="17049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ACC4,5,6,7</a:t>
              </a:r>
            </a:p>
            <a:p>
              <a:pPr algn="ctr" eaLnBrk="1" hangingPunct="1"/>
              <a:r>
                <a:rPr lang="en-US"/>
                <a:t>Up to ~1.25 GeV</a:t>
              </a:r>
              <a:endParaRPr lang="en-GB"/>
            </a:p>
          </p:txBody>
        </p:sp>
        <p:sp>
          <p:nvSpPr>
            <p:cNvPr id="675" name="Text Box 230"/>
            <p:cNvSpPr txBox="1">
              <a:spLocks noChangeArrowheads="1"/>
            </p:cNvSpPr>
            <p:nvPr/>
          </p:nvSpPr>
          <p:spPr bwMode="auto">
            <a:xfrm>
              <a:off x="5176838" y="2585235"/>
              <a:ext cx="9382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sFLASH</a:t>
              </a:r>
              <a:endParaRPr lang="en-GB"/>
            </a:p>
          </p:txBody>
        </p:sp>
        <p:sp>
          <p:nvSpPr>
            <p:cNvPr id="676" name="Text Box 231"/>
            <p:cNvSpPr txBox="1">
              <a:spLocks noChangeArrowheads="1"/>
            </p:cNvSpPr>
            <p:nvPr/>
          </p:nvSpPr>
          <p:spPr bwMode="auto">
            <a:xfrm>
              <a:off x="6180293" y="2445535"/>
              <a:ext cx="141256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A5EB"/>
                  </a:solidFill>
                </a:rPr>
                <a:t>SASE</a:t>
              </a:r>
            </a:p>
            <a:p>
              <a:pPr algn="ctr" eaLnBrk="1" hangingPunct="1"/>
              <a:r>
                <a:rPr lang="en-US" b="1" dirty="0">
                  <a:solidFill>
                    <a:srgbClr val="00A5EB"/>
                  </a:solidFill>
                </a:rPr>
                <a:t>~4.1 – </a:t>
              </a:r>
              <a:r>
                <a:rPr lang="en-US" b="1" dirty="0" smtClean="0">
                  <a:solidFill>
                    <a:srgbClr val="00A5EB"/>
                  </a:solidFill>
                </a:rPr>
                <a:t>44 </a:t>
              </a:r>
              <a:r>
                <a:rPr lang="en-US" b="1" dirty="0">
                  <a:solidFill>
                    <a:srgbClr val="00A5EB"/>
                  </a:solidFill>
                </a:rPr>
                <a:t>nm</a:t>
              </a:r>
              <a:endParaRPr lang="en-GB" b="1" dirty="0">
                <a:solidFill>
                  <a:srgbClr val="00A5EB"/>
                </a:solidFill>
              </a:endParaRPr>
            </a:p>
          </p:txBody>
        </p:sp>
        <p:sp>
          <p:nvSpPr>
            <p:cNvPr id="677" name="Text Box 233"/>
            <p:cNvSpPr txBox="1">
              <a:spLocks noChangeArrowheads="1"/>
            </p:cNvSpPr>
            <p:nvPr/>
          </p:nvSpPr>
          <p:spPr bwMode="auto">
            <a:xfrm>
              <a:off x="7940675" y="2575710"/>
              <a:ext cx="1050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EXP. Hall</a:t>
              </a:r>
              <a:endParaRPr lang="en-GB"/>
            </a:p>
          </p:txBody>
        </p:sp>
        <p:grpSp>
          <p:nvGrpSpPr>
            <p:cNvPr id="678" name="Group 24"/>
            <p:cNvGrpSpPr>
              <a:grpSpLocks/>
            </p:cNvGrpSpPr>
            <p:nvPr/>
          </p:nvGrpSpPr>
          <p:grpSpPr bwMode="auto">
            <a:xfrm rot="1034355" flipH="1">
              <a:off x="5489575" y="3879047"/>
              <a:ext cx="390525" cy="184150"/>
              <a:chOff x="1337" y="2168"/>
              <a:chExt cx="270" cy="116"/>
            </a:xfrm>
          </p:grpSpPr>
          <p:sp>
            <p:nvSpPr>
              <p:cNvPr id="679" name="Line 25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0" name="Line 26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1" name="Line 27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2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68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684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  <p:sp>
            <p:nvSpPr>
              <p:cNvPr id="685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de-DE" sz="2000">
                  <a:sym typeface="Wingdings" pitchFamily="2" charset="2"/>
                </a:endParaRPr>
              </a:p>
            </p:txBody>
          </p:sp>
        </p:grpSp>
      </p:grpSp>
      <p:pic>
        <p:nvPicPr>
          <p:cNvPr id="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7" y="3920169"/>
            <a:ext cx="3727622" cy="238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4536" y="4215983"/>
            <a:ext cx="4353984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21" name="Title 1"/>
          <p:cNvSpPr txBox="1">
            <a:spLocks/>
          </p:cNvSpPr>
          <p:nvPr/>
        </p:nvSpPr>
        <p:spPr>
          <a:xfrm>
            <a:off x="292100" y="103188"/>
            <a:ext cx="8520113" cy="544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/>
              <a:t>FLASH II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37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Private\DCIM\104MEDIA\IMAG2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16592"/>
            <a:ext cx="2864644" cy="17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rivate\DCIM\105MEDIA\IMAG2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6" y="3979662"/>
            <a:ext cx="3330410" cy="231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7111218" y="2800547"/>
            <a:ext cx="372794" cy="19824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20045" y="177129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FLASH II Hall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44034" name="Picture 2" descr="D:\Presentations\DESY-Photon-Science-Report_2014\FLASH_II_Hall_2013-10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29" y="3219714"/>
            <a:ext cx="4799720" cy="28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55" y="1050998"/>
            <a:ext cx="6054937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15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European XFEL Project  </a:t>
            </a:r>
            <a:endParaRPr lang="de-DE" sz="2000" i="1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57201" y="1078707"/>
            <a:ext cx="7965280" cy="5343524"/>
            <a:chOff x="611008" y="1095375"/>
            <a:chExt cx="7930456" cy="53149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08" y="1095375"/>
              <a:ext cx="7930456" cy="5314950"/>
            </a:xfrm>
            <a:prstGeom prst="rect">
              <a:avLst/>
            </a:prstGeom>
          </p:spPr>
        </p:pic>
        <p:cxnSp>
          <p:nvCxnSpPr>
            <p:cNvPr id="19461" name="Straight Arrow Connector 6"/>
            <p:cNvCxnSpPr>
              <a:cxnSpLocks noChangeShapeType="1"/>
            </p:cNvCxnSpPr>
            <p:nvPr/>
          </p:nvCxnSpPr>
          <p:spPr bwMode="auto">
            <a:xfrm rot="5400000">
              <a:off x="4957868" y="3096568"/>
              <a:ext cx="1264786" cy="476934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2" name="TextBox 9"/>
            <p:cNvSpPr txBox="1">
              <a:spLocks noChangeArrowheads="1"/>
            </p:cNvSpPr>
            <p:nvPr/>
          </p:nvSpPr>
          <p:spPr bwMode="auto">
            <a:xfrm>
              <a:off x="4853181" y="2144738"/>
              <a:ext cx="3149623" cy="492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SzPct val="103000"/>
                <a:buFont typeface="Wingdings" pitchFamily="2" charset="2"/>
                <a:buNone/>
              </a:pPr>
              <a:r>
                <a:rPr lang="en-US" sz="2800">
                  <a:solidFill>
                    <a:srgbClr val="FFFFFF"/>
                  </a:solidFill>
                  <a:ea typeface="ＭＳ Ｐゴシック" pitchFamily="112" charset="-128"/>
                </a:rPr>
                <a:t>Accelerator tunnel</a:t>
              </a:r>
            </a:p>
          </p:txBody>
        </p:sp>
        <p:cxnSp>
          <p:nvCxnSpPr>
            <p:cNvPr id="19463" name="Straight Arrow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2501568" y="3777495"/>
              <a:ext cx="1243905" cy="51874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4" name="TextBox 13"/>
            <p:cNvSpPr txBox="1">
              <a:spLocks noChangeArrowheads="1"/>
            </p:cNvSpPr>
            <p:nvPr/>
          </p:nvSpPr>
          <p:spPr bwMode="auto">
            <a:xfrm>
              <a:off x="1793371" y="4644481"/>
              <a:ext cx="4182464" cy="49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2800">
                  <a:solidFill>
                    <a:schemeClr val="bg1"/>
                  </a:solidFill>
                  <a:ea typeface="ＭＳ Ｐゴシック" pitchFamily="112" charset="-128"/>
                </a:rPr>
                <a:t>Undulator tunnels</a:t>
              </a:r>
            </a:p>
          </p:txBody>
        </p:sp>
        <p:cxnSp>
          <p:nvCxnSpPr>
            <p:cNvPr id="19465" name="Straight Arrow Connector 14"/>
            <p:cNvCxnSpPr>
              <a:cxnSpLocks noChangeShapeType="1"/>
            </p:cNvCxnSpPr>
            <p:nvPr/>
          </p:nvCxnSpPr>
          <p:spPr bwMode="auto">
            <a:xfrm rot="5400000">
              <a:off x="2339951" y="2166145"/>
              <a:ext cx="601072" cy="52958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6" name="TextBox 16"/>
            <p:cNvSpPr txBox="1">
              <a:spLocks noChangeArrowheads="1"/>
            </p:cNvSpPr>
            <p:nvPr/>
          </p:nvSpPr>
          <p:spPr bwMode="auto">
            <a:xfrm>
              <a:off x="2728079" y="1254063"/>
              <a:ext cx="3409769" cy="89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2800" dirty="0">
                  <a:solidFill>
                    <a:srgbClr val="FFFFFF"/>
                  </a:solidFill>
                  <a:ea typeface="ＭＳ Ｐゴシック" pitchFamily="112" charset="-128"/>
                </a:rPr>
                <a:t>Photon </a:t>
              </a:r>
              <a:r>
                <a:rPr lang="en-US" sz="2800" dirty="0" err="1">
                  <a:solidFill>
                    <a:srgbClr val="FFFFFF"/>
                  </a:solidFill>
                  <a:ea typeface="ＭＳ Ｐゴシック" pitchFamily="112" charset="-128"/>
                </a:rPr>
                <a:t>beamlines</a:t>
              </a:r>
              <a:r>
                <a:rPr lang="en-US" sz="2800" dirty="0">
                  <a:solidFill>
                    <a:srgbClr val="FFFFFF"/>
                  </a:solidFill>
                  <a:ea typeface="ＭＳ Ｐゴシック" pitchFamily="112" charset="-128"/>
                </a:rPr>
                <a:t> tunnel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86" y="5897692"/>
              <a:ext cx="7380312" cy="383632"/>
            </a:xfrm>
            <a:prstGeom prst="rect">
              <a:avLst/>
            </a:prstGeom>
          </p:spPr>
        </p:pic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35593" y="3284154"/>
            <a:ext cx="2420937" cy="9810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400">
                <a:solidFill>
                  <a:srgbClr val="FF0000"/>
                </a:solidFill>
              </a:rPr>
              <a:t>Schenefeld: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400"/>
              <a:t> Research with photons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sz="1400"/>
              <a:t> Center of the international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400"/>
              <a:t>   research facility</a:t>
            </a:r>
          </a:p>
        </p:txBody>
      </p:sp>
      <p:sp>
        <p:nvSpPr>
          <p:cNvPr id="15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tunnels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,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endParaRPr lang="de-DE" dirty="0" smtClean="0"/>
          </a:p>
        </p:txBody>
      </p:sp>
      <p:pic>
        <p:nvPicPr>
          <p:cNvPr id="7" name="Picture 6" descr="S:\user\groups\mdi\dnoelle\public\20121018_BahrenfeldPulskabel_1\images\medium\20121018-IMG_9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03" y="1098270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:\user\groups\mdi\dnoelle\public\20121018_BahrenfeldPulskabel_1\images\medium\20121018-IMG_9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" y="1098270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:\user\groups\mdi\dnoelle\public\20121018_BahrenfeldPulskabel_1\images\medium\20121018-IMG_4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9" y="3887004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0914EE-B0AE-A843-B521-D03B9A87EF5A}" type="slidenum">
              <a:rPr lang="en-GB" sz="1000">
                <a:solidFill>
                  <a:srgbClr val="FFFFFF"/>
                </a:solidFill>
              </a:rPr>
              <a:pPr/>
              <a:t>16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fr-FR" dirty="0" err="1"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XFEL                                           </a:t>
            </a:r>
            <a:b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000" dirty="0" err="1" smtClean="0">
                <a:latin typeface="Arial" charset="0"/>
                <a:ea typeface="ＭＳ Ｐゴシック" charset="0"/>
                <a:cs typeface="ＭＳ Ｐゴシック" charset="0"/>
              </a:rPr>
              <a:t>Built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by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Research Institutes from 12 European Nations</a:t>
            </a:r>
            <a:endParaRPr lang="en-GB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>
            <a:spLocks noGrp="1" noChangeAspect="1" noChangeArrowheads="1"/>
          </p:cNvSpPr>
          <p:nvPr>
            <p:ph type="body" sz="half" idx="4294967295"/>
          </p:nvPr>
        </p:nvSpPr>
        <p:spPr>
          <a:xfrm>
            <a:off x="0" y="1347788"/>
            <a:ext cx="3606800" cy="5000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sz="1800" b="1" dirty="0" smtClean="0"/>
              <a:t>Some specifications</a:t>
            </a:r>
          </a:p>
          <a:p>
            <a:pPr marL="211138" indent="-211138">
              <a:defRPr/>
            </a:pPr>
            <a:r>
              <a:rPr lang="en-GB" sz="1600" dirty="0" smtClean="0"/>
              <a:t>Superconducting </a:t>
            </a:r>
            <a:r>
              <a:rPr lang="en-GB" sz="1600" dirty="0" err="1" smtClean="0"/>
              <a:t>linac</a:t>
            </a:r>
            <a:r>
              <a:rPr lang="en-GB" sz="1600" dirty="0" smtClean="0"/>
              <a:t>. 17.5 </a:t>
            </a:r>
            <a:r>
              <a:rPr lang="en-GB" sz="1600" dirty="0" err="1" smtClean="0"/>
              <a:t>GeV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10 Hz  (27 000 b/s</a:t>
            </a:r>
            <a:r>
              <a:rPr lang="en-GB" sz="1600" dirty="0"/>
              <a:t>) 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Photon </a:t>
            </a:r>
            <a:r>
              <a:rPr lang="en-GB" sz="1600" dirty="0"/>
              <a:t>energy 0.3-24 </a:t>
            </a:r>
            <a:r>
              <a:rPr lang="en-GB" sz="1600" dirty="0" err="1"/>
              <a:t>keV</a:t>
            </a:r>
            <a:endParaRPr lang="en-GB" sz="1600" dirty="0"/>
          </a:p>
          <a:p>
            <a:pPr marL="211138" indent="-211138">
              <a:defRPr/>
            </a:pPr>
            <a:r>
              <a:rPr lang="en-GB" sz="1600" dirty="0"/>
              <a:t>Pulse duration ~ 10-100 </a:t>
            </a:r>
            <a:r>
              <a:rPr lang="en-GB" sz="1600" dirty="0" err="1"/>
              <a:t>fs</a:t>
            </a:r>
            <a:endParaRPr lang="en-GB" sz="1600" dirty="0"/>
          </a:p>
          <a:p>
            <a:pPr marL="211138" indent="-211138">
              <a:defRPr/>
            </a:pPr>
            <a:r>
              <a:rPr lang="en-GB" sz="1600" dirty="0"/>
              <a:t>Pulse energy few </a:t>
            </a:r>
            <a:r>
              <a:rPr lang="en-GB" sz="1600" dirty="0" err="1" smtClean="0"/>
              <a:t>mJ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5 </a:t>
            </a:r>
            <a:r>
              <a:rPr lang="en-GB" sz="1600" dirty="0" err="1" smtClean="0"/>
              <a:t>beamlines</a:t>
            </a:r>
            <a:r>
              <a:rPr lang="en-GB" sz="1600" dirty="0" smtClean="0"/>
              <a:t> / 10 instruments</a:t>
            </a:r>
          </a:p>
          <a:p>
            <a:pPr marL="398463" lvl="1" indent="-173038">
              <a:defRPr/>
            </a:pPr>
            <a:r>
              <a:rPr lang="fr-FR" sz="1600" dirty="0" smtClean="0"/>
              <a:t>Start version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3 </a:t>
            </a:r>
            <a:r>
              <a:rPr lang="fr-FR" sz="1600" dirty="0" err="1" smtClean="0"/>
              <a:t>beamlines</a:t>
            </a:r>
            <a:r>
              <a:rPr lang="fr-FR" sz="1600" dirty="0" smtClean="0"/>
              <a:t> and 6 instruments</a:t>
            </a:r>
            <a:endParaRPr lang="en-GB" sz="1600" dirty="0" smtClean="0"/>
          </a:p>
          <a:p>
            <a:pPr marL="217488" indent="-217488">
              <a:defRPr/>
            </a:pPr>
            <a:r>
              <a:rPr lang="en-GB" sz="1600" dirty="0" smtClean="0"/>
              <a:t>Several extensions possible:</a:t>
            </a:r>
          </a:p>
          <a:p>
            <a:pPr marL="398463" lvl="1" indent="-173038">
              <a:buSzPct val="90000"/>
              <a:defRPr/>
            </a:pPr>
            <a:r>
              <a:rPr lang="en-GB" sz="1600" dirty="0"/>
              <a:t>More </a:t>
            </a:r>
            <a:r>
              <a:rPr lang="en-GB" sz="1600" dirty="0" err="1" smtClean="0"/>
              <a:t>undulators</a:t>
            </a:r>
            <a:r>
              <a:rPr lang="en-GB" sz="1600" dirty="0" smtClean="0"/>
              <a:t>     </a:t>
            </a:r>
            <a:endParaRPr lang="en-GB" sz="1600" dirty="0"/>
          </a:p>
          <a:p>
            <a:pPr marL="398463" lvl="1" indent="-173038">
              <a:buSzPct val="90000"/>
              <a:defRPr/>
            </a:pPr>
            <a:r>
              <a:rPr lang="en-GB" sz="1600" dirty="0"/>
              <a:t>More instruments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/>
              <a:t>…….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Variable polarization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Self-Seeding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CW </a:t>
            </a:r>
            <a:r>
              <a:rPr lang="en-GB" sz="1600" dirty="0" smtClean="0">
                <a:solidFill>
                  <a:srgbClr val="FD930A"/>
                </a:solidFill>
              </a:rPr>
              <a:t>operation</a:t>
            </a:r>
            <a:endParaRPr lang="fr-FR" sz="1600" dirty="0" smtClean="0">
              <a:solidFill>
                <a:srgbClr val="FD930A"/>
              </a:solidFill>
            </a:endParaRPr>
          </a:p>
        </p:txBody>
      </p:sp>
      <p:pic>
        <p:nvPicPr>
          <p:cNvPr id="21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6399" y="4179888"/>
            <a:ext cx="5630862" cy="217487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2884" y="1093788"/>
            <a:ext cx="4773612" cy="3016250"/>
          </a:xfrm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269507" y="4592042"/>
            <a:ext cx="1100137" cy="5651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261748"/>
                </a:solidFill>
              </a:rPr>
              <a:t>    SASE2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261748"/>
                </a:solidFill>
              </a:rPr>
              <a:t>(= SASE1)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4172669" y="5634038"/>
            <a:ext cx="1851025" cy="565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200" b="1">
                <a:solidFill>
                  <a:srgbClr val="261748"/>
                </a:solidFill>
              </a:rPr>
              <a:t> </a:t>
            </a:r>
            <a:r>
              <a:rPr lang="en-US" sz="1400" b="1">
                <a:solidFill>
                  <a:srgbClr val="261748"/>
                </a:solidFill>
              </a:rPr>
              <a:t>SASE1, </a:t>
            </a:r>
            <a:r>
              <a:rPr lang="en-US" sz="1400" b="1">
                <a:solidFill>
                  <a:srgbClr val="261748"/>
                </a:solidFill>
                <a:latin typeface="Symbol" pitchFamily="18" charset="2"/>
              </a:rPr>
              <a:t>l</a:t>
            </a:r>
            <a:r>
              <a:rPr lang="en-US" sz="1400" b="1" baseline="-25000">
                <a:solidFill>
                  <a:srgbClr val="261748"/>
                </a:solidFill>
              </a:rPr>
              <a:t>u</a:t>
            </a:r>
            <a:r>
              <a:rPr lang="en-US" sz="1400" b="1">
                <a:solidFill>
                  <a:srgbClr val="261748"/>
                </a:solidFill>
              </a:rPr>
              <a:t>= 40 mm</a:t>
            </a:r>
            <a:endParaRPr lang="en-US" sz="1400" b="1" baseline="-25000">
              <a:solidFill>
                <a:srgbClr val="26174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 b="1">
                <a:solidFill>
                  <a:srgbClr val="261748"/>
                </a:solidFill>
              </a:rPr>
              <a:t>    0.2 – 0.05 nm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3229694" y="5113338"/>
            <a:ext cx="846138" cy="79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61748"/>
              </a:solidFill>
              <a:latin typeface="Arial"/>
            </a:endParaRPr>
          </a:p>
        </p:txBody>
      </p:sp>
      <p:cxnSp>
        <p:nvCxnSpPr>
          <p:cNvPr id="27" name="Straight Arrow Connector 9"/>
          <p:cNvCxnSpPr>
            <a:cxnSpLocks noChangeShapeType="1"/>
            <a:stCxn id="26" idx="1"/>
            <a:endCxn id="26" idx="3"/>
          </p:cNvCxnSpPr>
          <p:nvPr/>
        </p:nvCxnSpPr>
        <p:spPr bwMode="auto">
          <a:xfrm>
            <a:off x="3229694" y="5511800"/>
            <a:ext cx="846138" cy="0"/>
          </a:xfrm>
          <a:prstGeom prst="straightConnector1">
            <a:avLst/>
          </a:prstGeom>
          <a:noFill/>
          <a:ln w="38100">
            <a:solidFill>
              <a:srgbClr val="1F123C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059832" y="5621338"/>
            <a:ext cx="1136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>
                <a:solidFill>
                  <a:srgbClr val="261748"/>
                </a:solidFill>
              </a:rPr>
              <a:t> </a:t>
            </a:r>
            <a:r>
              <a:rPr lang="en-US" sz="1400" b="1">
                <a:solidFill>
                  <a:srgbClr val="261748"/>
                </a:solidFill>
              </a:rPr>
              <a:t>17.5 GeV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434857" y="5754688"/>
            <a:ext cx="519112" cy="1444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61748"/>
              </a:solidFill>
              <a:latin typeface="Arial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6217369" y="5911850"/>
            <a:ext cx="1390650" cy="4587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261748"/>
              </a:solidFill>
              <a:latin typeface="Arial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5850657" y="5872391"/>
            <a:ext cx="190023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261748"/>
                </a:solidFill>
              </a:rPr>
              <a:t>SASE3, </a:t>
            </a:r>
            <a:r>
              <a:rPr lang="en-US" sz="1400" b="1" dirty="0" err="1">
                <a:solidFill>
                  <a:srgbClr val="261748"/>
                </a:solidFill>
                <a:latin typeface="Symbol" pitchFamily="18" charset="2"/>
              </a:rPr>
              <a:t>l</a:t>
            </a:r>
            <a:r>
              <a:rPr lang="en-US" sz="1400" b="1" baseline="-25000" dirty="0" err="1">
                <a:solidFill>
                  <a:srgbClr val="261748"/>
                </a:solidFill>
              </a:rPr>
              <a:t>u</a:t>
            </a:r>
            <a:r>
              <a:rPr lang="en-US" sz="1400" b="1" dirty="0">
                <a:solidFill>
                  <a:srgbClr val="261748"/>
                </a:solidFill>
              </a:rPr>
              <a:t>= 68 mm</a:t>
            </a:r>
            <a:endParaRPr lang="en-US" sz="1400" b="1" baseline="-25000" dirty="0">
              <a:solidFill>
                <a:srgbClr val="26174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1400" b="1" dirty="0">
                <a:solidFill>
                  <a:srgbClr val="261748"/>
                </a:solidFill>
              </a:rPr>
              <a:t>    1.7 – 0.4 </a:t>
            </a:r>
            <a:r>
              <a:rPr lang="en-US" sz="1400" b="1" dirty="0" smtClean="0">
                <a:solidFill>
                  <a:srgbClr val="261748"/>
                </a:solidFill>
              </a:rPr>
              <a:t>nm</a:t>
            </a:r>
            <a:endParaRPr lang="en-US" dirty="0">
              <a:solidFill>
                <a:srgbClr val="261748"/>
              </a:solidFill>
            </a:endParaRPr>
          </a:p>
        </p:txBody>
      </p:sp>
      <p:sp>
        <p:nvSpPr>
          <p:cNvPr id="16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9263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 txBox="1">
            <a:spLocks noChangeArrowheads="1"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1507" name="Picture 3" descr="all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54225"/>
            <a:ext cx="87487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9"/>
          <p:cNvGrpSpPr>
            <a:grpSpLocks noChangeAspect="1"/>
          </p:cNvGrpSpPr>
          <p:nvPr/>
        </p:nvGrpSpPr>
        <p:grpSpPr bwMode="auto">
          <a:xfrm>
            <a:off x="593725" y="1236663"/>
            <a:ext cx="2455863" cy="671512"/>
            <a:chOff x="4069757" y="3160565"/>
            <a:chExt cx="3624263" cy="990600"/>
          </a:xfrm>
        </p:grpSpPr>
        <p:pic>
          <p:nvPicPr>
            <p:cNvPr id="21530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757" y="3160565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1" name="Picture 20" descr="Helmholtz_Log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157" y="3185965"/>
              <a:ext cx="2201863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9" name="Picture 143" descr="class-fondblan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775075"/>
            <a:ext cx="615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1168400" y="4022725"/>
            <a:ext cx="2174875" cy="931863"/>
            <a:chOff x="1713655" y="5166039"/>
            <a:chExt cx="2175749" cy="932393"/>
          </a:xfrm>
        </p:grpSpPr>
        <p:pic>
          <p:nvPicPr>
            <p:cNvPr id="21528" name="Picture 12" descr="http://www.fisica.unimi.it/templates/calcolo/images/calcolo-little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304" y="5232371"/>
              <a:ext cx="907100" cy="799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9" name="Picture 14" descr="Vai alla homepage dell'INFN di Milano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55" y="5166039"/>
              <a:ext cx="1243190" cy="93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1" name="Group 16"/>
          <p:cNvGrpSpPr>
            <a:grpSpLocks/>
          </p:cNvGrpSpPr>
          <p:nvPr/>
        </p:nvGrpSpPr>
        <p:grpSpPr bwMode="auto">
          <a:xfrm>
            <a:off x="400050" y="5238750"/>
            <a:ext cx="1746250" cy="1019175"/>
            <a:chOff x="4170972" y="5272831"/>
            <a:chExt cx="1745654" cy="1019175"/>
          </a:xfrm>
        </p:grpSpPr>
        <p:pic>
          <p:nvPicPr>
            <p:cNvPr id="21526" name="Picture 16" descr="http://phenix-france.in2p3.fr/software/jin/Images/logo_cnrs.gif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972" y="5272831"/>
              <a:ext cx="7366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Picture 18" descr="http://www.ipj.gov.pl/common/images/akt/50lecie/medal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064" y="5272831"/>
              <a:ext cx="690562" cy="69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12" name="Group 14"/>
          <p:cNvGrpSpPr>
            <a:grpSpLocks/>
          </p:cNvGrpSpPr>
          <p:nvPr/>
        </p:nvGrpSpPr>
        <p:grpSpPr bwMode="auto">
          <a:xfrm>
            <a:off x="2852738" y="5184775"/>
            <a:ext cx="3144837" cy="1192213"/>
            <a:chOff x="5964964" y="5147882"/>
            <a:chExt cx="3144852" cy="1193097"/>
          </a:xfrm>
        </p:grpSpPr>
        <p:pic>
          <p:nvPicPr>
            <p:cNvPr id="21524" name="Picture 4" descr="logomecborde_00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773" y="5147882"/>
              <a:ext cx="2986087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964" y="5775359"/>
              <a:ext cx="3144852" cy="565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3" name="Picture 17" descr="http://www.ihep.su/ihep/util2/logoihep70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94627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9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485900"/>
            <a:ext cx="10747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1" descr="http://www.inr.troitsk.ru/romel-mp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109663"/>
            <a:ext cx="9366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2260600"/>
            <a:ext cx="1028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24" descr="Paul Scherrer Institu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5126038"/>
            <a:ext cx="11715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8" name="Group 26"/>
          <p:cNvGrpSpPr>
            <a:grpSpLocks/>
          </p:cNvGrpSpPr>
          <p:nvPr/>
        </p:nvGrpSpPr>
        <p:grpSpPr bwMode="auto">
          <a:xfrm>
            <a:off x="6535738" y="5511800"/>
            <a:ext cx="846137" cy="652463"/>
            <a:chOff x="989901" y="4144162"/>
            <a:chExt cx="1484851" cy="1096948"/>
          </a:xfrm>
        </p:grpSpPr>
        <p:sp>
          <p:nvSpPr>
            <p:cNvPr id="21522" name="Rectangle 25"/>
            <p:cNvSpPr>
              <a:spLocks noChangeArrowheads="1"/>
            </p:cNvSpPr>
            <p:nvPr/>
          </p:nvSpPr>
          <p:spPr bwMode="auto">
            <a:xfrm>
              <a:off x="989901" y="4144162"/>
              <a:ext cx="1484851" cy="10821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ea typeface="ＭＳ Ｐゴシック" pitchFamily="112" charset="-128"/>
              </a:endParaRPr>
            </a:p>
          </p:txBody>
        </p:sp>
        <p:pic>
          <p:nvPicPr>
            <p:cNvPr id="21523" name="Picture 26" descr="Stockholm University home">
              <a:hlinkClick r:id="rId18" tooltip="Stockholm University home"/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683" y="4202885"/>
              <a:ext cx="1095375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9" name="Picture 28" descr="http://www.ifj.edu.pl/img/s.pl/head/r2c1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764088"/>
            <a:ext cx="85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31" descr="Uppsala universitet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50963"/>
            <a:ext cx="9191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33" descr="http://www.portal.pwr.wroc.pl/24/sys_images/h_2.pn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4389438"/>
            <a:ext cx="27765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coordinates the accelerator </a:t>
            </a:r>
            <a:r>
              <a:rPr lang="en-US" dirty="0" smtClean="0"/>
              <a:t>consortium</a:t>
            </a:r>
            <a:endParaRPr lang="de-DE" dirty="0"/>
          </a:p>
        </p:txBody>
      </p:sp>
      <p:sp>
        <p:nvSpPr>
          <p:cNvPr id="29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Cavities Testing in the AMTF</a:t>
            </a:r>
            <a:endParaRPr lang="en-US" dirty="0"/>
          </a:p>
        </p:txBody>
      </p:sp>
      <p:pic>
        <p:nvPicPr>
          <p:cNvPr id="14338" name="Picture 2" descr="S:\user\groups\mdi\dnoelle\public\20130131_AMTF_ZanonCavities\images\large\20130131-IMG_6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1196752"/>
            <a:ext cx="7632000" cy="5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3794" y="6493669"/>
            <a:ext cx="342701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0" y="6499546"/>
            <a:ext cx="389732" cy="3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5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dirty="0" smtClean="0"/>
              <a:t>AMTF Test Stand Infrastructure</a:t>
            </a:r>
          </a:p>
        </p:txBody>
      </p:sp>
      <p:pic>
        <p:nvPicPr>
          <p:cNvPr id="10" name="Symbol zastępczy zawartości 3" descr="AMTFhalle1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6652"/>
            <a:ext cx="6154737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:\My Documents local\admin ESS\Annual Meeting 2012\20111201-IMG_9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5" y="3631459"/>
            <a:ext cx="1381869" cy="168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My Documents local\admin ESS\Annual Meeting 2012\20111201-IMG_0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088740"/>
            <a:ext cx="2043371" cy="13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2915113"/>
            <a:ext cx="1944217" cy="121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3794" y="6493669"/>
            <a:ext cx="342701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0" y="6499546"/>
            <a:ext cx="389732" cy="3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542679"/>
            <a:ext cx="456406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90" t="-11111"/>
          <a:stretch/>
        </p:blipFill>
        <p:spPr>
          <a:xfrm>
            <a:off x="-108520" y="980728"/>
            <a:ext cx="2400000" cy="1800000"/>
          </a:xfrm>
          <a:prstGeom prst="rect">
            <a:avLst/>
          </a:prstGeom>
        </p:spPr>
      </p:pic>
      <p:pic>
        <p:nvPicPr>
          <p:cNvPr id="19" name="Grafi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73" y="4627096"/>
            <a:ext cx="2565806" cy="1703350"/>
          </a:xfrm>
          <a:prstGeom prst="rect">
            <a:avLst/>
          </a:prstGeom>
        </p:spPr>
      </p:pic>
      <p:sp>
        <p:nvSpPr>
          <p:cNvPr id="14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10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10200" y="1196975"/>
            <a:ext cx="3733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Research centers: </a:t>
            </a:r>
            <a:r>
              <a:rPr lang="en-US" sz="2000" dirty="0" smtClean="0">
                <a:solidFill>
                  <a:srgbClr val="6666FF"/>
                </a:solidFill>
              </a:rPr>
              <a:t>17    </a:t>
            </a:r>
            <a:r>
              <a:rPr lang="en-US" sz="2000" dirty="0">
                <a:solidFill>
                  <a:srgbClr val="6666FF"/>
                </a:solidFill>
              </a:rPr>
              <a:t>	</a:t>
            </a:r>
          </a:p>
          <a:p>
            <a:pPr>
              <a:defRPr/>
            </a:pPr>
            <a:r>
              <a:rPr lang="en-US" sz="2000" dirty="0"/>
              <a:t> </a:t>
            </a:r>
          </a:p>
          <a:p>
            <a:pPr>
              <a:defRPr/>
            </a:pPr>
            <a:r>
              <a:rPr lang="en-US" sz="2000" dirty="0" smtClean="0"/>
              <a:t>Employees:   </a:t>
            </a:r>
            <a:r>
              <a:rPr lang="en-US" sz="2000" dirty="0">
                <a:solidFill>
                  <a:srgbClr val="6666FF"/>
                </a:solidFill>
              </a:rPr>
              <a:t>~ </a:t>
            </a:r>
            <a:r>
              <a:rPr lang="en-US" sz="2000" dirty="0" smtClean="0">
                <a:solidFill>
                  <a:srgbClr val="6666FF"/>
                </a:solidFill>
              </a:rPr>
              <a:t>33,000 </a:t>
            </a:r>
            <a:endParaRPr lang="en-US" sz="2000" dirty="0">
              <a:solidFill>
                <a:srgbClr val="6666FF"/>
              </a:solidFill>
            </a:endParaRP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Budget </a:t>
            </a:r>
            <a:r>
              <a:rPr lang="en-US" sz="2000" dirty="0" smtClean="0"/>
              <a:t>(B€) 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3,3</a:t>
            </a:r>
            <a:r>
              <a:rPr lang="en-US" sz="2000" b="1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1" dirty="0"/>
          </a:p>
          <a:p>
            <a:pPr>
              <a:defRPr/>
            </a:pPr>
            <a:endParaRPr lang="en-US" sz="2000" b="1" dirty="0">
              <a:solidFill>
                <a:srgbClr val="6666FF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6666FF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6666FF"/>
                </a:solidFill>
              </a:rPr>
              <a:t>Research Areas:</a:t>
            </a:r>
            <a:endParaRPr lang="en-US" sz="2000" b="1" dirty="0">
              <a:solidFill>
                <a:srgbClr val="6666FF"/>
              </a:solidFill>
            </a:endParaRPr>
          </a:p>
          <a:p>
            <a:pPr lvl="1">
              <a:defRPr/>
            </a:pPr>
            <a:r>
              <a:rPr lang="en-US" sz="2000" dirty="0" smtClean="0"/>
              <a:t>Health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Energy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Earth and Environment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Key Technologies</a:t>
            </a:r>
            <a:endParaRPr lang="en-US" sz="2400" b="1" dirty="0"/>
          </a:p>
          <a:p>
            <a:pPr lvl="1">
              <a:defRPr/>
            </a:pPr>
            <a:r>
              <a:rPr lang="en-US" sz="2000" b="1" dirty="0" smtClean="0">
                <a:solidFill>
                  <a:srgbClr val="7030A0"/>
                </a:solidFill>
              </a:rPr>
              <a:t>Structure of Matter</a:t>
            </a:r>
            <a:endParaRPr lang="en-US" sz="2000" b="1" dirty="0">
              <a:solidFill>
                <a:srgbClr val="7030A0"/>
              </a:solidFill>
            </a:endParaRPr>
          </a:p>
          <a:p>
            <a:pPr lvl="1">
              <a:defRPr/>
            </a:pPr>
            <a:r>
              <a:rPr lang="en-US" sz="2000" dirty="0" smtClean="0"/>
              <a:t>Aeronautics, Space and Transport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57188" y="838200"/>
            <a:ext cx="5141912" cy="5516562"/>
            <a:chOff x="-222659" y="859571"/>
            <a:chExt cx="5141912" cy="5607050"/>
          </a:xfrm>
        </p:grpSpPr>
        <p:pic>
          <p:nvPicPr>
            <p:cNvPr id="7" name="Picture 2" descr="Karte_helmhol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2659" y="859571"/>
              <a:ext cx="5141912" cy="560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 flipH="1">
              <a:off x="3203848" y="3861048"/>
              <a:ext cx="91440" cy="91440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smtClean="0"/>
              <a:t>DESY as Member </a:t>
            </a:r>
            <a:r>
              <a:rPr lang="en-US" dirty="0" smtClean="0"/>
              <a:t>of the Helmholtz Association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71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Eight Cavities </a:t>
            </a:r>
            <a:r>
              <a:rPr lang="en-US" dirty="0" smtClean="0"/>
              <a:t>Arrived…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388" y="651033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http://ttfinfo.desy.de/AMTFelog/data/2013/41/2013-10-07T08:57:04-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0" y="2254652"/>
            <a:ext cx="4712993" cy="40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ttfinfo.desy.de/AMTFelog/data/2013/41/2013-10-10T08:47:10-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6083"/>
            <a:ext cx="4712993" cy="40331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4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 at ZANON Clean Room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388" y="651033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8" y="1165022"/>
            <a:ext cx="6748764" cy="50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87278"/>
            <a:ext cx="3725399" cy="2794050"/>
          </a:xfrm>
          <a:prstGeom prst="rect">
            <a:avLst/>
          </a:prstGeom>
        </p:spPr>
      </p:pic>
      <p:sp>
        <p:nvSpPr>
          <p:cNvPr id="8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9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AMTF </a:t>
            </a:r>
            <a:r>
              <a:rPr lang="en-US" dirty="0" smtClean="0"/>
              <a:t>Vertical Insert for Cavity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11266" name="Picture 2" descr="S:\user\groups\mdi\dnoelle\public\20130903_AMTF_VertTest&amp;WaveguideAssembly\images\large\20130903-IMG_9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2391"/>
            <a:ext cx="7599634" cy="50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36" y="6499546"/>
            <a:ext cx="389732" cy="3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44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7" y="1205440"/>
            <a:ext cx="7618967" cy="507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Module XM-2 Ready for Testing</a:t>
            </a:r>
            <a:endParaRPr lang="en-US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3794" y="6493669"/>
            <a:ext cx="342701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80" y="6499546"/>
            <a:ext cx="389732" cy="35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7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7461" y="555822"/>
            <a:ext cx="7283450" cy="481012"/>
          </a:xfrm>
        </p:spPr>
        <p:txBody>
          <a:bodyPr/>
          <a:lstStyle/>
          <a:p>
            <a:r>
              <a:rPr lang="en-US" dirty="0" smtClean="0"/>
              <a:t>Many </a:t>
            </a:r>
            <a:r>
              <a:rPr lang="en-US" dirty="0" smtClean="0"/>
              <a:t>Cryostats and Cold Masses Available</a:t>
            </a:r>
            <a:endParaRPr lang="en-US" dirty="0"/>
          </a:p>
        </p:txBody>
      </p:sp>
      <p:pic>
        <p:nvPicPr>
          <p:cNvPr id="2050" name="Picture 2" descr="C:\Users\Weise\Desktop\2012_04_17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528391" cy="24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800" y="1052736"/>
            <a:ext cx="8791680" cy="15081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261748"/>
                </a:solidFill>
              </a:rPr>
              <a:t> </a:t>
            </a:r>
            <a:r>
              <a:rPr lang="en-US" sz="2000" dirty="0">
                <a:solidFill>
                  <a:srgbClr val="261748"/>
                </a:solidFill>
              </a:rPr>
              <a:t>a</a:t>
            </a:r>
            <a:r>
              <a:rPr lang="en-US" sz="2000" dirty="0" smtClean="0">
                <a:solidFill>
                  <a:srgbClr val="261748"/>
                </a:solidFill>
              </a:rPr>
              <a:t> total of 25 cryostats &amp; cold masses delivered by E. </a:t>
            </a:r>
            <a:r>
              <a:rPr lang="en-US" sz="2000" dirty="0" err="1" smtClean="0">
                <a:solidFill>
                  <a:srgbClr val="261748"/>
                </a:solidFill>
              </a:rPr>
              <a:t>Zanon</a:t>
            </a:r>
            <a:r>
              <a:rPr lang="en-US" sz="2000" dirty="0" smtClean="0">
                <a:solidFill>
                  <a:srgbClr val="261748"/>
                </a:solidFill>
              </a:rPr>
              <a:t> 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rgbClr val="261748"/>
                </a:solidFill>
              </a:rPr>
              <a:t> </a:t>
            </a:r>
            <a:r>
              <a:rPr lang="en-US" sz="2000" dirty="0" smtClean="0">
                <a:solidFill>
                  <a:srgbClr val="261748"/>
                </a:solidFill>
              </a:rPr>
              <a:t>20 units delivered by IHEP but 7 need re-work due to non-conformities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2000" dirty="0" smtClean="0">
                <a:solidFill>
                  <a:srgbClr val="261748"/>
                </a:solidFill>
              </a:rPr>
              <a:t> some minor </a:t>
            </a:r>
            <a:r>
              <a:rPr lang="en-US" sz="2000" dirty="0" smtClean="0">
                <a:solidFill>
                  <a:srgbClr val="261748"/>
                </a:solidFill>
              </a:rPr>
              <a:t>re-work takes </a:t>
            </a:r>
            <a:r>
              <a:rPr lang="en-US" sz="2000" dirty="0" smtClean="0">
                <a:solidFill>
                  <a:srgbClr val="261748"/>
                </a:solidFill>
              </a:rPr>
              <a:t>place at CEA </a:t>
            </a:r>
            <a:r>
              <a:rPr lang="en-US" sz="2000" dirty="0" err="1" smtClean="0">
                <a:solidFill>
                  <a:srgbClr val="261748"/>
                </a:solidFill>
              </a:rPr>
              <a:t>Saclay</a:t>
            </a:r>
            <a:endParaRPr lang="en-US" sz="2000" dirty="0" smtClean="0">
              <a:solidFill>
                <a:srgbClr val="261748"/>
              </a:solidFill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2000" dirty="0">
                <a:solidFill>
                  <a:srgbClr val="261748"/>
                </a:solidFill>
              </a:rPr>
              <a:t> </a:t>
            </a:r>
            <a:r>
              <a:rPr lang="en-US" sz="2000" dirty="0" smtClean="0">
                <a:solidFill>
                  <a:srgbClr val="261748"/>
                </a:solidFill>
              </a:rPr>
              <a:t>overall delivery schedule ok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388" y="6510338"/>
            <a:ext cx="3841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 descr="C:\Users\Weise\Desktop\2012_04_17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9" y="4251970"/>
            <a:ext cx="2856131" cy="214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167484"/>
            <a:ext cx="5259681" cy="342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228184" y="5202687"/>
            <a:ext cx="0" cy="10346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337743" y="5661248"/>
            <a:ext cx="241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45 </a:t>
            </a:r>
            <a:r>
              <a:rPr lang="de-DE" dirty="0" err="1" smtClean="0"/>
              <a:t>including</a:t>
            </a:r>
            <a:r>
              <a:rPr lang="de-DE" dirty="0" smtClean="0"/>
              <a:t> 7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re-worked</a:t>
            </a:r>
            <a:r>
              <a:rPr lang="de-DE" dirty="0" smtClean="0"/>
              <a:t> / </a:t>
            </a:r>
            <a:r>
              <a:rPr lang="de-DE" dirty="0" err="1" smtClean="0"/>
              <a:t>repaired</a:t>
            </a:r>
            <a:endParaRPr lang="de-DE" dirty="0"/>
          </a:p>
        </p:txBody>
      </p:sp>
      <p:sp>
        <p:nvSpPr>
          <p:cNvPr id="11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1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XFEL </a:t>
            </a:r>
            <a:r>
              <a:rPr lang="de-DE" dirty="0" err="1" smtClean="0"/>
              <a:t>Village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IRFU / CEA </a:t>
            </a:r>
            <a:r>
              <a:rPr lang="de-DE" dirty="0" err="1" smtClean="0"/>
              <a:t>Saclay</a:t>
            </a:r>
            <a:endParaRPr lang="de-DE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7624" y="1265231"/>
            <a:ext cx="6768752" cy="497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3" descr="class-fondblan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00820"/>
            <a:ext cx="936104" cy="135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  <p:pic>
        <p:nvPicPr>
          <p:cNvPr id="7" name="Picture 143" descr="class-fondblan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84" y="6497876"/>
            <a:ext cx="24935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5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RF Gun Installed in the Tunnel</a:t>
            </a:r>
            <a:endParaRPr lang="en-US" dirty="0"/>
          </a:p>
        </p:txBody>
      </p:sp>
      <p:pic>
        <p:nvPicPr>
          <p:cNvPr id="10" name="Picture 9" descr="S:\user\groups\mdi\dnoelle\public\20131017_XFELInjectorGunTestPreparation\images\large\20131017-MK3_03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92888" cy="5256584"/>
          </a:xfrm>
          <a:prstGeom prst="rect">
            <a:avLst/>
          </a:prstGeom>
          <a:noFill/>
          <a:extLst/>
        </p:spPr>
      </p:pic>
      <p:sp>
        <p:nvSpPr>
          <p:cNvPr id="5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2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Beam Klystron in the Injector Building</a:t>
            </a:r>
            <a:endParaRPr lang="en-US" dirty="0"/>
          </a:p>
        </p:txBody>
      </p:sp>
      <p:pic>
        <p:nvPicPr>
          <p:cNvPr id="3" name="Picture 2" descr="D:\Fotos\XFEL\_DSC3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4" y="1124744"/>
            <a:ext cx="7773119" cy="518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9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Power Modulator Commissioning</a:t>
            </a:r>
            <a:endParaRPr lang="en-US" dirty="0"/>
          </a:p>
        </p:txBody>
      </p:sp>
      <p:pic>
        <p:nvPicPr>
          <p:cNvPr id="12290" name="Picture 2" descr="S:\user\groups\mdi\dnoelle\public\20131017_XFELInjectorGunTestPreparation\images\large\20131017-MK3_0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" y="1365631"/>
            <a:ext cx="7307521" cy="48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673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for the European XFEL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C784F-3257-4EC4-BF8F-F7045746C397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27455"/>
            <a:ext cx="9144000" cy="7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58750" y="2914650"/>
            <a:ext cx="8820150" cy="1860550"/>
          </a:xfrm>
          <a:prstGeom prst="rect">
            <a:avLst/>
          </a:prstGeom>
          <a:solidFill>
            <a:srgbClr val="E0E0E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1050" y="2959100"/>
            <a:ext cx="86836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808 superconducting 1.3 GHz TESLA RF cavities</a:t>
            </a:r>
          </a:p>
          <a:p>
            <a:r>
              <a:rPr lang="en-US" smtClean="0">
                <a:solidFill>
                  <a:schemeClr val="tx1"/>
                </a:solidFill>
              </a:rPr>
              <a:t>101 cryomodules (8 cavities)</a:t>
            </a:r>
          </a:p>
          <a:p>
            <a:r>
              <a:rPr lang="en-US" smtClean="0">
                <a:solidFill>
                  <a:schemeClr val="tx1"/>
                </a:solidFill>
              </a:rPr>
              <a:t>25 RF stations (4 cryomodules)</a:t>
            </a:r>
          </a:p>
          <a:p>
            <a:r>
              <a:rPr lang="en-US" b="1" smtClean="0">
                <a:solidFill>
                  <a:schemeClr val="tx1"/>
                </a:solidFill>
              </a:rPr>
              <a:t>1 LLRF system / RF station (i.e. per klystron)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5289" y="5899094"/>
            <a:ext cx="1155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KLYSTRON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45421" y="497525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CM1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39909" y="4998181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CM2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29360" y="4998181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CM3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17106" y="500627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CM4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2669" y="5907186"/>
            <a:ext cx="126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master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03377" y="5913929"/>
            <a:ext cx="126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 smtClean="0"/>
              <a:t>LLRF  slave</a:t>
            </a:r>
            <a:endParaRPr lang="en-US" sz="12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569855" y="5599688"/>
            <a:ext cx="550258" cy="331774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168195" y="5606431"/>
            <a:ext cx="550258" cy="331774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44098" name="Picture 2" descr="D:\XFEL\CDR\LLRF\figures\XFEL-accel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276" y="1040072"/>
            <a:ext cx="8315399" cy="18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 bwMode="auto">
          <a:xfrm>
            <a:off x="4223566" y="6245576"/>
            <a:ext cx="1620335" cy="124466"/>
          </a:xfrm>
          <a:prstGeom prst="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7058" y="6173881"/>
            <a:ext cx="601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1" dirty="0" smtClean="0">
                <a:solidFill>
                  <a:srgbClr val="FD930A"/>
                </a:solidFill>
              </a:rPr>
              <a:t>BEAM</a:t>
            </a:r>
            <a:endParaRPr lang="en-US" sz="1100" b="1" dirty="0">
              <a:solidFill>
                <a:srgbClr val="FD930A"/>
              </a:solidFill>
            </a:endParaRPr>
          </a:p>
        </p:txBody>
      </p:sp>
      <p:sp>
        <p:nvSpPr>
          <p:cNvPr id="22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2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Figures and facts</a:t>
            </a:r>
            <a:endParaRPr lang="de-DE" dirty="0"/>
          </a:p>
        </p:txBody>
      </p:sp>
      <p:sp>
        <p:nvSpPr>
          <p:cNvPr id="4" name="Rectangle 29"/>
          <p:cNvSpPr txBox="1">
            <a:spLocks noChangeArrowheads="1"/>
          </p:cNvSpPr>
          <p:nvPr/>
        </p:nvSpPr>
        <p:spPr>
          <a:xfrm>
            <a:off x="285750" y="714375"/>
            <a:ext cx="7786688" cy="5429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b="1" dirty="0">
              <a:solidFill>
                <a:schemeClr val="accent2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Budget  ~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182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Mio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/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year</a:t>
            </a:r>
            <a:endParaRPr lang="de-DE" b="1" dirty="0" smtClean="0">
              <a:solidFill>
                <a:srgbClr val="17375E"/>
              </a:solidFill>
              <a:cs typeface="Arial" charset="0"/>
            </a:endParaRP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♦   Research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with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Photons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	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	156  </a:t>
            </a:r>
            <a:r>
              <a:rPr lang="de-DE" b="1" dirty="0" err="1">
                <a:solidFill>
                  <a:srgbClr val="17375E"/>
                </a:solidFill>
                <a:cs typeface="Arial" charset="0"/>
              </a:rPr>
              <a:t>Mio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♦  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Particle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and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Astro</a:t>
            </a:r>
            <a:r>
              <a:rPr lang="de-DE" b="1" dirty="0" err="1">
                <a:solidFill>
                  <a:srgbClr val="17375E"/>
                </a:solidFill>
                <a:cs typeface="Arial" charset="0"/>
              </a:rPr>
              <a:t>p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article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Physics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	   24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Mio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♦  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Accelerator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Research		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	  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~2 </a:t>
            </a:r>
            <a:r>
              <a:rPr lang="de-DE" b="1" dirty="0" err="1">
                <a:solidFill>
                  <a:srgbClr val="17375E"/>
                </a:solidFill>
                <a:cs typeface="Arial" charset="0"/>
              </a:rPr>
              <a:t>Mio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en-US" b="1" dirty="0" smtClean="0">
                <a:solidFill>
                  <a:srgbClr val="17375E"/>
                </a:solidFill>
                <a:cs typeface="Arial" charset="0"/>
              </a:rPr>
              <a:t>Research </a:t>
            </a:r>
            <a:r>
              <a:rPr lang="en-US" b="1" dirty="0" err="1" smtClean="0">
                <a:solidFill>
                  <a:srgbClr val="17375E"/>
                </a:solidFill>
                <a:cs typeface="Arial" charset="0"/>
              </a:rPr>
              <a:t>cooperations</a:t>
            </a:r>
            <a:r>
              <a:rPr lang="en-US" b="1" dirty="0" smtClean="0">
                <a:solidFill>
                  <a:srgbClr val="17375E"/>
                </a:solidFill>
                <a:cs typeface="Arial" charset="0"/>
              </a:rPr>
              <a:t> with worldwide leading laboratories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Interdisciplinary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international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research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platform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dirty="0" smtClean="0">
                <a:solidFill>
                  <a:srgbClr val="17375E"/>
                </a:solidFill>
                <a:cs typeface="Arial" charset="0"/>
              </a:rPr>
              <a:t>(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particle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physics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biology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chemistry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geology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 material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science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 </a:t>
            </a:r>
            <a:r>
              <a:rPr lang="de-DE" dirty="0" err="1" smtClean="0">
                <a:solidFill>
                  <a:srgbClr val="17375E"/>
                </a:solidFill>
                <a:cs typeface="Arial" charset="0"/>
              </a:rPr>
              <a:t>physics</a:t>
            </a:r>
            <a:r>
              <a:rPr lang="de-DE" dirty="0" smtClean="0">
                <a:solidFill>
                  <a:srgbClr val="17375E"/>
                </a:solidFill>
                <a:cs typeface="Arial" charset="0"/>
              </a:rPr>
              <a:t>,….)</a:t>
            </a:r>
            <a:endParaRPr lang="de-DE" dirty="0">
              <a:solidFill>
                <a:srgbClr val="17375E"/>
              </a:solidFill>
              <a:cs typeface="Arial" charset="0"/>
            </a:endParaRP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Employees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   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~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2,000   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Large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infrastructures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:    DORIS-III, FLASH, 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PETRA-III,  XFEL, TIER-2</a:t>
            </a: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Ext.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users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:    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~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2000/y (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research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with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Photons)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                       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~ 900/y (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particle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physics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)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r>
              <a:rPr lang="de-DE" b="1" dirty="0">
                <a:solidFill>
                  <a:srgbClr val="17375E"/>
                </a:solidFill>
                <a:cs typeface="Arial" charset="0"/>
              </a:rPr>
              <a:t>                          </a:t>
            </a:r>
            <a:r>
              <a:rPr lang="de-DE" b="1" dirty="0" err="1" smtClean="0">
                <a:solidFill>
                  <a:srgbClr val="17375E"/>
                </a:solidFill>
                <a:cs typeface="Arial" charset="0"/>
              </a:rPr>
              <a:t>from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de-DE" b="1" dirty="0">
                <a:solidFill>
                  <a:srgbClr val="17375E"/>
                </a:solidFill>
                <a:cs typeface="Arial" charset="0"/>
              </a:rPr>
              <a:t>45 </a:t>
            </a:r>
            <a:r>
              <a:rPr lang="de-DE" b="1" dirty="0" smtClean="0">
                <a:solidFill>
                  <a:srgbClr val="17375E"/>
                </a:solidFill>
                <a:cs typeface="Arial" charset="0"/>
              </a:rPr>
              <a:t>countries</a:t>
            </a:r>
            <a:endParaRPr lang="de-DE" b="1" dirty="0">
              <a:solidFill>
                <a:srgbClr val="17375E"/>
              </a:solidFill>
              <a:cs typeface="Arial" charset="0"/>
            </a:endParaRPr>
          </a:p>
          <a:p>
            <a:endParaRPr lang="de-DE" b="1" dirty="0">
              <a:solidFill>
                <a:srgbClr val="17375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for the European XFEL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C784F-3257-4EC4-BF8F-F7045746C397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4350" y="2500600"/>
            <a:ext cx="3178690" cy="27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57" y="3162374"/>
            <a:ext cx="5863544" cy="31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51545" y="2723458"/>
            <a:ext cx="5312590" cy="4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station: semi-distributed LLRF system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" y="1015911"/>
            <a:ext cx="8926741" cy="150754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40487"/>
              </p:ext>
            </p:extLst>
          </p:nvPr>
        </p:nvGraphicFramePr>
        <p:xfrm>
          <a:off x="6026035" y="5250179"/>
          <a:ext cx="2966254" cy="1158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3137"/>
                <a:gridCol w="1019012"/>
                <a:gridCol w="1064105"/>
              </a:tblGrid>
              <a:tr h="21583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Section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Rack space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Redundancy</a:t>
                      </a:r>
                      <a:endParaRPr lang="en-US" sz="1000" dirty="0"/>
                    </a:p>
                  </a:txBody>
                  <a:tcPr/>
                </a:tc>
              </a:tr>
              <a:tr h="20584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Gun, I1, 3H1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</a:rPr>
                        <a:t>16U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</a:rPr>
                        <a:t>Full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0234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Linac 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28U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Full</a:t>
                      </a:r>
                      <a:endParaRPr lang="en-US" sz="900" dirty="0"/>
                    </a:p>
                  </a:txBody>
                  <a:tcPr/>
                </a:tc>
              </a:tr>
              <a:tr h="20234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Linac 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28U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No</a:t>
                      </a:r>
                      <a:endParaRPr lang="en-US" sz="900" dirty="0"/>
                    </a:p>
                  </a:txBody>
                  <a:tcPr/>
                </a:tc>
              </a:tr>
              <a:tr h="20234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Linac 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28U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No</a:t>
                      </a:r>
                      <a:endParaRPr lang="en-US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3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MTCA.4 LLRF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C784F-3257-4EC4-BF8F-F7045746C397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6" name="Picture 5" descr="ELMAcra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7705" y="1230063"/>
            <a:ext cx="1879187" cy="1589152"/>
          </a:xfrm>
          <a:prstGeom prst="rect">
            <a:avLst/>
          </a:prstGeom>
        </p:spPr>
      </p:pic>
      <p:sp>
        <p:nvSpPr>
          <p:cNvPr id="7" name="Content Placeholder 12"/>
          <p:cNvSpPr>
            <a:spLocks noGrp="1"/>
          </p:cNvSpPr>
          <p:nvPr>
            <p:ph idx="1"/>
          </p:nvPr>
        </p:nvSpPr>
        <p:spPr>
          <a:xfrm>
            <a:off x="2175861" y="1284318"/>
            <a:ext cx="4129633" cy="1331444"/>
          </a:xfrm>
        </p:spPr>
        <p:txBody>
          <a:bodyPr/>
          <a:lstStyle/>
          <a:p>
            <a:r>
              <a:rPr lang="en-US" sz="1800" dirty="0" smtClean="0"/>
              <a:t>AMC: Advanced Mezzanine Card</a:t>
            </a:r>
          </a:p>
          <a:p>
            <a:r>
              <a:rPr lang="en-US" sz="1800" dirty="0" smtClean="0"/>
              <a:t>RTM: Rear Transition Module</a:t>
            </a:r>
          </a:p>
          <a:p>
            <a:r>
              <a:rPr lang="en-US" sz="1800" dirty="0" smtClean="0"/>
              <a:t>12 slots, hot swap</a:t>
            </a:r>
          </a:p>
          <a:p>
            <a:r>
              <a:rPr lang="en-US" sz="1800" dirty="0" smtClean="0"/>
              <a:t>Redundant power supply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" name="Picture 2" descr="MicroT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5" y="2678721"/>
            <a:ext cx="542263" cy="199960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574575" y="2900265"/>
            <a:ext cx="3534425" cy="165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612141" y="4291735"/>
            <a:ext cx="1638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Modulator  (</a:t>
            </a:r>
            <a:r>
              <a:rPr lang="en-US" sz="10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uVM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22975" y="4305082"/>
            <a:ext cx="15199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LLRF Controller (</a:t>
            </a:r>
            <a:r>
              <a:rPr lang="en-US" sz="10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uTC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25809" y="4567699"/>
            <a:ext cx="3503090" cy="1696630"/>
            <a:chOff x="-1" y="1780248"/>
            <a:chExt cx="9144001" cy="4406113"/>
          </a:xfrm>
        </p:grpSpPr>
        <p:grpSp>
          <p:nvGrpSpPr>
            <p:cNvPr id="27" name="Group 26"/>
            <p:cNvGrpSpPr/>
            <p:nvPr/>
          </p:nvGrpSpPr>
          <p:grpSpPr>
            <a:xfrm>
              <a:off x="-1" y="1780248"/>
              <a:ext cx="9144001" cy="4406113"/>
              <a:chOff x="-1" y="1780248"/>
              <a:chExt cx="9144001" cy="4406113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2006319"/>
                <a:ext cx="9144001" cy="3676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ectangle 34"/>
              <p:cNvSpPr/>
              <p:nvPr/>
            </p:nvSpPr>
            <p:spPr bwMode="auto">
              <a:xfrm>
                <a:off x="3843717" y="3657600"/>
                <a:ext cx="1165253" cy="231432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1051965" y="5437848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0" y="5485052"/>
                <a:ext cx="3916545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4410159" y="5499887"/>
                <a:ext cx="791671" cy="6864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4733841" y="3661646"/>
                <a:ext cx="490917" cy="3600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0" y="2342644"/>
                <a:ext cx="280523" cy="319230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1" y="1877351"/>
                <a:ext cx="469337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12694" y="1827451"/>
                <a:ext cx="811631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3916545" y="1979851"/>
                <a:ext cx="1327094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392625" y="2116067"/>
                <a:ext cx="762001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5184295" y="1920509"/>
                <a:ext cx="3182870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8860778" y="1959621"/>
                <a:ext cx="283221" cy="350250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8779858" y="5592944"/>
                <a:ext cx="364142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9030712" y="5373110"/>
                <a:ext cx="113288" cy="32502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8649036" y="1780248"/>
                <a:ext cx="365491" cy="27378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8747490" y="4313055"/>
                <a:ext cx="217136" cy="11086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8649037" y="4288779"/>
                <a:ext cx="217136" cy="20095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647688" y="3924637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8654431" y="3542963"/>
                <a:ext cx="21713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8646339" y="2257678"/>
                <a:ext cx="217136" cy="53812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8644990" y="2969776"/>
                <a:ext cx="217136" cy="13217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8651733" y="3251649"/>
                <a:ext cx="217136" cy="17128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218484" y="5297586"/>
                <a:ext cx="299406" cy="22927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241412" y="4754071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215788" y="5052127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231971" y="4313055"/>
                <a:ext cx="299406" cy="24950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223880" y="2896949"/>
                <a:ext cx="299406" cy="20904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169932" y="3099250"/>
                <a:ext cx="167236" cy="122054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231972" y="2567872"/>
                <a:ext cx="299406" cy="12542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8639596" y="5230152"/>
                <a:ext cx="299406" cy="23197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5049430" y="5543044"/>
              <a:ext cx="356050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201829" y="5591596"/>
              <a:ext cx="2849745" cy="20230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003023" y="5614524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49037" y="5596992"/>
              <a:ext cx="370884" cy="10654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813576" y="1979851"/>
              <a:ext cx="160491" cy="4234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488546" y="1925904"/>
              <a:ext cx="186115" cy="20904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5634054" y="6047480"/>
            <a:ext cx="1890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Converter (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uDWC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680519" y="6064649"/>
            <a:ext cx="12923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Digitizer (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uADC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3622" y="3484342"/>
            <a:ext cx="533639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27591" y="4621708"/>
            <a:ext cx="5349872" cy="2285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7591" y="4969903"/>
            <a:ext cx="534987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27591" y="6160983"/>
            <a:ext cx="534987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0" y="2866211"/>
            <a:ext cx="4798295" cy="3319768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5648" y="3654389"/>
            <a:ext cx="536842" cy="711447"/>
          </a:xfrm>
          <a:prstGeom prst="rect">
            <a:avLst/>
          </a:prstGeom>
          <a:noFill/>
        </p:spPr>
        <p:txBody>
          <a:bodyPr vert="vert270" wrap="square" lIns="82945" tIns="41473" rIns="82945" bIns="41473" rtlCol="0">
            <a:spAutoFit/>
          </a:bodyPr>
          <a:lstStyle/>
          <a:p>
            <a:pPr>
              <a:buNone/>
            </a:pPr>
            <a:r>
              <a:rPr lang="en-US" sz="1200" b="1" dirty="0"/>
              <a:t>B</a:t>
            </a:r>
            <a:r>
              <a:rPr lang="en-US" sz="1200" b="1" dirty="0" smtClean="0"/>
              <a:t>ACK</a:t>
            </a:r>
            <a:endParaRPr lang="en-US" sz="1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35440" y="5177153"/>
            <a:ext cx="352176" cy="752897"/>
          </a:xfrm>
          <a:prstGeom prst="rect">
            <a:avLst/>
          </a:prstGeom>
          <a:noFill/>
        </p:spPr>
        <p:txBody>
          <a:bodyPr vert="vert270" wrap="square" lIns="82945" tIns="41473" rIns="82945" bIns="41473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FRONT</a:t>
            </a:r>
            <a:endParaRPr lang="en-US" sz="1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367025" y="2775383"/>
            <a:ext cx="1110438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PROBE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353154" y="2779626"/>
            <a:ext cx="979762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PREF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97466" y="2761812"/>
            <a:ext cx="979762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>
              <a:buNone/>
            </a:pPr>
            <a:r>
              <a:rPr lang="en-US" sz="1200" dirty="0"/>
              <a:t>PFWD</a:t>
            </a:r>
          </a:p>
        </p:txBody>
      </p:sp>
      <p:sp>
        <p:nvSpPr>
          <p:cNvPr id="77" name="Freeform 76"/>
          <p:cNvSpPr/>
          <p:nvPr/>
        </p:nvSpPr>
        <p:spPr bwMode="auto">
          <a:xfrm>
            <a:off x="1470698" y="4855145"/>
            <a:ext cx="3278511" cy="211138"/>
          </a:xfrm>
          <a:custGeom>
            <a:avLst/>
            <a:gdLst>
              <a:gd name="connsiteX0" fmla="*/ 2478881 w 2478881"/>
              <a:gd name="connsiteY0" fmla="*/ 662384 h 662384"/>
              <a:gd name="connsiteX1" fmla="*/ 2155031 w 2478881"/>
              <a:gd name="connsiteY1" fmla="*/ 169465 h 662384"/>
              <a:gd name="connsiteX2" fmla="*/ 1114425 w 2478881"/>
              <a:gd name="connsiteY2" fmla="*/ 5159 h 662384"/>
              <a:gd name="connsiteX3" fmla="*/ 259556 w 2478881"/>
              <a:gd name="connsiteY3" fmla="*/ 138509 h 662384"/>
              <a:gd name="connsiteX4" fmla="*/ 0 w 2478881"/>
              <a:gd name="connsiteY4" fmla="*/ 652859 h 66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8881" h="662384">
                <a:moveTo>
                  <a:pt x="2478881" y="662384"/>
                </a:moveTo>
                <a:cubicBezTo>
                  <a:pt x="2430660" y="470693"/>
                  <a:pt x="2382440" y="279003"/>
                  <a:pt x="2155031" y="169465"/>
                </a:cubicBezTo>
                <a:cubicBezTo>
                  <a:pt x="1927622" y="59928"/>
                  <a:pt x="1430337" y="10318"/>
                  <a:pt x="1114425" y="5159"/>
                </a:cubicBezTo>
                <a:cubicBezTo>
                  <a:pt x="798513" y="0"/>
                  <a:pt x="445294" y="30559"/>
                  <a:pt x="259556" y="138509"/>
                </a:cubicBezTo>
                <a:cubicBezTo>
                  <a:pt x="73818" y="246459"/>
                  <a:pt x="36909" y="449659"/>
                  <a:pt x="0" y="65285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78" name="Straight Arrow Connector 77"/>
          <p:cNvCxnSpPr/>
          <p:nvPr/>
        </p:nvCxnSpPr>
        <p:spPr bwMode="auto">
          <a:xfrm>
            <a:off x="5047164" y="3048048"/>
            <a:ext cx="16184" cy="238276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79" name="Straight Arrow Connector 78"/>
          <p:cNvCxnSpPr/>
          <p:nvPr/>
        </p:nvCxnSpPr>
        <p:spPr bwMode="auto">
          <a:xfrm flipH="1" flipV="1">
            <a:off x="1127406" y="3078701"/>
            <a:ext cx="1" cy="2352114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80" name="TextBox 79"/>
          <p:cNvSpPr txBox="1"/>
          <p:nvPr/>
        </p:nvSpPr>
        <p:spPr>
          <a:xfrm>
            <a:off x="582490" y="3979343"/>
            <a:ext cx="337891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r">
              <a:buNone/>
            </a:pP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1998921" y="5500472"/>
            <a:ext cx="318421" cy="268422"/>
          </a:xfrm>
          <a:prstGeom prst="rect">
            <a:avLst/>
          </a:prstGeom>
          <a:solidFill>
            <a:schemeClr val="bg1"/>
          </a:solidFill>
        </p:spPr>
        <p:txBody>
          <a:bodyPr wrap="square" lIns="82945" tIns="41473" rIns="82945" bIns="41473" rtlCol="0">
            <a:spAutoFit/>
          </a:bodyPr>
          <a:lstStyle/>
          <a:p>
            <a:pPr algn="r">
              <a:buNone/>
            </a:pPr>
            <a:endParaRPr lang="en-US" sz="1200" dirty="0"/>
          </a:p>
        </p:txBody>
      </p:sp>
      <p:sp>
        <p:nvSpPr>
          <p:cNvPr id="82" name="Rectangle 81"/>
          <p:cNvSpPr/>
          <p:nvPr/>
        </p:nvSpPr>
        <p:spPr>
          <a:xfrm>
            <a:off x="1873437" y="5482747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100" dirty="0"/>
              <a:t>uDAQ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06942" y="3972039"/>
            <a:ext cx="4748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100" dirty="0" err="1" smtClean="0"/>
              <a:t>uVM</a:t>
            </a:r>
            <a:endParaRPr lang="en-US" sz="1100" dirty="0"/>
          </a:p>
        </p:txBody>
      </p:sp>
      <p:pic>
        <p:nvPicPr>
          <p:cNvPr id="646146" name="Picture 2" descr="D:\Conferences\Workshops\2013-06 MIXDES13\Paper\MTC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28" y="1162734"/>
            <a:ext cx="2609996" cy="17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26"/>
          <p:cNvSpPr txBox="1">
            <a:spLocks noChangeArrowheads="1"/>
          </p:cNvSpPr>
          <p:nvPr/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0" latin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MTCA Workshop, 11-12 December </a:t>
            </a:r>
            <a:r>
              <a:rPr lang="en-US" dirty="0" smtClean="0"/>
              <a:t>2013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pPr eaLnBrk="1" hangingPunct="1"/>
            <a:r>
              <a:rPr lang="de-DE" dirty="0" smtClean="0"/>
              <a:t>New </a:t>
            </a:r>
            <a:r>
              <a:rPr lang="de-DE" dirty="0" err="1" smtClean="0"/>
              <a:t>accelerator</a:t>
            </a:r>
            <a:r>
              <a:rPr lang="de-DE" dirty="0" smtClean="0"/>
              <a:t> R&amp;D </a:t>
            </a:r>
            <a:r>
              <a:rPr lang="de-DE" dirty="0" err="1" smtClean="0"/>
              <a:t>program</a:t>
            </a:r>
            <a:r>
              <a:rPr lang="de-DE" dirty="0" smtClean="0"/>
              <a:t> in Helmholtz 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28713"/>
            <a:ext cx="505142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4" name="Group 11"/>
          <p:cNvGrpSpPr>
            <a:grpSpLocks/>
          </p:cNvGrpSpPr>
          <p:nvPr/>
        </p:nvGrpSpPr>
        <p:grpSpPr bwMode="auto">
          <a:xfrm>
            <a:off x="233363" y="1179513"/>
            <a:ext cx="1770062" cy="596900"/>
            <a:chOff x="233363" y="6134100"/>
            <a:chExt cx="1770062" cy="596900"/>
          </a:xfrm>
        </p:grpSpPr>
        <p:pic>
          <p:nvPicPr>
            <p:cNvPr id="25607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3" y="6134100"/>
              <a:ext cx="1770062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894" y="6216650"/>
              <a:ext cx="576531" cy="17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28713"/>
            <a:ext cx="152558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479425" y="5330825"/>
            <a:ext cx="8107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err="1" smtClean="0"/>
              <a:t>Approved</a:t>
            </a:r>
            <a:r>
              <a:rPr lang="de-DE" dirty="0" smtClean="0"/>
              <a:t> 2011 </a:t>
            </a:r>
            <a:r>
              <a:rPr lang="de-DE" dirty="0" err="1" smtClean="0"/>
              <a:t>with</a:t>
            </a:r>
            <a:r>
              <a:rPr lang="de-DE" dirty="0" smtClean="0"/>
              <a:t> 16.3M€ </a:t>
            </a:r>
            <a:r>
              <a:rPr lang="de-DE" dirty="0" err="1" smtClean="0"/>
              <a:t>funding</a:t>
            </a:r>
            <a:r>
              <a:rPr lang="de-DE" dirty="0" smtClean="0"/>
              <a:t> for </a:t>
            </a:r>
            <a:r>
              <a:rPr lang="de-DE" dirty="0" err="1" smtClean="0"/>
              <a:t>implementation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2011 - 2014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and photon science lab: DESY Accelerator R&amp;D</a:t>
            </a:r>
            <a:endParaRPr lang="en-US" dirty="0"/>
          </a:p>
        </p:txBody>
      </p:sp>
      <p:pic>
        <p:nvPicPr>
          <p:cNvPr id="4" name="Picture 4" descr="gelaendeplan-eng-hh-3dmod-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4" y="795535"/>
            <a:ext cx="8147040" cy="55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&amp; </a:t>
            </a:r>
            <a:r>
              <a:rPr lang="de-DE" dirty="0" err="1" smtClean="0"/>
              <a:t>spinoff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 for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a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tradition</a:t>
            </a:r>
            <a:endParaRPr lang="de-DE" dirty="0" smtClean="0"/>
          </a:p>
          <a:p>
            <a:pPr lvl="1"/>
            <a:r>
              <a:rPr lang="de-DE" sz="1800" dirty="0" smtClean="0">
                <a:solidFill>
                  <a:srgbClr val="0070C0"/>
                </a:solidFill>
              </a:rPr>
              <a:t>For a large </a:t>
            </a:r>
            <a:r>
              <a:rPr lang="de-DE" sz="1800" dirty="0" err="1" smtClean="0">
                <a:solidFill>
                  <a:srgbClr val="0070C0"/>
                </a:solidFill>
              </a:rPr>
              <a:t>scale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project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like</a:t>
            </a:r>
            <a:r>
              <a:rPr lang="de-DE" sz="1800" dirty="0" smtClean="0">
                <a:solidFill>
                  <a:srgbClr val="0070C0"/>
                </a:solidFill>
              </a:rPr>
              <a:t> XFEL, </a:t>
            </a:r>
            <a:r>
              <a:rPr lang="de-DE" sz="1800" dirty="0" err="1" smtClean="0">
                <a:solidFill>
                  <a:srgbClr val="0070C0"/>
                </a:solidFill>
              </a:rPr>
              <a:t>cooperation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starts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at</a:t>
            </a:r>
            <a:r>
              <a:rPr lang="de-DE" sz="1800" dirty="0" smtClean="0">
                <a:solidFill>
                  <a:srgbClr val="0070C0"/>
                </a:solidFill>
              </a:rPr>
              <a:t> a </a:t>
            </a:r>
            <a:r>
              <a:rPr lang="de-DE" sz="1800" dirty="0" err="1" smtClean="0">
                <a:solidFill>
                  <a:srgbClr val="0070C0"/>
                </a:solidFill>
              </a:rPr>
              <a:t>very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early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stage</a:t>
            </a:r>
            <a:r>
              <a:rPr lang="de-DE" sz="1800" dirty="0" smtClean="0">
                <a:solidFill>
                  <a:srgbClr val="0070C0"/>
                </a:solidFill>
              </a:rPr>
              <a:t> (</a:t>
            </a:r>
            <a:r>
              <a:rPr lang="de-DE" sz="1800" dirty="0" err="1" smtClean="0">
                <a:solidFill>
                  <a:srgbClr val="0070C0"/>
                </a:solidFill>
              </a:rPr>
              <a:t>here</a:t>
            </a:r>
            <a:r>
              <a:rPr lang="de-DE" sz="1800" dirty="0" smtClean="0">
                <a:solidFill>
                  <a:srgbClr val="0070C0"/>
                </a:solidFill>
              </a:rPr>
              <a:t>: 15 – 20 </a:t>
            </a:r>
            <a:r>
              <a:rPr lang="de-DE" sz="1800" dirty="0" err="1" smtClean="0">
                <a:solidFill>
                  <a:srgbClr val="0070C0"/>
                </a:solidFill>
              </a:rPr>
              <a:t>years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ago</a:t>
            </a:r>
            <a:r>
              <a:rPr lang="de-DE" sz="1800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de-DE" sz="1800" dirty="0" smtClean="0">
                <a:solidFill>
                  <a:srgbClr val="0070C0"/>
                </a:solidFill>
              </a:rPr>
              <a:t>Technology </a:t>
            </a:r>
            <a:r>
              <a:rPr lang="de-DE" sz="1800" dirty="0" err="1" smtClean="0">
                <a:solidFill>
                  <a:srgbClr val="0070C0"/>
                </a:solidFill>
              </a:rPr>
              <a:t>transfer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is</a:t>
            </a:r>
            <a:r>
              <a:rPr lang="de-DE" sz="1800" dirty="0" smtClean="0">
                <a:solidFill>
                  <a:srgbClr val="0070C0"/>
                </a:solidFill>
              </a:rPr>
              <a:t> a </a:t>
            </a:r>
            <a:r>
              <a:rPr lang="de-DE" sz="1800" dirty="0" err="1" smtClean="0">
                <a:solidFill>
                  <a:srgbClr val="0070C0"/>
                </a:solidFill>
              </a:rPr>
              <a:t>remarkable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sucess</a:t>
            </a:r>
            <a:r>
              <a:rPr lang="de-DE" sz="1800" dirty="0" smtClean="0">
                <a:solidFill>
                  <a:srgbClr val="0070C0"/>
                </a:solidFill>
              </a:rPr>
              <a:t> </a:t>
            </a:r>
            <a:r>
              <a:rPr lang="de-DE" sz="1800" dirty="0" err="1" smtClean="0">
                <a:solidFill>
                  <a:srgbClr val="0070C0"/>
                </a:solidFill>
              </a:rPr>
              <a:t>story</a:t>
            </a:r>
            <a:r>
              <a:rPr lang="de-DE" sz="1800" dirty="0" smtClean="0">
                <a:solidFill>
                  <a:srgbClr val="0070C0"/>
                </a:solidFill>
              </a:rPr>
              <a:t>!</a:t>
            </a:r>
          </a:p>
          <a:p>
            <a:endParaRPr lang="de-DE" dirty="0"/>
          </a:p>
          <a:p>
            <a:r>
              <a:rPr lang="de-DE" dirty="0" smtClean="0"/>
              <a:t>These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, </a:t>
            </a:r>
            <a:r>
              <a:rPr lang="de-DE" dirty="0" err="1" smtClean="0"/>
              <a:t>originally</a:t>
            </a:r>
            <a:r>
              <a:rPr lang="de-DE" dirty="0" smtClean="0"/>
              <a:t> for a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,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large potential for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 smtClean="0"/>
          </a:p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r>
              <a:rPr lang="de-DE" dirty="0" smtClean="0"/>
              <a:t> for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, in </a:t>
            </a:r>
            <a:r>
              <a:rPr lang="de-DE" dirty="0" err="1" smtClean="0"/>
              <a:t>industry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for </a:t>
            </a:r>
            <a:r>
              <a:rPr lang="de-DE" dirty="0" err="1" smtClean="0"/>
              <a:t>society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large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perfect</a:t>
            </a:r>
            <a:r>
              <a:rPr lang="de-DE" dirty="0" smtClean="0"/>
              <a:t> </a:t>
            </a:r>
            <a:r>
              <a:rPr lang="de-DE" dirty="0" err="1" smtClean="0"/>
              <a:t>match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mission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Helmholtz </a:t>
            </a:r>
            <a:r>
              <a:rPr lang="de-DE" dirty="0" err="1" smtClean="0"/>
              <a:t>Association</a:t>
            </a:r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15147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00301"/>
            <a:ext cx="7772400" cy="20066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A5EB"/>
                </a:solidFill>
              </a:rPr>
              <a:t>Thank you for your attention!</a:t>
            </a:r>
          </a:p>
          <a:p>
            <a:pPr algn="ctr"/>
            <a:r>
              <a:rPr lang="en-US" sz="3200" b="1" dirty="0" smtClean="0">
                <a:solidFill>
                  <a:srgbClr val="00A5EB"/>
                </a:solidFill>
              </a:rPr>
              <a:t>Enjoy the workshop and your stay in Hamburg!</a:t>
            </a:r>
            <a:endParaRPr lang="de-DE" sz="3200" b="1" dirty="0">
              <a:solidFill>
                <a:srgbClr val="00A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</a:t>
            </a:r>
            <a:r>
              <a:rPr lang="en-US" dirty="0" smtClean="0"/>
              <a:t>Research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80988"/>
            <a:ext cx="865505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Dosch\Desktop\LECTURES\EPS 40th Rome\Unification forces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652588"/>
            <a:ext cx="1912938" cy="21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42938" y="504825"/>
            <a:ext cx="2164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∞ </a:t>
            </a:r>
            <a:r>
              <a:rPr lang="de-DE" sz="4000" b="1" dirty="0" err="1" smtClean="0">
                <a:solidFill>
                  <a:schemeClr val="bg1"/>
                </a:solidFill>
              </a:rPr>
              <a:t>small</a:t>
            </a:r>
            <a:endParaRPr lang="de-DE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Dosch\Desktop\LECTURES\EPS 40th Rome\nanostructure 1.gif"/>
          <p:cNvPicPr>
            <a:picLocks noChangeAspect="1" noChangeArrowheads="1"/>
          </p:cNvPicPr>
          <p:nvPr/>
        </p:nvPicPr>
        <p:blipFill>
          <a:blip r:embed="rId4">
            <a:lum bright="-10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929188"/>
            <a:ext cx="175418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 rot="10800000">
            <a:off x="2051050" y="508000"/>
            <a:ext cx="2447925" cy="4248150"/>
          </a:xfrm>
          <a:prstGeom prst="curvedLeftArrow">
            <a:avLst>
              <a:gd name="adj1" fmla="val 34708"/>
              <a:gd name="adj2" fmla="val 69416"/>
              <a:gd name="adj3" fmla="val 33333"/>
            </a:avLst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GB" sz="2400">
              <a:latin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10800000" flipH="1">
            <a:off x="4786313" y="500063"/>
            <a:ext cx="2449512" cy="4248150"/>
          </a:xfrm>
          <a:prstGeom prst="curvedLeftArrow">
            <a:avLst>
              <a:gd name="adj1" fmla="val 34686"/>
              <a:gd name="adj2" fmla="val 69371"/>
              <a:gd name="adj3" fmla="val 33333"/>
            </a:avLst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Picture 5" descr="Huomo da Vinci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4792663"/>
            <a:ext cx="14398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43438" y="1071563"/>
            <a:ext cx="1747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bg1"/>
                </a:solidFill>
                <a:latin typeface="Lucida Sans Unicode" pitchFamily="34" charset="0"/>
              </a:rPr>
              <a:t>universum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22638" y="857250"/>
            <a:ext cx="1463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chemeClr val="bg1"/>
                </a:solidFill>
                <a:latin typeface="Lucida Sans Unicode" pitchFamily="34" charset="0"/>
              </a:rPr>
              <a:t>nano</a:t>
            </a:r>
            <a:endParaRPr lang="de-DE" sz="2000" dirty="0">
              <a:solidFill>
                <a:schemeClr val="bg1"/>
              </a:solidFill>
              <a:latin typeface="Lucida Sans Unicode" pitchFamily="34" charset="0"/>
            </a:endParaRPr>
          </a:p>
          <a:p>
            <a:pPr eaLnBrk="1" hangingPunct="1"/>
            <a:r>
              <a:rPr lang="de-DE" sz="2000" dirty="0" err="1" smtClean="0">
                <a:solidFill>
                  <a:schemeClr val="bg1"/>
                </a:solidFill>
                <a:latin typeface="Lucida Sans Unicode" pitchFamily="34" charset="0"/>
              </a:rPr>
              <a:t>cosmos</a:t>
            </a:r>
            <a:endParaRPr lang="de-DE" sz="2000" dirty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038850" y="428625"/>
            <a:ext cx="2077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∞ </a:t>
            </a:r>
            <a:r>
              <a:rPr lang="de-DE" sz="4000" b="1" dirty="0" smtClean="0">
                <a:solidFill>
                  <a:schemeClr val="bg1"/>
                </a:solidFill>
              </a:rPr>
              <a:t>large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00375" y="4572000"/>
            <a:ext cx="29322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∞ </a:t>
            </a:r>
            <a:r>
              <a:rPr lang="de-DE" sz="4000" b="1" dirty="0" err="1" smtClean="0">
                <a:solidFill>
                  <a:schemeClr val="bg1"/>
                </a:solidFill>
              </a:rPr>
              <a:t>complex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05588" y="1228725"/>
            <a:ext cx="1492716" cy="646331"/>
          </a:xfrm>
          <a:prstGeom prst="rect">
            <a:avLst/>
          </a:prstGeom>
          <a:solidFill>
            <a:schemeClr val="accent2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osmology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de-DE" dirty="0" err="1" smtClean="0">
                <a:solidFill>
                  <a:schemeClr val="bg1"/>
                </a:solidFill>
              </a:rPr>
              <a:t>Astrophysics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425631" y="5429250"/>
            <a:ext cx="2745175" cy="923330"/>
          </a:xfrm>
          <a:prstGeom prst="rect">
            <a:avLst/>
          </a:prstGeom>
          <a:solidFill>
            <a:schemeClr val="accent2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dirty="0" err="1" smtClean="0">
                <a:solidFill>
                  <a:schemeClr val="bg1"/>
                </a:solidFill>
              </a:rPr>
              <a:t>Nanoscience</a:t>
            </a:r>
            <a:r>
              <a:rPr lang="de-DE" dirty="0" smtClean="0">
                <a:solidFill>
                  <a:schemeClr val="bg1"/>
                </a:solidFill>
              </a:rPr>
              <a:t>, </a:t>
            </a:r>
            <a:r>
              <a:rPr lang="de-DE" dirty="0" err="1" smtClean="0">
                <a:solidFill>
                  <a:schemeClr val="bg1"/>
                </a:solidFill>
              </a:rPr>
              <a:t>Biology</a:t>
            </a:r>
            <a:r>
              <a:rPr lang="de-DE" dirty="0" smtClean="0">
                <a:solidFill>
                  <a:schemeClr val="bg1"/>
                </a:solidFill>
              </a:rPr>
              <a:t>, …</a:t>
            </a:r>
            <a:endParaRPr lang="de-DE" dirty="0">
              <a:solidFill>
                <a:schemeClr val="bg1"/>
              </a:solidFill>
            </a:endParaRPr>
          </a:p>
          <a:p>
            <a:pPr algn="ctr" eaLnBrk="1" hangingPunct="1"/>
            <a:r>
              <a:rPr lang="de-DE" dirty="0">
                <a:solidFill>
                  <a:schemeClr val="bg1"/>
                </a:solidFill>
              </a:rPr>
              <a:t>Synchrotron </a:t>
            </a:r>
            <a:r>
              <a:rPr lang="de-DE" dirty="0" err="1" smtClean="0">
                <a:solidFill>
                  <a:schemeClr val="bg1"/>
                </a:solidFill>
              </a:rPr>
              <a:t>radiation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X-ray lasers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3927864" y="3938588"/>
            <a:ext cx="18565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chemeClr val="bg1"/>
                </a:solidFill>
                <a:latin typeface="Lucida Sans Unicode" pitchFamily="34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Lucida Sans Unicode" pitchFamily="34" charset="0"/>
              </a:rPr>
              <a:t>ondensed</a:t>
            </a:r>
            <a:endParaRPr lang="de-DE" sz="2400" dirty="0">
              <a:solidFill>
                <a:schemeClr val="bg1"/>
              </a:solidFill>
              <a:latin typeface="Lucida Sans Unicode" pitchFamily="34" charset="0"/>
            </a:endParaRPr>
          </a:p>
          <a:p>
            <a:pPr algn="ctr" eaLnBrk="1" hangingPunct="1"/>
            <a:r>
              <a:rPr lang="de-DE" sz="2400" dirty="0" smtClean="0">
                <a:solidFill>
                  <a:schemeClr val="bg1"/>
                </a:solidFill>
                <a:latin typeface="Lucida Sans Unicode" pitchFamily="34" charset="0"/>
              </a:rPr>
              <a:t>Matter</a:t>
            </a:r>
            <a:endParaRPr lang="de-DE" sz="2400" dirty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71500" y="1362075"/>
            <a:ext cx="2351991" cy="646331"/>
          </a:xfrm>
          <a:prstGeom prst="rect">
            <a:avLst/>
          </a:prstGeom>
          <a:solidFill>
            <a:schemeClr val="accent2">
              <a:alpha val="3294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err="1" smtClean="0">
                <a:solidFill>
                  <a:schemeClr val="bg1"/>
                </a:solidFill>
              </a:rPr>
              <a:t>Elementary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particles</a:t>
            </a:r>
            <a:endParaRPr lang="de-DE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Unification of forces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9" name="Picture 9" descr="big-bang 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841500"/>
            <a:ext cx="16033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virus1"/>
          <p:cNvPicPr>
            <a:picLocks noChangeAspect="1" noChangeArrowheads="1"/>
          </p:cNvPicPr>
          <p:nvPr/>
        </p:nvPicPr>
        <p:blipFill>
          <a:blip r:embed="rId7" cstate="screen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4643446"/>
            <a:ext cx="1285884" cy="128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380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and Research with Photons</a:t>
            </a:r>
            <a:endParaRPr lang="de-DE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3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1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PETRA-III: </a:t>
            </a:r>
            <a:r>
              <a:rPr lang="de-DE" dirty="0"/>
              <a:t>U</a:t>
            </a:r>
            <a:r>
              <a:rPr lang="de-DE" dirty="0" smtClean="0"/>
              <a:t>ser </a:t>
            </a:r>
            <a:r>
              <a:rPr lang="de-DE" dirty="0"/>
              <a:t>O</a:t>
            </a:r>
            <a:r>
              <a:rPr lang="de-DE" dirty="0" smtClean="0"/>
              <a:t>peration </a:t>
            </a:r>
            <a:r>
              <a:rPr lang="de-DE" dirty="0" err="1" smtClean="0"/>
              <a:t>since</a:t>
            </a:r>
            <a:r>
              <a:rPr lang="de-DE" dirty="0" smtClean="0"/>
              <a:t> 2010  </a:t>
            </a:r>
            <a:endParaRPr lang="de-DE" sz="2000" i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3071820" y="3214687"/>
            <a:ext cx="5122064" cy="3164681"/>
            <a:chOff x="3921924" y="2878932"/>
            <a:chExt cx="5122064" cy="31646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1924" y="2878932"/>
              <a:ext cx="5036344" cy="3028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8351044" y="5400675"/>
              <a:ext cx="692944" cy="6429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099" name="Picture 8" descr="_DSC2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3" y="1088955"/>
            <a:ext cx="3713956" cy="25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161" y="1635777"/>
            <a:ext cx="1891414" cy="25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petra_status_12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7" y="3914843"/>
            <a:ext cx="2892429" cy="231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Parameters: Lowest </a:t>
            </a:r>
            <a:r>
              <a:rPr lang="en-US" dirty="0" err="1" smtClean="0"/>
              <a:t>emittance</a:t>
            </a:r>
            <a:r>
              <a:rPr lang="en-US" dirty="0" smtClean="0"/>
              <a:t> source to date</a:t>
            </a:r>
            <a:endParaRPr lang="de-D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95731399"/>
              </p:ext>
            </p:extLst>
          </p:nvPr>
        </p:nvGraphicFramePr>
        <p:xfrm>
          <a:off x="1095374" y="838200"/>
          <a:ext cx="6664326" cy="221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866"/>
                <a:gridCol w="1462689"/>
                <a:gridCol w="1267847"/>
                <a:gridCol w="1450710"/>
                <a:gridCol w="1150214"/>
              </a:tblGrid>
              <a:tr h="188557"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ESRF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SPring</a:t>
                      </a:r>
                      <a:r>
                        <a:rPr lang="de-DE" sz="1800" dirty="0" smtClean="0"/>
                        <a:t> 8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APS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PETRA III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E/</a:t>
                      </a:r>
                      <a:r>
                        <a:rPr lang="de-DE" sz="1800" dirty="0" err="1" smtClean="0"/>
                        <a:t>GeV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6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8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7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6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C/m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844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1434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1104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2304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  <a:tr h="345798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ym typeface="Symbol"/>
                        </a:rPr>
                        <a:t></a:t>
                      </a:r>
                      <a:r>
                        <a:rPr lang="de-DE" sz="1800" baseline="-25000" dirty="0" smtClean="0">
                          <a:sym typeface="Symbol"/>
                        </a:rPr>
                        <a:t>x</a:t>
                      </a:r>
                      <a:r>
                        <a:rPr lang="de-DE" sz="1800" dirty="0" smtClean="0">
                          <a:sym typeface="Symbol"/>
                        </a:rPr>
                        <a:t>/</a:t>
                      </a:r>
                      <a:r>
                        <a:rPr lang="de-DE" sz="1800" dirty="0" err="1" smtClean="0">
                          <a:sym typeface="Symbol"/>
                        </a:rPr>
                        <a:t>nm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4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3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3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ym typeface="Symbol"/>
                        </a:rPr>
                        <a:t></a:t>
                      </a:r>
                      <a:r>
                        <a:rPr lang="de-DE" sz="1800" baseline="-25000" dirty="0" smtClean="0">
                          <a:sym typeface="Symbol"/>
                        </a:rPr>
                        <a:t>y</a:t>
                      </a:r>
                      <a:r>
                        <a:rPr lang="de-DE" sz="1800" dirty="0" smtClean="0">
                          <a:sym typeface="Symbol"/>
                        </a:rPr>
                        <a:t>/</a:t>
                      </a:r>
                      <a:r>
                        <a:rPr lang="de-DE" sz="1800" baseline="-25000" dirty="0" smtClean="0">
                          <a:sym typeface="Symbol"/>
                        </a:rPr>
                        <a:t>x</a:t>
                      </a:r>
                      <a:endParaRPr lang="de-DE" sz="1800" dirty="0" smtClean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0.1</a:t>
                      </a:r>
                      <a:r>
                        <a:rPr lang="de-DE" sz="1800" baseline="0" dirty="0" smtClean="0"/>
                        <a:t> – 0.2%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0.2%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0.3</a:t>
                      </a:r>
                      <a:r>
                        <a:rPr lang="de-DE" sz="1800" baseline="0" dirty="0" smtClean="0"/>
                        <a:t> - </a:t>
                      </a:r>
                      <a:r>
                        <a:rPr lang="de-DE" sz="1800" dirty="0" smtClean="0"/>
                        <a:t>1%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~1%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dirty="0" err="1" smtClean="0"/>
                        <a:t>I</a:t>
                      </a:r>
                      <a:r>
                        <a:rPr lang="de-DE" sz="1800" baseline="-25000" dirty="0" err="1" smtClean="0"/>
                        <a:t>beam</a:t>
                      </a:r>
                      <a:r>
                        <a:rPr lang="de-DE" sz="1800" dirty="0" smtClean="0"/>
                        <a:t>/mA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200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100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100 – 300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100</a:t>
                      </a:r>
                      <a:endParaRPr lang="de-DE" sz="1800" dirty="0"/>
                    </a:p>
                  </a:txBody>
                  <a:tcPr marL="62746" marR="62746" marT="45700" marB="45700"/>
                </a:tc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98438" y="3472101"/>
            <a:ext cx="4184650" cy="2608501"/>
          </a:xfrm>
        </p:spPr>
        <p:txBody>
          <a:bodyPr/>
          <a:lstStyle/>
          <a:p>
            <a:r>
              <a:rPr lang="en-US" sz="2000" dirty="0" smtClean="0"/>
              <a:t>All design objectives achieved</a:t>
            </a:r>
          </a:p>
          <a:p>
            <a:r>
              <a:rPr lang="en-US" sz="2000" dirty="0" smtClean="0"/>
              <a:t>Top-up mode with beam intensity variation &lt;1%</a:t>
            </a:r>
          </a:p>
          <a:p>
            <a:r>
              <a:rPr lang="en-US" sz="2000" dirty="0" smtClean="0"/>
              <a:t> 14 </a:t>
            </a:r>
            <a:r>
              <a:rPr lang="en-US" sz="2000" dirty="0" err="1" smtClean="0"/>
              <a:t>undulator</a:t>
            </a:r>
            <a:r>
              <a:rPr lang="en-US" sz="2000" dirty="0" smtClean="0"/>
              <a:t> beam lines operational</a:t>
            </a:r>
            <a:endParaRPr lang="de-DE" sz="2000" dirty="0"/>
          </a:p>
        </p:txBody>
      </p:sp>
      <p:pic>
        <p:nvPicPr>
          <p:cNvPr id="5" name="Picture 3" descr="petra_status_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472101"/>
            <a:ext cx="3671888" cy="2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6393654" y="1928814"/>
            <a:ext cx="700088" cy="38576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pPr eaLnBrk="1" hangingPunct="1"/>
            <a:r>
              <a:rPr lang="de-DE" dirty="0" smtClean="0"/>
              <a:t>FLASH: Free </a:t>
            </a:r>
            <a:r>
              <a:rPr lang="de-DE" dirty="0" err="1" smtClean="0"/>
              <a:t>Electron</a:t>
            </a:r>
            <a:r>
              <a:rPr lang="de-DE" dirty="0" smtClean="0"/>
              <a:t> Laser in VUV – soft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r>
              <a:rPr lang="de-DE" dirty="0" smtClean="0"/>
              <a:t> </a:t>
            </a:r>
            <a:endParaRPr lang="de-DE" sz="2000" i="1" dirty="0" smtClean="0"/>
          </a:p>
        </p:txBody>
      </p:sp>
      <p:pic>
        <p:nvPicPr>
          <p:cNvPr id="9219" name="Picture 5" descr="FEL-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16" y="932858"/>
            <a:ext cx="1996222" cy="241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024" y="1277513"/>
            <a:ext cx="55419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Worldwide </a:t>
            </a:r>
            <a:r>
              <a:rPr lang="de-DE" sz="2000" dirty="0" err="1" smtClean="0"/>
              <a:t>first</a:t>
            </a:r>
            <a:r>
              <a:rPr lang="de-DE" sz="2000" dirty="0" smtClean="0"/>
              <a:t> </a:t>
            </a:r>
            <a:r>
              <a:rPr lang="de-DE" sz="2000" dirty="0" err="1" smtClean="0"/>
              <a:t>facility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kind</a:t>
            </a:r>
            <a:endParaRPr lang="de-DE" sz="2000" dirty="0" smtClean="0"/>
          </a:p>
          <a:p>
            <a:endParaRPr lang="de-DE" sz="2000" dirty="0"/>
          </a:p>
          <a:p>
            <a:r>
              <a:rPr lang="de-DE" sz="2000" dirty="0" smtClean="0"/>
              <a:t>Regular </a:t>
            </a:r>
            <a:r>
              <a:rPr lang="de-DE" sz="2000" dirty="0" err="1" smtClean="0"/>
              <a:t>user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since</a:t>
            </a:r>
            <a:r>
              <a:rPr lang="de-DE" sz="2000" dirty="0" smtClean="0"/>
              <a:t> 2005 </a:t>
            </a:r>
          </a:p>
          <a:p>
            <a:endParaRPr lang="de-DE" sz="2000" dirty="0"/>
          </a:p>
          <a:p>
            <a:r>
              <a:rPr lang="de-DE" sz="2000" dirty="0" err="1" smtClean="0"/>
              <a:t>Superconducting</a:t>
            </a:r>
            <a:r>
              <a:rPr lang="de-DE" sz="2000" dirty="0" smtClean="0"/>
              <a:t> </a:t>
            </a:r>
            <a:r>
              <a:rPr lang="de-DE" sz="2000" dirty="0" err="1" smtClean="0"/>
              <a:t>accelerator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technology</a:t>
            </a:r>
            <a:r>
              <a:rPr lang="de-DE" sz="2000" dirty="0" smtClean="0"/>
              <a:t> for high </a:t>
            </a:r>
            <a:r>
              <a:rPr lang="de-DE" sz="2000" dirty="0" err="1" smtClean="0"/>
              <a:t>photon</a:t>
            </a:r>
            <a:r>
              <a:rPr lang="de-DE" sz="2000" dirty="0" smtClean="0"/>
              <a:t> beam </a:t>
            </a:r>
            <a:r>
              <a:rPr lang="de-DE" sz="2000" dirty="0" err="1" smtClean="0"/>
              <a:t>intensity</a:t>
            </a:r>
            <a:r>
              <a:rPr lang="de-DE" sz="2000" dirty="0" smtClean="0"/>
              <a:t> &amp; </a:t>
            </a:r>
            <a:r>
              <a:rPr lang="de-DE" sz="2000" dirty="0" err="1" smtClean="0"/>
              <a:t>excellent</a:t>
            </a:r>
            <a:r>
              <a:rPr lang="de-DE" sz="2000" dirty="0" smtClean="0"/>
              <a:t> beam </a:t>
            </a:r>
            <a:r>
              <a:rPr lang="de-DE" sz="2000" dirty="0" err="1" smtClean="0"/>
              <a:t>stability</a:t>
            </a:r>
            <a:endParaRPr lang="de-DE" sz="20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6" y="3935800"/>
            <a:ext cx="8825500" cy="218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6" y="1004160"/>
            <a:ext cx="2195218" cy="136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10" descr="FLASH-2007 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353328"/>
            <a:ext cx="3401837" cy="255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56-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83" y="849364"/>
            <a:ext cx="3367082" cy="2261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332" y="3742458"/>
            <a:ext cx="3788181" cy="267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580" y="964397"/>
            <a:ext cx="4599504" cy="289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/>
              <a:t>FLASH Operation</a:t>
            </a:r>
            <a:endParaRPr lang="de-DE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9537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1002</Words>
  <Application>Microsoft Office PowerPoint</Application>
  <PresentationFormat>On-screen Show (4:3)</PresentationFormat>
  <Paragraphs>282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2_DESY_Vortrag_3-1</vt:lpstr>
      <vt:lpstr>DESY European XFEL</vt:lpstr>
      <vt:lpstr>Introduction to DESY and the European XFEL</vt:lpstr>
      <vt:lpstr>DESY as Member of the Helmholtz Association</vt:lpstr>
      <vt:lpstr>DESY Figures and facts</vt:lpstr>
      <vt:lpstr>DESY Research</vt:lpstr>
      <vt:lpstr>Accelerators and Research with Photons</vt:lpstr>
      <vt:lpstr>PETRA-III: User Operation since 2010  </vt:lpstr>
      <vt:lpstr>Parameters: Lowest emittance source to date</vt:lpstr>
      <vt:lpstr>FLASH: Free Electron Laser in VUV – soft X-ray regime </vt:lpstr>
      <vt:lpstr>PowerPoint Presentation</vt:lpstr>
      <vt:lpstr>Brilliant results with an upgraded FLASH!</vt:lpstr>
      <vt:lpstr>FLASH – ILC – XFEL Synergy</vt:lpstr>
      <vt:lpstr>PowerPoint Presentation</vt:lpstr>
      <vt:lpstr>PowerPoint Presentation</vt:lpstr>
      <vt:lpstr>European XFEL Project  </vt:lpstr>
      <vt:lpstr>Construction of tunnels completed, installation started</vt:lpstr>
      <vt:lpstr>The European XFEL                                            Built by Research Institutes from 12 European Nations</vt:lpstr>
      <vt:lpstr>DESY coordinates the accelerator consortium</vt:lpstr>
      <vt:lpstr>XFEL Cavities Testing in the AMTF</vt:lpstr>
      <vt:lpstr>AMTF Test Stand Infrastructure</vt:lpstr>
      <vt:lpstr>Next Eight Cavities Arrived…</vt:lpstr>
      <vt:lpstr>Cavities at ZANON Clean Room</vt:lpstr>
      <vt:lpstr>AMTF Vertical Insert for Cavity Testing</vt:lpstr>
      <vt:lpstr>Accelerator Module XM-2 Ready for Testing</vt:lpstr>
      <vt:lpstr>Many Cryostats and Cold Masses Available</vt:lpstr>
      <vt:lpstr>The XFEL Village at IRFU / CEA Saclay</vt:lpstr>
      <vt:lpstr>XFEL RF Gun Installed in the Tunnel</vt:lpstr>
      <vt:lpstr>Multi Beam Klystron in the Injector Building</vt:lpstr>
      <vt:lpstr>RF Power Modulator Commissioning</vt:lpstr>
      <vt:lpstr>LLRF for the European XFEL</vt:lpstr>
      <vt:lpstr>LLRF for the European XFEL</vt:lpstr>
      <vt:lpstr>The MTCA.4 LLRF system</vt:lpstr>
      <vt:lpstr>New accelerator R&amp;D program in Helmholtz </vt:lpstr>
      <vt:lpstr>HEP and photon science lab: DESY Accelerator R&amp;D</vt:lpstr>
      <vt:lpstr>Accelerator technology transfer &amp; spinoff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Weise</cp:lastModifiedBy>
  <cp:revision>459</cp:revision>
  <dcterms:created xsi:type="dcterms:W3CDTF">2008-04-14T12:45:38Z</dcterms:created>
  <dcterms:modified xsi:type="dcterms:W3CDTF">2013-12-09T12:49:02Z</dcterms:modified>
</cp:coreProperties>
</file>