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431" r:id="rId3"/>
    <p:sldId id="328" r:id="rId4"/>
    <p:sldId id="411" r:id="rId5"/>
    <p:sldId id="452" r:id="rId6"/>
    <p:sldId id="451" r:id="rId7"/>
    <p:sldId id="482" r:id="rId8"/>
    <p:sldId id="454" r:id="rId9"/>
    <p:sldId id="459" r:id="rId10"/>
    <p:sldId id="461" r:id="rId11"/>
    <p:sldId id="467" r:id="rId12"/>
    <p:sldId id="477" r:id="rId13"/>
    <p:sldId id="487" r:id="rId14"/>
    <p:sldId id="486" r:id="rId15"/>
    <p:sldId id="483" r:id="rId16"/>
    <p:sldId id="484" r:id="rId17"/>
    <p:sldId id="485" r:id="rId18"/>
    <p:sldId id="398" r:id="rId1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00"/>
    <a:srgbClr val="0066FF"/>
    <a:srgbClr val="B7C040"/>
    <a:srgbClr val="00FFCC"/>
    <a:srgbClr val="FFFF66"/>
    <a:srgbClr val="008000"/>
    <a:srgbClr val="800080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6" autoAdjust="0"/>
    <p:restoredTop sz="98513" autoAdjust="0"/>
  </p:normalViewPr>
  <p:slideViewPr>
    <p:cSldViewPr snapToGrid="0">
      <p:cViewPr>
        <p:scale>
          <a:sx n="80" d="100"/>
          <a:sy n="80" d="100"/>
        </p:scale>
        <p:origin x="-756" y="-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258" y="77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9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056">
              <a:defRPr/>
            </a:pPr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88689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D09F0B-95BC-445B-AAA5-4922390CF8A0}" type="slidenum">
              <a:rPr lang="en-GB" b="0" smtClean="0">
                <a:solidFill>
                  <a:srgbClr val="000000"/>
                </a:solidFill>
              </a:rPr>
              <a:pPr/>
              <a:t>5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443BF1-5DAB-462D-A361-C1DC44E552A9}" type="slidenum">
              <a:rPr lang="en-GB" b="0" smtClean="0">
                <a:solidFill>
                  <a:srgbClr val="000000"/>
                </a:solidFill>
              </a:rPr>
              <a:pPr/>
              <a:t>9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443BF1-5DAB-462D-A361-C1DC44E552A9}" type="slidenum">
              <a:rPr lang="en-GB" b="0" smtClean="0">
                <a:solidFill>
                  <a:srgbClr val="000000"/>
                </a:solidFill>
              </a:rPr>
              <a:pPr/>
              <a:t>10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A7CB5E-C514-4664-B7BB-9F61E9C86D61}" type="slidenum">
              <a:rPr lang="en-GB" b="0" smtClean="0">
                <a:solidFill>
                  <a:srgbClr val="000000"/>
                </a:solidFill>
              </a:rPr>
              <a:pPr/>
              <a:t>11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13762-C089-4112-9645-94073F8F86A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7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" y="6376972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ctr" eaLnBrk="1" hangingPunct="1"/>
            <a:r>
              <a:rPr lang="en-US" sz="1200" b="1" noProof="0" dirty="0" smtClean="0">
                <a:solidFill>
                  <a:schemeClr val="tx1"/>
                </a:solidFill>
              </a:rPr>
              <a:t>Dr. </a:t>
            </a:r>
            <a:r>
              <a:rPr lang="en-US" sz="1200" b="1" noProof="0" dirty="0" err="1" smtClean="0">
                <a:solidFill>
                  <a:schemeClr val="tx1"/>
                </a:solidFill>
              </a:rPr>
              <a:t>Holger</a:t>
            </a:r>
            <a:r>
              <a:rPr lang="en-US" sz="1200" b="1" noProof="0" dirty="0" smtClean="0">
                <a:solidFill>
                  <a:schemeClr val="tx1"/>
                </a:solidFill>
              </a:rPr>
              <a:t> Schlarb </a:t>
            </a:r>
            <a:r>
              <a:rPr lang="en-US" sz="1200" noProof="0" dirty="0" smtClean="0">
                <a:solidFill>
                  <a:schemeClr val="tx1"/>
                </a:solidFill>
              </a:rPr>
              <a:t> |  2</a:t>
            </a:r>
            <a:r>
              <a:rPr lang="en-US" sz="1200" baseline="30000" noProof="0" dirty="0" smtClean="0">
                <a:solidFill>
                  <a:schemeClr val="tx1"/>
                </a:solidFill>
              </a:rPr>
              <a:t>nd</a:t>
            </a:r>
            <a:r>
              <a:rPr lang="en-US" sz="1200" noProof="0" dirty="0" smtClean="0">
                <a:solidFill>
                  <a:schemeClr val="tx1"/>
                </a:solidFill>
              </a:rPr>
              <a:t> MTCA Workshop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|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DESY</a:t>
            </a:r>
            <a:r>
              <a:rPr lang="en-US" sz="1200" noProof="0" dirty="0" smtClean="0">
                <a:solidFill>
                  <a:schemeClr val="tx1"/>
                </a:solidFill>
              </a:rPr>
              <a:t>  11.12.2013  |  </a:t>
            </a:r>
            <a:r>
              <a:rPr lang="en-US" sz="1200" b="1" noProof="0" dirty="0" smtClean="0">
                <a:solidFill>
                  <a:schemeClr val="tx1"/>
                </a:solidFill>
              </a:rPr>
              <a:t>Page </a:t>
            </a:r>
            <a:fld id="{9CF3698C-BB6B-42E9-B529-3BCF46D40F1F}" type="slidenum">
              <a:rPr lang="en-US" sz="1200" b="1" noProof="0" smtClean="0">
                <a:solidFill>
                  <a:schemeClr val="tx1"/>
                </a:solidFill>
              </a:rPr>
              <a:pPr algn="ctr" eaLnBrk="1" hangingPunct="1"/>
              <a:t>‹#›</a:t>
            </a:fld>
            <a:endParaRPr lang="en-US" sz="1200" b="1" noProof="0" dirty="0">
              <a:solidFill>
                <a:schemeClr val="tx1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hyperlink" Target="http://mtca.desy.de/" TargetMode="External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18" Type="http://schemas.openxmlformats.org/officeDocument/2006/relationships/image" Target="../media/image89.jpeg"/><Relationship Id="rId3" Type="http://schemas.openxmlformats.org/officeDocument/2006/relationships/image" Target="../media/image74.png"/><Relationship Id="rId21" Type="http://schemas.openxmlformats.org/officeDocument/2006/relationships/image" Target="../media/image92.jpe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png"/><Relationship Id="rId19" Type="http://schemas.openxmlformats.org/officeDocument/2006/relationships/image" Target="../media/image90.jpeg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lma.com/Default.aspx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hyperlink" Target="http://www.schroff.de/index.html" TargetMode="External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9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1.jpeg"/><Relationship Id="rId5" Type="http://schemas.openxmlformats.org/officeDocument/2006/relationships/image" Target="../media/image58.png"/><Relationship Id="rId15" Type="http://schemas.openxmlformats.org/officeDocument/2006/relationships/image" Target="../media/image40.png"/><Relationship Id="rId10" Type="http://schemas.openxmlformats.org/officeDocument/2006/relationships/image" Target="../media/image28.png"/><Relationship Id="rId4" Type="http://schemas.openxmlformats.org/officeDocument/2006/relationships/image" Target="../media/image57.png"/><Relationship Id="rId9" Type="http://schemas.openxmlformats.org/officeDocument/2006/relationships/image" Target="../media/image24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/>
              <a:t>Status of the '</a:t>
            </a:r>
            <a:r>
              <a:rPr lang="en-US" sz="3200" dirty="0"/>
              <a:t>'MTCA.4 for Industry"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Helmholtz Validation Fund</a:t>
            </a:r>
            <a:endParaRPr lang="de-DE" sz="32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439785" y="4771598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Holger Schlarb</a:t>
            </a:r>
          </a:p>
          <a:p>
            <a:r>
              <a:rPr lang="de-DE" dirty="0" smtClean="0"/>
              <a:t>MSK, DESY</a:t>
            </a:r>
          </a:p>
          <a:p>
            <a:r>
              <a:rPr lang="de-DE" dirty="0" smtClean="0"/>
              <a:t>DESY, 11.12.2013</a:t>
            </a:r>
            <a:endParaRPr lang="en-GB" dirty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741738" y="1936750"/>
            <a:ext cx="5155772" cy="19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and workshop organization  </a:t>
            </a:r>
            <a:endParaRPr lang="de-DE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3 class recommendation / MMC</a:t>
            </a:r>
            <a:endParaRPr lang="de-DE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926275"/>
            <a:ext cx="8496268" cy="52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10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860338" y="1917428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278" y="1859034"/>
            <a:ext cx="1049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Ludwig</a:t>
            </a:r>
            <a:endParaRPr lang="de-DE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7736645" y="1901534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0585" y="184314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Fenner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9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039" y="926611"/>
            <a:ext cx="858600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AP3: Support and consulting for industry and institutions</a:t>
            </a:r>
          </a:p>
          <a:p>
            <a:pPr lvl="1"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b="1" dirty="0"/>
              <a:t>MTCA.4 support and consulting</a:t>
            </a:r>
          </a:p>
          <a:p>
            <a:pPr lvl="2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FAQ						</a:t>
            </a:r>
          </a:p>
          <a:p>
            <a:pPr lvl="2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Hotline   						</a:t>
            </a:r>
          </a:p>
          <a:p>
            <a:pPr lvl="2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1 FTE for direct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support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  <a:sym typeface="Wingdings" panose="05000000000000000000" pitchFamily="2" charset="2"/>
              </a:rPr>
              <a:t> webpage!</a:t>
            </a:r>
            <a:endParaRPr lang="en-US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Tutorial, every 1 month “hands on”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112" charset="-128"/>
              </a:rPr>
              <a:t>	6   in 2013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112" charset="-128"/>
              </a:rPr>
              <a:t>	18 in 2014 (6 advanced)</a:t>
            </a: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				</a:t>
            </a:r>
          </a:p>
          <a:p>
            <a:pPr lvl="1"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defRPr/>
            </a:pPr>
            <a:r>
              <a:rPr lang="en-US" b="1" dirty="0"/>
              <a:t>MTCA.4 users guide</a:t>
            </a:r>
          </a:p>
          <a:p>
            <a:pPr marL="1257300" lvl="2" indent="-342900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Book published by DESY/NAT				</a:t>
            </a:r>
            <a:endParaRPr lang="en-US" sz="1400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defRPr/>
            </a:pPr>
            <a:endParaRPr lang="en-US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defRPr/>
            </a:pPr>
            <a:r>
              <a:rPr lang="en-US" b="1" dirty="0"/>
              <a:t>Products marketing &amp; information 	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		</a:t>
            </a:r>
            <a:endParaRPr lang="en-US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  2 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3 MTCA.4 </a:t>
            </a: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workshops 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(9-11.12.2014)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	Special </a:t>
            </a: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task forces	</a:t>
            </a:r>
            <a:endParaRPr lang="en-US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Marketing on industrial exhibitions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112" charset="-128"/>
              </a:rPr>
              <a:t>28 (+11) </a:t>
            </a:r>
            <a:r>
              <a:rPr lang="en-US" b="1" dirty="0">
                <a:solidFill>
                  <a:srgbClr val="FF0000"/>
                </a:solidFill>
                <a:ea typeface="ＭＳ Ｐゴシック" pitchFamily="112" charset="-128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112" charset="-128"/>
              </a:rPr>
              <a:t>2013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ea typeface="ＭＳ Ｐゴシック" pitchFamily="112" charset="-128"/>
              </a:rPr>
              <a:t>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112" charset="-128"/>
              </a:rPr>
              <a:t>	30 (+10) in 2014 planned</a:t>
            </a:r>
            <a:endParaRPr lang="en-US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Webpage	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 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defRPr/>
            </a:pPr>
            <a:endParaRPr lang="en-US" sz="1600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validation-fund  (HVF)</a:t>
            </a:r>
            <a:endParaRPr lang="de-DE" dirty="0"/>
          </a:p>
        </p:txBody>
      </p:sp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4528896" y="1363063"/>
            <a:ext cx="25192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/>
              <a:t>MTCA </a:t>
            </a:r>
            <a:r>
              <a:rPr lang="de-DE" sz="1000" dirty="0" err="1" smtClean="0"/>
              <a:t>Tutorials</a:t>
            </a:r>
            <a:r>
              <a:rPr lang="de-DE" sz="1000" dirty="0" smtClean="0"/>
              <a:t> </a:t>
            </a:r>
            <a:r>
              <a:rPr lang="de-DE" sz="1000" dirty="0" err="1" smtClean="0"/>
              <a:t>at</a:t>
            </a:r>
            <a:r>
              <a:rPr lang="de-DE" sz="1000" dirty="0" smtClean="0"/>
              <a:t>  DESY (05/2013)</a:t>
            </a:r>
          </a:p>
        </p:txBody>
      </p:sp>
      <p:pic>
        <p:nvPicPr>
          <p:cNvPr id="5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04" y="1593347"/>
            <a:ext cx="1622373" cy="1514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367" y="4826556"/>
            <a:ext cx="3595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Webpage </a:t>
            </a:r>
            <a:r>
              <a:rPr lang="en-US" b="1" dirty="0"/>
              <a:t>URL  </a:t>
            </a:r>
            <a:r>
              <a:rPr lang="en-US" b="1" dirty="0">
                <a:hlinkClick r:id="rId4"/>
              </a:rPr>
              <a:t>http://mtca.desy.de</a:t>
            </a:r>
            <a:r>
              <a:rPr lang="en-US" b="1" dirty="0" smtClean="0">
                <a:hlinkClick r:id="rId4"/>
              </a:rPr>
              <a:t>/</a:t>
            </a:r>
            <a:endParaRPr lang="de-DE" b="1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42" y="5126458"/>
            <a:ext cx="4206605" cy="21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11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045028" y="4560116"/>
            <a:ext cx="308758" cy="151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045028" y="4560116"/>
            <a:ext cx="308758" cy="151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05" y="3647817"/>
            <a:ext cx="1379101" cy="9206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3" y="1390343"/>
            <a:ext cx="1611191" cy="1075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5"/>
          <p:cNvSpPr txBox="1">
            <a:spLocks noChangeArrowheads="1"/>
          </p:cNvSpPr>
          <p:nvPr/>
        </p:nvSpPr>
        <p:spPr bwMode="auto">
          <a:xfrm>
            <a:off x="7289177" y="2416225"/>
            <a:ext cx="13724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IPAC 2013 Shanghai</a:t>
            </a:r>
          </a:p>
        </p:txBody>
      </p:sp>
      <p:sp>
        <p:nvSpPr>
          <p:cNvPr id="18" name="Textfeld 5"/>
          <p:cNvSpPr txBox="1">
            <a:spLocks noChangeArrowheads="1"/>
          </p:cNvSpPr>
          <p:nvPr/>
        </p:nvSpPr>
        <p:spPr bwMode="auto">
          <a:xfrm>
            <a:off x="5915006" y="3260105"/>
            <a:ext cx="145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Embeddedworld 2013 </a:t>
            </a:r>
          </a:p>
          <a:p>
            <a:r>
              <a:rPr lang="de-DE" sz="1000" dirty="0" smtClean="0"/>
              <a:t>Nürnberg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3" y="2620739"/>
            <a:ext cx="1646144" cy="8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5"/>
          <p:cNvSpPr txBox="1">
            <a:spLocks noChangeArrowheads="1"/>
          </p:cNvSpPr>
          <p:nvPr/>
        </p:nvSpPr>
        <p:spPr bwMode="auto">
          <a:xfrm>
            <a:off x="7285248" y="3393682"/>
            <a:ext cx="1431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TWEPP 2013 Perugia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8" y="3623174"/>
            <a:ext cx="1293296" cy="96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7592649" y="4543895"/>
            <a:ext cx="141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 smtClean="0"/>
              <a:t>European Microwave </a:t>
            </a:r>
          </a:p>
          <a:p>
            <a:r>
              <a:rPr lang="en-US" sz="1000" dirty="0" smtClean="0"/>
              <a:t>Week2013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9753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validation-fund  (HVF)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49" y="1299181"/>
            <a:ext cx="3099425" cy="18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34" y="4239545"/>
            <a:ext cx="2291168" cy="12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262" y="923253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comes next…</a:t>
            </a:r>
            <a:endParaRPr lang="de-D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9298" y="1446473"/>
            <a:ext cx="8642238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Focus for 2014:</a:t>
            </a:r>
          </a:p>
          <a:p>
            <a:endParaRPr lang="en-US" sz="9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Interoperability issues to be solved!</a:t>
            </a:r>
          </a:p>
          <a:p>
            <a:pPr lvl="1"/>
            <a:endParaRPr lang="en-US" sz="11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AIW25 will be at DESY  @ Apr 2014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1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AIW26 like at </a:t>
            </a:r>
            <a:r>
              <a:rPr lang="en-US" dirty="0" err="1" smtClean="0"/>
              <a:t>Vadatech</a:t>
            </a:r>
            <a:r>
              <a:rPr lang="en-US" dirty="0" smtClean="0"/>
              <a:t> @ Oct 2014</a:t>
            </a:r>
          </a:p>
          <a:p>
            <a:pPr lvl="1"/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Focus on firmware/ software “easy to integrate”</a:t>
            </a:r>
          </a:p>
          <a:p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Marketing: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Science: change focus towards new fields 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Instrumentation/Laser/Radar/Astrophysics/Plasma/….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Industry: to be continued…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dirty="0" smtClean="0"/>
              <a:t>Industrial processing</a:t>
            </a:r>
            <a:endParaRPr lang="en-US" sz="1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Start program to approach Technical Universities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HGF Accelerator &amp; Research Program (ARD) 2015-2019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Tech. Transfer of MTCA.4 to HGF centers (HZB/HZDR/KIT/GSI/HZJ/DESY)</a:t>
            </a:r>
            <a:endParaRPr lang="en-US" sz="1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endParaRPr lang="en-US" sz="1800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11" y="3438525"/>
            <a:ext cx="1300646" cy="31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711" y="3145305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MTCA4U, M. </a:t>
            </a:r>
            <a:r>
              <a:rPr lang="en-US" dirty="0" err="1" smtClean="0"/>
              <a:t>Killenberg</a:t>
            </a:r>
            <a:endParaRPr lang="de-DE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095521" y="3190638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136" y="3962546"/>
            <a:ext cx="239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Market study by DESY, T. Walter</a:t>
            </a:r>
            <a:endParaRPr lang="de-DE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5" y="2287891"/>
            <a:ext cx="682254" cy="39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 bwMode="auto">
          <a:xfrm>
            <a:off x="6093546" y="3461788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12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45115" y="890317"/>
            <a:ext cx="4356381" cy="57242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Personal…/ </a:t>
            </a:r>
            <a:r>
              <a:rPr lang="de-DE" dirty="0" err="1" smtClean="0"/>
              <a:t>faces</a:t>
            </a:r>
            <a:r>
              <a:rPr lang="de-DE" dirty="0" smtClean="0"/>
              <a:t> … / HVF </a:t>
            </a:r>
            <a:r>
              <a:rPr lang="de-DE" dirty="0" err="1" smtClean="0"/>
              <a:t>team</a:t>
            </a:r>
            <a:r>
              <a:rPr lang="de-DE" dirty="0" smtClean="0"/>
              <a:t>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70" y="1558121"/>
            <a:ext cx="1215983" cy="168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11" y="1558119"/>
            <a:ext cx="1269641" cy="16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056" y="121699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610" y="121699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Contracts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2615" y="1216996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Software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1003" y="1216996"/>
            <a:ext cx="1732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Tech. Marketing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713" y="3266659"/>
            <a:ext cx="1648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Thomas Walter</a:t>
            </a:r>
            <a:endParaRPr lang="de-D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7962" y="3266659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Ilka</a:t>
            </a:r>
            <a:r>
              <a:rPr lang="en-US" b="1" dirty="0" smtClean="0"/>
              <a:t> </a:t>
            </a:r>
            <a:r>
              <a:rPr lang="en-US" b="1" dirty="0" err="1" smtClean="0"/>
              <a:t>Mahns</a:t>
            </a:r>
            <a:endParaRPr lang="de-D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5115" y="3266659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Martin </a:t>
            </a:r>
            <a:r>
              <a:rPr lang="en-US" b="1" dirty="0" err="1" smtClean="0"/>
              <a:t>Killenberg</a:t>
            </a:r>
            <a:endParaRPr lang="de-D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58495" y="3266659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Annika </a:t>
            </a:r>
            <a:r>
              <a:rPr lang="en-US" b="1" dirty="0" err="1" smtClean="0"/>
              <a:t>Rosner</a:t>
            </a:r>
            <a:endParaRPr lang="de-DE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71083" y="4165766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Event/</a:t>
            </a:r>
            <a:r>
              <a:rPr lang="en-US" b="1" dirty="0" err="1" smtClean="0"/>
              <a:t>Markt</a:t>
            </a:r>
            <a:r>
              <a:rPr lang="en-US" b="1" dirty="0" smtClean="0"/>
              <a:t>.</a:t>
            </a:r>
          </a:p>
        </p:txBody>
      </p:sp>
      <p:pic>
        <p:nvPicPr>
          <p:cNvPr id="5130" name="Picture 10" descr="F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6" y="4490160"/>
            <a:ext cx="1176721" cy="16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849160" y="6149863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Katharina Fein</a:t>
            </a:r>
            <a:endParaRPr lang="de-DE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69754" y="4189516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Development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54671" y="616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Michael </a:t>
            </a:r>
            <a:r>
              <a:rPr lang="en-US" b="1" dirty="0" err="1" smtClean="0"/>
              <a:t>Fenner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8" y="4490160"/>
            <a:ext cx="1230797" cy="163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4" y="1558122"/>
            <a:ext cx="1157583" cy="16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49" y="1555550"/>
            <a:ext cx="1154374" cy="1692474"/>
          </a:xfrm>
          <a:prstGeom prst="rect">
            <a:avLst/>
          </a:prstGeom>
        </p:spPr>
      </p:pic>
      <p:pic>
        <p:nvPicPr>
          <p:cNvPr id="37" name="Picture 2" descr="Description: D:\Buffer\Bilder\F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16" y="4165766"/>
            <a:ext cx="689280" cy="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1" y="4147766"/>
            <a:ext cx="776833" cy="936000"/>
          </a:xfrm>
          <a:prstGeom prst="rect">
            <a:avLst/>
          </a:prstGeom>
        </p:spPr>
      </p:pic>
      <p:pic>
        <p:nvPicPr>
          <p:cNvPr id="40" name="Picture 2" descr="https://owa.desy.de/exchange/imalka/Inbox/Tabelle%20%2B%20Bild.EML/PeterG%C3%B6ttlicher.jpg/C58EA28C-18C0-4a97-9AF2-036E93DDAFB3/PeterG%C3%B6ttlicher.jpg?attach=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49" y="4165766"/>
            <a:ext cx="6803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N:\intern\TT Akten\FIN - Finanzen\2010-060 MSK LLRF-Technologie\Validierungsfond\Entscheidungsboardsitzung\Dieter Notz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t="22178" r="18609"/>
          <a:stretch/>
        </p:blipFill>
        <p:spPr bwMode="auto">
          <a:xfrm>
            <a:off x="3718024" y="4165766"/>
            <a:ext cx="742376" cy="10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3" y="4147014"/>
            <a:ext cx="737379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431" y="3799504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faces…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078746" y="890317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spring/summer 2013</a:t>
            </a:r>
            <a:endParaRPr lang="de-DE" dirty="0"/>
          </a:p>
        </p:txBody>
      </p:sp>
      <p:pic>
        <p:nvPicPr>
          <p:cNvPr id="43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8" b="81273"/>
          <a:stretch/>
        </p:blipFill>
        <p:spPr>
          <a:xfrm flipH="1">
            <a:off x="509228" y="5559890"/>
            <a:ext cx="417509" cy="487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633" y="5548899"/>
            <a:ext cx="409544" cy="476406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113" y="5560290"/>
            <a:ext cx="362628" cy="48740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5242" y="5559409"/>
            <a:ext cx="360526" cy="47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"/>
          <p:cNvSpPr/>
          <p:nvPr/>
        </p:nvSpPr>
        <p:spPr>
          <a:xfrm flipH="1">
            <a:off x="3964499" y="4875541"/>
            <a:ext cx="45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/>
              <a:t>.</a:t>
            </a:r>
            <a:endParaRPr lang="de-DE"/>
          </a:p>
        </p:txBody>
      </p: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5443" y="5569946"/>
            <a:ext cx="375634" cy="46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4827" y="5575114"/>
            <a:ext cx="349919" cy="46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3851" y="5578126"/>
            <a:ext cx="372695" cy="465869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9094" y="5559275"/>
            <a:ext cx="370155" cy="46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uppieren 54"/>
          <p:cNvGrpSpPr/>
          <p:nvPr/>
        </p:nvGrpSpPr>
        <p:grpSpPr>
          <a:xfrm>
            <a:off x="3900983" y="5615040"/>
            <a:ext cx="510121" cy="674064"/>
            <a:chOff x="8120794" y="4709305"/>
            <a:chExt cx="1124424" cy="1119805"/>
          </a:xfrm>
        </p:grpSpPr>
        <p:sp>
          <p:nvSpPr>
            <p:cNvPr id="54" name="Rectangle 43"/>
            <p:cNvSpPr/>
            <p:nvPr/>
          </p:nvSpPr>
          <p:spPr bwMode="auto">
            <a:xfrm>
              <a:off x="8120794" y="4709305"/>
              <a:ext cx="754040" cy="9317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43"/>
            <p:cNvSpPr/>
            <p:nvPr/>
          </p:nvSpPr>
          <p:spPr bwMode="auto">
            <a:xfrm>
              <a:off x="8259932" y="4800484"/>
              <a:ext cx="754040" cy="9317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43"/>
            <p:cNvSpPr/>
            <p:nvPr/>
          </p:nvSpPr>
          <p:spPr bwMode="auto">
            <a:xfrm>
              <a:off x="8491178" y="4897353"/>
              <a:ext cx="754040" cy="9317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4073" y="522331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Developers</a:t>
            </a:r>
            <a:endParaRPr lang="de-DE" dirty="0"/>
          </a:p>
        </p:txBody>
      </p:sp>
      <p:pic>
        <p:nvPicPr>
          <p:cNvPr id="58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99" y="5581821"/>
            <a:ext cx="413270" cy="443484"/>
          </a:xfrm>
          <a:prstGeom prst="rect">
            <a:avLst/>
          </a:prstGeom>
        </p:spPr>
      </p:pic>
      <p:sp>
        <p:nvSpPr>
          <p:cNvPr id="60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13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1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959" y="2775099"/>
            <a:ext cx="4729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Workshop organization</a:t>
            </a:r>
            <a:endParaRPr lang="de-DE" sz="3200" b="1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14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4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451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Lunch</a:t>
            </a:r>
            <a:endParaRPr lang="en-GB" b="1" dirty="0"/>
          </a:p>
          <a:p>
            <a:r>
              <a:rPr lang="en-GB" dirty="0" smtClean="0"/>
              <a:t>Lunch </a:t>
            </a:r>
            <a:r>
              <a:rPr lang="en-GB" dirty="0"/>
              <a:t>tickets valid until 10 €</a:t>
            </a:r>
          </a:p>
          <a:p>
            <a:r>
              <a:rPr lang="en-GB" dirty="0"/>
              <a:t>DESY canteen building 9, opposite of lecture </a:t>
            </a:r>
            <a:r>
              <a:rPr lang="en-GB" dirty="0" smtClean="0"/>
              <a:t>hall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Dinner</a:t>
            </a:r>
          </a:p>
          <a:p>
            <a:r>
              <a:rPr lang="en-GB" dirty="0" smtClean="0"/>
              <a:t>Wednesday, November 11</a:t>
            </a:r>
            <a:r>
              <a:rPr lang="en-GB" baseline="30000" dirty="0" smtClean="0"/>
              <a:t>th</a:t>
            </a:r>
            <a:r>
              <a:rPr lang="en-GB" dirty="0" smtClean="0"/>
              <a:t> at 20:00</a:t>
            </a:r>
          </a:p>
          <a:p>
            <a:r>
              <a:rPr lang="en-GB" dirty="0" smtClean="0"/>
              <a:t>During exhibition in building 9</a:t>
            </a:r>
          </a:p>
          <a:p>
            <a:r>
              <a:rPr lang="en-GB" dirty="0"/>
              <a:t>e</a:t>
            </a:r>
            <a:r>
              <a:rPr lang="en-GB" dirty="0" smtClean="0"/>
              <a:t>nd 22:00</a:t>
            </a:r>
            <a:endParaRPr lang="en-GB" dirty="0"/>
          </a:p>
          <a:p>
            <a:endParaRPr lang="en-GB" dirty="0" smtClean="0"/>
          </a:p>
          <a:p>
            <a:pPr>
              <a:buFont typeface="Wingdings"/>
              <a:buChar char="à"/>
            </a:pP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300868"/>
            <a:ext cx="4102100" cy="4025591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15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8466348" cy="5077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DESY tour</a:t>
            </a:r>
          </a:p>
          <a:p>
            <a:r>
              <a:rPr lang="en-GB" dirty="0"/>
              <a:t>Meeting point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in front of the registration desk</a:t>
            </a:r>
          </a:p>
          <a:p>
            <a:r>
              <a:rPr lang="en-GB" dirty="0"/>
              <a:t>Please be on </a:t>
            </a:r>
            <a:r>
              <a:rPr lang="en-GB" dirty="0" smtClean="0"/>
              <a:t>time!</a:t>
            </a:r>
            <a:endParaRPr lang="en-GB" dirty="0"/>
          </a:p>
          <a:p>
            <a:r>
              <a:rPr lang="en-GB" dirty="0"/>
              <a:t>Canteen closes at 14:00 </a:t>
            </a:r>
            <a:r>
              <a:rPr lang="en-GB" dirty="0">
                <a:sym typeface="Wingdings" panose="05000000000000000000" pitchFamily="2" charset="2"/>
              </a:rPr>
              <a:t> lunch in cafeteria possible (also building 9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1" y="3136164"/>
            <a:ext cx="4553140" cy="30294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16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1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323528" y="980728"/>
            <a:ext cx="8466348" cy="512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Group photo</a:t>
            </a:r>
          </a:p>
          <a:p>
            <a:r>
              <a:rPr lang="en-GB" dirty="0"/>
              <a:t>Wednesday, </a:t>
            </a:r>
            <a:r>
              <a:rPr lang="en-GB" dirty="0" smtClean="0"/>
              <a:t>November 11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at </a:t>
            </a:r>
            <a:r>
              <a:rPr lang="en-GB" dirty="0" smtClean="0"/>
              <a:t>13:10</a:t>
            </a:r>
          </a:p>
          <a:p>
            <a:r>
              <a:rPr lang="en-GB" dirty="0" smtClean="0"/>
              <a:t>Meeting point (depending on weather) in the lecture hall or in front of building 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WLAN</a:t>
            </a:r>
          </a:p>
          <a:p>
            <a:r>
              <a:rPr lang="de-DE" dirty="0" err="1" smtClean="0"/>
              <a:t>name</a:t>
            </a:r>
            <a:r>
              <a:rPr lang="de-DE" dirty="0" smtClean="0"/>
              <a:t> ”</a:t>
            </a:r>
            <a:r>
              <a:rPr lang="de-DE" b="1" dirty="0" smtClean="0"/>
              <a:t>MTCA-Workshop</a:t>
            </a:r>
            <a:r>
              <a:rPr lang="de-DE" dirty="0"/>
              <a:t>” 	</a:t>
            </a:r>
            <a:endParaRPr lang="en-GB" dirty="0" smtClean="0"/>
          </a:p>
          <a:p>
            <a:r>
              <a:rPr lang="en-GB" dirty="0" smtClean="0"/>
              <a:t>Password </a:t>
            </a:r>
            <a:r>
              <a:rPr lang="de-DE" b="1" dirty="0"/>
              <a:t>bFtL9hXb </a:t>
            </a:r>
            <a:r>
              <a:rPr lang="de-DE" dirty="0"/>
              <a:t>	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Please </a:t>
            </a:r>
            <a:r>
              <a:rPr lang="en-GB" b="1" dirty="0"/>
              <a:t>note: the </a:t>
            </a:r>
            <a:r>
              <a:rPr lang="en-GB" b="1" dirty="0" smtClean="0"/>
              <a:t>workshop will </a:t>
            </a:r>
            <a:r>
              <a:rPr lang="en-GB" b="1" dirty="0"/>
              <a:t>be audio </a:t>
            </a:r>
            <a:r>
              <a:rPr lang="en-GB" b="1" dirty="0" smtClean="0"/>
              <a:t>and</a:t>
            </a:r>
            <a:r>
              <a:rPr lang="en-GB" b="1" dirty="0"/>
              <a:t> </a:t>
            </a:r>
            <a:r>
              <a:rPr lang="en-GB" b="1" dirty="0" smtClean="0"/>
              <a:t>video 	recorded </a:t>
            </a:r>
            <a:r>
              <a:rPr lang="en-GB" b="1" dirty="0"/>
              <a:t>for live streaming. The talks will be </a:t>
            </a:r>
            <a:r>
              <a:rPr lang="en-GB" b="1" dirty="0" smtClean="0"/>
              <a:t>stored</a:t>
            </a:r>
            <a:r>
              <a:rPr lang="en-GB" b="1" dirty="0"/>
              <a:t> </a:t>
            </a:r>
            <a:r>
              <a:rPr lang="en-GB" b="1" dirty="0" smtClean="0"/>
              <a:t>and 	published </a:t>
            </a:r>
            <a:r>
              <a:rPr lang="en-GB" b="1" dirty="0"/>
              <a:t>after the workshop.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0" indent="0">
              <a:buFont typeface="Arial Black" pitchFamily="34" charset="0"/>
              <a:buNone/>
            </a:pPr>
            <a:endParaRPr lang="en-GB" dirty="0" smtClean="0"/>
          </a:p>
          <a:p>
            <a:pPr marL="0" indent="0">
              <a:buFont typeface="Arial Black" pitchFamily="34" charset="0"/>
              <a:buNone/>
            </a:pPr>
            <a:endParaRPr lang="en-GB" dirty="0"/>
          </a:p>
        </p:txBody>
      </p:sp>
      <p:pic>
        <p:nvPicPr>
          <p:cNvPr id="1026" name="Picture 2" descr="C:\Users\feink\AppData\Local\Microsoft\Windows\Temporary Internet Files\Content.IE5\4F8CCPUS\MC90041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8" y="5101601"/>
            <a:ext cx="536103" cy="4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17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6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149" y="1296543"/>
            <a:ext cx="61080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Wish you an informative</a:t>
            </a:r>
          </a:p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nd pleasant </a:t>
            </a:r>
            <a:endParaRPr lang="en-US" sz="4000" b="1" dirty="0"/>
          </a:p>
          <a:p>
            <a:pPr algn="ctr"/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MTCA Workshop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Thanks for attention</a:t>
            </a:r>
            <a:endParaRPr lang="de-DE" sz="4000" b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18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MicroTCA@DESY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00737" y="883359"/>
            <a:ext cx="884326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112" charset="-128"/>
              </a:rPr>
              <a:t>Nov. 2005: Reliability Workshop in </a:t>
            </a:r>
            <a:r>
              <a:rPr lang="en-US" sz="2400" dirty="0" err="1" smtClean="0">
                <a:ea typeface="ＭＳ Ｐゴシック" pitchFamily="112" charset="-128"/>
              </a:rPr>
              <a:t>Grömitz</a:t>
            </a:r>
            <a:r>
              <a:rPr lang="en-US" sz="2400" dirty="0" smtClean="0">
                <a:ea typeface="ＭＳ Ｐゴシック" pitchFamily="112" charset="-128"/>
              </a:rPr>
              <a:t>, Germany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 smtClean="0">
                <a:ea typeface="ＭＳ Ｐゴシック" pitchFamily="112" charset="-128"/>
              </a:rPr>
              <a:t>Joint </a:t>
            </a:r>
            <a:r>
              <a:rPr lang="en-US" sz="1800" b="1" dirty="0">
                <a:ea typeface="ＭＳ Ｐゴシック" pitchFamily="112" charset="-128"/>
              </a:rPr>
              <a:t>meeting with </a:t>
            </a:r>
            <a:r>
              <a:rPr lang="en-US" sz="1800" b="1" dirty="0" smtClean="0">
                <a:ea typeface="ＭＳ Ｐゴシック" pitchFamily="112" charset="-128"/>
              </a:rPr>
              <a:t>ILC </a:t>
            </a:r>
            <a:r>
              <a:rPr lang="en-US" b="1" dirty="0" smtClean="0">
                <a:ea typeface="ＭＳ Ｐゴシック" pitchFamily="112" charset="-128"/>
              </a:rPr>
              <a:t>(intern. linear collider, 33km, 500GeV)</a:t>
            </a:r>
            <a:endParaRPr lang="en-US" sz="1800" b="1" dirty="0"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112" charset="-128"/>
              </a:rPr>
              <a:t>Dec. 2007: XFEL Crate-Standard Workshop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>
                <a:ea typeface="ＭＳ Ｐゴシック" pitchFamily="112" charset="-128"/>
              </a:rPr>
              <a:t>MicroTCA and ATCA was defined to be used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112" charset="-128"/>
              </a:rPr>
              <a:t>Mar. 2009: First PICMG Meeting “</a:t>
            </a:r>
            <a:r>
              <a:rPr lang="en-US" sz="2400" dirty="0" err="1">
                <a:ea typeface="ＭＳ Ｐゴシック" pitchFamily="112" charset="-128"/>
              </a:rPr>
              <a:t>xTCA</a:t>
            </a:r>
            <a:r>
              <a:rPr lang="en-US" sz="2400" dirty="0">
                <a:ea typeface="ＭＳ Ｐゴシック" pitchFamily="112" charset="-128"/>
              </a:rPr>
              <a:t> for Physics”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>
                <a:ea typeface="ＭＳ Ｐゴシック" pitchFamily="112" charset="-128"/>
              </a:rPr>
              <a:t>Hardware group: rear I/O and </a:t>
            </a:r>
            <a:r>
              <a:rPr lang="en-US" sz="1800" b="1" dirty="0" smtClean="0">
                <a:ea typeface="ＭＳ Ｐゴシック" pitchFamily="112" charset="-128"/>
              </a:rPr>
              <a:t>timing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 smtClean="0">
                <a:ea typeface="ＭＳ Ｐゴシック" pitchFamily="112" charset="-128"/>
              </a:rPr>
              <a:t>Software </a:t>
            </a:r>
            <a:r>
              <a:rPr lang="en-US" sz="1800" b="1" dirty="0">
                <a:ea typeface="ＭＳ Ｐゴシック" pitchFamily="112" charset="-128"/>
              </a:rPr>
              <a:t>group: standardization of interfaces for FPGAs…</a:t>
            </a:r>
            <a:r>
              <a:rPr lang="en-US" sz="1800" b="1" dirty="0" err="1">
                <a:ea typeface="ＭＳ Ｐゴシック" pitchFamily="112" charset="-128"/>
              </a:rPr>
              <a:t>OPsys</a:t>
            </a:r>
            <a:endParaRPr lang="en-US" sz="1800" b="1" dirty="0"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112" charset="-128"/>
              </a:rPr>
              <a:t>Oct. 2011: Official announcement of PICMG Specification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>
                <a:ea typeface="ＭＳ Ｐゴシック" pitchFamily="112" charset="-128"/>
              </a:rPr>
              <a:t>“MTCA.4 Enhancements for Rear I/O and Precision Timing“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112" charset="-128"/>
              </a:rPr>
              <a:t>Jul. 2012: Start of Helmholtz </a:t>
            </a:r>
            <a:r>
              <a:rPr lang="en-US" sz="2400" dirty="0" smtClean="0">
                <a:ea typeface="ＭＳ Ｐゴシック" pitchFamily="112" charset="-128"/>
              </a:rPr>
              <a:t>Validation Fund</a:t>
            </a:r>
            <a:endParaRPr lang="en-US" sz="2400" dirty="0">
              <a:ea typeface="ＭＳ Ｐゴシック" pitchFamily="112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800" b="1" dirty="0">
                <a:ea typeface="ＭＳ Ｐゴシック" pitchFamily="112" charset="-128"/>
              </a:rPr>
              <a:t>„MicroTCA.4 for Industry</a:t>
            </a:r>
            <a:r>
              <a:rPr lang="en-US" sz="1800" b="1" dirty="0" smtClean="0">
                <a:ea typeface="ＭＳ Ｐゴシック" pitchFamily="112" charset="-128"/>
              </a:rPr>
              <a:t>“</a:t>
            </a:r>
            <a:endParaRPr lang="en-US" sz="2000" b="1" dirty="0">
              <a:ea typeface="ＭＳ Ｐゴシック" pitchFamily="112" charset="-128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2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47" y="3023567"/>
            <a:ext cx="4499230" cy="309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572" y="850378"/>
            <a:ext cx="8330012" cy="539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261748"/>
                </a:solidFill>
                <a:ea typeface="ＭＳ Ｐゴシック" pitchFamily="112" charset="-128"/>
              </a:rPr>
              <a:t>What is the HGF validation fond?</a:t>
            </a: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endParaRPr lang="en-US" sz="5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Finance instrument to support the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spin-off and technology transfer from scientific, technical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inventions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or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developments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from HGF centers to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the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industry and society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Validation: increase of value (material/immaterial) with direct application to society / industry </a:t>
            </a:r>
            <a:endParaRPr lang="en-US" sz="18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7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Ideally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: generate commercial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product  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Boundaries:</a:t>
            </a: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Duration 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max. 2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years</a:t>
            </a: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7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Funding max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. 2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M€/</a:t>
            </a:r>
            <a:r>
              <a:rPr lang="en-US" sz="1800" b="1" dirty="0">
                <a:solidFill>
                  <a:srgbClr val="261748"/>
                </a:solidFill>
                <a:ea typeface="ＭＳ Ｐゴシック" pitchFamily="112" charset="-128"/>
              </a:rPr>
              <a:t>a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(50% by HGF)</a:t>
            </a:r>
          </a:p>
          <a:p>
            <a:pPr marL="285750" indent="-2857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Screening of DESY (2011):</a:t>
            </a:r>
            <a:endParaRPr lang="en-US" sz="24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“MTCA.4 ….” good candidate</a:t>
            </a:r>
            <a:endParaRPr lang="en-US" sz="18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71450" indent="-17145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Helmholtz association (HGF) validation-fond  (HVF)</a:t>
            </a:r>
            <a:endParaRPr lang="de-D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3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737" y="804929"/>
            <a:ext cx="884326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112" charset="-128"/>
              </a:rPr>
              <a:t>Board developed for X-FEL/FLASH</a:t>
            </a:r>
          </a:p>
          <a:p>
            <a:pPr marL="342900" indent="-342900" defTabSz="914400">
              <a:spcBef>
                <a:spcPts val="600"/>
              </a:spcBef>
              <a:spcAft>
                <a:spcPts val="1200"/>
              </a:spcAft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1748"/>
                </a:solidFill>
                <a:ea typeface="ＭＳ Ｐゴシック" pitchFamily="112" charset="-128"/>
              </a:rPr>
              <a:t>… 2012 substantial investment to develop platform and various modules: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Helmholtz validation-fund  (HVF)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11450" y="3617781"/>
            <a:ext cx="487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80"/>
                </a:solidFill>
              </a:rPr>
              <a:t>RTM backplane (precision analog, here RF/</a:t>
            </a:r>
            <a:r>
              <a:rPr lang="en-US" sz="1400" dirty="0" err="1" smtClean="0">
                <a:solidFill>
                  <a:srgbClr val="800080"/>
                </a:solidFill>
              </a:rPr>
              <a:t>Clk</a:t>
            </a:r>
            <a:r>
              <a:rPr lang="en-US" sz="1400" dirty="0" smtClean="0">
                <a:solidFill>
                  <a:srgbClr val="800080"/>
                </a:solidFill>
              </a:rPr>
              <a:t> distribution)</a:t>
            </a:r>
            <a:endParaRPr lang="de-DE" sz="1400" dirty="0">
              <a:solidFill>
                <a:srgbClr val="80008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1450" y="1628323"/>
            <a:ext cx="4869709" cy="2231360"/>
            <a:chOff x="344389" y="3132156"/>
            <a:chExt cx="4869709" cy="2231360"/>
          </a:xfrm>
        </p:grpSpPr>
        <p:sp>
          <p:nvSpPr>
            <p:cNvPr id="3" name="TextBox 2"/>
            <p:cNvSpPr txBox="1"/>
            <p:nvPr/>
          </p:nvSpPr>
          <p:spPr>
            <a:xfrm>
              <a:off x="344389" y="3516857"/>
              <a:ext cx="96212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</a:rPr>
                <a:t>DAMC02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X1TIMER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X2TIMER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uTC-V5</a:t>
              </a:r>
              <a:endParaRPr lang="en-US" sz="1400" dirty="0">
                <a:solidFill>
                  <a:srgbClr val="0066FF"/>
                </a:solidFill>
              </a:endParaRP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uTC-K7</a:t>
              </a:r>
              <a:endParaRPr lang="en-US" sz="1400" dirty="0">
                <a:solidFill>
                  <a:srgbClr val="0066FF"/>
                </a:solidFill>
              </a:endParaRP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DS800</a:t>
              </a:r>
            </a:p>
            <a:p>
              <a:r>
                <a:rPr lang="en-US" sz="1400" dirty="0" smtClean="0">
                  <a:solidFill>
                    <a:srgbClr val="0066FF"/>
                  </a:solidFill>
                </a:rPr>
                <a:t>…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3455" y="3516857"/>
              <a:ext cx="174759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RTM test boards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MPS </a:t>
              </a:r>
              <a:r>
                <a:rPr lang="en-US" sz="1400" dirty="0">
                  <a:solidFill>
                    <a:srgbClr val="00B050"/>
                  </a:solidFill>
                </a:rPr>
                <a:t>signal adapter</a:t>
              </a:r>
            </a:p>
            <a:p>
              <a:r>
                <a:rPr lang="en-US" sz="1400" dirty="0">
                  <a:solidFill>
                    <a:srgbClr val="00B050"/>
                  </a:solidFill>
                </a:rPr>
                <a:t>AD-DA-converter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Coupler interlock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Beam loss monitor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Toroid readout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Wire scanner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8408" y="3516857"/>
              <a:ext cx="1409360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uDWC</a:t>
              </a:r>
              <a:endParaRPr lang="en-US" sz="1400" dirty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APD stretcher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BPM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uDWC-VM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uVM</a:t>
              </a:r>
              <a:endParaRPr lang="en-US" sz="1400" dirty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uLOG (eRTM)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Adapters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uRFB</a:t>
              </a:r>
              <a:endParaRPr lang="en-US" sz="1400" dirty="0" smtClean="0">
                <a:solidFill>
                  <a:srgbClr val="00B050"/>
                </a:solidFill>
              </a:endParaRP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98" y="3132156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AMCs</a:t>
              </a:r>
              <a:endParaRPr lang="de-DE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1337" y="3132156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RTMs</a:t>
              </a:r>
              <a:endParaRPr lang="de-DE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Right Brace 21"/>
            <p:cNvSpPr/>
            <p:nvPr/>
          </p:nvSpPr>
          <p:spPr bwMode="auto">
            <a:xfrm rot="16200000">
              <a:off x="764946" y="3097236"/>
              <a:ext cx="148442" cy="839238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16200000">
              <a:off x="3326450" y="1703429"/>
              <a:ext cx="148443" cy="3626852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4318" y="1628323"/>
            <a:ext cx="3067190" cy="3547611"/>
            <a:chOff x="5977257" y="3132156"/>
            <a:chExt cx="3067190" cy="3547611"/>
          </a:xfrm>
        </p:grpSpPr>
        <p:sp>
          <p:nvSpPr>
            <p:cNvPr id="6" name="TextBox 5"/>
            <p:cNvSpPr txBox="1"/>
            <p:nvPr/>
          </p:nvSpPr>
          <p:spPr>
            <a:xfrm>
              <a:off x="5990343" y="3516857"/>
              <a:ext cx="131959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Crates</a:t>
              </a:r>
            </a:p>
            <a:p>
              <a:r>
                <a:rPr lang="en-US" sz="1400" dirty="0" smtClean="0"/>
                <a:t>PS-1138/…</a:t>
              </a:r>
              <a:endParaRPr lang="en-US" sz="1400" dirty="0"/>
            </a:p>
            <a:p>
              <a:r>
                <a:rPr lang="en-US" sz="1400" dirty="0" smtClean="0"/>
                <a:t>PM Wiener</a:t>
              </a:r>
            </a:p>
            <a:p>
              <a:r>
                <a:rPr lang="en-US" sz="1400" dirty="0" smtClean="0"/>
                <a:t>SIS8300/8900</a:t>
              </a:r>
            </a:p>
            <a:p>
              <a:r>
                <a:rPr lang="en-US" sz="1400" dirty="0" smtClean="0"/>
                <a:t>AM900</a:t>
              </a:r>
              <a:endParaRPr lang="de-DE" sz="1400" dirty="0"/>
            </a:p>
            <a:p>
              <a:r>
                <a:rPr lang="en-US" sz="1400" dirty="0" smtClean="0"/>
                <a:t>uLOG (RTM)</a:t>
              </a:r>
              <a:endParaRPr lang="en-US" sz="1400" dirty="0"/>
            </a:p>
            <a:p>
              <a:r>
                <a:rPr lang="en-US" sz="1400" dirty="0" err="1" smtClean="0"/>
                <a:t>ADQxxx</a:t>
              </a:r>
              <a:endParaRPr lang="en-US" sz="1400" dirty="0"/>
            </a:p>
            <a:p>
              <a:r>
                <a:rPr lang="en-US" sz="1400" dirty="0" smtClean="0"/>
                <a:t>MCH</a:t>
              </a:r>
            </a:p>
            <a:p>
              <a:r>
                <a:rPr lang="en-US" sz="1400" dirty="0" smtClean="0"/>
                <a:t>TAMC900</a:t>
              </a:r>
              <a:endParaRPr lang="en-US" sz="1400" dirty="0"/>
            </a:p>
            <a:p>
              <a:r>
                <a:rPr lang="en-US" sz="1400" dirty="0" smtClean="0"/>
                <a:t>ADIO24</a:t>
              </a:r>
            </a:p>
            <a:p>
              <a:r>
                <a:rPr lang="en-US" sz="1400" b="1" dirty="0" smtClean="0"/>
                <a:t>…</a:t>
              </a:r>
            </a:p>
          </p:txBody>
        </p:sp>
        <p:pic>
          <p:nvPicPr>
            <p:cNvPr id="10" name="Picture 2" descr="struck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112" y="3331996"/>
              <a:ext cx="943651" cy="31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ont Panel Expres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666" y="4134472"/>
              <a:ext cx="1100137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EL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343" y="4353547"/>
              <a:ext cx="831023" cy="54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929" y="6222729"/>
              <a:ext cx="386019" cy="40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http://www.tews.com/coremedia/misc/img/logo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717" y="5298494"/>
              <a:ext cx="930720" cy="30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024" y="4933960"/>
              <a:ext cx="1223423" cy="24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977257" y="3132156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Industry</a:t>
              </a:r>
              <a:endParaRPr lang="de-DE" sz="1400" b="1" dirty="0"/>
            </a:p>
          </p:txBody>
        </p:sp>
        <p:sp>
          <p:nvSpPr>
            <p:cNvPr id="25" name="Right Brace 24"/>
            <p:cNvSpPr/>
            <p:nvPr/>
          </p:nvSpPr>
          <p:spPr bwMode="auto">
            <a:xfrm rot="16200000">
              <a:off x="6518570" y="2905277"/>
              <a:ext cx="148443" cy="1231067"/>
            </a:xfrm>
            <a:prstGeom prst="rightBrace">
              <a:avLst>
                <a:gd name="adj1" fmla="val 8333"/>
                <a:gd name="adj2" fmla="val 51239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836" y="6008674"/>
              <a:ext cx="1350262" cy="283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98" y="5670120"/>
              <a:ext cx="1019425" cy="265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70" y="3720050"/>
              <a:ext cx="1107243" cy="29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111" y="6282014"/>
              <a:ext cx="1259712" cy="37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94" y="6253122"/>
              <a:ext cx="629982" cy="426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4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8" y="5198667"/>
            <a:ext cx="521816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Jan 2012: Pre-proposal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Apr 2012: Proposal (~ 20 sub-packages)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Jun 2012: Approved full funding received 4 M€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Jul. 2012: Project start</a:t>
            </a:r>
            <a:endParaRPr lang="de-DE" sz="1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5831" y="3971762"/>
            <a:ext cx="5427097" cy="976992"/>
            <a:chOff x="215831" y="3971762"/>
            <a:chExt cx="5427097" cy="97699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58519" y="3971762"/>
              <a:ext cx="5084409" cy="976992"/>
            </a:xfrm>
            <a:prstGeom prst="rect">
              <a:avLst/>
            </a:prstGeom>
            <a:solidFill>
              <a:srgbClr val="DDDDD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15831" y="4174378"/>
              <a:ext cx="191238" cy="4319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519" y="3971762"/>
              <a:ext cx="5062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Many of the module being design within collaboration </a:t>
              </a:r>
            </a:p>
          </p:txBody>
        </p:sp>
        <p:pic>
          <p:nvPicPr>
            <p:cNvPr id="31" name="Picture 26" descr="TUL_DMCS_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777" y="4374129"/>
              <a:ext cx="466725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8" descr="logo_is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44" y="4370793"/>
              <a:ext cx="707684" cy="443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904164" y="4370792"/>
              <a:ext cx="599014" cy="46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logo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765" y="4335718"/>
              <a:ext cx="412955" cy="5071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4527443" y="44570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validation-fund  (HVF</a:t>
            </a:r>
            <a:r>
              <a:rPr lang="en-US" dirty="0" smtClean="0"/>
              <a:t>) “MTCA for Industry”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3849" y="804723"/>
            <a:ext cx="8543925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Main objectives of project: </a:t>
            </a:r>
            <a:r>
              <a:rPr lang="en-US" sz="2000" b="1" dirty="0"/>
              <a:t>	</a:t>
            </a:r>
            <a:endParaRPr lang="en-US" sz="1100" b="1" dirty="0"/>
          </a:p>
          <a:p>
            <a:pPr>
              <a:defRPr/>
            </a:pPr>
            <a:r>
              <a:rPr lang="en-US" sz="2000" dirty="0" smtClean="0"/>
              <a:t>Establish </a:t>
            </a:r>
            <a:r>
              <a:rPr lang="en-US" sz="2000" dirty="0"/>
              <a:t>MTCA.4 electron crate system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/>
              <a:t>In accelerator community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/>
              <a:t>Industrial branches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/>
              <a:t>Scientific </a:t>
            </a:r>
            <a:r>
              <a:rPr lang="en-US" sz="1600" dirty="0" smtClean="0"/>
              <a:t>community</a:t>
            </a:r>
            <a:endParaRPr lang="en-US" sz="1050" dirty="0"/>
          </a:p>
          <a:p>
            <a:pPr>
              <a:defRPr/>
            </a:pPr>
            <a:r>
              <a:rPr lang="en-US" sz="2000" dirty="0" smtClean="0"/>
              <a:t>by reducing the market entry barriers and foster MTCA.4 to industry 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000" dirty="0" smtClean="0"/>
              <a:t>Business model: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800" dirty="0"/>
              <a:t> </a:t>
            </a:r>
            <a:r>
              <a:rPr lang="en-US" sz="1600" dirty="0"/>
              <a:t>Marketing for the </a:t>
            </a:r>
            <a:r>
              <a:rPr lang="en-US" sz="1600" dirty="0" smtClean="0"/>
              <a:t>RF controls modules </a:t>
            </a:r>
            <a:r>
              <a:rPr lang="en-US" sz="1600" dirty="0"/>
              <a:t>via Company using DESY </a:t>
            </a:r>
            <a:r>
              <a:rPr lang="en-US" sz="1600" dirty="0" smtClean="0"/>
              <a:t>License</a:t>
            </a:r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r>
              <a:rPr lang="en-US" sz="2000" dirty="0" smtClean="0"/>
              <a:t>Funding distribution: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61537" y="3367118"/>
            <a:ext cx="6536672" cy="3329698"/>
            <a:chOff x="861537" y="3367118"/>
            <a:chExt cx="6536672" cy="3329698"/>
          </a:xfrm>
        </p:grpSpPr>
        <p:grpSp>
          <p:nvGrpSpPr>
            <p:cNvPr id="4" name="Group 3"/>
            <p:cNvGrpSpPr/>
            <p:nvPr/>
          </p:nvGrpSpPr>
          <p:grpSpPr>
            <a:xfrm>
              <a:off x="861537" y="3820933"/>
              <a:ext cx="6536672" cy="2875883"/>
              <a:chOff x="2381861" y="4208526"/>
              <a:chExt cx="6564520" cy="2613849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861" y="4208526"/>
                <a:ext cx="6564520" cy="2613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9250" y="6518325"/>
                <a:ext cx="821149" cy="184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9250" y="4441373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50%</a:t>
                </a:r>
                <a:endParaRPr lang="de-DE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00022" y="561881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3</a:t>
                </a:r>
                <a:r>
                  <a:rPr lang="en-US" sz="2000" b="1" dirty="0" smtClean="0"/>
                  <a:t>0%</a:t>
                </a:r>
                <a:endParaRPr lang="de-DE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24789" y="563678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20%</a:t>
                </a:r>
                <a:endParaRPr lang="de-DE" sz="1800" b="1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770044" y="336711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 Mio€</a:t>
              </a:r>
              <a:endParaRPr lang="de-DE" sz="2000" b="1" dirty="0"/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5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1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Consortion is steadly growing …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818405"/>
            <a:ext cx="8520113" cy="4792663"/>
          </a:xfrm>
        </p:spPr>
        <p:txBody>
          <a:bodyPr/>
          <a:lstStyle/>
          <a:p>
            <a:pPr eaLnBrk="1" hangingPunct="1"/>
            <a:r>
              <a:rPr lang="en-US" dirty="0" smtClean="0"/>
              <a:t>Status 29. October 2013 </a:t>
            </a:r>
          </a:p>
          <a:p>
            <a:pPr lvl="1" eaLnBrk="1" hangingPunct="1"/>
            <a:r>
              <a:rPr lang="en-US" sz="2000" b="1" dirty="0" smtClean="0"/>
              <a:t>Cooperation partners</a:t>
            </a:r>
          </a:p>
        </p:txBody>
      </p:sp>
      <p:sp>
        <p:nvSpPr>
          <p:cNvPr id="2" name="Rechteck 1"/>
          <p:cNvSpPr/>
          <p:nvPr/>
        </p:nvSpPr>
        <p:spPr>
          <a:xfrm>
            <a:off x="1074420" y="1651238"/>
            <a:ext cx="75819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Original HVF Consortium (7):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sz="700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New Partners (5):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Negotiation phase(5): </a:t>
            </a:r>
            <a:endParaRPr lang="en-US" b="1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2178073"/>
            <a:ext cx="1054675" cy="4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37" y="2178073"/>
            <a:ext cx="761019" cy="76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1" y="2777569"/>
            <a:ext cx="1193834" cy="1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36" y="2132872"/>
            <a:ext cx="1061999" cy="3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88" y="2712044"/>
            <a:ext cx="1076647" cy="4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55" y="2191465"/>
            <a:ext cx="1464826" cy="3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5" y="2772013"/>
            <a:ext cx="1394515" cy="230023"/>
          </a:xfrm>
          <a:prstGeom prst="rect">
            <a:avLst/>
          </a:prstGeom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93" y="3718236"/>
            <a:ext cx="1662576" cy="40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0" y="4316214"/>
            <a:ext cx="1421416" cy="3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8" y="5377726"/>
            <a:ext cx="823550" cy="68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43" y="5475727"/>
            <a:ext cx="1265610" cy="3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27" y="5485328"/>
            <a:ext cx="1228989" cy="33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34" y="3702508"/>
            <a:ext cx="1288642" cy="4222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97" y="3693276"/>
            <a:ext cx="1364461" cy="42081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83" y="5360806"/>
            <a:ext cx="1413309" cy="53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68" y="5434313"/>
            <a:ext cx="1621200" cy="46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6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22" y="4316214"/>
            <a:ext cx="1463886" cy="3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</a:t>
            </a:r>
            <a:r>
              <a:rPr lang="en-US" dirty="0" smtClean="0"/>
              <a:t>validation-fund  </a:t>
            </a:r>
            <a:r>
              <a:rPr lang="en-US" dirty="0"/>
              <a:t>(HVF)</a:t>
            </a:r>
            <a:endParaRPr lang="de-DE" dirty="0"/>
          </a:p>
        </p:txBody>
      </p:sp>
      <p:sp>
        <p:nvSpPr>
          <p:cNvPr id="3" name="Textfeld 4"/>
          <p:cNvSpPr txBox="1"/>
          <p:nvPr/>
        </p:nvSpPr>
        <p:spPr>
          <a:xfrm>
            <a:off x="202136" y="1144848"/>
            <a:ext cx="803000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AP1.1 Revision of existing modules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1.1.1 Field Detection (uDWC)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1.1.2 Controller (uTC)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1.1.3 RF driver unit (uVM)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1.1.4 Local RF-Generation (uLOG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endParaRPr lang="en-US" sz="11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AP1.2 Cost </a:t>
            </a:r>
            <a:r>
              <a:rPr lang="en-US" sz="1600" b="1" dirty="0" smtClean="0"/>
              <a:t>opt. </a:t>
            </a:r>
            <a:r>
              <a:rPr lang="en-US" sz="1600" b="1" dirty="0"/>
              <a:t>for Single Cavities Applications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1.2.1 Field detector with RF driver  (uDWC-VM)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1.2.2 High-end Digitizer (DAQ-LNC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endParaRPr lang="en-US" sz="16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AP1.3 </a:t>
            </a:r>
            <a:r>
              <a:rPr lang="en-US" sz="1600" b="1" dirty="0"/>
              <a:t>Extending Portfolio in Frequency</a:t>
            </a:r>
          </a:p>
          <a:p>
            <a:pPr lvl="2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1.3.1 Field detector with RF driver (uVM, 0.35-6GHz)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1.3.2 Local RF-Generation (uLOG, 0.35-6GHz)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1.3.3 RTM with local clock circuit (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-RTM, 10–350MHz)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1.3.4 Global clock generation (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-eRTM, 10-350MHz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AP 2.2.8 Backplane Development for 10 Gbit/sec Transfer Speed</a:t>
            </a:r>
          </a:p>
          <a:p>
            <a:pPr lvl="2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16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AP1.4  </a:t>
            </a:r>
            <a:r>
              <a:rPr lang="en-US" sz="1600" b="1" dirty="0"/>
              <a:t>Supplementary systems for RF control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1.4.1 Multi-channel Direct RF-sampling (uDS800)</a:t>
            </a:r>
          </a:p>
          <a:p>
            <a:pPr lvl="2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AP 1.4.2 AMC carrier with motor/RTM with Piezo driver (uFMC20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1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AP1.5  Introduction of RTM-RF Backplane</a:t>
            </a:r>
          </a:p>
          <a:p>
            <a:r>
              <a:rPr lang="en-US" sz="1100" dirty="0" smtClean="0"/>
              <a:t>	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1.5.1 Development of RTM-RF Backplane concept</a:t>
            </a:r>
          </a:p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	AP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1.5.2 Crate integrated RF source (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uOSC_eRTM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49" y="720927"/>
            <a:ext cx="531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AP1: RF control system in MTCA.4</a:t>
            </a:r>
            <a:endParaRPr lang="de-D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2247" y="4203382"/>
            <a:ext cx="2334296" cy="22236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Due to </a:t>
            </a:r>
            <a:r>
              <a:rPr lang="en-US" sz="1600" b="1" u="sng" dirty="0" smtClean="0">
                <a:solidFill>
                  <a:srgbClr val="0070C0"/>
                </a:solidFill>
              </a:rPr>
              <a:t>modularity </a:t>
            </a:r>
            <a:r>
              <a:rPr lang="en-US" sz="1600" b="1" dirty="0" smtClean="0"/>
              <a:t>only moderate effort required to develop </a:t>
            </a:r>
          </a:p>
          <a:p>
            <a:r>
              <a:rPr lang="en-US" sz="1600" b="1" dirty="0" smtClean="0"/>
              <a:t>RF controls for</a:t>
            </a:r>
          </a:p>
          <a:p>
            <a:endParaRPr lang="en-US" sz="1050" b="1" dirty="0" smtClean="0">
              <a:solidFill>
                <a:srgbClr val="008000"/>
              </a:solidFill>
            </a:endParaRPr>
          </a:p>
          <a:p>
            <a:r>
              <a:rPr lang="en-US" sz="1600" b="1" dirty="0" smtClean="0">
                <a:solidFill>
                  <a:srgbClr val="008000"/>
                </a:solidFill>
              </a:rPr>
              <a:t>- 1/2/4/.. Cavities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- NRF/SRF</a:t>
            </a:r>
            <a:endParaRPr lang="en-US" sz="1600" b="1" dirty="0">
              <a:solidFill>
                <a:srgbClr val="008000"/>
              </a:solidFill>
            </a:endParaRPr>
          </a:p>
          <a:p>
            <a:r>
              <a:rPr lang="en-US" sz="1600" b="1" dirty="0" smtClean="0">
                <a:solidFill>
                  <a:srgbClr val="008000"/>
                </a:solidFill>
              </a:rPr>
              <a:t>- 10-6000 MHz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- valuable add </a:t>
            </a:r>
            <a:r>
              <a:rPr lang="en-US" sz="1600" b="1" dirty="0" err="1" smtClean="0">
                <a:solidFill>
                  <a:srgbClr val="008000"/>
                </a:solidFill>
              </a:rPr>
              <a:t>on’s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endParaRPr lang="en-US" sz="1600" b="1" dirty="0">
              <a:solidFill>
                <a:srgbClr val="008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81" y="809623"/>
            <a:ext cx="3476837" cy="15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6891199" y="2290083"/>
            <a:ext cx="676893" cy="142319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53" y="2614769"/>
            <a:ext cx="3735215" cy="14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28" y="2444187"/>
            <a:ext cx="3047238" cy="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7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211020" y="1300378"/>
            <a:ext cx="376865" cy="53448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4758" y="1427391"/>
            <a:ext cx="1694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cavities</a:t>
            </a:r>
          </a:p>
          <a:p>
            <a:r>
              <a:rPr lang="en-US" dirty="0" smtClean="0"/>
              <a:t>~</a:t>
            </a:r>
            <a:r>
              <a:rPr lang="en-US" dirty="0" err="1" smtClean="0"/>
              <a:t>mdeg</a:t>
            </a:r>
            <a:r>
              <a:rPr lang="en-US" dirty="0" smtClean="0"/>
              <a:t> precision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9" y="2721227"/>
            <a:ext cx="1707344" cy="13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088" r="13689" b="13940"/>
          <a:stretch/>
        </p:blipFill>
        <p:spPr>
          <a:xfrm rot="16200000">
            <a:off x="2279608" y="1080413"/>
            <a:ext cx="1163901" cy="1533355"/>
          </a:xfrm>
          <a:prstGeom prst="rect">
            <a:avLst/>
          </a:prstGeom>
        </p:spPr>
      </p:pic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924" y="829871"/>
            <a:ext cx="8127098" cy="4571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Board developed for licensing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569" y="2457877"/>
            <a:ext cx="1141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DRTM-DWC10</a:t>
            </a:r>
            <a:endParaRPr lang="de-DE" sz="11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625" y="2468880"/>
            <a:ext cx="11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DAMC-TCK7</a:t>
            </a:r>
            <a:endParaRPr lang="de-DE" sz="11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274" y="2454972"/>
            <a:ext cx="120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DRTM-VM2HF</a:t>
            </a:r>
            <a:endParaRPr lang="de-DE" sz="11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13" y="1288354"/>
            <a:ext cx="1631144" cy="11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59022" y="2468880"/>
            <a:ext cx="13687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eRTM-LOG1300</a:t>
            </a:r>
            <a:endParaRPr lang="de-DE" sz="1100" b="1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30" y="1264605"/>
            <a:ext cx="1344660" cy="11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4" y="1254139"/>
            <a:ext cx="1584396" cy="11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224" r="18623" b="14224"/>
          <a:stretch/>
        </p:blipFill>
        <p:spPr bwMode="auto">
          <a:xfrm rot="5400000">
            <a:off x="2347072" y="2554339"/>
            <a:ext cx="1156003" cy="16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29209" y="4004375"/>
            <a:ext cx="1201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DRTM-VM2LF</a:t>
            </a:r>
            <a:endParaRPr lang="de-DE" sz="11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8021" y="3990637"/>
            <a:ext cx="13741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DRTM-DS8VM1</a:t>
            </a:r>
            <a:endParaRPr lang="de-DE" sz="1100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2273" y="4022882"/>
            <a:ext cx="1372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DAMC-FMC20</a:t>
            </a:r>
            <a:endParaRPr lang="de-DE" sz="1100" b="1" dirty="0">
              <a:solidFill>
                <a:schemeClr val="bg2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682" y="2806365"/>
            <a:ext cx="1636923" cy="12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57" y="2798790"/>
            <a:ext cx="1521929" cy="11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50831" y="4031581"/>
            <a:ext cx="95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2"/>
                </a:solidFill>
              </a:rPr>
              <a:t>DRTM-PZ4</a:t>
            </a:r>
            <a:endParaRPr lang="de-DE" sz="11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906" y="5395559"/>
            <a:ext cx="128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DFMC-MD22</a:t>
            </a:r>
            <a:endParaRPr lang="de-DE" sz="1200" b="1" dirty="0">
              <a:solidFill>
                <a:schemeClr val="bg2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t="28049" r="25119" b="40441"/>
          <a:stretch/>
        </p:blipFill>
        <p:spPr>
          <a:xfrm rot="16200000">
            <a:off x="401518" y="4199446"/>
            <a:ext cx="1043660" cy="1286851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18" y="1199547"/>
            <a:ext cx="1621575" cy="126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668935" y="2405588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DRTM-VM2LF</a:t>
            </a:r>
            <a:endParaRPr lang="de-DE" sz="1200" b="1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54702" y="399668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DRTM-DWC8VM1</a:t>
            </a:r>
            <a:endParaRPr lang="de-DE" sz="1200" b="1" dirty="0">
              <a:solidFill>
                <a:schemeClr val="bg2"/>
              </a:solidFill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2" y="2853831"/>
            <a:ext cx="1466880" cy="111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13889" r="15233" b="19166"/>
          <a:stretch/>
        </p:blipFill>
        <p:spPr>
          <a:xfrm rot="5400000">
            <a:off x="2282547" y="4080692"/>
            <a:ext cx="1174133" cy="151724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16284" y="5466502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DAMC-DS800</a:t>
            </a:r>
            <a:endParaRPr lang="de-DE" sz="1200" b="1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6187" y="451635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963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Together 27 hardware projects</a:t>
            </a:r>
            <a:r>
              <a:rPr lang="en-US" sz="2000" dirty="0" smtClean="0"/>
              <a:t>,</a:t>
            </a:r>
          </a:p>
          <a:p>
            <a:pPr marL="80963" indent="0"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 </a:t>
            </a:r>
          </a:p>
          <a:p>
            <a:pPr marL="80963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~ 16 developed by DESY</a:t>
            </a:r>
          </a:p>
          <a:p>
            <a:pPr marL="80963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~  6  developed by Industry, </a:t>
            </a:r>
          </a:p>
          <a:p>
            <a:pPr marL="80963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~  5  joint effort DESY &amp; Industry       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45243" y="490316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de-DE" sz="2800" dirty="0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8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validation-fund  (HVF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2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99" y="767644"/>
            <a:ext cx="8435323" cy="58400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AP2: Completion of MTCA.4 for industry and institutions</a:t>
            </a:r>
          </a:p>
          <a:p>
            <a:pPr lvl="1">
              <a:defRPr/>
            </a:pPr>
            <a:r>
              <a:rPr lang="en-US" b="1" dirty="0"/>
              <a:t>Extension of product portfolio for MTCA.4</a:t>
            </a:r>
          </a:p>
          <a:p>
            <a:pPr lvl="2">
              <a:defRPr/>
            </a:pPr>
            <a:endParaRPr lang="en-US" sz="7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Industrial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production of timing module	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2 GSPS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, 4 channel , 12bit ADCs on RTM &amp; AMC </a:t>
            </a:r>
            <a:endParaRPr lang="en-US" sz="12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32 </a:t>
            </a:r>
            <a:r>
              <a:rPr lang="en-US" sz="1200" dirty="0" err="1" smtClean="0">
                <a:solidFill>
                  <a:srgbClr val="261748"/>
                </a:solidFill>
                <a:ea typeface="ＭＳ Ｐゴシック" pitchFamily="112" charset="-128"/>
              </a:rPr>
              <a:t>ch.</a:t>
            </a: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, 40MSPS, AMC-RTM with analog shaping capability 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Management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low noise power supplies			</a:t>
            </a:r>
            <a:endParaRPr lang="en-US" sz="12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>
              <a:defRPr/>
            </a:pPr>
            <a:r>
              <a:rPr lang="en-US" sz="700" dirty="0" smtClean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endParaRPr lang="en-US" sz="9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b="1" dirty="0"/>
              <a:t>EMI optimization and classification of MTCA.4 components</a:t>
            </a:r>
          </a:p>
          <a:p>
            <a:pPr marL="1257300" lvl="2" indent="-342900">
              <a:buFont typeface="+mj-lt"/>
              <a:buAutoNum type="arabicPeriod"/>
              <a:defRPr/>
            </a:pPr>
            <a:endParaRPr lang="en-US" sz="5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EMI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test board development				</a:t>
            </a:r>
            <a:endParaRPr lang="en-US" sz="12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EMI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current distribution in MTCA.4 crate	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Optimization of crate-contact transitions 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Shields for AMC/RTM boards	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EMI Bypass-concept		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Vibration studies and vibration reduction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EMI classification of AMC and RTM boards commercially </a:t>
            </a: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available</a:t>
            </a:r>
            <a:endParaRPr lang="en-US" sz="1200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AMC Backplane/connector/board development towards </a:t>
            </a: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10Gbit/sec</a:t>
            </a:r>
          </a:p>
          <a:p>
            <a:pPr lvl="2">
              <a:defRPr/>
            </a:pPr>
            <a:r>
              <a:rPr lang="en-US" sz="700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endParaRPr lang="en-US" sz="500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defRPr/>
            </a:pPr>
            <a:r>
              <a:rPr lang="en-US" b="1" dirty="0"/>
              <a:t>Application of MTCA.4 in industry</a:t>
            </a:r>
          </a:p>
          <a:p>
            <a:pPr marL="1257300" lvl="2" indent="-342900">
              <a:buFont typeface="+mj-lt"/>
              <a:buAutoNum type="arabicPeriod"/>
              <a:defRPr/>
            </a:pPr>
            <a:endParaRPr lang="en-US" sz="4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Integrated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klystron life-time and LLRF system			</a:t>
            </a:r>
            <a:endParaRPr lang="en-US" sz="12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>
              <a:defRPr/>
            </a:pPr>
            <a:endParaRPr lang="en-US" sz="600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b="1" dirty="0"/>
              <a:t>Evaluation of MTCA.4 market</a:t>
            </a:r>
          </a:p>
          <a:p>
            <a:pPr marL="1257300" lvl="2" indent="-342900">
              <a:buFont typeface="+mj-lt"/>
              <a:buAutoNum type="arabicPeriod"/>
              <a:defRPr/>
            </a:pPr>
            <a:endParaRPr lang="en-US" sz="3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Market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evaluation for industry				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Market evaluation for institutes 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Optional industry order after </a:t>
            </a: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evaluation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>
              <a:defRPr/>
            </a:pPr>
            <a:endParaRPr lang="en-US" sz="1050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defRPr/>
            </a:pPr>
            <a:r>
              <a:rPr lang="en-US" b="1" dirty="0"/>
              <a:t>Integral test of MTCA.4 in large facility, availability, failure analysis </a:t>
            </a:r>
          </a:p>
          <a:p>
            <a:pPr lvl="1">
              <a:defRPr/>
            </a:pPr>
            <a:endParaRPr lang="en-US" b="1" dirty="0"/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Inter-compatibility </a:t>
            </a:r>
            <a:r>
              <a:rPr lang="en-US" sz="1200" dirty="0">
                <a:solidFill>
                  <a:srgbClr val="261748"/>
                </a:solidFill>
                <a:ea typeface="ＭＳ Ｐゴシック" pitchFamily="112" charset="-128"/>
              </a:rPr>
              <a:t>of boards/sub-systems, radiation, remote </a:t>
            </a:r>
            <a:r>
              <a:rPr lang="en-US" sz="1200" dirty="0" smtClean="0">
                <a:solidFill>
                  <a:srgbClr val="261748"/>
                </a:solidFill>
                <a:ea typeface="ＭＳ Ｐゴシック" pitchFamily="112" charset="-128"/>
              </a:rPr>
              <a:t>controllability</a:t>
            </a:r>
            <a:endParaRPr lang="en-US" sz="1200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validation-fund  (HVF)</a:t>
            </a:r>
            <a:endParaRPr lang="de-DE" dirty="0"/>
          </a:p>
        </p:txBody>
      </p:sp>
      <p:pic>
        <p:nvPicPr>
          <p:cNvPr id="13314" name="Picture 2" descr="bright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57" y="2588626"/>
            <a:ext cx="943434" cy="3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16" y="1224848"/>
            <a:ext cx="1680603" cy="9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20" y="1370814"/>
            <a:ext cx="997600" cy="3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2281" y="3775285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ym typeface="Wingdings" panose="05000000000000000000" pitchFamily="2" charset="2"/>
              </a:rPr>
              <a:t> 4x25 </a:t>
            </a:r>
            <a:r>
              <a:rPr lang="en-US" sz="1800" b="1" dirty="0" err="1" smtClean="0">
                <a:sym typeface="Wingdings" panose="05000000000000000000" pitchFamily="2" charset="2"/>
              </a:rPr>
              <a:t>Gbps</a:t>
            </a:r>
            <a:endParaRPr lang="de-DE" sz="18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t="16348" r="12251" b="8768"/>
          <a:stretch>
            <a:fillRect/>
          </a:stretch>
        </p:blipFill>
        <p:spPr bwMode="auto">
          <a:xfrm>
            <a:off x="7795207" y="2629700"/>
            <a:ext cx="1180222" cy="944341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31" y="4172623"/>
            <a:ext cx="345108" cy="3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85" y="3788512"/>
            <a:ext cx="1247944" cy="3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69" y="3368517"/>
            <a:ext cx="643812" cy="24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9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71" y="1761346"/>
            <a:ext cx="656595" cy="27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 bwMode="auto">
          <a:xfrm>
            <a:off x="6270256" y="1460664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268519" y="1761346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82794" y="4955648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845413" y="2678386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840655" y="3301735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850447" y="2998081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882794" y="5203535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882794" y="5421147"/>
            <a:ext cx="250190" cy="247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Grafi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81" y="5171471"/>
            <a:ext cx="907741" cy="297416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01" y="4268273"/>
            <a:ext cx="1193834" cy="1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77101" y="2979198"/>
            <a:ext cx="103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Owczarek</a:t>
            </a:r>
            <a:endParaRPr lang="de-DE" sz="1200" dirty="0"/>
          </a:p>
        </p:txBody>
      </p:sp>
      <p:pic>
        <p:nvPicPr>
          <p:cNvPr id="28" name="Picture 28" descr="logo_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9" y="3009367"/>
            <a:ext cx="455046" cy="2850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42" y="4908854"/>
            <a:ext cx="1181485" cy="28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55" y="5508567"/>
            <a:ext cx="1145672" cy="2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1111</Words>
  <Application>Microsoft Office PowerPoint</Application>
  <PresentationFormat>On-screen Show (4:3)</PresentationFormat>
  <Paragraphs>371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PPT-Vorlage_de</vt:lpstr>
      <vt:lpstr>Status of the ''MTCA.4 for Industry"  Helmholtz Validation Fund</vt:lpstr>
      <vt:lpstr>History of MicroTCA@DESY</vt:lpstr>
      <vt:lpstr>Helmholtz association (HGF) validation-fond  (HVF)</vt:lpstr>
      <vt:lpstr>Helmholtz validation-fund  (HVF)</vt:lpstr>
      <vt:lpstr>Helmholtz validation-fund  (HVF) “MTCA for Industry”</vt:lpstr>
      <vt:lpstr>Consortion is steadly growing …</vt:lpstr>
      <vt:lpstr>Helmholtz validation-fund  (HVF)</vt:lpstr>
      <vt:lpstr>Helmholtz validation-fund  (HVF)</vt:lpstr>
      <vt:lpstr>Helmholtz validation-fund  (HVF)</vt:lpstr>
      <vt:lpstr>ZONE 3 class recommendation / MMC</vt:lpstr>
      <vt:lpstr>Helmholtz validation-fund  (HVF)</vt:lpstr>
      <vt:lpstr>Helmholtz validation-fund  (HVF)</vt:lpstr>
      <vt:lpstr>Personal…/ faces … / HVF team…</vt:lpstr>
      <vt:lpstr>PowerPoint Presentation</vt:lpstr>
      <vt:lpstr>General information</vt:lpstr>
      <vt:lpstr>General information</vt:lpstr>
      <vt:lpstr>General information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schlarb</cp:lastModifiedBy>
  <cp:revision>569</cp:revision>
  <cp:lastPrinted>2013-11-12T19:42:14Z</cp:lastPrinted>
  <dcterms:created xsi:type="dcterms:W3CDTF">2012-05-21T19:23:48Z</dcterms:created>
  <dcterms:modified xsi:type="dcterms:W3CDTF">2013-12-16T18:00:16Z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