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93" r:id="rId4"/>
    <p:sldId id="296" r:id="rId5"/>
    <p:sldId id="294" r:id="rId6"/>
    <p:sldId id="295" r:id="rId7"/>
    <p:sldId id="298" r:id="rId8"/>
    <p:sldId id="299" r:id="rId9"/>
    <p:sldId id="292" r:id="rId10"/>
    <p:sldId id="300" r:id="rId11"/>
    <p:sldId id="270" r:id="rId12"/>
  </p:sldIdLst>
  <p:sldSz cx="9144000" cy="6858000" type="screen4x3"/>
  <p:notesSz cx="9931400" cy="67945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85180" autoAdjust="0"/>
  </p:normalViewPr>
  <p:slideViewPr>
    <p:cSldViewPr>
      <p:cViewPr>
        <p:scale>
          <a:sx n="75" d="100"/>
          <a:sy n="75" d="100"/>
        </p:scale>
        <p:origin x="-173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5498" y="0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2604E8E-0E3B-46A1-AE7D-04608C351C77}" type="datetimeFigureOut">
              <a:rPr lang="pl-PL" smtClean="0"/>
              <a:t>2013-12-10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5498" y="6453596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D3373F76-0366-495C-A333-C560D751C2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1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5498" y="0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EC1E6CC-5440-4D32-9ED8-86D8E4DAFB51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5498" y="6453596"/>
            <a:ext cx="4303606" cy="339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191D5B4-6111-4B16-8A60-48E7A4FD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1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r>
              <a:rPr lang="en-US" dirty="0" smtClean="0"/>
              <a:t>Basically,</a:t>
            </a:r>
            <a:r>
              <a:rPr lang="en-US" baseline="0" dirty="0" smtClean="0"/>
              <a:t> it works</a:t>
            </a:r>
          </a:p>
          <a:p>
            <a:pPr marL="171433" indent="-171433">
              <a:buFont typeface="Arial" pitchFamily="34" charset="0"/>
              <a:buChar char="•"/>
            </a:pPr>
            <a:r>
              <a:rPr lang="en-US" baseline="0" dirty="0" smtClean="0"/>
              <a:t>Many benefits of AMC/FMC compliance: scalability, performance, RAMI</a:t>
            </a:r>
          </a:p>
          <a:p>
            <a:pPr marL="171433" indent="-171433">
              <a:buFont typeface="Arial" pitchFamily="34" charset="0"/>
              <a:buChar char="•"/>
            </a:pPr>
            <a:r>
              <a:rPr lang="en-US" baseline="0" dirty="0" smtClean="0"/>
              <a:t>Some drawbacks, but the module is still very useful</a:t>
            </a:r>
          </a:p>
          <a:p>
            <a:pPr marL="171433" indent="-171433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8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>
              <a:buFont typeface="Arial" pitchFamily="34" charset="0"/>
              <a:buChar char="•"/>
            </a:pPr>
            <a:r>
              <a:rPr lang="en-US" dirty="0" smtClean="0"/>
              <a:t>Basically,</a:t>
            </a:r>
            <a:r>
              <a:rPr lang="en-US" baseline="0" dirty="0" smtClean="0"/>
              <a:t> it works</a:t>
            </a:r>
          </a:p>
          <a:p>
            <a:pPr marL="171433" indent="-171433">
              <a:buFont typeface="Arial" pitchFamily="34" charset="0"/>
              <a:buChar char="•"/>
            </a:pPr>
            <a:r>
              <a:rPr lang="en-US" baseline="0" dirty="0" smtClean="0"/>
              <a:t>Many benefits of AMC/FMC compliance: scalability, performance, RAMI</a:t>
            </a:r>
          </a:p>
          <a:p>
            <a:pPr marL="171433" indent="-171433">
              <a:buFont typeface="Arial" pitchFamily="34" charset="0"/>
              <a:buChar char="•"/>
            </a:pPr>
            <a:r>
              <a:rPr lang="en-US" baseline="0" dirty="0" smtClean="0"/>
              <a:t>Some drawbacks, but the module is still very useful</a:t>
            </a:r>
          </a:p>
          <a:p>
            <a:pPr marL="171433" indent="-171433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1D5B4-6111-4B16-8A60-48E7A4FD5C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D824-017D-427E-8D9A-7F8EA8FC314F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F63B-DF14-4872-8F04-528D703FCF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DC4F-F385-4F6D-B0B9-1F9FC9CF7C59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35FAA-FA1D-4205-8913-C15AF834D7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C0E4-1166-4958-9665-19EF94C8BB09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83A54-854D-45E5-BC96-FB9230092E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5F0B-7881-416B-8384-9198B954DC9F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8452-93F6-4EF5-871A-EBB975EB9C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555D-5B6E-4D8D-B7A8-0172010E9010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F4215-9485-4656-83EA-F7BE0EB1A2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F3E1-A017-445D-A0E7-68D8850550E0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2B57-008B-42A0-8363-9179D1DFA5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1F63-C4F8-46B4-822E-2506E8750D42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40D6-C5FF-4803-97EC-A03AB4B4CC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8F053-7F9D-4104-B184-429AC466BCD9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2887F-2338-400F-B649-70B35E875A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ABC5-492F-49C5-ABCC-9B237F92A230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84CC-CB44-45EC-BDB4-C26AECD800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7B0E9-9E26-4642-AD51-A344F4619FCD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EBF2-0DAB-4C45-9083-D613FCD658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FB3E-4218-4824-B4EF-C58B6C0D4227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1D16-6A8F-4FC9-A4B7-D17997318A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10A3-8F34-467D-A912-E89A4C6DBDA9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ED27-E515-492F-986A-73775C99CA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E3FA7-E4FF-46AE-B10C-E2177516963C}" type="datetimeFigureOut">
              <a:rPr lang="pl-PL"/>
              <a:pPr>
                <a:defRPr/>
              </a:pPr>
              <a:t>2013-12-10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22471-1D1F-4FDF-8FEF-848D69AD8A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8" r:id="rId3"/>
    <p:sldLayoutId id="2147483695" r:id="rId4"/>
    <p:sldLayoutId id="2147483694" r:id="rId5"/>
    <p:sldLayoutId id="2147483693" r:id="rId6"/>
    <p:sldLayoutId id="2147483699" r:id="rId7"/>
    <p:sldLayoutId id="2147483700" r:id="rId8"/>
    <p:sldLayoutId id="2147483701" r:id="rId9"/>
    <p:sldLayoutId id="2147483692" r:id="rId10"/>
    <p:sldLayoutId id="2147483702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Low-Latency 1D Image Detector</a:t>
            </a:r>
            <a:br>
              <a:rPr lang="en-US" dirty="0"/>
            </a:br>
            <a:r>
              <a:rPr lang="en-US" dirty="0"/>
              <a:t>Realized as an AMC Module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24128" y="3573015"/>
            <a:ext cx="2664544" cy="2565051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A teamwork of: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u="sng" dirty="0" smtClean="0"/>
              <a:t>Aleksander Mielczarek</a:t>
            </a:r>
            <a:endParaRPr lang="pl-PL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Grzegorz</a:t>
            </a:r>
            <a:r>
              <a:rPr lang="en-US" dirty="0" smtClean="0"/>
              <a:t> </a:t>
            </a:r>
            <a:r>
              <a:rPr lang="en-US" dirty="0"/>
              <a:t>Jabłoński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Dariusz </a:t>
            </a:r>
            <a:r>
              <a:rPr lang="en-US" dirty="0"/>
              <a:t>Makowski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Piotr Perek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 err="1" smtClean="0"/>
              <a:t>Bernd</a:t>
            </a:r>
            <a:r>
              <a:rPr lang="pl-PL" dirty="0" smtClean="0"/>
              <a:t> Steffen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/>
              <a:t>Christopher </a:t>
            </a:r>
            <a:r>
              <a:rPr lang="pl-PL" dirty="0" err="1"/>
              <a:t>Gerth</a:t>
            </a:r>
            <a:endParaRPr lang="pl-PL" dirty="0" smtClean="0"/>
          </a:p>
        </p:txBody>
      </p:sp>
      <p:sp>
        <p:nvSpPr>
          <p:cNvPr id="5" name="Podtytuł 2"/>
          <p:cNvSpPr txBox="1">
            <a:spLocks/>
          </p:cNvSpPr>
          <p:nvPr/>
        </p:nvSpPr>
        <p:spPr bwMode="auto">
          <a:xfrm>
            <a:off x="372840" y="3933056"/>
            <a:ext cx="38164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Lodz University of Technology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Department of Microelectronics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 Computer Science</a:t>
            </a:r>
          </a:p>
        </p:txBody>
      </p:sp>
      <p:pic>
        <p:nvPicPr>
          <p:cNvPr id="1026" name="Picture 2" descr="D:\Uczelnia\Prezentacje i artykuły\Grafika\logo_dmc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52" y="5800064"/>
            <a:ext cx="795599" cy="7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Uczelnia\Grafika\logo_des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5733255"/>
            <a:ext cx="828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czelnia\Prezentacje i artykuły\Grafika\logo_dmcs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966718"/>
            <a:ext cx="288032" cy="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Uczelnia\Grafika\logo_des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83" y="5626344"/>
            <a:ext cx="265977" cy="2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Uczelnia\Grafika\logo_des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4573"/>
            <a:ext cx="265977" cy="2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czelnia\Prezentacje i artykuły\Grafika\logo_dmcs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44" y="4269950"/>
            <a:ext cx="288032" cy="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Uczelnia\Prezentacje i artykuły\Grafika\logo_dmcs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55" y="4638005"/>
            <a:ext cx="288032" cy="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Uczelnia\Prezentacje i artykuły\Grafika\logo_dmcs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62" y="4960278"/>
            <a:ext cx="288032" cy="2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Detector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1444" name="pole tekstowe 7"/>
          <p:cNvSpPr txBox="1">
            <a:spLocks noChangeArrowheads="1"/>
          </p:cNvSpPr>
          <p:nvPr/>
        </p:nvSpPr>
        <p:spPr bwMode="auto">
          <a:xfrm>
            <a:off x="8532813" y="647223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3CDCA85A-C4B1-4AF3-B06A-3CAA4374303E}" type="slidenum">
              <a:rPr lang="en-US">
                <a:latin typeface="Broadway" pitchFamily="82" charset="0"/>
              </a:rPr>
              <a:pPr algn="ctr"/>
              <a:t>10</a:t>
            </a:fld>
            <a:endParaRPr lang="en-US">
              <a:latin typeface="Broadway" pitchFamily="82" charset="0"/>
            </a:endParaRPr>
          </a:p>
        </p:txBody>
      </p:sp>
      <p:sp useBgFill="1">
        <p:nvSpPr>
          <p:cNvPr id="7" name="Prostokąt 6"/>
          <p:cNvSpPr/>
          <p:nvPr/>
        </p:nvSpPr>
        <p:spPr>
          <a:xfrm>
            <a:off x="1331913" y="6134100"/>
            <a:ext cx="576262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odtytuł 2"/>
          <p:cNvSpPr txBox="1">
            <a:spLocks/>
          </p:cNvSpPr>
          <p:nvPr/>
        </p:nvSpPr>
        <p:spPr>
          <a:xfrm>
            <a:off x="251520" y="2459733"/>
            <a:ext cx="8421241" cy="3927921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Fast 1D detector (1 MHz full-line readout )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Capable of working with femtosecond light pulses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Can be used as part of the spectrometer</a:t>
            </a:r>
            <a:endParaRPr lang="en-US" sz="2800" dirty="0" smtClean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Remember to protect your bond wires</a:t>
            </a:r>
            <a:endParaRPr lang="en-US" sz="2800" dirty="0" smtClean="0"/>
          </a:p>
        </p:txBody>
      </p:sp>
      <p:pic>
        <p:nvPicPr>
          <p:cNvPr id="1026" name="Picture 2" descr="D:\Uczelnia\Grafika\bonding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48" y="5089524"/>
            <a:ext cx="3388842" cy="174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Detector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70659" name="pole tekstowe 7"/>
          <p:cNvSpPr txBox="1">
            <a:spLocks noChangeArrowheads="1"/>
          </p:cNvSpPr>
          <p:nvPr/>
        </p:nvSpPr>
        <p:spPr bwMode="auto">
          <a:xfrm>
            <a:off x="8532813" y="647223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7C9E0082-8A6C-4189-A9E6-2A8020DA5B7E}" type="slidenum">
              <a:rPr lang="en-US">
                <a:latin typeface="Broadway" pitchFamily="82" charset="0"/>
              </a:rPr>
              <a:pPr algn="ctr"/>
              <a:t>11</a:t>
            </a:fld>
            <a:endParaRPr lang="en-US">
              <a:latin typeface="Broadway" pitchFamily="82" charset="0"/>
            </a:endParaRPr>
          </a:p>
        </p:txBody>
      </p:sp>
      <p:sp>
        <p:nvSpPr>
          <p:cNvPr id="70661" name="pole tekstowe 5"/>
          <p:cNvSpPr txBox="1">
            <a:spLocks noChangeArrowheads="1"/>
          </p:cNvSpPr>
          <p:nvPr/>
        </p:nvSpPr>
        <p:spPr bwMode="auto">
          <a:xfrm>
            <a:off x="2268538" y="3644900"/>
            <a:ext cx="4967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ndara" pitchFamily="34" charset="0"/>
              </a:rPr>
              <a:t>Your questions are 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czelnia\IRS\Grafika\flash_for_ir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8044"/>
            <a:ext cx="8915697" cy="44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Detector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Usage Scenarios</a:t>
            </a:r>
            <a:endParaRPr lang="en-US" dirty="0"/>
          </a:p>
        </p:txBody>
      </p:sp>
      <p:sp>
        <p:nvSpPr>
          <p:cNvPr id="66563" name="pole tekstowe 7"/>
          <p:cNvSpPr txBox="1">
            <a:spLocks noChangeArrowheads="1"/>
          </p:cNvSpPr>
          <p:nvPr/>
        </p:nvSpPr>
        <p:spPr bwMode="auto">
          <a:xfrm>
            <a:off x="8532813" y="647223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77CFE572-B139-45B0-875F-6FC7A42E0AED}" type="slidenum">
              <a:rPr lang="en-US">
                <a:latin typeface="Broadway" pitchFamily="82" charset="0"/>
              </a:rPr>
              <a:pPr algn="ctr"/>
              <a:t>2</a:t>
            </a:fld>
            <a:endParaRPr lang="en-US">
              <a:latin typeface="Broadway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czelnia\IRS\Marketing\xenics-xl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3" b="13187"/>
          <a:stretch/>
        </p:blipFill>
        <p:spPr bwMode="auto">
          <a:xfrm flipH="1">
            <a:off x="0" y="4422849"/>
            <a:ext cx="2571863" cy="243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323851" y="2132856"/>
            <a:ext cx="5400278" cy="20701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Operation in </a:t>
            </a:r>
            <a:r>
              <a:rPr lang="en-US" dirty="0" err="1" smtClean="0"/>
              <a:t>MicroTCA</a:t>
            </a:r>
            <a:r>
              <a:rPr lang="en-US" dirty="0" smtClean="0"/>
              <a:t> crate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1 MHz full-line readout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About 256 </a:t>
            </a:r>
            <a:r>
              <a:rPr lang="en-US" dirty="0" smtClean="0"/>
              <a:t>pixels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Si </a:t>
            </a:r>
            <a:r>
              <a:rPr lang="en-US" dirty="0" smtClean="0"/>
              <a:t>and </a:t>
            </a:r>
            <a:r>
              <a:rPr lang="en-US" dirty="0" err="1" smtClean="0"/>
              <a:t>InGaAs</a:t>
            </a:r>
            <a:r>
              <a:rPr lang="en-US" dirty="0" smtClean="0"/>
              <a:t> photodiode arrays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</a:t>
            </a:r>
            <a:r>
              <a:rPr lang="en-US" sz="6000" dirty="0" smtClean="0"/>
              <a:t>Detector</a:t>
            </a:r>
            <a:br>
              <a:rPr lang="en-US" sz="6000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8532813" y="64722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E9B4E5B-E533-4A87-BB70-E3689D1F50A8}" type="slidenum">
              <a:rPr lang="en-US">
                <a:latin typeface="Broadway" pitchFamily="82" charset="0"/>
              </a:rPr>
              <a:pPr algn="ctr"/>
              <a:t>3</a:t>
            </a:fld>
            <a:endParaRPr lang="en-US">
              <a:latin typeface="Broadway" pitchFamily="82" charset="0"/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 bwMode="auto">
          <a:xfrm>
            <a:off x="2592575" y="4509120"/>
            <a:ext cx="5651833" cy="196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Example commercial solution: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256 pixels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Serial analogue readout over 2 lines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1 MHz </a:t>
            </a:r>
            <a:r>
              <a:rPr lang="en-US" dirty="0" smtClean="0"/>
              <a:t>readout clock</a:t>
            </a:r>
            <a:endParaRPr lang="en-US" dirty="0" smtClean="0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6228184" y="6202208"/>
            <a:ext cx="2016224" cy="540060"/>
          </a:xfrm>
          <a:prstGeom prst="wedgeRoundRectCallout">
            <a:avLst>
              <a:gd name="adj1" fmla="val -79589"/>
              <a:gd name="adj2" fmla="val -636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128 times slower than required!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89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</a:t>
            </a:r>
            <a:r>
              <a:rPr lang="en-US" sz="6000" dirty="0" smtClean="0"/>
              <a:t>Detector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System Structure</a:t>
            </a:r>
            <a:endParaRPr lang="en-US" dirty="0"/>
          </a:p>
        </p:txBody>
      </p:sp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8532813" y="64722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E9B4E5B-E533-4A87-BB70-E3689D1F50A8}" type="slidenum">
              <a:rPr lang="en-US">
                <a:latin typeface="Broadway" pitchFamily="82" charset="0"/>
              </a:rPr>
              <a:pPr algn="ctr"/>
              <a:t>4</a:t>
            </a:fld>
            <a:endParaRPr lang="en-US" dirty="0">
              <a:latin typeface="Broadway" pitchFamily="82" charset="0"/>
            </a:endParaRPr>
          </a:p>
        </p:txBody>
      </p:sp>
      <p:pic>
        <p:nvPicPr>
          <p:cNvPr id="5122" name="Picture 2" descr="D:\Uczelnia\IRS\Grafika\beetle_system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8386"/>
            <a:ext cx="8566249" cy="434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czelnia\IRS\Grafika\sen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7" y="1772817"/>
            <a:ext cx="3838573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179512" y="1988840"/>
            <a:ext cx="7408862" cy="486916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Photodiode Array: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Photodiode size: 50 x 500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Organization: 1 x 256 pixels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Material: </a:t>
            </a:r>
            <a:r>
              <a:rPr lang="en-US" dirty="0" err="1"/>
              <a:t>InGaAs</a:t>
            </a:r>
            <a:r>
              <a:rPr lang="en-US" dirty="0"/>
              <a:t>, </a:t>
            </a:r>
            <a:r>
              <a:rPr lang="en-US" dirty="0" smtClean="0"/>
              <a:t> ~1300 </a:t>
            </a:r>
            <a:r>
              <a:rPr lang="en-US" dirty="0"/>
              <a:t>nm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Readout circuit: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Beetle chip (designed for </a:t>
            </a:r>
            <a:r>
              <a:rPr lang="en-US" dirty="0" err="1" smtClean="0"/>
              <a:t>LHCb</a:t>
            </a:r>
            <a:r>
              <a:rPr lang="en-US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128 charge sensitive channels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Up to 1.1 MHz full readout rate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Four-port analogue readout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Analogue pipeline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</a:t>
            </a:r>
            <a:r>
              <a:rPr lang="en-US" sz="6000" dirty="0" smtClean="0"/>
              <a:t>Detector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Dedicated Sensor Solution</a:t>
            </a:r>
            <a:endParaRPr lang="en-US" dirty="0"/>
          </a:p>
        </p:txBody>
      </p:sp>
      <p:sp>
        <p:nvSpPr>
          <p:cNvPr id="4" name="Elipsa 3"/>
          <p:cNvSpPr/>
          <p:nvPr/>
        </p:nvSpPr>
        <p:spPr>
          <a:xfrm>
            <a:off x="8637749" y="6473527"/>
            <a:ext cx="360040" cy="369887"/>
          </a:xfrm>
          <a:prstGeom prst="ellipse">
            <a:avLst/>
          </a:prstGeom>
          <a:solidFill>
            <a:srgbClr val="91FDF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8532813" y="64722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E9B4E5B-E533-4A87-BB70-E3689D1F50A8}" type="slidenum">
              <a:rPr lang="en-US">
                <a:latin typeface="Broadway" pitchFamily="82" charset="0"/>
              </a:rPr>
              <a:pPr algn="ctr"/>
              <a:t>5</a:t>
            </a:fld>
            <a:endParaRPr lang="en-US">
              <a:latin typeface="Broadway" pitchFamily="82" charset="0"/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 flipH="1" flipV="1">
            <a:off x="5292080" y="1772816"/>
            <a:ext cx="3851921" cy="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 flipH="1" flipV="1">
            <a:off x="5305425" y="1745456"/>
            <a:ext cx="2" cy="511254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1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</a:t>
            </a:r>
            <a:r>
              <a:rPr lang="en-US" sz="6000" dirty="0" smtClean="0"/>
              <a:t>Detector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Hardware Design</a:t>
            </a:r>
            <a:endParaRPr lang="en-US" dirty="0"/>
          </a:p>
        </p:txBody>
      </p:sp>
      <p:pic>
        <p:nvPicPr>
          <p:cNvPr id="4098" name="Picture 2" descr="D:\Uczelnia\IRS\Grafika\IRS_SENS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8554"/>
            <a:ext cx="3982500" cy="42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8532813" y="64722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E9B4E5B-E533-4A87-BB70-E3689D1F50A8}" type="slidenum">
              <a:rPr lang="en-US">
                <a:latin typeface="Broadway" pitchFamily="82" charset="0"/>
              </a:rPr>
              <a:pPr algn="ctr"/>
              <a:t>6</a:t>
            </a:fld>
            <a:endParaRPr lang="en-US">
              <a:latin typeface="Broadway" pitchFamily="82" charset="0"/>
            </a:endParaRPr>
          </a:p>
        </p:txBody>
      </p:sp>
      <p:pic>
        <p:nvPicPr>
          <p:cNvPr id="12" name="Picture 2" descr="D:\Uczelnia\IRS\Grafika\tamc900_irs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0433"/>
            <a:ext cx="4341912" cy="444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 prostokątne zaokrąglone 5"/>
          <p:cNvSpPr/>
          <p:nvPr/>
        </p:nvSpPr>
        <p:spPr>
          <a:xfrm>
            <a:off x="3203848" y="2531480"/>
            <a:ext cx="1080120" cy="540060"/>
          </a:xfrm>
          <a:prstGeom prst="wedgeRoundRectCallout">
            <a:avLst>
              <a:gd name="adj1" fmla="val -75683"/>
              <a:gd name="adj2" fmla="val 1903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Ooops</a:t>
            </a:r>
            <a:r>
              <a:rPr lang="en-US" dirty="0" smtClean="0"/>
              <a:t>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95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</a:t>
            </a:r>
            <a:r>
              <a:rPr lang="en-US" sz="6000" dirty="0" smtClean="0"/>
              <a:t>Detector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DAQ Module + Signal Conditioning</a:t>
            </a:r>
            <a:endParaRPr lang="en-US" dirty="0"/>
          </a:p>
        </p:txBody>
      </p:sp>
      <p:pic>
        <p:nvPicPr>
          <p:cNvPr id="7170" name="Picture 2" descr="D:\Uczelnia\IRS\Grafika\beam_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3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8532813" y="64722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E9B4E5B-E533-4A87-BB70-E3689D1F50A8}" type="slidenum">
              <a:rPr lang="en-US">
                <a:latin typeface="Broadway" pitchFamily="82" charset="0"/>
              </a:rPr>
              <a:pPr algn="ctr"/>
              <a:t>7</a:t>
            </a:fld>
            <a:endParaRPr lang="en-US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</a:t>
            </a:r>
            <a:r>
              <a:rPr lang="en-US" sz="6000" dirty="0" smtClean="0"/>
              <a:t>Detector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Spectrometer Setup</a:t>
            </a:r>
            <a:endParaRPr lang="en-US" dirty="0"/>
          </a:p>
        </p:txBody>
      </p:sp>
      <p:pic>
        <p:nvPicPr>
          <p:cNvPr id="8194" name="Picture 2" descr="D:\Uczelnia\Camera\Report\beam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10"/>
            <a:ext cx="4355976" cy="47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8532813" y="64722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E9B4E5B-E533-4A87-BB70-E3689D1F50A8}" type="slidenum">
              <a:rPr lang="en-US">
                <a:latin typeface="Broadway" pitchFamily="82" charset="0"/>
              </a:rPr>
              <a:pPr algn="ctr"/>
              <a:t>8</a:t>
            </a:fld>
            <a:endParaRPr lang="en-US">
              <a:latin typeface="Broadway" pitchFamily="82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4499992" y="2695575"/>
            <a:ext cx="4316785" cy="414337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Synchronous operation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Diffraction grating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Spectrum analysis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 smtClean="0"/>
              <a:t>Verified with commercial wavelength analyzer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67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1D Image Detector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results</a:t>
            </a:r>
            <a:endParaRPr lang="en-US" dirty="0"/>
          </a:p>
        </p:txBody>
      </p:sp>
      <p:sp useBgFill="1">
        <p:nvSpPr>
          <p:cNvPr id="7" name="Prostokąt 6"/>
          <p:cNvSpPr/>
          <p:nvPr/>
        </p:nvSpPr>
        <p:spPr>
          <a:xfrm>
            <a:off x="1331913" y="6134100"/>
            <a:ext cx="576262" cy="247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 descr="D:\Uczelnia\Prezentacje i artykuły\2013.12 - MTCA Workshop\irs_fr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" y="2527275"/>
            <a:ext cx="6466009" cy="37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czelnia\IRS\Grafika\spectrum1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49" y="3534777"/>
            <a:ext cx="4413176" cy="32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czelnia\Prezentacje i artykuły\2013.12 - MTCA Workshop\wa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9548" y="5209936"/>
            <a:ext cx="4029745" cy="13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pole tekstowe 7"/>
          <p:cNvSpPr txBox="1">
            <a:spLocks noChangeArrowheads="1"/>
          </p:cNvSpPr>
          <p:nvPr/>
        </p:nvSpPr>
        <p:spPr bwMode="auto">
          <a:xfrm>
            <a:off x="8532813" y="647223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3CDCA85A-C4B1-4AF3-B06A-3CAA4374303E}" type="slidenum">
              <a:rPr lang="en-US">
                <a:latin typeface="Broadway" pitchFamily="82" charset="0"/>
              </a:rPr>
              <a:pPr algn="ctr"/>
              <a:t>9</a:t>
            </a:fld>
            <a:endParaRPr lang="en-US">
              <a:latin typeface="Broadway" pitchFamily="82" charset="0"/>
            </a:endParaRPr>
          </a:p>
        </p:txBody>
      </p:sp>
      <p:sp>
        <p:nvSpPr>
          <p:cNvPr id="3" name="Objaśnienie prostokątne zaokrąglone 2"/>
          <p:cNvSpPr/>
          <p:nvPr/>
        </p:nvSpPr>
        <p:spPr>
          <a:xfrm>
            <a:off x="2339752" y="6177781"/>
            <a:ext cx="1296144" cy="648072"/>
          </a:xfrm>
          <a:prstGeom prst="wedgeRoundRectCallout">
            <a:avLst>
              <a:gd name="adj1" fmla="val -102726"/>
              <a:gd name="adj2" fmla="val -2204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Smashed bonding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10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486 -0.15231 C -0.47535 -0.23518 -0.39584 -0.31782 -0.3033 -0.29236 C -0.21077 -0.2669 -0.10538 -0.13356 2.5E-6 -1.11111E-6 " pathEditMode="fixed" ptsTypes="aaA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2741</TotalTime>
  <Words>268</Words>
  <Application>Microsoft Office PowerPoint</Application>
  <PresentationFormat>Pokaz na ekranie (4:3)</PresentationFormat>
  <Paragraphs>82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Kształt fali</vt:lpstr>
      <vt:lpstr>Low-Latency 1D Image Detector Realized as an AMC Module</vt:lpstr>
      <vt:lpstr>1D Image Detector Usage Scenarios</vt:lpstr>
      <vt:lpstr>1D Image Detector Requirements</vt:lpstr>
      <vt:lpstr>1D Image Detector System Structure</vt:lpstr>
      <vt:lpstr>1D Image Detector Dedicated Sensor Solution</vt:lpstr>
      <vt:lpstr>1D Image Detector Hardware Design</vt:lpstr>
      <vt:lpstr>1D Image Detector DAQ Module + Signal Conditioning</vt:lpstr>
      <vt:lpstr>1D Image Detector Spectrometer Setup</vt:lpstr>
      <vt:lpstr>1D Image Detector Preliminary results</vt:lpstr>
      <vt:lpstr>1D Image Detector Summary</vt:lpstr>
      <vt:lpstr>1D Image Detector 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Acquisition System with Gigabit Ethernet interface</dc:title>
  <dc:creator>Aleksander Mielczarek</dc:creator>
  <cp:lastModifiedBy>Aleksander Mielczarek</cp:lastModifiedBy>
  <cp:revision>129</cp:revision>
  <cp:lastPrinted>2013-12-09T17:23:48Z</cp:lastPrinted>
  <dcterms:created xsi:type="dcterms:W3CDTF">2012-02-20T09:53:27Z</dcterms:created>
  <dcterms:modified xsi:type="dcterms:W3CDTF">2013-12-10T09:22:30Z</dcterms:modified>
</cp:coreProperties>
</file>