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43" r:id="rId2"/>
    <p:sldId id="351" r:id="rId3"/>
    <p:sldId id="393" r:id="rId4"/>
    <p:sldId id="394" r:id="rId5"/>
    <p:sldId id="389" r:id="rId6"/>
    <p:sldId id="392" r:id="rId7"/>
    <p:sldId id="395" r:id="rId8"/>
    <p:sldId id="396" r:id="rId9"/>
    <p:sldId id="346" r:id="rId1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646E6E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C"/>
    <a:srgbClr val="BFBFBF"/>
    <a:srgbClr val="FFFFFF"/>
    <a:srgbClr val="000000"/>
    <a:srgbClr val="2C86C7"/>
    <a:srgbClr val="CD3200"/>
    <a:srgbClr val="F4F4F4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743" autoAdjust="0"/>
  </p:normalViewPr>
  <p:slideViewPr>
    <p:cSldViewPr>
      <p:cViewPr>
        <p:scale>
          <a:sx n="90" d="100"/>
          <a:sy n="90" d="100"/>
        </p:scale>
        <p:origin x="-636" y="594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9FF234E2-9506-453B-B3C2-6E4957594A81}" type="datetime1">
              <a:rPr lang="de-DE"/>
              <a:pPr>
                <a:defRPr/>
              </a:pPr>
              <a:t>11.12.2013</a:t>
            </a:fld>
            <a:endParaRPr lang="de-DE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2B5C0EED-B03F-4EEA-8B74-D002679239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74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56BCF0D7-644E-4FE3-B3C1-197DF6421FF8}" type="datetime1">
              <a:rPr lang="de-DE"/>
              <a:pPr>
                <a:defRPr/>
              </a:pPr>
              <a:t>11.12.2013</a:t>
            </a:fld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9C521090-2299-478E-AB97-25EFC130DB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7628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3180" indent="-30878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6831" indent="-24635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2913" indent="-24635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7307" indent="-24635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13265" indent="-2463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99223" indent="-2463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85181" indent="-2463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71138" indent="-2463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DB7861-E79F-4707-A2A2-1076EF67F7FD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287" y="4863889"/>
            <a:ext cx="5208726" cy="46034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de-DE" smtClean="0">
                <a:latin typeface="Arial" pitchFamily="34" charset="0"/>
              </a:rPr>
              <a:t>Take this template as a base for your individual roadmap and adopt for each family the categories at the left side of the diagram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utoShape 22"/>
          <p:cNvGrpSpPr>
            <a:grpSpLocks/>
          </p:cNvGrpSpPr>
          <p:nvPr/>
        </p:nvGrpSpPr>
        <p:grpSpPr bwMode="auto">
          <a:xfrm>
            <a:off x="298450" y="-463550"/>
            <a:ext cx="8547100" cy="5949950"/>
            <a:chOff x="188" y="-292"/>
            <a:chExt cx="5384" cy="3748"/>
          </a:xfrm>
        </p:grpSpPr>
        <p:pic>
          <p:nvPicPr>
            <p:cNvPr id="7" name="AutoShap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-292"/>
              <a:ext cx="5384" cy="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225" y="-256"/>
              <a:ext cx="5310" cy="36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sz="2400" smtClean="0">
                <a:solidFill>
                  <a:schemeClr val="tx1"/>
                </a:solidFill>
                <a:cs typeface="+mn-cs"/>
              </a:endParaRPr>
            </a:p>
          </p:txBody>
        </p:sp>
      </p:grpSp>
      <p:pic>
        <p:nvPicPr>
          <p:cNvPr id="9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914400"/>
            <a:ext cx="85217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7"/>
          <p:cNvSpPr>
            <a:spLocks noChangeArrowheads="1"/>
          </p:cNvSpPr>
          <p:nvPr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rgbClr val="2C86C7"/>
              </a:gs>
              <a:gs pos="100000">
                <a:srgbClr val="0063A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1" name="Grafik 18" descr="kontron_logo_gros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-2057400" y="-1828800"/>
            <a:ext cx="13258800" cy="10515600"/>
            <a:chOff x="-1296" y="-1152"/>
            <a:chExt cx="8352" cy="6624"/>
          </a:xfrm>
        </p:grpSpPr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  <p:pic>
        <p:nvPicPr>
          <p:cNvPr id="17" name="Grafik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6623050"/>
            <a:ext cx="1843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799" y="779165"/>
            <a:ext cx="4966321" cy="1143000"/>
          </a:xfrm>
        </p:spPr>
        <p:txBody>
          <a:bodyPr rIns="91440"/>
          <a:lstStyle>
            <a:lvl1pPr>
              <a:lnSpc>
                <a:spcPts val="3600"/>
              </a:lnSpc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7600" y="5688000"/>
            <a:ext cx="4320000" cy="297284"/>
          </a:xfrm>
        </p:spPr>
        <p:txBody>
          <a:bodyPr/>
          <a:lstStyle>
            <a:lvl1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7600" y="5922800"/>
            <a:ext cx="4320000" cy="297284"/>
          </a:xfrm>
        </p:spPr>
        <p:txBody>
          <a:bodyPr/>
          <a:lstStyle>
            <a:lvl1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7600" y="6133052"/>
            <a:ext cx="4320000" cy="297284"/>
          </a:xfrm>
        </p:spPr>
        <p:txBody>
          <a:bodyPr/>
          <a:lstStyle>
            <a:lvl1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21" name="Rectangle 7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6C8B4333-9A75-4308-912A-2C450ECFE3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00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5B53-7F5C-4615-A09E-98C4F60FDF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2951163" y="6613525"/>
            <a:ext cx="3635375" cy="457200"/>
          </a:xfrm>
          <a:prstGeom prst="rect">
            <a:avLst/>
          </a:prstGeom>
        </p:spPr>
        <p:txBody>
          <a:bodyPr/>
          <a:lstStyle>
            <a:lvl1pPr algn="l">
              <a:defRPr lang="en-US" sz="900" kern="12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DESY MicroTCA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999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304800" y="-387350"/>
            <a:ext cx="8534400" cy="6553200"/>
          </a:xfrm>
          <a:prstGeom prst="roundRect">
            <a:avLst>
              <a:gd name="adj" fmla="val 3042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5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-233363"/>
            <a:ext cx="8531225" cy="63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6"/>
              </a:gs>
            </a:gsLst>
            <a:lin ang="0"/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91000" y="6602413"/>
            <a:ext cx="4271963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6800" r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30000"/>
              </a:spcBef>
              <a:defRPr/>
            </a:pPr>
            <a:r>
              <a:rPr lang="en-US" sz="900" smtClean="0">
                <a:solidFill>
                  <a:schemeClr val="bg1"/>
                </a:solidFill>
                <a:cs typeface="+mn-cs"/>
              </a:rPr>
              <a:t>The pulse of innovation</a:t>
            </a:r>
          </a:p>
        </p:txBody>
      </p:sp>
      <p:pic>
        <p:nvPicPr>
          <p:cNvPr id="8" name="Grafik 20" descr="kontron_logo_gro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-2062163" y="-1828800"/>
            <a:ext cx="13258801" cy="10515600"/>
            <a:chOff x="-1296" y="-1152"/>
            <a:chExt cx="8352" cy="6624"/>
          </a:xfrm>
        </p:grpSpPr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1" name="Rectangle 61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687388" y="766763"/>
            <a:ext cx="2770187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600"/>
              </a:lnSpc>
              <a:defRPr/>
            </a:pPr>
            <a:r>
              <a:rPr lang="de-DE" sz="2800" dirty="0" smtClean="0">
                <a:solidFill>
                  <a:schemeClr val="bg1"/>
                </a:solidFill>
                <a:cs typeface="Arial" charset="0"/>
              </a:rPr>
              <a:t>Agenda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87999" y="1684800"/>
            <a:ext cx="7236000" cy="4140000"/>
          </a:xfrm>
        </p:spPr>
        <p:txBody>
          <a:bodyPr tIns="0" bIns="0"/>
          <a:lstStyle>
            <a:lvl1pPr marL="342900" indent="-3429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625A9FA5-D4A7-4A1A-AB5B-8B602EA9D0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89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304800" y="-1720850"/>
            <a:ext cx="8534400" cy="6551613"/>
          </a:xfrm>
          <a:prstGeom prst="roundRect">
            <a:avLst>
              <a:gd name="adj" fmla="val 3042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5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-1573213"/>
            <a:ext cx="8521700" cy="64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9"/>
          <p:cNvSpPr>
            <a:spLocks noChangeArrowheads="1"/>
          </p:cNvSpPr>
          <p:nvPr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6"/>
              </a:gs>
            </a:gsLst>
            <a:lin ang="0"/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91000" y="6602413"/>
            <a:ext cx="4271963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6800" r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30000"/>
              </a:spcBef>
              <a:defRPr/>
            </a:pPr>
            <a:r>
              <a:rPr lang="en-US" sz="900" smtClean="0">
                <a:solidFill>
                  <a:schemeClr val="bg1"/>
                </a:solidFill>
                <a:cs typeface="+mn-cs"/>
              </a:rPr>
              <a:t>The pulse of innovation</a:t>
            </a:r>
          </a:p>
        </p:txBody>
      </p:sp>
      <p:pic>
        <p:nvPicPr>
          <p:cNvPr id="9" name="Grafik 20" descr="kontron_logo_gro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-2062163" y="-1828800"/>
            <a:ext cx="13258801" cy="10515600"/>
            <a:chOff x="-1296" y="-1152"/>
            <a:chExt cx="8352" cy="6624"/>
          </a:xfrm>
        </p:grpSpPr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00" y="5040000"/>
            <a:ext cx="7772400" cy="360040"/>
          </a:xfrm>
        </p:spPr>
        <p:txBody>
          <a:bodyPr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87600" y="5508000"/>
            <a:ext cx="7772400" cy="574675"/>
          </a:xfrm>
        </p:spPr>
        <p:txBody>
          <a:bodyPr t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87337" indent="0">
              <a:buFontTx/>
              <a:buNone/>
              <a:defRPr/>
            </a:lvl2pPr>
            <a:lvl3pPr marL="576262" indent="0">
              <a:buFontTx/>
              <a:buNone/>
              <a:defRPr/>
            </a:lvl3pPr>
            <a:lvl4pPr marL="863600" indent="0">
              <a:buFontTx/>
              <a:buNone/>
              <a:defRPr/>
            </a:lvl4pPr>
            <a:lvl5pPr marL="1152525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4593325B-E745-4343-8A3D-4B2C6183E6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72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t>- </a:t>
            </a:r>
            <a:fld id="{815E0484-0E2F-442E-9E9A-BB4E81C0ABD4}" type="slidenum">
              <a:rPr lang="de-DE" sz="90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pPr eaLnBrk="0" hangingPunct="0">
                <a:defRPr/>
              </a:pPr>
              <a:t>‹Nr.›</a:t>
            </a:fld>
            <a:r>
              <a:rPr lang="de-DE" sz="900" dirty="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t> </a:t>
            </a:r>
            <a:endParaRPr lang="de-DE" sz="900" dirty="0">
              <a:solidFill>
                <a:schemeClr val="bg1"/>
              </a:solidFill>
              <a:latin typeface="Arial" charset="0"/>
              <a:ea typeface="ＭＳ Ｐゴシック" pitchFamily="-64" charset="-128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19682"/>
          </a:xfrm>
        </p:spPr>
        <p:txBody>
          <a:bodyPr/>
          <a:lstStyle>
            <a:lvl1pPr>
              <a:spcBef>
                <a:spcPts val="1800"/>
              </a:spcBef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8007"/>
            <a:ext cx="5334000" cy="68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55C4B841-25D7-47A1-851E-83BA84549E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22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and cut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t>- </a:t>
            </a:r>
            <a:fld id="{6BC889B4-EC1E-48E2-A17A-01BF86D9592F}" type="slidenum">
              <a:rPr lang="de-DE" sz="90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pPr eaLnBrk="0" hangingPunct="0">
                <a:defRPr/>
              </a:pPr>
              <a:t>‹Nr.›</a:t>
            </a:fld>
            <a:r>
              <a:rPr lang="de-DE" sz="900" dirty="0" smtClean="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rPr>
              <a:t> </a:t>
            </a:r>
            <a:endParaRPr lang="de-DE" sz="900" dirty="0">
              <a:solidFill>
                <a:schemeClr val="bg1"/>
              </a:solidFill>
              <a:latin typeface="Arial" charset="0"/>
              <a:ea typeface="ＭＳ Ｐゴシック" pitchFamily="-64" charset="-128"/>
              <a:cs typeface="+mn-cs"/>
            </a:endParaRPr>
          </a:p>
        </p:txBody>
      </p:sp>
      <p:cxnSp>
        <p:nvCxnSpPr>
          <p:cNvPr id="7" name="Gerade Verbindung 17"/>
          <p:cNvCxnSpPr/>
          <p:nvPr/>
        </p:nvCxnSpPr>
        <p:spPr bwMode="auto">
          <a:xfrm>
            <a:off x="687388" y="4464050"/>
            <a:ext cx="5040312" cy="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5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8007"/>
            <a:ext cx="5334000" cy="68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7388" y="4608000"/>
            <a:ext cx="5040212" cy="1512888"/>
          </a:xfrm>
        </p:spPr>
        <p:txBody>
          <a:bodyPr tIns="0" bIns="0"/>
          <a:lstStyle>
            <a:lvl1pPr>
              <a:lnSpc>
                <a:spcPts val="22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012160" y="4100822"/>
            <a:ext cx="2455532" cy="2016125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E24E59B8-EF27-4F3C-99D4-016B2FFE3C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841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85800" y="1285860"/>
            <a:ext cx="3929090" cy="492922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714876" y="1285860"/>
            <a:ext cx="3929090" cy="492922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8007"/>
            <a:ext cx="5334000" cy="68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3B2F-0FBA-452A-AE31-FDA8DDB610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63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utoShape 22"/>
          <p:cNvGrpSpPr>
            <a:grpSpLocks/>
          </p:cNvGrpSpPr>
          <p:nvPr/>
        </p:nvGrpSpPr>
        <p:grpSpPr bwMode="auto">
          <a:xfrm>
            <a:off x="298450" y="-1616075"/>
            <a:ext cx="8547100" cy="5949950"/>
            <a:chOff x="188" y="-1018"/>
            <a:chExt cx="5384" cy="3748"/>
          </a:xfrm>
        </p:grpSpPr>
        <p:pic>
          <p:nvPicPr>
            <p:cNvPr id="5" name="AutoShap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-1018"/>
              <a:ext cx="5384" cy="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25" y="-982"/>
              <a:ext cx="5310" cy="36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E6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sz="2400" smtClean="0">
                <a:solidFill>
                  <a:schemeClr val="tx1"/>
                </a:solidFill>
                <a:cs typeface="+mn-cs"/>
              </a:endParaRPr>
            </a:p>
          </p:txBody>
        </p:sp>
      </p:grpSp>
      <p:pic>
        <p:nvPicPr>
          <p:cNvPr id="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-2085975"/>
            <a:ext cx="85217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7"/>
          <p:cNvSpPr>
            <a:spLocks noChangeArrowheads="1"/>
          </p:cNvSpPr>
          <p:nvPr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rgbClr val="2C86C7"/>
              </a:gs>
              <a:gs pos="100000">
                <a:srgbClr val="0063A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Grafik 18" descr="kontron_logo_gros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-2057400" y="-1828800"/>
            <a:ext cx="13258800" cy="10515600"/>
            <a:chOff x="-1296" y="-1152"/>
            <a:chExt cx="8352" cy="6624"/>
          </a:xfrm>
        </p:grpSpPr>
        <p:sp>
          <p:nvSpPr>
            <p:cNvPr id="12" name="Rectangle 55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647700" y="5589588"/>
            <a:ext cx="4175125" cy="223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863"/>
              </a:lnSpc>
              <a:defRPr/>
            </a:pPr>
            <a:r>
              <a:rPr lang="de-DE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sz="1400" b="1" dirty="0" smtClean="0">
                <a:solidFill>
                  <a:schemeClr val="accent1"/>
                </a:solidFill>
                <a:cs typeface="Arial" charset="0"/>
              </a:rPr>
              <a:t>www.kontron.com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84213" y="6008688"/>
            <a:ext cx="74517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4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Munich/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Eching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 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Kaufbeuren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 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Deggendorf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 Toulon  Copenhagen  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Chichester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 Linz/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Hagenberg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 Solothurn  Brussels  Liberec  </a:t>
            </a:r>
            <a:r>
              <a:rPr lang="en-US" sz="900" dirty="0" err="1" smtClean="0">
                <a:solidFill>
                  <a:schemeClr val="tx1"/>
                </a:solidFill>
                <a:cs typeface="Arial" charset="0"/>
              </a:rPr>
              <a:t>Pilsen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  Warsaw                 San Diego/Poway  Columbia  Fremont  Montreal  Beijing  Hong Kong  Taipei  Penang  Bangalore  Mumbai  Moscow  Kiev  Sydney         </a:t>
            </a:r>
          </a:p>
        </p:txBody>
      </p:sp>
      <p:pic>
        <p:nvPicPr>
          <p:cNvPr id="18" name="Grafik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6623050"/>
            <a:ext cx="1843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47629" y="4781250"/>
            <a:ext cx="5327882" cy="252338"/>
          </a:xfrm>
        </p:spPr>
        <p:txBody>
          <a:bodyPr tIns="0" bIns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687600" y="784800"/>
            <a:ext cx="5108536" cy="1015200"/>
          </a:xfrm>
        </p:spPr>
        <p:txBody>
          <a:bodyPr/>
          <a:lstStyle>
            <a:lvl1pPr marL="0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  <a:lvl2pPr marL="287337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2pPr>
            <a:lvl3pPr marL="576262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3pPr>
            <a:lvl4pPr marL="863600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4pPr>
            <a:lvl5pPr marL="1152525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08799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oShap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-1684338"/>
            <a:ext cx="8547100" cy="59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-2122488"/>
            <a:ext cx="85217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7"/>
          <p:cNvSpPr>
            <a:spLocks noChangeArrowheads="1"/>
          </p:cNvSpPr>
          <p:nvPr userDrawn="1"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rgbClr val="2C86C7"/>
              </a:gs>
              <a:gs pos="100000">
                <a:srgbClr val="0063A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" name="Grafik 18" descr="kontron_logo_gros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4"/>
          <p:cNvGrpSpPr>
            <a:grpSpLocks/>
          </p:cNvGrpSpPr>
          <p:nvPr userDrawn="1"/>
        </p:nvGrpSpPr>
        <p:grpSpPr bwMode="auto">
          <a:xfrm>
            <a:off x="-2057400" y="-1828800"/>
            <a:ext cx="13258800" cy="10515600"/>
            <a:chOff x="-1296" y="-1152"/>
            <a:chExt cx="8352" cy="6624"/>
          </a:xfrm>
        </p:grpSpPr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1" name="Rectangle 56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  <p:sp>
        <p:nvSpPr>
          <p:cNvPr id="14" name="Textfeld 13"/>
          <p:cNvSpPr txBox="1">
            <a:spLocks noChangeArrowheads="1"/>
          </p:cNvSpPr>
          <p:nvPr userDrawn="1"/>
        </p:nvSpPr>
        <p:spPr bwMode="auto">
          <a:xfrm>
            <a:off x="647700" y="5589588"/>
            <a:ext cx="4175125" cy="223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863"/>
              </a:lnSpc>
              <a:defRPr/>
            </a:pP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accent1"/>
                </a:solidFill>
              </a:rPr>
              <a:t>www.kontron.com</a:t>
            </a:r>
          </a:p>
        </p:txBody>
      </p:sp>
      <p:sp>
        <p:nvSpPr>
          <p:cNvPr id="15" name="Textfeld 14"/>
          <p:cNvSpPr txBox="1">
            <a:spLocks noChangeArrowheads="1"/>
          </p:cNvSpPr>
          <p:nvPr userDrawn="1"/>
        </p:nvSpPr>
        <p:spPr bwMode="auto">
          <a:xfrm>
            <a:off x="684213" y="6008688"/>
            <a:ext cx="8154987" cy="2769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 smtClean="0"/>
              <a:t>Munich   </a:t>
            </a:r>
            <a:r>
              <a:rPr lang="en-US" sz="900" dirty="0" err="1" smtClean="0"/>
              <a:t>Kaufbeuren</a:t>
            </a:r>
            <a:r>
              <a:rPr lang="en-US" sz="900" dirty="0" smtClean="0"/>
              <a:t>   </a:t>
            </a:r>
            <a:r>
              <a:rPr lang="en-US" sz="900" dirty="0" err="1" smtClean="0"/>
              <a:t>Deggendorf</a:t>
            </a:r>
            <a:r>
              <a:rPr lang="en-US" sz="900" dirty="0" smtClean="0"/>
              <a:t>   Toulon   Copenhagen   </a:t>
            </a:r>
            <a:r>
              <a:rPr lang="en-US" sz="900" dirty="0" err="1" smtClean="0"/>
              <a:t>Chichester</a:t>
            </a:r>
            <a:r>
              <a:rPr lang="en-US" sz="900" dirty="0" smtClean="0"/>
              <a:t>   Linz   Solothurn   Brussels   </a:t>
            </a:r>
            <a:r>
              <a:rPr lang="en-US" sz="900" dirty="0" err="1" smtClean="0"/>
              <a:t>Pilsen</a:t>
            </a:r>
            <a:r>
              <a:rPr lang="en-US" sz="900" dirty="0" smtClean="0"/>
              <a:t>   Warsaw </a:t>
            </a:r>
          </a:p>
          <a:p>
            <a:pPr eaLnBrk="1" hangingPunct="1"/>
            <a:r>
              <a:rPr lang="en-US" sz="900" dirty="0" smtClean="0"/>
              <a:t>San Diego   Fremont   Montreal   Beijing   Hong Kong   Taipei   Penang   </a:t>
            </a:r>
            <a:r>
              <a:rPr lang="en-US" sz="900" dirty="0" err="1" smtClean="0"/>
              <a:t>Bangolore</a:t>
            </a:r>
            <a:r>
              <a:rPr lang="en-US" sz="900" dirty="0" smtClean="0"/>
              <a:t>   Mumbai   Moscow   Kiev   Sydney </a:t>
            </a:r>
            <a:endParaRPr lang="de-DE" sz="900" dirty="0" smtClean="0"/>
          </a:p>
        </p:txBody>
      </p:sp>
      <p:pic>
        <p:nvPicPr>
          <p:cNvPr id="16" name="Grafik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6623050"/>
            <a:ext cx="1843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47629" y="4781250"/>
            <a:ext cx="5327882" cy="252338"/>
          </a:xfrm>
        </p:spPr>
        <p:txBody>
          <a:bodyPr tIns="0" bIns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687600" y="784800"/>
            <a:ext cx="5108536" cy="1015200"/>
          </a:xfrm>
        </p:spPr>
        <p:txBody>
          <a:bodyPr/>
          <a:lstStyle>
            <a:lvl1pPr marL="0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  <a:lvl2pPr marL="287337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2pPr>
            <a:lvl3pPr marL="576262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3pPr>
            <a:lvl4pPr marL="863600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4pPr>
            <a:lvl5pPr marL="1152525" indent="0">
              <a:lnSpc>
                <a:spcPts val="3600"/>
              </a:lnSpc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69075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613525"/>
            <a:ext cx="2590800" cy="4572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DESY MicroTCA Workshop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42C2-BF5C-406F-BDF5-97DEF15D37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428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0"/>
          <p:cNvSpPr>
            <a:spLocks noChangeArrowheads="1"/>
          </p:cNvSpPr>
          <p:nvPr/>
        </p:nvSpPr>
        <p:spPr bwMode="auto">
          <a:xfrm>
            <a:off x="304800" y="-228600"/>
            <a:ext cx="8534400" cy="1295400"/>
          </a:xfrm>
          <a:prstGeom prst="roundRect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/>
          <a:p>
            <a:pPr>
              <a:buClr>
                <a:schemeClr val="accent1"/>
              </a:buClr>
              <a:buFont typeface="Wingdings" pitchFamily="16" charset="2"/>
              <a:buNone/>
              <a:defRPr/>
            </a:pPr>
            <a:endParaRPr lang="de-DE"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1027" name="Grafik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573088"/>
            <a:ext cx="84772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59"/>
          <p:cNvSpPr>
            <a:spLocks noChangeArrowheads="1"/>
          </p:cNvSpPr>
          <p:nvPr/>
        </p:nvSpPr>
        <p:spPr bwMode="auto">
          <a:xfrm>
            <a:off x="304800" y="6553200"/>
            <a:ext cx="8534400" cy="533400"/>
          </a:xfrm>
          <a:prstGeom prst="roundRect">
            <a:avLst>
              <a:gd name="adj" fmla="val 2827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6"/>
              </a:gs>
            </a:gsLst>
            <a:lin ang="0"/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4191000" y="6602413"/>
            <a:ext cx="4271963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6800" rIns="0">
            <a:spAutoFit/>
          </a:bodyPr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30000"/>
              </a:spcBef>
              <a:defRPr/>
            </a:pPr>
            <a:r>
              <a:rPr lang="en-US" sz="900" smtClean="0">
                <a:solidFill>
                  <a:schemeClr val="bg1"/>
                </a:solidFill>
                <a:cs typeface="+mn-cs"/>
              </a:rPr>
              <a:t>The pulse of innovation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600825"/>
            <a:ext cx="1857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600825"/>
            <a:ext cx="3571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900">
                <a:solidFill>
                  <a:schemeClr val="bg1"/>
                </a:solidFill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5AD7D1E6-2733-4ADE-A206-C70F538758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7800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Please insert your headline here</a:t>
            </a:r>
            <a:br>
              <a:rPr lang="en-US" smtClean="0"/>
            </a:br>
            <a:r>
              <a:rPr lang="en-US" smtClean="0"/>
              <a:t>It may spread over two lines</a:t>
            </a:r>
          </a:p>
        </p:txBody>
      </p:sp>
      <p:pic>
        <p:nvPicPr>
          <p:cNvPr id="1034" name="Grafik 20" descr="kontron_logo_gross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-50800"/>
            <a:ext cx="2322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Group 64"/>
          <p:cNvGrpSpPr>
            <a:grpSpLocks/>
          </p:cNvGrpSpPr>
          <p:nvPr/>
        </p:nvGrpSpPr>
        <p:grpSpPr bwMode="auto">
          <a:xfrm>
            <a:off x="-2062163" y="-1828800"/>
            <a:ext cx="13258801" cy="10515600"/>
            <a:chOff x="-1296" y="-1152"/>
            <a:chExt cx="8352" cy="6624"/>
          </a:xfrm>
        </p:grpSpPr>
        <p:sp>
          <p:nvSpPr>
            <p:cNvPr id="1036" name="Rectangle 60"/>
            <p:cNvSpPr>
              <a:spLocks noChangeArrowheads="1"/>
            </p:cNvSpPr>
            <p:nvPr/>
          </p:nvSpPr>
          <p:spPr bwMode="auto">
            <a:xfrm>
              <a:off x="-1296" y="-1152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037" name="Rectangle 61"/>
            <p:cNvSpPr>
              <a:spLocks noChangeArrowheads="1"/>
            </p:cNvSpPr>
            <p:nvPr/>
          </p:nvSpPr>
          <p:spPr bwMode="auto">
            <a:xfrm>
              <a:off x="-1296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038" name="Rectangle 62"/>
            <p:cNvSpPr>
              <a:spLocks noChangeArrowheads="1"/>
            </p:cNvSpPr>
            <p:nvPr/>
          </p:nvSpPr>
          <p:spPr bwMode="auto">
            <a:xfrm>
              <a:off x="-1296" y="4320"/>
              <a:ext cx="8352" cy="11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039" name="Rectangle 63"/>
            <p:cNvSpPr>
              <a:spLocks noChangeArrowheads="1"/>
            </p:cNvSpPr>
            <p:nvPr/>
          </p:nvSpPr>
          <p:spPr bwMode="auto">
            <a:xfrm>
              <a:off x="5760" y="-1152"/>
              <a:ext cx="1296" cy="662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9" r:id="rId8"/>
    <p:sldLayoutId id="2147484653" r:id="rId9"/>
    <p:sldLayoutId id="2147484654" r:id="rId10"/>
  </p:sldLayoutIdLst>
  <p:transition spd="slow">
    <p:wipe/>
  </p:transition>
  <p:hf sldNum="0" hdr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-64" charset="-128"/>
        </a:defRPr>
      </a:lvl9pPr>
    </p:titleStyle>
    <p:bodyStyle>
      <a:lvl1pPr marL="287338" indent="-287338" algn="l" rtl="0" eaLnBrk="1" fontAlgn="base" hangingPunct="1">
        <a:lnSpc>
          <a:spcPts val="2400"/>
        </a:lnSpc>
        <a:spcBef>
          <a:spcPts val="18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574675" indent="-287338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>
          <a:schemeClr val="accent1"/>
        </a:buClr>
        <a:buFont typeface="Symbol" pitchFamily="18" charset="2"/>
        <a:buChar char="-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863600" indent="-287338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150938" indent="-287338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439863" indent="-287338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743200" indent="-279400" algn="l" rtl="0" eaLnBrk="1" fontAlgn="base" hangingPunct="1">
        <a:spcBef>
          <a:spcPct val="50000"/>
        </a:spcBef>
        <a:spcAft>
          <a:spcPct val="0"/>
        </a:spcAft>
        <a:buClr>
          <a:srgbClr val="2C86C7"/>
        </a:buClr>
        <a:buFont typeface="Symbol" pitchFamily="-64" charset="2"/>
        <a:buChar char=""/>
        <a:defRPr sz="1200">
          <a:solidFill>
            <a:srgbClr val="646E6E"/>
          </a:solidFill>
          <a:latin typeface="+mn-lt"/>
          <a:ea typeface="+mn-ea"/>
        </a:defRPr>
      </a:lvl6pPr>
      <a:lvl7pPr marL="3200400" indent="-279400" algn="l" rtl="0" eaLnBrk="1" fontAlgn="base" hangingPunct="1">
        <a:spcBef>
          <a:spcPct val="50000"/>
        </a:spcBef>
        <a:spcAft>
          <a:spcPct val="0"/>
        </a:spcAft>
        <a:buClr>
          <a:srgbClr val="2C86C7"/>
        </a:buClr>
        <a:buFont typeface="Symbol" pitchFamily="-64" charset="2"/>
        <a:buChar char=""/>
        <a:defRPr sz="1200">
          <a:solidFill>
            <a:srgbClr val="646E6E"/>
          </a:solidFill>
          <a:latin typeface="+mn-lt"/>
          <a:ea typeface="+mn-ea"/>
        </a:defRPr>
      </a:lvl7pPr>
      <a:lvl8pPr marL="3657600" indent="-279400" algn="l" rtl="0" eaLnBrk="1" fontAlgn="base" hangingPunct="1">
        <a:spcBef>
          <a:spcPct val="50000"/>
        </a:spcBef>
        <a:spcAft>
          <a:spcPct val="0"/>
        </a:spcAft>
        <a:buClr>
          <a:srgbClr val="2C86C7"/>
        </a:buClr>
        <a:buFont typeface="Symbol" pitchFamily="-64" charset="2"/>
        <a:buChar char=""/>
        <a:defRPr sz="1200">
          <a:solidFill>
            <a:srgbClr val="646E6E"/>
          </a:solidFill>
          <a:latin typeface="+mn-lt"/>
          <a:ea typeface="+mn-ea"/>
        </a:defRPr>
      </a:lvl8pPr>
      <a:lvl9pPr marL="4114800" indent="-279400" algn="l" rtl="0" eaLnBrk="1" fontAlgn="base" hangingPunct="1">
        <a:spcBef>
          <a:spcPct val="50000"/>
        </a:spcBef>
        <a:spcAft>
          <a:spcPct val="0"/>
        </a:spcAft>
        <a:buClr>
          <a:srgbClr val="2C86C7"/>
        </a:buClr>
        <a:buFont typeface="Symbol" pitchFamily="-64" charset="2"/>
        <a:buChar char=""/>
        <a:defRPr sz="1200">
          <a:solidFill>
            <a:srgbClr val="646E6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s.geisler@kontron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4966321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Kontron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High Performance Products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for Research &amp; Science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7600" y="5688000"/>
            <a:ext cx="4320000" cy="693328"/>
          </a:xfrm>
        </p:spPr>
        <p:txBody>
          <a:bodyPr/>
          <a:lstStyle/>
          <a:p>
            <a:r>
              <a:rPr lang="de-DE" dirty="0" smtClean="0"/>
              <a:t>Business Development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87600" y="5922800"/>
            <a:ext cx="5180544" cy="297284"/>
          </a:xfrm>
        </p:spPr>
        <p:txBody>
          <a:bodyPr/>
          <a:lstStyle/>
          <a:p>
            <a:r>
              <a:rPr lang="de-DE" dirty="0" smtClean="0"/>
              <a:t>Andreas Geisler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83568" y="6165304"/>
            <a:ext cx="4320000" cy="297284"/>
          </a:xfrm>
        </p:spPr>
        <p:txBody>
          <a:bodyPr/>
          <a:lstStyle/>
          <a:p>
            <a:r>
              <a:rPr lang="de-DE" smtClean="0"/>
              <a:t>December </a:t>
            </a:r>
            <a:r>
              <a:rPr lang="de-DE" dirty="0" smtClean="0"/>
              <a:t>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22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xfrm>
            <a:off x="685800" y="177800"/>
            <a:ext cx="5334000" cy="685800"/>
          </a:xfrm>
        </p:spPr>
        <p:txBody>
          <a:bodyPr/>
          <a:lstStyle/>
          <a:p>
            <a:r>
              <a:rPr lang="de-DE" dirty="0" smtClean="0">
                <a:solidFill>
                  <a:srgbClr val="FFFFFF"/>
                </a:solidFill>
              </a:rPr>
              <a:t>Kontron – </a:t>
            </a:r>
            <a:r>
              <a:rPr lang="de-DE" dirty="0" err="1" smtClean="0">
                <a:solidFill>
                  <a:srgbClr val="FFFFFF"/>
                </a:solidFill>
              </a:rPr>
              <a:t>We</a:t>
            </a:r>
            <a:r>
              <a:rPr lang="de-DE" dirty="0" smtClean="0">
                <a:solidFill>
                  <a:srgbClr val="FFFFFF"/>
                </a:solidFill>
              </a:rPr>
              <a:t> Are </a:t>
            </a:r>
            <a:r>
              <a:rPr lang="de-DE" dirty="0" err="1" smtClean="0">
                <a:solidFill>
                  <a:srgbClr val="FFFFFF"/>
                </a:solidFill>
              </a:rPr>
              <a:t>Where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You</a:t>
            </a:r>
            <a:r>
              <a:rPr lang="de-DE" dirty="0" smtClean="0">
                <a:solidFill>
                  <a:srgbClr val="FFFFFF"/>
                </a:solidFill>
              </a:rPr>
              <a:t> Are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sz="1200" dirty="0" smtClean="0">
                <a:solidFill>
                  <a:srgbClr val="FFFFFF"/>
                </a:solidFill>
              </a:rPr>
              <a:t>Design, </a:t>
            </a:r>
            <a:r>
              <a:rPr lang="de-DE" sz="1200" dirty="0" err="1" smtClean="0">
                <a:solidFill>
                  <a:srgbClr val="FFFFFF"/>
                </a:solidFill>
              </a:rPr>
              <a:t>configuration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</a:rPr>
              <a:t>and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</a:rPr>
              <a:t>system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</a:rPr>
              <a:t>integration</a:t>
            </a:r>
            <a:r>
              <a:rPr lang="de-DE" sz="1200" dirty="0" smtClean="0">
                <a:solidFill>
                  <a:srgbClr val="FFFFFF"/>
                </a:solidFill>
              </a:rPr>
              <a:t> in all </a:t>
            </a:r>
            <a:r>
              <a:rPr lang="de-DE" sz="1200" dirty="0" err="1" smtClean="0">
                <a:solidFill>
                  <a:srgbClr val="FFFFFF"/>
                </a:solidFill>
              </a:rPr>
              <a:t>major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 err="1" smtClean="0">
                <a:solidFill>
                  <a:srgbClr val="FFFFFF"/>
                </a:solidFill>
              </a:rPr>
              <a:t>regions</a:t>
            </a:r>
            <a:endParaRPr lang="de-DE" dirty="0" smtClean="0"/>
          </a:p>
        </p:txBody>
      </p:sp>
      <p:sp>
        <p:nvSpPr>
          <p:cNvPr id="30723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914400" y="6600825"/>
            <a:ext cx="1209675" cy="257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646E6E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|   Dec 2013   |   </a:t>
            </a: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07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3488"/>
            <a:ext cx="8600951" cy="415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B67"/>
                  </a:outerShdw>
                </a:effectLst>
              </a14:hiddenEffects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16" y="5365634"/>
            <a:ext cx="20796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B67"/>
                  </a:outerShdw>
                </a:effectLst>
              </a14:hiddenEffects>
            </a:ext>
          </a:extLst>
        </p:spPr>
      </p:pic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179512" y="4437112"/>
            <a:ext cx="7523162" cy="105901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1400" dirty="0" smtClean="0">
                <a:solidFill>
                  <a:srgbClr val="0063AC"/>
                </a:solidFill>
              </a:rPr>
              <a:t>Revenue</a:t>
            </a:r>
            <a:r>
              <a:rPr lang="de-DE" sz="1400" dirty="0" smtClean="0"/>
              <a:t> 	547 </a:t>
            </a:r>
            <a:r>
              <a:rPr lang="de-DE" sz="1400" dirty="0" err="1" smtClean="0"/>
              <a:t>mio.</a:t>
            </a:r>
            <a:r>
              <a:rPr lang="de-DE" sz="1400" dirty="0" smtClean="0"/>
              <a:t> € (2012)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1400" dirty="0" err="1" smtClean="0">
                <a:solidFill>
                  <a:srgbClr val="0063AC"/>
                </a:solidFill>
              </a:rPr>
              <a:t>Employee</a:t>
            </a:r>
            <a:r>
              <a:rPr lang="de-DE" sz="1400" dirty="0" smtClean="0">
                <a:solidFill>
                  <a:srgbClr val="0063AC"/>
                </a:solidFill>
              </a:rPr>
              <a:t> </a:t>
            </a:r>
            <a:r>
              <a:rPr lang="de-DE" sz="1400" dirty="0" err="1" smtClean="0">
                <a:solidFill>
                  <a:srgbClr val="0063AC"/>
                </a:solidFill>
              </a:rPr>
              <a:t>size</a:t>
            </a:r>
            <a:r>
              <a:rPr lang="de-DE" sz="1400" dirty="0" smtClean="0">
                <a:solidFill>
                  <a:srgbClr val="0063AC"/>
                </a:solidFill>
              </a:rPr>
              <a:t> 	</a:t>
            </a:r>
            <a:r>
              <a:rPr lang="de-DE" sz="1400" dirty="0" smtClean="0"/>
              <a:t>2,208 (</a:t>
            </a:r>
            <a:r>
              <a:rPr lang="de-DE" sz="1400" dirty="0" err="1" smtClean="0"/>
              <a:t>Dec</a:t>
            </a:r>
            <a:r>
              <a:rPr lang="de-DE" sz="1400" dirty="0" smtClean="0"/>
              <a:t>. 31, 2012)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1400" dirty="0" err="1" smtClean="0">
                <a:solidFill>
                  <a:srgbClr val="0063AC"/>
                </a:solidFill>
              </a:rPr>
              <a:t>Represented</a:t>
            </a:r>
            <a:r>
              <a:rPr lang="de-DE" sz="1400" dirty="0" smtClean="0">
                <a:solidFill>
                  <a:srgbClr val="0063AC"/>
                </a:solidFill>
              </a:rPr>
              <a:t> in 	</a:t>
            </a:r>
            <a:r>
              <a:rPr lang="de-DE" sz="1400" dirty="0" smtClean="0"/>
              <a:t>56 different countries </a:t>
            </a:r>
            <a:r>
              <a:rPr lang="de-DE" sz="1400" dirty="0" err="1" smtClean="0"/>
              <a:t>worldwide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endParaRPr lang="de-DE" sz="1400" dirty="0" smtClean="0"/>
          </a:p>
          <a:p>
            <a:pPr marL="285750" lvl="1" indent="0">
              <a:lnSpc>
                <a:spcPts val="3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de-DE" dirty="0" smtClean="0"/>
              <a:t>                        </a:t>
            </a:r>
            <a:r>
              <a:rPr lang="de-DE" sz="1800" dirty="0" smtClean="0"/>
              <a:t>- </a:t>
            </a:r>
            <a:r>
              <a:rPr lang="de-DE" sz="1400" dirty="0" smtClean="0"/>
              <a:t>More </a:t>
            </a:r>
            <a:r>
              <a:rPr lang="de-DE" sz="1400" dirty="0" err="1" smtClean="0"/>
              <a:t>than</a:t>
            </a:r>
            <a:r>
              <a:rPr lang="de-DE" sz="1400" dirty="0" smtClean="0"/>
              <a:t> 50 </a:t>
            </a:r>
            <a:r>
              <a:rPr lang="de-DE" sz="1400" dirty="0" err="1" smtClean="0"/>
              <a:t>sales</a:t>
            </a:r>
            <a:r>
              <a:rPr lang="de-DE" sz="1400" dirty="0" smtClean="0"/>
              <a:t> </a:t>
            </a:r>
            <a:r>
              <a:rPr lang="de-DE" sz="1400" dirty="0" err="1" smtClean="0"/>
              <a:t>offices</a:t>
            </a:r>
            <a:endParaRPr lang="de-DE" sz="1400" dirty="0" smtClean="0"/>
          </a:p>
          <a:p>
            <a:pPr marL="285750" lvl="1" indent="0">
              <a:lnSpc>
                <a:spcPts val="3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de-DE" sz="1400" dirty="0" smtClean="0"/>
              <a:t>                                - More </a:t>
            </a:r>
            <a:r>
              <a:rPr lang="de-DE" sz="1400" dirty="0" err="1" smtClean="0"/>
              <a:t>than</a:t>
            </a:r>
            <a:r>
              <a:rPr lang="de-DE" sz="1400" dirty="0" smtClean="0"/>
              <a:t> 140 </a:t>
            </a:r>
            <a:r>
              <a:rPr lang="de-DE" sz="1400" dirty="0" err="1" smtClean="0"/>
              <a:t>sales</a:t>
            </a:r>
            <a:r>
              <a:rPr lang="de-DE" sz="1400" dirty="0" smtClean="0"/>
              <a:t> </a:t>
            </a:r>
            <a:r>
              <a:rPr lang="de-DE" sz="1400" dirty="0" err="1" smtClean="0"/>
              <a:t>partners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89600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AMC/MicroTCA Portfolio</a:t>
            </a:r>
          </a:p>
        </p:txBody>
      </p:sp>
      <p:pic>
        <p:nvPicPr>
          <p:cNvPr id="35843" name="Grafik 8" descr="AM4901_AM4904_AM4910_72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03388"/>
            <a:ext cx="45720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643570" y="1190610"/>
            <a:ext cx="1719263" cy="33560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/>
              <a:t>MCH</a:t>
            </a:r>
          </a:p>
        </p:txBody>
      </p:sp>
      <p:pic>
        <p:nvPicPr>
          <p:cNvPr id="35847" name="Grafik 11" descr="AM4010_AM5010R_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60538"/>
            <a:ext cx="37147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57224" y="1190610"/>
            <a:ext cx="2143140" cy="33560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 err="1"/>
              <a:t>Processor</a:t>
            </a:r>
            <a:r>
              <a:rPr lang="de-DE" sz="1400" dirty="0"/>
              <a:t> AMC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00760" y="3345420"/>
            <a:ext cx="2071702" cy="33560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/>
              <a:t>System</a:t>
            </a:r>
          </a:p>
        </p:txBody>
      </p:sp>
      <p:pic>
        <p:nvPicPr>
          <p:cNvPr id="35854" name="Grafik 16" descr="AM4204_reflection_72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14813"/>
            <a:ext cx="1471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Grafik 18" descr="AM4301_AM4311_Collage_72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14938"/>
            <a:ext cx="31369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57224" y="4733934"/>
            <a:ext cx="1571636" cy="33560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/>
              <a:t>I/O AMC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43250" y="3346451"/>
            <a:ext cx="2000264" cy="33457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/>
              <a:t>Packet </a:t>
            </a:r>
            <a:r>
              <a:rPr lang="de-DE" sz="1400" dirty="0" err="1" smtClean="0"/>
              <a:t>Processor</a:t>
            </a:r>
            <a:r>
              <a:rPr lang="de-DE" sz="1400" dirty="0" smtClean="0"/>
              <a:t> </a:t>
            </a:r>
            <a:r>
              <a:rPr lang="de-DE" sz="1400" dirty="0"/>
              <a:t>AMC</a:t>
            </a:r>
          </a:p>
        </p:txBody>
      </p:sp>
      <p:pic>
        <p:nvPicPr>
          <p:cNvPr id="35862" name="Grafik 32" descr="OM6063_72d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5687" r="487"/>
          <a:stretch>
            <a:fillRect/>
          </a:stretch>
        </p:blipFill>
        <p:spPr bwMode="auto">
          <a:xfrm>
            <a:off x="6035675" y="5578475"/>
            <a:ext cx="19621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Grafik 426" descr="OM6120_72dp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102100"/>
            <a:ext cx="14605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mtClean="0">
                <a:solidFill>
                  <a:schemeClr val="bg1"/>
                </a:solidFill>
              </a:rPr>
              <a:t>|   Dec 2013   |   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DESY MicroTCA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9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Gerade Verbindung mit Pfeil 72"/>
          <p:cNvCxnSpPr>
            <a:cxnSpLocks noChangeShapeType="1"/>
          </p:cNvCxnSpPr>
          <p:nvPr/>
        </p:nvCxnSpPr>
        <p:spPr bwMode="auto">
          <a:xfrm rot="16200000" flipH="1">
            <a:off x="1214438" y="59293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7892" name="Line 6"/>
          <p:cNvSpPr>
            <a:spLocks noChangeShapeType="1"/>
          </p:cNvSpPr>
          <p:nvPr/>
        </p:nvSpPr>
        <p:spPr bwMode="auto">
          <a:xfrm flipH="1" flipV="1">
            <a:off x="801688" y="1108075"/>
            <a:ext cx="6350" cy="4741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de-DE"/>
          </a:p>
        </p:txBody>
      </p:sp>
      <p:sp>
        <p:nvSpPr>
          <p:cNvPr id="37893" name="Explosion 1 66"/>
          <p:cNvSpPr>
            <a:spLocks noChangeArrowheads="1"/>
          </p:cNvSpPr>
          <p:nvPr/>
        </p:nvSpPr>
        <p:spPr bwMode="auto">
          <a:xfrm>
            <a:off x="2947988" y="2205038"/>
            <a:ext cx="571500" cy="285750"/>
          </a:xfrm>
          <a:prstGeom prst="irregularSeal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2575" indent="-282575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de-DE">
              <a:solidFill>
                <a:srgbClr val="646E6E"/>
              </a:solidFill>
            </a:endParaRPr>
          </a:p>
        </p:txBody>
      </p:sp>
      <p:sp>
        <p:nvSpPr>
          <p:cNvPr id="37894" name="Explosion 1 67"/>
          <p:cNvSpPr>
            <a:spLocks noChangeArrowheads="1"/>
          </p:cNvSpPr>
          <p:nvPr/>
        </p:nvSpPr>
        <p:spPr bwMode="auto">
          <a:xfrm>
            <a:off x="3090863" y="1285875"/>
            <a:ext cx="642937" cy="642938"/>
          </a:xfrm>
          <a:prstGeom prst="irregularSeal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2575" indent="-282575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de-DE">
              <a:solidFill>
                <a:srgbClr val="646E6E"/>
              </a:solidFill>
            </a:endParaRPr>
          </a:p>
        </p:txBody>
      </p:sp>
      <p:sp>
        <p:nvSpPr>
          <p:cNvPr id="31751" name="AutoShape 38"/>
          <p:cNvSpPr>
            <a:spLocks noChangeArrowheads="1"/>
          </p:cNvSpPr>
          <p:nvPr/>
        </p:nvSpPr>
        <p:spPr bwMode="auto">
          <a:xfrm>
            <a:off x="6923088" y="5349875"/>
            <a:ext cx="1357312" cy="4175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AM5022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 i7 3rd Gen </a:t>
            </a:r>
          </a:p>
        </p:txBody>
      </p:sp>
      <p:sp>
        <p:nvSpPr>
          <p:cNvPr id="37896" name="Line 33"/>
          <p:cNvSpPr>
            <a:spLocks noChangeShapeType="1"/>
          </p:cNvSpPr>
          <p:nvPr/>
        </p:nvSpPr>
        <p:spPr bwMode="auto">
          <a:xfrm flipH="1" flipV="1">
            <a:off x="792163" y="1125538"/>
            <a:ext cx="42862" cy="4691062"/>
          </a:xfrm>
          <a:prstGeom prst="line">
            <a:avLst/>
          </a:prstGeom>
          <a:noFill/>
          <a:ln w="12700">
            <a:solidFill>
              <a:srgbClr val="333333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7897" name="Line 33"/>
          <p:cNvSpPr>
            <a:spLocks noChangeShapeType="1"/>
          </p:cNvSpPr>
          <p:nvPr/>
        </p:nvSpPr>
        <p:spPr bwMode="auto">
          <a:xfrm flipV="1">
            <a:off x="2305050" y="1196975"/>
            <a:ext cx="0" cy="4608513"/>
          </a:xfrm>
          <a:prstGeom prst="line">
            <a:avLst/>
          </a:prstGeom>
          <a:noFill/>
          <a:ln w="12700">
            <a:solidFill>
              <a:srgbClr val="333333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4264025" y="5813425"/>
            <a:ext cx="466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646E6E"/>
                </a:solidFill>
              </a:rPr>
              <a:t>2010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822950" y="5813425"/>
            <a:ext cx="466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646E6E"/>
                </a:solidFill>
              </a:rPr>
              <a:t>2012</a:t>
            </a:r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7345363" y="5824538"/>
            <a:ext cx="466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646E6E"/>
                </a:solidFill>
              </a:rPr>
              <a:t>2014</a:t>
            </a:r>
          </a:p>
        </p:txBody>
      </p:sp>
      <p:sp>
        <p:nvSpPr>
          <p:cNvPr id="37901" name="Line 33"/>
          <p:cNvSpPr>
            <a:spLocks noChangeShapeType="1"/>
          </p:cNvSpPr>
          <p:nvPr/>
        </p:nvSpPr>
        <p:spPr bwMode="auto">
          <a:xfrm flipH="1" flipV="1">
            <a:off x="3781425" y="1196975"/>
            <a:ext cx="9525" cy="4635500"/>
          </a:xfrm>
          <a:prstGeom prst="line">
            <a:avLst/>
          </a:prstGeom>
          <a:noFill/>
          <a:ln w="12700">
            <a:solidFill>
              <a:srgbClr val="333333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1758" name="AutoShape 38"/>
          <p:cNvSpPr>
            <a:spLocks noChangeArrowheads="1"/>
          </p:cNvSpPr>
          <p:nvPr/>
        </p:nvSpPr>
        <p:spPr bwMode="auto">
          <a:xfrm>
            <a:off x="6946900" y="3481388"/>
            <a:ext cx="1357313" cy="4175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AM4024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NextGen x86</a:t>
            </a:r>
          </a:p>
        </p:txBody>
      </p:sp>
      <p:sp>
        <p:nvSpPr>
          <p:cNvPr id="37903" name="Line 33"/>
          <p:cNvSpPr>
            <a:spLocks noChangeShapeType="1"/>
          </p:cNvSpPr>
          <p:nvPr/>
        </p:nvSpPr>
        <p:spPr bwMode="auto">
          <a:xfrm flipH="1" flipV="1">
            <a:off x="5391150" y="1169988"/>
            <a:ext cx="9525" cy="4635500"/>
          </a:xfrm>
          <a:prstGeom prst="line">
            <a:avLst/>
          </a:prstGeom>
          <a:noFill/>
          <a:ln w="12700">
            <a:solidFill>
              <a:srgbClr val="333333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7904" name="Rectangle 11"/>
          <p:cNvSpPr>
            <a:spLocks noChangeArrowheads="1"/>
          </p:cNvSpPr>
          <p:nvPr/>
        </p:nvSpPr>
        <p:spPr bwMode="auto">
          <a:xfrm>
            <a:off x="1295400" y="5797550"/>
            <a:ext cx="466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646E6E"/>
                </a:solidFill>
              </a:rPr>
              <a:t>2006</a:t>
            </a:r>
          </a:p>
        </p:txBody>
      </p:sp>
      <p:sp>
        <p:nvSpPr>
          <p:cNvPr id="37905" name="Rectangle 11"/>
          <p:cNvSpPr>
            <a:spLocks noChangeArrowheads="1"/>
          </p:cNvSpPr>
          <p:nvPr/>
        </p:nvSpPr>
        <p:spPr bwMode="auto">
          <a:xfrm>
            <a:off x="2784475" y="5786438"/>
            <a:ext cx="466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646E6E"/>
                </a:solidFill>
              </a:rPr>
              <a:t>2008</a:t>
            </a:r>
          </a:p>
        </p:txBody>
      </p:sp>
      <p:pic>
        <p:nvPicPr>
          <p:cNvPr id="37906" name="Grafik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379663"/>
            <a:ext cx="12969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Grafik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8575"/>
            <a:ext cx="13938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Grafik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568575"/>
            <a:ext cx="11842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Grafik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490788"/>
            <a:ext cx="1182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AutoShape 38"/>
          <p:cNvSpPr>
            <a:spLocks noChangeArrowheads="1"/>
          </p:cNvSpPr>
          <p:nvPr/>
        </p:nvSpPr>
        <p:spPr bwMode="auto">
          <a:xfrm>
            <a:off x="925513" y="3473450"/>
            <a:ext cx="1357312" cy="4175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AM4001/2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Pentium M</a:t>
            </a:r>
          </a:p>
        </p:txBody>
      </p:sp>
      <p:sp>
        <p:nvSpPr>
          <p:cNvPr id="31767" name="AutoShape 38"/>
          <p:cNvSpPr>
            <a:spLocks noChangeArrowheads="1"/>
          </p:cNvSpPr>
          <p:nvPr/>
        </p:nvSpPr>
        <p:spPr bwMode="auto">
          <a:xfrm>
            <a:off x="2347913" y="3455988"/>
            <a:ext cx="1357312" cy="4175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AM4010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Core2 Duo</a:t>
            </a:r>
          </a:p>
        </p:txBody>
      </p:sp>
      <p:sp>
        <p:nvSpPr>
          <p:cNvPr id="31768" name="AutoShape 38"/>
          <p:cNvSpPr>
            <a:spLocks noChangeArrowheads="1"/>
          </p:cNvSpPr>
          <p:nvPr/>
        </p:nvSpPr>
        <p:spPr bwMode="auto">
          <a:xfrm>
            <a:off x="3832225" y="3473450"/>
            <a:ext cx="1357313" cy="4175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AM4020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 i7</a:t>
            </a:r>
          </a:p>
        </p:txBody>
      </p:sp>
      <p:sp>
        <p:nvSpPr>
          <p:cNvPr id="31769" name="AutoShape 38"/>
          <p:cNvSpPr>
            <a:spLocks noChangeArrowheads="1"/>
          </p:cNvSpPr>
          <p:nvPr/>
        </p:nvSpPr>
        <p:spPr bwMode="auto">
          <a:xfrm>
            <a:off x="5424488" y="3475038"/>
            <a:ext cx="1357312" cy="4175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 i7 3rd Gen</a:t>
            </a:r>
          </a:p>
        </p:txBody>
      </p:sp>
      <p:sp>
        <p:nvSpPr>
          <p:cNvPr id="37914" name="Line 33"/>
          <p:cNvSpPr>
            <a:spLocks noChangeShapeType="1"/>
          </p:cNvSpPr>
          <p:nvPr/>
        </p:nvSpPr>
        <p:spPr bwMode="auto">
          <a:xfrm flipH="1" flipV="1">
            <a:off x="6913563" y="1196975"/>
            <a:ext cx="9525" cy="4635500"/>
          </a:xfrm>
          <a:prstGeom prst="line">
            <a:avLst/>
          </a:prstGeom>
          <a:noFill/>
          <a:ln w="12700">
            <a:solidFill>
              <a:srgbClr val="333333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pic>
        <p:nvPicPr>
          <p:cNvPr id="37915" name="Grafik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557713"/>
            <a:ext cx="1330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Grafik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557713"/>
            <a:ext cx="13065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3" name="AutoShape 38"/>
          <p:cNvSpPr>
            <a:spLocks noChangeArrowheads="1"/>
          </p:cNvSpPr>
          <p:nvPr/>
        </p:nvSpPr>
        <p:spPr bwMode="auto">
          <a:xfrm>
            <a:off x="3306763" y="5399088"/>
            <a:ext cx="1357312" cy="4175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AM5010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Core2Duo</a:t>
            </a:r>
          </a:p>
        </p:txBody>
      </p:sp>
      <p:sp>
        <p:nvSpPr>
          <p:cNvPr id="31774" name="AutoShape 38"/>
          <p:cNvSpPr>
            <a:spLocks noChangeArrowheads="1"/>
          </p:cNvSpPr>
          <p:nvPr/>
        </p:nvSpPr>
        <p:spPr bwMode="auto">
          <a:xfrm>
            <a:off x="5194300" y="5359400"/>
            <a:ext cx="1357313" cy="4175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AM5020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rPr>
              <a:t>Core i7</a:t>
            </a:r>
          </a:p>
        </p:txBody>
      </p:sp>
      <p:sp>
        <p:nvSpPr>
          <p:cNvPr id="37919" name="Titel 2"/>
          <p:cNvSpPr txBox="1">
            <a:spLocks/>
          </p:cNvSpPr>
          <p:nvPr/>
        </p:nvSpPr>
        <p:spPr bwMode="auto">
          <a:xfrm>
            <a:off x="838200" y="330200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bg1"/>
                </a:solidFill>
              </a:rPr>
              <a:t>Kontron‘s expertice and continuity</a:t>
            </a:r>
          </a:p>
        </p:txBody>
      </p:sp>
      <p:sp>
        <p:nvSpPr>
          <p:cNvPr id="37920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300"/>
              </a:spcBef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mtClean="0">
                <a:solidFill>
                  <a:schemeClr val="bg1"/>
                </a:solidFill>
              </a:rPr>
              <a:t>|   Dec 2013   |   </a:t>
            </a:r>
            <a:endParaRPr lang="en-US" altLang="de-DE" dirty="0">
              <a:solidFill>
                <a:schemeClr val="bg1"/>
              </a:solidFill>
            </a:endParaRPr>
          </a:p>
        </p:txBody>
      </p:sp>
      <p:pic>
        <p:nvPicPr>
          <p:cNvPr id="37922" name="Grafik 79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543425"/>
            <a:ext cx="13065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3" name="Grafik 71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490788"/>
            <a:ext cx="1182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425450" y="6119813"/>
            <a:ext cx="8539163" cy="369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21600" tIns="46038" rIns="21600" bIns="46038" anchor="ctr"/>
          <a:lstStyle>
            <a:defPPr>
              <a:defRPr lang="de-DE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  <a:ea typeface="ＭＳ Ｐゴシック" pitchFamily="16" charset="-128"/>
                <a:cs typeface="Arial" charset="0"/>
              </a:defRPr>
            </a:lvl1pPr>
          </a:lstStyle>
          <a:p>
            <a:pPr>
              <a:defRPr/>
            </a:pPr>
            <a:r>
              <a:rPr lang="en-GB" sz="2000" dirty="0">
                <a:sym typeface="Monotype Sorts" pitchFamily="2" charset="2"/>
              </a:rPr>
              <a:t>Kontron </a:t>
            </a:r>
            <a:r>
              <a:rPr lang="en-GB" sz="2000" dirty="0" smtClean="0">
                <a:sym typeface="Monotype Sorts" pitchFamily="2" charset="2"/>
              </a:rPr>
              <a:t>as reliable partner – ensuring customer’s application lifecycle</a:t>
            </a:r>
            <a:endParaRPr lang="en-GB" sz="2000" dirty="0">
              <a:sym typeface="Monotype Sorts" pitchFamily="2" charset="2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DESY MicroTCA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9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AdvancedMC - AM5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53" y="3549265"/>
            <a:ext cx="4507434" cy="29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AdvancedMC - AM4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52068"/>
            <a:ext cx="26844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4387506" y="5339736"/>
            <a:ext cx="4583112" cy="939800"/>
            <a:chOff x="214313" y="3060700"/>
            <a:chExt cx="4583112" cy="939800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2295525" y="3143250"/>
              <a:ext cx="2428875" cy="857250"/>
            </a:xfrm>
            <a:prstGeom prst="line">
              <a:avLst/>
            </a:prstGeom>
            <a:noFill/>
            <a:ln w="57150">
              <a:solidFill>
                <a:srgbClr val="0063AC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003B67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 rot="20409366">
              <a:off x="2817813" y="3060700"/>
              <a:ext cx="1979612" cy="47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5763" indent="-385763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chemeClr val="accent1"/>
                  </a:solidFill>
                  <a:latin typeface="+mj-lt"/>
                  <a:ea typeface="+mn-ea"/>
                  <a:cs typeface="Arial" charset="0"/>
                </a:rPr>
                <a:t>Double </a:t>
              </a: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14313" y="3286125"/>
              <a:ext cx="1357312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5763" indent="-385763" algn="r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rgbClr val="006BB2"/>
                  </a:solidFill>
                  <a:latin typeface="+mj-lt"/>
                  <a:ea typeface="+mn-ea"/>
                  <a:cs typeface="Arial" charset="0"/>
                </a:rPr>
                <a:t>Double </a:t>
              </a:r>
            </a:p>
            <a:p>
              <a:pPr marL="385763" indent="-385763" algn="r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rgbClr val="006BB2"/>
                  </a:solidFill>
                  <a:latin typeface="+mj-lt"/>
                  <a:ea typeface="+mn-ea"/>
                  <a:cs typeface="Arial" charset="0"/>
                </a:rPr>
                <a:t>Mid-Size</a:t>
              </a:r>
            </a:p>
          </p:txBody>
        </p:sp>
      </p:grp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345363" cy="498475"/>
          </a:xfrm>
        </p:spPr>
        <p:txBody>
          <a:bodyPr lIns="91440" rIns="91440"/>
          <a:lstStyle/>
          <a:p>
            <a:r>
              <a:rPr lang="en-US" altLang="en-US" dirty="0" smtClean="0"/>
              <a:t>Kontron preferred AMC form factors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11560" y="4933925"/>
            <a:ext cx="4450307" cy="1346526"/>
            <a:chOff x="4568677" y="4627874"/>
            <a:chExt cx="4450307" cy="1346526"/>
          </a:xfrm>
        </p:grpSpPr>
        <p:sp>
          <p:nvSpPr>
            <p:cNvPr id="19474" name="Line 25"/>
            <p:cNvSpPr>
              <a:spLocks noChangeShapeType="1"/>
            </p:cNvSpPr>
            <p:nvPr/>
          </p:nvSpPr>
          <p:spPr bwMode="auto">
            <a:xfrm flipV="1">
              <a:off x="7974419" y="4627874"/>
              <a:ext cx="0" cy="468313"/>
            </a:xfrm>
            <a:prstGeom prst="line">
              <a:avLst/>
            </a:prstGeom>
            <a:noFill/>
            <a:ln w="57150">
              <a:solidFill>
                <a:srgbClr val="16AEAE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0D6868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 rot="20338237">
              <a:off x="6707030" y="5353952"/>
              <a:ext cx="1286729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5763" indent="-385763" algn="ctr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rgbClr val="006BB2"/>
                  </a:solidFill>
                  <a:latin typeface="+mj-lt"/>
                  <a:ea typeface="+mn-ea"/>
                  <a:cs typeface="Arial" charset="0"/>
                </a:rPr>
                <a:t>Single </a:t>
              </a:r>
            </a:p>
          </p:txBody>
        </p:sp>
        <p:sp>
          <p:nvSpPr>
            <p:cNvPr id="19473" name="Line 24"/>
            <p:cNvSpPr>
              <a:spLocks noChangeShapeType="1"/>
            </p:cNvSpPr>
            <p:nvPr/>
          </p:nvSpPr>
          <p:spPr bwMode="auto">
            <a:xfrm flipV="1">
              <a:off x="6826315" y="5527081"/>
              <a:ext cx="1202069" cy="447319"/>
            </a:xfrm>
            <a:prstGeom prst="line">
              <a:avLst/>
            </a:prstGeom>
            <a:noFill/>
            <a:ln w="57150">
              <a:solidFill>
                <a:srgbClr val="0063AC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003B67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Rectangle 14"/>
            <p:cNvSpPr>
              <a:spLocks noChangeArrowheads="1"/>
            </p:cNvSpPr>
            <p:nvPr/>
          </p:nvSpPr>
          <p:spPr bwMode="auto">
            <a:xfrm>
              <a:off x="8028384" y="4627874"/>
              <a:ext cx="990600" cy="7254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385763" indent="-385763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rgbClr val="16AEAE"/>
                  </a:solidFill>
                  <a:latin typeface="+mj-lt"/>
                  <a:ea typeface="+mn-ea"/>
                  <a:cs typeface="Arial" charset="0"/>
                </a:rPr>
                <a:t>Mid-</a:t>
              </a:r>
            </a:p>
            <a:p>
              <a:pPr marL="385763" indent="-385763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1600" b="1" i="1" dirty="0">
                  <a:solidFill>
                    <a:srgbClr val="16AEAE"/>
                  </a:solidFill>
                  <a:latin typeface="+mj-lt"/>
                  <a:ea typeface="+mn-ea"/>
                  <a:cs typeface="Arial" charset="0"/>
                </a:rPr>
                <a:t>Size</a:t>
              </a:r>
            </a:p>
          </p:txBody>
        </p:sp>
        <p:sp>
          <p:nvSpPr>
            <p:cNvPr id="23576" name="Rectangle 6"/>
            <p:cNvSpPr>
              <a:spLocks noChangeArrowheads="1"/>
            </p:cNvSpPr>
            <p:nvPr/>
          </p:nvSpPr>
          <p:spPr bwMode="auto">
            <a:xfrm>
              <a:off x="4568677" y="5137462"/>
              <a:ext cx="1357313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5763" indent="-385763" algn="r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2000" b="1" i="1" dirty="0">
                  <a:solidFill>
                    <a:srgbClr val="006BB2"/>
                  </a:solidFill>
                  <a:latin typeface="+mj-lt"/>
                  <a:ea typeface="+mn-ea"/>
                  <a:cs typeface="Arial" charset="0"/>
                </a:rPr>
                <a:t>Single </a:t>
              </a:r>
            </a:p>
            <a:p>
              <a:pPr marL="385763" indent="-385763" algn="r" eaLnBrk="0" hangingPunct="0">
                <a:buClr>
                  <a:schemeClr val="accent2"/>
                </a:buClr>
                <a:buSzPct val="75000"/>
                <a:buFont typeface="Wingdings 3" pitchFamily="18" charset="2"/>
                <a:buNone/>
                <a:defRPr/>
              </a:pPr>
              <a:r>
                <a:rPr lang="de-DE" sz="2000" b="1" i="1" dirty="0">
                  <a:solidFill>
                    <a:srgbClr val="006BB2"/>
                  </a:solidFill>
                  <a:latin typeface="+mj-lt"/>
                  <a:ea typeface="+mn-ea"/>
                  <a:cs typeface="Arial" charset="0"/>
                </a:rPr>
                <a:t>Mid-Size</a:t>
              </a:r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7772400" cy="2493639"/>
          </a:xfrm>
        </p:spPr>
        <p:txBody>
          <a:bodyPr/>
          <a:lstStyle/>
          <a:p>
            <a:r>
              <a:rPr lang="de-DE" sz="2800" dirty="0" err="1"/>
              <a:t>From</a:t>
            </a:r>
            <a:r>
              <a:rPr lang="de-DE" sz="2800" dirty="0"/>
              <a:t> Single </a:t>
            </a:r>
            <a:r>
              <a:rPr lang="de-DE" sz="2800" dirty="0" smtClean="0"/>
              <a:t>Mid-Size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/>
              <a:t>Double </a:t>
            </a:r>
            <a:r>
              <a:rPr lang="de-DE" sz="2800" dirty="0" smtClean="0"/>
              <a:t>Mid-Size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  <a:p>
            <a:r>
              <a:rPr lang="de-DE" sz="2800" dirty="0" smtClean="0"/>
              <a:t>Basic form </a:t>
            </a:r>
            <a:r>
              <a:rPr lang="de-DE" sz="2800" dirty="0" err="1" smtClean="0"/>
              <a:t>factor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CPU Designs</a:t>
            </a:r>
            <a:br>
              <a:rPr lang="de-DE" sz="2800" dirty="0" smtClean="0"/>
            </a:br>
            <a:r>
              <a:rPr lang="de-DE" sz="2800" dirty="0" smtClean="0"/>
              <a:t>Single Mid-Size </a:t>
            </a:r>
            <a:r>
              <a:rPr lang="de-DE" b="1" dirty="0"/>
              <a:t/>
            </a:r>
            <a:br>
              <a:rPr lang="de-DE" b="1" dirty="0"/>
            </a:br>
            <a:endParaRPr lang="de-DE" dirty="0" smtClean="0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2450063" y="4293096"/>
            <a:ext cx="2412000" cy="0"/>
          </a:xfrm>
          <a:prstGeom prst="line">
            <a:avLst/>
          </a:prstGeom>
          <a:noFill/>
          <a:ln w="57150">
            <a:solidFill>
              <a:schemeClr val="accent4">
                <a:lumMod val="75000"/>
              </a:schemeClr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003B67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Datumsplatzhalter 3"/>
          <p:cNvSpPr>
            <a:spLocks noGrp="1"/>
          </p:cNvSpPr>
          <p:nvPr>
            <p:ph type="dt" sz="half" idx="10"/>
          </p:nvPr>
        </p:nvSpPr>
        <p:spPr>
          <a:xfrm>
            <a:off x="914400" y="6600825"/>
            <a:ext cx="1857375" cy="257175"/>
          </a:xfrm>
        </p:spPr>
        <p:txBody>
          <a:bodyPr/>
          <a:lstStyle/>
          <a:p>
            <a:pPr>
              <a:defRPr/>
            </a:pPr>
            <a:r>
              <a:rPr lang="de-DE" smtClean="0"/>
              <a:t>|   Dec 2013   |   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DESY MicroTCA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595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dvancedMC - AM5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36"/>
          <a:stretch/>
        </p:blipFill>
        <p:spPr bwMode="auto">
          <a:xfrm>
            <a:off x="4644008" y="4322062"/>
            <a:ext cx="3626639" cy="201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dvancedMC - AM4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9" y="4509120"/>
            <a:ext cx="2392260" cy="198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345363" cy="498475"/>
          </a:xfrm>
        </p:spPr>
        <p:txBody>
          <a:bodyPr lIns="91440" rIns="91440"/>
          <a:lstStyle/>
          <a:p>
            <a:r>
              <a:rPr lang="en-US" altLang="en-US" dirty="0" smtClean="0"/>
              <a:t>Kontron preferred AMC form factors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7772400" cy="2493639"/>
          </a:xfrm>
        </p:spPr>
        <p:txBody>
          <a:bodyPr/>
          <a:lstStyle/>
          <a:p>
            <a:r>
              <a:rPr lang="de-DE" sz="2800" dirty="0" err="1" smtClean="0"/>
              <a:t>Proven</a:t>
            </a:r>
            <a:r>
              <a:rPr lang="de-DE" sz="2800" dirty="0" smtClean="0"/>
              <a:t> design </a:t>
            </a:r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 err="1"/>
              <a:t>building</a:t>
            </a:r>
            <a:r>
              <a:rPr lang="de-DE" sz="2800" dirty="0"/>
              <a:t> </a:t>
            </a:r>
            <a:r>
              <a:rPr lang="de-DE" sz="2800" dirty="0" err="1"/>
              <a:t>blocks</a:t>
            </a:r>
            <a:endParaRPr lang="de-DE" sz="2800" dirty="0"/>
          </a:p>
          <a:p>
            <a:r>
              <a:rPr lang="de-DE" sz="2800" dirty="0" err="1" smtClean="0"/>
              <a:t>Accelerated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 </a:t>
            </a:r>
            <a:r>
              <a:rPr lang="de-DE" sz="2800" dirty="0" err="1" smtClean="0"/>
              <a:t>phase</a:t>
            </a:r>
            <a:endParaRPr lang="de-DE" sz="2800" dirty="0" smtClean="0"/>
          </a:p>
          <a:p>
            <a:r>
              <a:rPr lang="de-DE" sz="2800" dirty="0" err="1"/>
              <a:t>Perfect</a:t>
            </a:r>
            <a:r>
              <a:rPr lang="de-DE" sz="2800" dirty="0"/>
              <a:t> </a:t>
            </a:r>
            <a:r>
              <a:rPr lang="de-DE" sz="2800" dirty="0" err="1"/>
              <a:t>platform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custom</a:t>
            </a:r>
            <a:r>
              <a:rPr lang="de-DE" sz="2800" dirty="0"/>
              <a:t> </a:t>
            </a:r>
            <a:r>
              <a:rPr lang="de-DE" sz="2800" dirty="0" err="1"/>
              <a:t>designs</a:t>
            </a:r>
            <a:endParaRPr lang="de-DE" sz="2800" dirty="0"/>
          </a:p>
          <a:p>
            <a:pPr lvl="1"/>
            <a:r>
              <a:rPr lang="de-DE" sz="2800" dirty="0"/>
              <a:t>SSD Raid, 10GbE, </a:t>
            </a:r>
            <a:r>
              <a:rPr lang="de-DE" sz="2800" dirty="0" err="1"/>
              <a:t>PCIe</a:t>
            </a:r>
            <a:r>
              <a:rPr lang="de-DE" sz="2800" dirty="0"/>
              <a:t> </a:t>
            </a:r>
            <a:r>
              <a:rPr lang="de-DE" sz="2800" dirty="0" err="1"/>
              <a:t>Endpoint</a:t>
            </a:r>
            <a:r>
              <a:rPr lang="de-DE" sz="2800" dirty="0"/>
              <a:t>,…</a:t>
            </a: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2715269" y="4869160"/>
            <a:ext cx="2412000" cy="0"/>
          </a:xfrm>
          <a:prstGeom prst="line">
            <a:avLst/>
          </a:prstGeom>
          <a:noFill/>
          <a:ln w="57150">
            <a:solidFill>
              <a:schemeClr val="accent4">
                <a:lumMod val="75000"/>
              </a:schemeClr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003B67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>
          <a:xfrm>
            <a:off x="914400" y="6600825"/>
            <a:ext cx="1857375" cy="257175"/>
          </a:xfrm>
        </p:spPr>
        <p:txBody>
          <a:bodyPr/>
          <a:lstStyle/>
          <a:p>
            <a:pPr>
              <a:defRPr/>
            </a:pPr>
            <a:r>
              <a:rPr lang="de-DE" smtClean="0"/>
              <a:t>|   Dec 2013   |   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DESY </a:t>
            </a:r>
            <a:r>
              <a:rPr lang="de-DE" dirty="0" err="1" smtClean="0"/>
              <a:t>MicroTCA</a:t>
            </a:r>
            <a:r>
              <a:rPr lang="de-DE" dirty="0" smtClean="0"/>
              <a:t>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217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2"/>
          <p:cNvSpPr>
            <a:spLocks noGrp="1"/>
          </p:cNvSpPr>
          <p:nvPr>
            <p:ph type="title"/>
          </p:nvPr>
        </p:nvSpPr>
        <p:spPr>
          <a:xfrm>
            <a:off x="685800" y="177800"/>
            <a:ext cx="5334000" cy="685800"/>
          </a:xfrm>
        </p:spPr>
        <p:txBody>
          <a:bodyPr/>
          <a:lstStyle/>
          <a:p>
            <a:r>
              <a:rPr lang="de-DE" altLang="de-DE" dirty="0" smtClean="0"/>
              <a:t>MicroTCA.4 – </a:t>
            </a:r>
            <a:r>
              <a:rPr lang="de-DE" altLang="de-DE" dirty="0" err="1" smtClean="0"/>
              <a:t>Kontron‘s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offering</a:t>
            </a:r>
            <a:endParaRPr lang="de-DE" altLang="de-DE" dirty="0" smtClean="0"/>
          </a:p>
        </p:txBody>
      </p:sp>
      <p:pic>
        <p:nvPicPr>
          <p:cNvPr id="19463" name="Grafik 8" descr="AM4904_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20"/>
          <a:stretch>
            <a:fillRect/>
          </a:stretch>
        </p:blipFill>
        <p:spPr bwMode="auto">
          <a:xfrm>
            <a:off x="2323041" y="3750533"/>
            <a:ext cx="1431977" cy="12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dvancedMC - AM4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4" y="3261258"/>
            <a:ext cx="1254735" cy="10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dvancedMC - AM5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4" y="4548882"/>
            <a:ext cx="1824399" cy="11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37" y="3261258"/>
            <a:ext cx="184506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feil nach rechts 11"/>
          <p:cNvSpPr/>
          <p:nvPr/>
        </p:nvSpPr>
        <p:spPr bwMode="auto">
          <a:xfrm rot="21034795">
            <a:off x="309423" y="4802184"/>
            <a:ext cx="7960186" cy="1224000"/>
          </a:xfrm>
          <a:prstGeom prst="rightArrow">
            <a:avLst>
              <a:gd name="adj1" fmla="val 50000"/>
              <a:gd name="adj2" fmla="val 33324"/>
            </a:avLst>
          </a:prstGeom>
          <a:gradFill flip="none" rotWithShape="1">
            <a:gsLst>
              <a:gs pos="29000">
                <a:schemeClr val="bg1">
                  <a:lumMod val="85000"/>
                  <a:alpha val="0"/>
                </a:schemeClr>
              </a:gs>
              <a:gs pos="65000">
                <a:schemeClr val="accent1">
                  <a:tint val="40000"/>
                  <a:hueOff val="0"/>
                  <a:satOff val="0"/>
                  <a:shade val="93000"/>
                  <a:satMod val="130000"/>
                  <a:alpha val="75000"/>
                  <a:lumMod val="42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rIns="0">
            <a:spAutoFit/>
          </a:bodyPr>
          <a:lstStyle/>
          <a:p>
            <a:pPr marL="282575" indent="-282575">
              <a:buClr>
                <a:schemeClr val="accent1"/>
              </a:buClr>
              <a:buFont typeface="Wingdings" pitchFamily="-64" charset="2"/>
              <a:buNone/>
              <a:defRPr/>
            </a:pPr>
            <a:endParaRPr lang="de-DE">
              <a:latin typeface="Arial" charset="0"/>
              <a:ea typeface="ＭＳ Ｐゴシック" pitchFamily="-64" charset="-128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7" b="66306" l="27177" r="75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7" r="18286" b="26326"/>
          <a:stretch/>
        </p:blipFill>
        <p:spPr>
          <a:xfrm>
            <a:off x="6371351" y="2236633"/>
            <a:ext cx="2631417" cy="22890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21037159">
            <a:off x="1873734" y="5004180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Integration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21" name="Fußzeilenplatzhalter 1"/>
          <p:cNvSpPr txBox="1">
            <a:spLocks/>
          </p:cNvSpPr>
          <p:nvPr/>
        </p:nvSpPr>
        <p:spPr>
          <a:xfrm>
            <a:off x="2951163" y="6613525"/>
            <a:ext cx="3635375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chemeClr val="bg1"/>
                </a:solidFill>
              </a:rPr>
              <a:t>DESY </a:t>
            </a:r>
            <a:r>
              <a:rPr lang="de-DE" sz="900" dirty="0" err="1" smtClean="0">
                <a:solidFill>
                  <a:schemeClr val="bg1"/>
                </a:solidFill>
              </a:rPr>
              <a:t>MicroTCA</a:t>
            </a:r>
            <a:r>
              <a:rPr lang="de-DE" sz="900" dirty="0" smtClean="0">
                <a:solidFill>
                  <a:schemeClr val="bg1"/>
                </a:solidFill>
              </a:rPr>
              <a:t> Workshop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3357" y="1870460"/>
            <a:ext cx="1565607" cy="33457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 smtClean="0"/>
              <a:t>CPU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152350" y="1870460"/>
            <a:ext cx="1565607" cy="33457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 smtClean="0"/>
              <a:t>MCH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737883" y="1870460"/>
            <a:ext cx="1565607" cy="33457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 smtClean="0"/>
              <a:t>System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4108064" y="1870460"/>
            <a:ext cx="1565607" cy="33457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1600" tIns="46038" rIns="21600" bIns="46038" anchor="ctr"/>
          <a:lstStyle>
            <a:defPPr>
              <a:defRPr lang="de-DE"/>
            </a:defPPr>
            <a:lvl1pPr>
              <a:defRPr sz="1100" b="1">
                <a:solidFill>
                  <a:schemeClr val="bg1"/>
                </a:solidFill>
                <a:ea typeface="ＭＳ Ｐゴシック"/>
                <a:cs typeface="ＭＳ Ｐゴシック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de-DE" sz="1400" dirty="0" smtClean="0"/>
              <a:t>Chassis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1978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53388" y="268150"/>
            <a:ext cx="5502275" cy="661988"/>
          </a:xfrm>
        </p:spPr>
        <p:txBody>
          <a:bodyPr/>
          <a:lstStyle/>
          <a:p>
            <a:r>
              <a:rPr lang="en-US" sz="2800" dirty="0" smtClean="0"/>
              <a:t>Customer Services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23888" y="1306513"/>
            <a:ext cx="41179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1pPr>
            <a:lvl2pPr marL="574675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3600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50938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39863" indent="-2873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743200" indent="-2794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2C86C7"/>
              </a:buClr>
              <a:buFont typeface="Symbol" pitchFamily="-64" charset="2"/>
              <a:buChar char=""/>
              <a:defRPr sz="1200">
                <a:solidFill>
                  <a:srgbClr val="646E6E"/>
                </a:solidFill>
                <a:latin typeface="+mn-lt"/>
                <a:ea typeface="+mn-ea"/>
              </a:defRPr>
            </a:lvl6pPr>
            <a:lvl7pPr marL="3200400" indent="-2794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2C86C7"/>
              </a:buClr>
              <a:buFont typeface="Symbol" pitchFamily="-64" charset="2"/>
              <a:buChar char=""/>
              <a:defRPr sz="1200">
                <a:solidFill>
                  <a:srgbClr val="646E6E"/>
                </a:solidFill>
                <a:latin typeface="+mn-lt"/>
                <a:ea typeface="+mn-ea"/>
              </a:defRPr>
            </a:lvl7pPr>
            <a:lvl8pPr marL="3657600" indent="-2794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2C86C7"/>
              </a:buClr>
              <a:buFont typeface="Symbol" pitchFamily="-64" charset="2"/>
              <a:buChar char=""/>
              <a:defRPr sz="1200">
                <a:solidFill>
                  <a:srgbClr val="646E6E"/>
                </a:solidFill>
                <a:latin typeface="+mn-lt"/>
                <a:ea typeface="+mn-ea"/>
              </a:defRPr>
            </a:lvl8pPr>
            <a:lvl9pPr marL="4114800" indent="-2794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2C86C7"/>
              </a:buClr>
              <a:buFont typeface="Symbol" pitchFamily="-64" charset="2"/>
              <a:buChar char=""/>
              <a:defRPr sz="1200">
                <a:solidFill>
                  <a:srgbClr val="646E6E"/>
                </a:solidFill>
                <a:latin typeface="+mn-lt"/>
                <a:ea typeface="+mn-ea"/>
              </a:defRPr>
            </a:lvl9pPr>
          </a:lstStyle>
          <a:p>
            <a:pPr marL="177800" indent="-177800"/>
            <a:r>
              <a:rPr lang="en-US" sz="1600" b="1" dirty="0" smtClean="0"/>
              <a:t>Technical Support</a:t>
            </a:r>
          </a:p>
          <a:p>
            <a:pPr marL="541338" lvl="1" indent="-184150"/>
            <a:r>
              <a:rPr lang="en-US" sz="1400" dirty="0" smtClean="0"/>
              <a:t>Free of charge during Design-In Phase</a:t>
            </a:r>
          </a:p>
          <a:p>
            <a:pPr marL="541338" lvl="1" indent="-184150"/>
            <a:r>
              <a:rPr lang="en-US" sz="1400" dirty="0" smtClean="0"/>
              <a:t>Defined Response Times &amp; Escalation</a:t>
            </a:r>
          </a:p>
          <a:p>
            <a:pPr marL="541338" lvl="1" indent="-184150"/>
            <a:r>
              <a:rPr lang="en-US" sz="1400" dirty="0" smtClean="0"/>
              <a:t>Direct Access to Engineering if needed</a:t>
            </a:r>
          </a:p>
          <a:p>
            <a:pPr marL="177800" indent="-177800">
              <a:spcBef>
                <a:spcPct val="25000"/>
              </a:spcBef>
            </a:pPr>
            <a:r>
              <a:rPr lang="en-US" sz="1600" b="1" dirty="0" smtClean="0"/>
              <a:t>Training &amp; Consulting</a:t>
            </a:r>
          </a:p>
          <a:p>
            <a:pPr marL="541338" lvl="1" indent="-184150"/>
            <a:r>
              <a:rPr lang="en-US" sz="1400" dirty="0" smtClean="0"/>
              <a:t>Provided by tech support specialists</a:t>
            </a:r>
          </a:p>
          <a:p>
            <a:pPr marL="541338" lvl="1" indent="-184150"/>
            <a:r>
              <a:rPr lang="en-US" sz="1400" dirty="0" smtClean="0"/>
              <a:t>Web based or on site</a:t>
            </a:r>
          </a:p>
          <a:p>
            <a:pPr marL="541338" lvl="1" indent="-184150"/>
            <a:r>
              <a:rPr lang="en-US" sz="1400" dirty="0" smtClean="0"/>
              <a:t>Tailored to your needs</a:t>
            </a:r>
          </a:p>
          <a:p>
            <a:pPr marL="177800" indent="-177800">
              <a:spcBef>
                <a:spcPct val="25000"/>
              </a:spcBef>
            </a:pPr>
            <a:r>
              <a:rPr lang="en-US" sz="1600" b="1" dirty="0" smtClean="0"/>
              <a:t>System Integration</a:t>
            </a:r>
          </a:p>
          <a:p>
            <a:pPr marL="541338" lvl="1" indent="-184150"/>
            <a:r>
              <a:rPr lang="en-US" sz="1400" dirty="0" smtClean="0"/>
              <a:t>Development &amp; Manufacturing</a:t>
            </a:r>
          </a:p>
          <a:p>
            <a:pPr marL="541338" lvl="1" indent="-184150"/>
            <a:r>
              <a:rPr lang="en-US" sz="1400" dirty="0" smtClean="0"/>
              <a:t>Include 3rd Party Products</a:t>
            </a:r>
          </a:p>
          <a:p>
            <a:pPr marL="177800" indent="-177800">
              <a:spcBef>
                <a:spcPct val="25000"/>
              </a:spcBef>
            </a:pPr>
            <a:r>
              <a:rPr lang="en-US" sz="1600" b="1" dirty="0" smtClean="0"/>
              <a:t>Full Custom Designs</a:t>
            </a:r>
          </a:p>
          <a:p>
            <a:pPr marL="541338" lvl="1" indent="-184150"/>
            <a:r>
              <a:rPr lang="en-US" sz="1400" dirty="0" smtClean="0"/>
              <a:t>Board &amp; System Level </a:t>
            </a:r>
          </a:p>
          <a:p>
            <a:pPr marL="541338" lvl="1" indent="-184150"/>
            <a:r>
              <a:rPr lang="en-US" sz="1400" dirty="0" smtClean="0"/>
              <a:t>Tailor Made to your Specification</a:t>
            </a:r>
          </a:p>
          <a:p>
            <a:pPr marL="177800" indent="-177800">
              <a:spcBef>
                <a:spcPct val="25000"/>
              </a:spcBef>
            </a:pPr>
            <a:r>
              <a:rPr lang="en-US" sz="1600" b="1" dirty="0" smtClean="0"/>
              <a:t>Repair</a:t>
            </a:r>
          </a:p>
          <a:p>
            <a:pPr marL="541338" lvl="1" indent="-184150"/>
            <a:r>
              <a:rPr lang="en-US" sz="1400" dirty="0" smtClean="0"/>
              <a:t>RMA process w/ defined turn around times</a:t>
            </a:r>
          </a:p>
          <a:p>
            <a:pPr marL="541338" lvl="1" indent="-184150"/>
            <a:r>
              <a:rPr lang="en-US" sz="1400" dirty="0" smtClean="0"/>
              <a:t>Advanced Shipment Buffers</a:t>
            </a:r>
          </a:p>
          <a:p>
            <a:pPr marL="541338" lvl="1" indent="-184150"/>
            <a:r>
              <a:rPr lang="en-US" sz="1400" dirty="0" smtClean="0"/>
              <a:t>Priority Repair</a:t>
            </a:r>
            <a:endParaRPr lang="en-US" sz="1600" dirty="0" smtClean="0"/>
          </a:p>
        </p:txBody>
      </p:sp>
      <p:pic>
        <p:nvPicPr>
          <p:cNvPr id="9" name="Picture 5" descr="Care 1 71571550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90950"/>
            <a:ext cx="35718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02200" y="1300163"/>
            <a:ext cx="39973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177800" indent="-177800" eaLnBrk="0" hangingPunct="0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</a:pPr>
            <a:r>
              <a:rPr lang="en-US" sz="1600" b="1"/>
              <a:t>Longevity of Supply &amp; Repair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EOL components Inventory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Monitor remaining BOM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Maintain Production &amp; Test Tools</a:t>
            </a:r>
          </a:p>
          <a:p>
            <a:pPr marL="177800" indent="-1778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</a:pPr>
            <a:r>
              <a:rPr lang="en-US" sz="1600" b="1"/>
              <a:t>Revision Control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Product Freeze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Change Notification &amp; Authorization</a:t>
            </a:r>
          </a:p>
          <a:p>
            <a:pPr marL="177800" indent="-177800" eaLnBrk="0" hangingPunct="0"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</a:pPr>
            <a:r>
              <a:rPr lang="en-US" sz="1600" b="1"/>
              <a:t>Extended Supply Chain</a:t>
            </a:r>
          </a:p>
          <a:p>
            <a:pPr marL="541338" lvl="1" indent="-184150" eaLnBrk="0" hangingPunct="0">
              <a:spcBef>
                <a:spcPct val="10000"/>
              </a:spcBef>
              <a:buClr>
                <a:srgbClr val="2C86C7"/>
              </a:buClr>
              <a:buFont typeface="Symbol" pitchFamily="18" charset="2"/>
              <a:buChar char=""/>
            </a:pPr>
            <a:r>
              <a:rPr lang="en-US" sz="1400"/>
              <a:t>Vendor Managed Inventory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 Dec 2013   |   </a:t>
            </a:r>
            <a:endParaRPr lang="en-US"/>
          </a:p>
        </p:txBody>
      </p:sp>
      <p:sp>
        <p:nvSpPr>
          <p:cNvPr id="11" name="Fußzeilenplatzhalter 1"/>
          <p:cNvSpPr txBox="1">
            <a:spLocks/>
          </p:cNvSpPr>
          <p:nvPr/>
        </p:nvSpPr>
        <p:spPr>
          <a:xfrm>
            <a:off x="2951163" y="6613525"/>
            <a:ext cx="3635375" cy="45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646E6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chemeClr val="bg1"/>
                </a:solidFill>
              </a:rPr>
              <a:t>DESY </a:t>
            </a:r>
            <a:r>
              <a:rPr lang="de-DE" sz="900" dirty="0" err="1" smtClean="0">
                <a:solidFill>
                  <a:schemeClr val="bg1"/>
                </a:solidFill>
              </a:rPr>
              <a:t>MicroTCA</a:t>
            </a:r>
            <a:r>
              <a:rPr lang="de-DE" sz="900" dirty="0" smtClean="0">
                <a:solidFill>
                  <a:schemeClr val="bg1"/>
                </a:solidFill>
              </a:rPr>
              <a:t> Workshop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5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87388" y="784225"/>
            <a:ext cx="5108575" cy="1016000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83568" y="4365104"/>
            <a:ext cx="4320000" cy="144016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b="1" dirty="0" err="1" smtClean="0"/>
              <a:t>Contact</a:t>
            </a:r>
            <a:r>
              <a:rPr lang="de-DE" sz="12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 smtClean="0"/>
              <a:t>Business Development Industrial Automation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 smtClean="0"/>
              <a:t>Andreas Geisler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>
                <a:hlinkClick r:id="rId2"/>
              </a:rPr>
              <a:t>a</a:t>
            </a:r>
            <a:r>
              <a:rPr lang="de-DE" sz="1200" dirty="0" smtClean="0">
                <a:hlinkClick r:id="rId2"/>
              </a:rPr>
              <a:t>ndreas.geisler@kontron.com</a:t>
            </a:r>
            <a:endParaRPr lang="de-DE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 smtClean="0"/>
              <a:t>+49 (0)8341 803 425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0956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ron template_Aug 13_2012_V1">
  <a:themeElements>
    <a:clrScheme name="Kontron Color Scheme">
      <a:dk1>
        <a:srgbClr val="6E6E6E"/>
      </a:dk1>
      <a:lt1>
        <a:srgbClr val="FFFFFF"/>
      </a:lt1>
      <a:dk2>
        <a:srgbClr val="000000"/>
      </a:dk2>
      <a:lt2>
        <a:srgbClr val="003C6D"/>
      </a:lt2>
      <a:accent1>
        <a:srgbClr val="0063AC"/>
      </a:accent1>
      <a:accent2>
        <a:srgbClr val="00A59B"/>
      </a:accent2>
      <a:accent3>
        <a:srgbClr val="64D0F0"/>
      </a:accent3>
      <a:accent4>
        <a:srgbClr val="FF3200"/>
      </a:accent4>
      <a:accent5>
        <a:srgbClr val="FF8C00"/>
      </a:accent5>
      <a:accent6>
        <a:srgbClr val="2C86C7"/>
      </a:accent6>
      <a:hlink>
        <a:srgbClr val="0063AC"/>
      </a:hlink>
      <a:folHlink>
        <a:srgbClr val="003C6D"/>
      </a:folHlink>
    </a:clrScheme>
    <a:fontScheme name="kon_PPoint_template_fin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-64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646E6E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  <a:spAutoFit/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-64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646E6E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kon_PPoint_template_final 1">
        <a:dk1>
          <a:srgbClr val="646E6E"/>
        </a:dk1>
        <a:lt1>
          <a:srgbClr val="FFFFFF"/>
        </a:lt1>
        <a:dk2>
          <a:srgbClr val="646E6E"/>
        </a:dk2>
        <a:lt2>
          <a:srgbClr val="808080"/>
        </a:lt2>
        <a:accent1>
          <a:srgbClr val="0167B8"/>
        </a:accent1>
        <a:accent2>
          <a:srgbClr val="3EA795"/>
        </a:accent2>
        <a:accent3>
          <a:srgbClr val="FFFFFF"/>
        </a:accent3>
        <a:accent4>
          <a:srgbClr val="545D5D"/>
        </a:accent4>
        <a:accent5>
          <a:srgbClr val="AAB8D8"/>
        </a:accent5>
        <a:accent6>
          <a:srgbClr val="379787"/>
        </a:accent6>
        <a:hlink>
          <a:srgbClr val="9ED2CC"/>
        </a:hlink>
        <a:folHlink>
          <a:srgbClr val="4A93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Kontron template_Aug 13_2012_V1</Template>
  <TotalTime>0</TotalTime>
  <Words>320</Words>
  <Application>Microsoft Office PowerPoint</Application>
  <PresentationFormat>Bildschirmpräsentation (4:3)</PresentationFormat>
  <Paragraphs>111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Kontron template_Aug 13_2012_V1</vt:lpstr>
      <vt:lpstr>Kontron  High Performance Products  for Research &amp; Science   </vt:lpstr>
      <vt:lpstr>Kontron – We Are Where You Are Design, configuration and system integration in all major regions</vt:lpstr>
      <vt:lpstr>AMC/MicroTCA Portfolio</vt:lpstr>
      <vt:lpstr>PowerPoint-Präsentation</vt:lpstr>
      <vt:lpstr>Kontron preferred AMC form factors</vt:lpstr>
      <vt:lpstr>Kontron preferred AMC form factors</vt:lpstr>
      <vt:lpstr>MicroTCA.4 – Kontron‘s offering</vt:lpstr>
      <vt:lpstr>Customer Services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Kontron your Industrial Automation Partner</dc:title>
  <dc:creator>Marketing Assistent2</dc:creator>
  <cp:lastModifiedBy>irenha</cp:lastModifiedBy>
  <cp:revision>175</cp:revision>
  <cp:lastPrinted>2013-10-31T13:30:04Z</cp:lastPrinted>
  <dcterms:created xsi:type="dcterms:W3CDTF">2013-02-06T11:58:42Z</dcterms:created>
  <dcterms:modified xsi:type="dcterms:W3CDTF">2013-12-11T06:57:10Z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3709261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