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6" r:id="rId4"/>
  </p:sldMasterIdLst>
  <p:notesMasterIdLst>
    <p:notesMasterId r:id="rId22"/>
  </p:notesMasterIdLst>
  <p:handoutMasterIdLst>
    <p:handoutMasterId r:id="rId23"/>
  </p:handoutMasterIdLst>
  <p:sldIdLst>
    <p:sldId id="577" r:id="rId5"/>
    <p:sldId id="629" r:id="rId6"/>
    <p:sldId id="641" r:id="rId7"/>
    <p:sldId id="630" r:id="rId8"/>
    <p:sldId id="633" r:id="rId9"/>
    <p:sldId id="640" r:id="rId10"/>
    <p:sldId id="631" r:id="rId11"/>
    <p:sldId id="634" r:id="rId12"/>
    <p:sldId id="632" r:id="rId13"/>
    <p:sldId id="639" r:id="rId14"/>
    <p:sldId id="635" r:id="rId15"/>
    <p:sldId id="636" r:id="rId16"/>
    <p:sldId id="643" r:id="rId17"/>
    <p:sldId id="637" r:id="rId18"/>
    <p:sldId id="638" r:id="rId19"/>
    <p:sldId id="642" r:id="rId20"/>
    <p:sldId id="644" r:id="rId21"/>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87DD9"/>
    <a:srgbClr val="0000FF"/>
    <a:srgbClr val="DF51CE"/>
    <a:srgbClr val="E09BF3"/>
    <a:srgbClr val="FF0000"/>
    <a:srgbClr val="3C8C93"/>
    <a:srgbClr val="BBE0F7"/>
    <a:srgbClr val="7EF8FE"/>
    <a:srgbClr val="FFCC99"/>
    <a:srgbClr val="9D3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9" autoAdjust="0"/>
    <p:restoredTop sz="94654" autoAdjust="0"/>
  </p:normalViewPr>
  <p:slideViewPr>
    <p:cSldViewPr snapToGrid="0">
      <p:cViewPr varScale="1">
        <p:scale>
          <a:sx n="77" d="100"/>
          <a:sy n="77" d="100"/>
        </p:scale>
        <p:origin x="564" y="84"/>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2058"/>
    </p:cViewPr>
  </p:sorterViewPr>
  <p:notesViewPr>
    <p:cSldViewPr snapToGrid="0">
      <p:cViewPr varScale="1">
        <p:scale>
          <a:sx n="80" d="100"/>
          <a:sy n="80" d="100"/>
        </p:scale>
        <p:origin x="-3498" y="-78"/>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32970" cy="463868"/>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701443" name="Rectangle 3"/>
          <p:cNvSpPr>
            <a:spLocks noGrp="1" noChangeArrowheads="1"/>
          </p:cNvSpPr>
          <p:nvPr>
            <p:ph type="dt" sz="quarter" idx="1"/>
          </p:nvPr>
        </p:nvSpPr>
        <p:spPr bwMode="auto">
          <a:xfrm>
            <a:off x="3963146" y="0"/>
            <a:ext cx="3032970" cy="463868"/>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01444" name="Rectangle 4"/>
          <p:cNvSpPr>
            <a:spLocks noGrp="1" noChangeArrowheads="1"/>
          </p:cNvSpPr>
          <p:nvPr>
            <p:ph type="ftr" sz="quarter" idx="2"/>
          </p:nvPr>
        </p:nvSpPr>
        <p:spPr bwMode="auto">
          <a:xfrm>
            <a:off x="1" y="8805550"/>
            <a:ext cx="3032970" cy="463868"/>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701445" name="Rectangle 5"/>
          <p:cNvSpPr>
            <a:spLocks noGrp="1" noChangeArrowheads="1"/>
          </p:cNvSpPr>
          <p:nvPr>
            <p:ph type="sldNum" sz="quarter" idx="3"/>
          </p:nvPr>
        </p:nvSpPr>
        <p:spPr bwMode="auto">
          <a:xfrm>
            <a:off x="3963146" y="8805550"/>
            <a:ext cx="3032970" cy="463868"/>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2970" cy="462284"/>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a:p>
        </p:txBody>
      </p:sp>
      <p:sp>
        <p:nvSpPr>
          <p:cNvPr id="4099" name="Rectangle 3"/>
          <p:cNvSpPr>
            <a:spLocks noGrp="1" noChangeArrowheads="1"/>
          </p:cNvSpPr>
          <p:nvPr>
            <p:ph type="dt" idx="1"/>
          </p:nvPr>
        </p:nvSpPr>
        <p:spPr bwMode="auto">
          <a:xfrm>
            <a:off x="3963146" y="0"/>
            <a:ext cx="3032970" cy="462284"/>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405" y="4404359"/>
            <a:ext cx="5596893" cy="4170051"/>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07134"/>
            <a:ext cx="3032970" cy="462284"/>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63146" y="8807134"/>
            <a:ext cx="3032970" cy="462284"/>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0350" y="6124575"/>
            <a:ext cx="2524389" cy="73342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276600"/>
            <a:ext cx="7989887" cy="255727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sp>
        <p:nvSpPr>
          <p:cNvPr id="16" name="TextBox 15"/>
          <p:cNvSpPr txBox="1"/>
          <p:nvPr userDrawn="1"/>
        </p:nvSpPr>
        <p:spPr>
          <a:xfrm>
            <a:off x="6656643" y="0"/>
            <a:ext cx="2515432" cy="338554"/>
          </a:xfrm>
          <a:prstGeom prst="rect">
            <a:avLst/>
          </a:prstGeom>
          <a:noFill/>
        </p:spPr>
        <p:txBody>
          <a:bodyPr wrap="none" rtlCol="0">
            <a:spAutoFit/>
          </a:bodyPr>
          <a:lstStyle/>
          <a:p>
            <a:r>
              <a:rPr lang="en-US" sz="800" b="1" dirty="0" smtClean="0">
                <a:solidFill>
                  <a:schemeClr val="bg1">
                    <a:lumMod val="75000"/>
                  </a:schemeClr>
                </a:solidFill>
              </a:rPr>
              <a:t>2</a:t>
            </a:r>
            <a:r>
              <a:rPr lang="en-US" sz="800" b="1" baseline="30000" dirty="0" smtClean="0">
                <a:solidFill>
                  <a:schemeClr val="bg1">
                    <a:lumMod val="75000"/>
                  </a:schemeClr>
                </a:solidFill>
              </a:rPr>
              <a:t>nd</a:t>
            </a:r>
            <a:r>
              <a:rPr lang="en-US" sz="800" b="1" dirty="0" smtClean="0">
                <a:solidFill>
                  <a:schemeClr val="bg1">
                    <a:lumMod val="75000"/>
                  </a:schemeClr>
                </a:solidFill>
              </a:rPr>
              <a:t> MTCA Workshop for Industry</a:t>
            </a:r>
            <a:r>
              <a:rPr lang="en-US" sz="800" b="1" baseline="0" dirty="0" smtClean="0">
                <a:solidFill>
                  <a:schemeClr val="bg1">
                    <a:lumMod val="75000"/>
                  </a:schemeClr>
                </a:solidFill>
              </a:rPr>
              <a:t> and Research</a:t>
            </a:r>
          </a:p>
          <a:p>
            <a:r>
              <a:rPr lang="en-US" sz="800" b="1" baseline="0" dirty="0" smtClean="0">
                <a:solidFill>
                  <a:schemeClr val="bg1">
                    <a:lumMod val="75000"/>
                  </a:schemeClr>
                </a:solidFill>
              </a:rPr>
              <a:t>11-12 December 2013    DESY Hamburg</a:t>
            </a:r>
          </a:p>
        </p:txBody>
      </p:sp>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4" name="Content Placeholder 2"/>
          <p:cNvSpPr>
            <a:spLocks noGrp="1"/>
          </p:cNvSpPr>
          <p:nvPr userDrawn="1">
            <p:ph idx="4294967295"/>
          </p:nvPr>
        </p:nvSpPr>
        <p:spPr>
          <a:xfrm>
            <a:off x="457200" y="1600200"/>
            <a:ext cx="8229600" cy="4525963"/>
          </a:xfrm>
          <a:prstGeom prst="rect">
            <a:avLst/>
          </a:prstGeom>
        </p:spPr>
        <p:txBody>
          <a:bodyPr>
            <a:normAutofit/>
          </a:bodyPr>
          <a:lstStyle>
            <a:lvl1pPr>
              <a:defRPr/>
            </a:lvl1pPr>
            <a:lvl2pPr>
              <a:defRPr/>
            </a:lvl2pPr>
            <a:lvl3pPr>
              <a:defRPr/>
            </a:lvl3pPr>
            <a:lvl4pPr>
              <a:defRPr/>
            </a:lvl4pPr>
          </a:lstStyle>
          <a:p>
            <a:pPr lvl="0">
              <a:buFont typeface="Wingdings" pitchFamily="2" charset="2"/>
              <a:buChar char="§"/>
            </a:pPr>
            <a:endParaRPr lang="en-US"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11" name="Picture 2" descr="C:\Documents and Settings\mcdunn\Desktop\banner-lcls-ii_wd500.jpg"/>
          <p:cNvPicPr>
            <a:picLocks noChangeAspect="1" noChangeArrowheads="1"/>
          </p:cNvPicPr>
          <p:nvPr userDrawn="1"/>
        </p:nvPicPr>
        <p:blipFill>
          <a:blip r:embed="rId5" cstate="print"/>
          <a:srcRect/>
          <a:stretch>
            <a:fillRect/>
          </a:stretch>
        </p:blipFill>
        <p:spPr bwMode="auto">
          <a:xfrm>
            <a:off x="577850" y="544513"/>
            <a:ext cx="4251325" cy="884276"/>
          </a:xfrm>
          <a:prstGeom prst="rect">
            <a:avLst/>
          </a:prstGeom>
          <a:noFill/>
          <a:ln w="9525">
            <a:noFill/>
            <a:miter lim="800000"/>
            <a:headEnd/>
            <a:tailEnd/>
          </a:ln>
        </p:spPr>
      </p:pic>
      <p:pic>
        <p:nvPicPr>
          <p:cNvPr id="12" name="Picture 2" descr="C:\Documents and Settings\mcdunn\Desktop\LBNL_Full_Logo_Final.gif"/>
          <p:cNvPicPr>
            <a:picLocks noChangeAspect="1" noChangeArrowheads="1"/>
          </p:cNvPicPr>
          <p:nvPr userDrawn="1"/>
        </p:nvPicPr>
        <p:blipFill>
          <a:blip r:embed="rId6"/>
          <a:srcRect/>
          <a:stretch>
            <a:fillRect/>
          </a:stretch>
        </p:blipFill>
        <p:spPr bwMode="auto">
          <a:xfrm>
            <a:off x="5629276" y="6196062"/>
            <a:ext cx="584812" cy="500014"/>
          </a:xfrm>
          <a:prstGeom prst="rect">
            <a:avLst/>
          </a:prstGeom>
          <a:noFill/>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7" name="TextBox 6"/>
          <p:cNvSpPr txBox="1"/>
          <p:nvPr userDrawn="1"/>
        </p:nvSpPr>
        <p:spPr>
          <a:xfrm>
            <a:off x="0" y="6519905"/>
            <a:ext cx="2484976" cy="338554"/>
          </a:xfrm>
          <a:prstGeom prst="rect">
            <a:avLst/>
          </a:prstGeom>
          <a:noFill/>
        </p:spPr>
        <p:txBody>
          <a:bodyPr wrap="none" rtlCol="0">
            <a:spAutoFit/>
          </a:bodyPr>
          <a:lstStyle/>
          <a:p>
            <a:r>
              <a:rPr lang="en-US" sz="800" b="1" dirty="0" smtClean="0">
                <a:solidFill>
                  <a:schemeClr val="bg1">
                    <a:lumMod val="75000"/>
                  </a:schemeClr>
                </a:solidFill>
              </a:rPr>
              <a:t>2</a:t>
            </a:r>
            <a:r>
              <a:rPr lang="en-US" sz="800" b="1" baseline="30000" dirty="0" smtClean="0">
                <a:solidFill>
                  <a:schemeClr val="bg1">
                    <a:lumMod val="75000"/>
                  </a:schemeClr>
                </a:solidFill>
              </a:rPr>
              <a:t>nd</a:t>
            </a:r>
            <a:r>
              <a:rPr lang="en-US" sz="800" b="1" dirty="0" smtClean="0">
                <a:solidFill>
                  <a:schemeClr val="bg1">
                    <a:lumMod val="75000"/>
                  </a:schemeClr>
                </a:solidFill>
              </a:rPr>
              <a:t> MTCA Workshop for Industry</a:t>
            </a:r>
            <a:r>
              <a:rPr lang="en-US" sz="800" b="1" baseline="0" dirty="0" smtClean="0">
                <a:solidFill>
                  <a:schemeClr val="bg1">
                    <a:lumMod val="75000"/>
                  </a:schemeClr>
                </a:solidFill>
              </a:rPr>
              <a:t> and Research</a:t>
            </a:r>
          </a:p>
          <a:p>
            <a:r>
              <a:rPr lang="en-US" sz="800" b="1" baseline="0" dirty="0" smtClean="0">
                <a:solidFill>
                  <a:schemeClr val="bg1">
                    <a:lumMod val="75000"/>
                  </a:schemeClr>
                </a:solidFill>
              </a:rPr>
              <a:t>11-12 December 2013    DESY Hamburg</a:t>
            </a: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57213" y="536576"/>
            <a:ext cx="8421324" cy="1797050"/>
          </a:xfrm>
        </p:spPr>
        <p:txBody>
          <a:bodyPr/>
          <a:lstStyle/>
          <a:p>
            <a:r>
              <a:rPr lang="en-US" sz="3600" dirty="0">
                <a:solidFill>
                  <a:schemeClr val="tx1">
                    <a:lumMod val="65000"/>
                    <a:lumOff val="35000"/>
                  </a:schemeClr>
                </a:solidFill>
              </a:rPr>
              <a:t>R</a:t>
            </a:r>
            <a:r>
              <a:rPr lang="en-US" sz="3600" dirty="0" smtClean="0">
                <a:solidFill>
                  <a:schemeClr val="tx1">
                    <a:lumMod val="65000"/>
                    <a:lumOff val="35000"/>
                  </a:schemeClr>
                </a:solidFill>
              </a:rPr>
              <a:t>eal-time performance issues </a:t>
            </a:r>
            <a:br>
              <a:rPr lang="en-US" sz="3600" dirty="0" smtClean="0">
                <a:solidFill>
                  <a:schemeClr val="tx1">
                    <a:lumMod val="65000"/>
                    <a:lumOff val="35000"/>
                  </a:schemeClr>
                </a:solidFill>
              </a:rPr>
            </a:br>
            <a:r>
              <a:rPr lang="en-US" sz="3600" dirty="0" smtClean="0">
                <a:solidFill>
                  <a:schemeClr val="tx1">
                    <a:lumMod val="65000"/>
                    <a:lumOff val="35000"/>
                  </a:schemeClr>
                </a:solidFill>
              </a:rPr>
              <a:t>in </a:t>
            </a:r>
            <a:r>
              <a:rPr lang="en-US" sz="3600" dirty="0" err="1" smtClean="0">
                <a:solidFill>
                  <a:schemeClr val="tx1">
                    <a:lumMod val="65000"/>
                    <a:lumOff val="35000"/>
                  </a:schemeClr>
                </a:solidFill>
              </a:rPr>
              <a:t>linux</a:t>
            </a:r>
            <a:r>
              <a:rPr lang="en-US" sz="3600" dirty="0" smtClean="0">
                <a:solidFill>
                  <a:schemeClr val="tx1">
                    <a:lumMod val="65000"/>
                    <a:lumOff val="35000"/>
                  </a:schemeClr>
                </a:solidFill>
              </a:rPr>
              <a:t> / </a:t>
            </a:r>
            <a:r>
              <a:rPr lang="en-US" sz="3600" dirty="0" err="1" smtClean="0">
                <a:solidFill>
                  <a:schemeClr val="tx1">
                    <a:lumMod val="65000"/>
                    <a:lumOff val="35000"/>
                  </a:schemeClr>
                </a:solidFill>
              </a:rPr>
              <a:t>microTCA</a:t>
            </a:r>
            <a:r>
              <a:rPr lang="en-US" sz="3600" dirty="0" smtClean="0">
                <a:solidFill>
                  <a:schemeClr val="tx1">
                    <a:lumMod val="65000"/>
                    <a:lumOff val="35000"/>
                  </a:schemeClr>
                </a:solidFill>
              </a:rPr>
              <a:t> </a:t>
            </a:r>
            <a:endParaRPr lang="en-US" sz="3600" u="sng" dirty="0" smtClean="0">
              <a:solidFill>
                <a:schemeClr val="bg1">
                  <a:lumMod val="75000"/>
                </a:schemeClr>
              </a:solidFill>
            </a:endParaRPr>
          </a:p>
        </p:txBody>
      </p:sp>
      <p:sp>
        <p:nvSpPr>
          <p:cNvPr id="5" name="Rectangle 5"/>
          <p:cNvSpPr>
            <a:spLocks noGrp="1" noChangeArrowheads="1"/>
          </p:cNvSpPr>
          <p:nvPr>
            <p:ph type="subTitle" idx="1"/>
          </p:nvPr>
        </p:nvSpPr>
        <p:spPr>
          <a:xfrm>
            <a:off x="561976" y="2790825"/>
            <a:ext cx="6419849" cy="1600200"/>
          </a:xfrm>
        </p:spPr>
        <p:txBody>
          <a:bodyPr/>
          <a:lstStyle/>
          <a:p>
            <a:r>
              <a:rPr lang="en-US" sz="2000" dirty="0" smtClean="0">
                <a:solidFill>
                  <a:schemeClr val="bg1">
                    <a:lumMod val="50000"/>
                  </a:schemeClr>
                </a:solidFill>
              </a:rPr>
              <a:t>Kukhee Kim for </a:t>
            </a:r>
            <a:r>
              <a:rPr lang="en-US" sz="2000" dirty="0" err="1" smtClean="0">
                <a:solidFill>
                  <a:schemeClr val="bg1">
                    <a:lumMod val="50000"/>
                  </a:schemeClr>
                </a:solidFill>
              </a:rPr>
              <a:t>microTCA</a:t>
            </a:r>
            <a:r>
              <a:rPr lang="en-US" sz="2000" dirty="0" smtClean="0">
                <a:solidFill>
                  <a:schemeClr val="bg1">
                    <a:lumMod val="50000"/>
                  </a:schemeClr>
                </a:solidFill>
              </a:rPr>
              <a:t> support team in SLAC</a:t>
            </a:r>
            <a:br>
              <a:rPr lang="en-US" sz="2000" dirty="0" smtClean="0">
                <a:solidFill>
                  <a:schemeClr val="bg1">
                    <a:lumMod val="50000"/>
                  </a:schemeClr>
                </a:solidFill>
              </a:rPr>
            </a:br>
            <a:r>
              <a:rPr lang="en-US" sz="2000" dirty="0" err="1" smtClean="0">
                <a:solidFill>
                  <a:schemeClr val="bg1">
                    <a:lumMod val="50000"/>
                  </a:schemeClr>
                </a:solidFill>
              </a:rPr>
              <a:t>SLAC</a:t>
            </a:r>
            <a:r>
              <a:rPr lang="en-US" sz="2000" dirty="0" smtClean="0">
                <a:solidFill>
                  <a:schemeClr val="bg1">
                    <a:lumMod val="50000"/>
                  </a:schemeClr>
                </a:solidFill>
              </a:rPr>
              <a:t> National Accelerator Laboratory</a:t>
            </a:r>
            <a:r>
              <a:rPr lang="en-US" sz="2000" dirty="0">
                <a:solidFill>
                  <a:schemeClr val="bg1">
                    <a:lumMod val="50000"/>
                  </a:schemeClr>
                </a:solidFill>
              </a:rPr>
              <a:t/>
            </a:r>
            <a:br>
              <a:rPr lang="en-US" sz="2000" dirty="0">
                <a:solidFill>
                  <a:schemeClr val="bg1">
                    <a:lumMod val="50000"/>
                  </a:schemeClr>
                </a:solidFill>
              </a:rPr>
            </a:br>
            <a:r>
              <a:rPr lang="en-US" sz="2000" dirty="0" smtClean="0">
                <a:solidFill>
                  <a:schemeClr val="bg1">
                    <a:lumMod val="50000"/>
                  </a:schemeClr>
                </a:solidFill>
              </a:rPr>
              <a:t>Dec 12, 2013</a:t>
            </a:r>
          </a:p>
        </p:txBody>
      </p:sp>
      <p:sp>
        <p:nvSpPr>
          <p:cNvPr id="2" name="TextBox 1"/>
          <p:cNvSpPr txBox="1"/>
          <p:nvPr/>
        </p:nvSpPr>
        <p:spPr>
          <a:xfrm>
            <a:off x="0" y="0"/>
            <a:ext cx="917239" cy="200055"/>
          </a:xfrm>
          <a:prstGeom prst="rect">
            <a:avLst/>
          </a:prstGeom>
          <a:noFill/>
        </p:spPr>
        <p:txBody>
          <a:bodyPr wrap="none" rtlCol="0">
            <a:spAutoFit/>
          </a:bodyPr>
          <a:lstStyle/>
          <a:p>
            <a:r>
              <a:rPr lang="en-US" sz="700" dirty="0" smtClean="0">
                <a:solidFill>
                  <a:schemeClr val="bg1">
                    <a:lumMod val="50000"/>
                  </a:schemeClr>
                </a:solidFill>
              </a:rPr>
              <a:t>Rev.2  2013_1209</a:t>
            </a:r>
            <a:endParaRPr lang="en-US" sz="700" dirty="0">
              <a:solidFill>
                <a:schemeClr val="bg1">
                  <a:lumMod val="50000"/>
                </a:schemeClr>
              </a:solidFill>
            </a:endParaRPr>
          </a:p>
        </p:txBody>
      </p:sp>
    </p:spTree>
    <p:extLst>
      <p:ext uri="{BB962C8B-B14F-4D97-AF65-F5344CB8AC3E}">
        <p14:creationId xmlns:p14="http://schemas.microsoft.com/office/powerpoint/2010/main" val="222782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err="1" smtClean="0"/>
              <a:t>MicroTCA</a:t>
            </a:r>
            <a:r>
              <a:rPr lang="en-US" dirty="0" smtClean="0"/>
              <a:t> LLRF</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919" y="3944983"/>
            <a:ext cx="6452081" cy="285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LAC LLR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5" y="1236614"/>
            <a:ext cx="4537280" cy="357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3219" y="3637206"/>
            <a:ext cx="1798826" cy="307777"/>
          </a:xfrm>
          <a:prstGeom prst="rect">
            <a:avLst/>
          </a:prstGeom>
          <a:noFill/>
        </p:spPr>
        <p:txBody>
          <a:bodyPr wrap="none" rtlCol="0">
            <a:spAutoFit/>
          </a:bodyPr>
          <a:lstStyle/>
          <a:p>
            <a:r>
              <a:rPr lang="en-US" sz="1400" dirty="0" smtClean="0"/>
              <a:t>SIS8300 + RF RTM</a:t>
            </a:r>
            <a:endParaRPr lang="en-US" sz="1400" dirty="0"/>
          </a:p>
        </p:txBody>
      </p:sp>
    </p:spTree>
    <p:extLst>
      <p:ext uri="{BB962C8B-B14F-4D97-AF65-F5344CB8AC3E}">
        <p14:creationId xmlns:p14="http://schemas.microsoft.com/office/powerpoint/2010/main" val="35595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Performance Issues on LLRF application</a:t>
            </a:r>
            <a:endParaRPr lang="en-US" dirty="0"/>
          </a:p>
        </p:txBody>
      </p:sp>
      <p:sp>
        <p:nvSpPr>
          <p:cNvPr id="4" name="Content Placeholder 3"/>
          <p:cNvSpPr>
            <a:spLocks noGrp="1"/>
          </p:cNvSpPr>
          <p:nvPr>
            <p:ph idx="4294967295"/>
          </p:nvPr>
        </p:nvSpPr>
        <p:spPr>
          <a:xfrm>
            <a:off x="17411" y="1234428"/>
            <a:ext cx="4084320" cy="4525963"/>
          </a:xfrm>
        </p:spPr>
        <p:txBody>
          <a:bodyPr>
            <a:normAutofit lnSpcReduction="10000"/>
          </a:bodyPr>
          <a:lstStyle/>
          <a:p>
            <a:pPr marL="342900" indent="-342900">
              <a:buFont typeface="Arial" panose="020B0604020202020204" pitchFamily="34" charset="0"/>
              <a:buChar char="•"/>
            </a:pPr>
            <a:r>
              <a:rPr lang="en-US" sz="1400" dirty="0" smtClean="0"/>
              <a:t>Despite migration of much of hard real-time functionality to the FPGA firmware level, the interrupt handling and its real-time performance are still important</a:t>
            </a:r>
          </a:p>
          <a:p>
            <a:pPr marL="800100" lvl="1" indent="-342900"/>
            <a:r>
              <a:rPr lang="en-US" sz="1200" dirty="0" smtClean="0"/>
              <a:t>Intra-pulse feedback is implemented in the FPGA level (few </a:t>
            </a:r>
            <a:r>
              <a:rPr lang="en-US" sz="1200" dirty="0" err="1" smtClean="0"/>
              <a:t>usec</a:t>
            </a:r>
            <a:r>
              <a:rPr lang="en-US" sz="1200" dirty="0" smtClean="0"/>
              <a:t> response)</a:t>
            </a:r>
          </a:p>
          <a:p>
            <a:pPr marL="800100" lvl="1" indent="-342900"/>
            <a:r>
              <a:rPr lang="en-US" sz="1200" dirty="0" smtClean="0"/>
              <a:t>Pulse-Pulse feedback and Beam based feedback are implemented in software (</a:t>
            </a:r>
            <a:r>
              <a:rPr lang="en-US" sz="1200" dirty="0" err="1" smtClean="0"/>
              <a:t>msec</a:t>
            </a:r>
            <a:r>
              <a:rPr lang="en-US" sz="1200" dirty="0" smtClean="0"/>
              <a:t> response)</a:t>
            </a:r>
          </a:p>
          <a:p>
            <a:pPr marL="342900" indent="-342900">
              <a:buFont typeface="Arial" panose="020B0604020202020204" pitchFamily="34" charset="0"/>
              <a:buChar char="•"/>
            </a:pPr>
            <a:r>
              <a:rPr lang="en-US" sz="1400" dirty="0" smtClean="0"/>
              <a:t>Performance measurement for proto-type software</a:t>
            </a:r>
          </a:p>
          <a:p>
            <a:pPr marL="800100" lvl="1" indent="-342900"/>
            <a:r>
              <a:rPr lang="en-US" sz="1200" dirty="0" smtClean="0"/>
              <a:t>According to 120Hz beam rate, maximum 8.3 </a:t>
            </a:r>
            <a:r>
              <a:rPr lang="en-US" sz="1200" dirty="0" err="1" smtClean="0"/>
              <a:t>msec</a:t>
            </a:r>
            <a:r>
              <a:rPr lang="en-US" sz="1200" dirty="0" smtClean="0"/>
              <a:t> time budget, but recommended 2.7 </a:t>
            </a:r>
            <a:r>
              <a:rPr lang="en-US" sz="1200" dirty="0" err="1" smtClean="0"/>
              <a:t>msec</a:t>
            </a:r>
            <a:r>
              <a:rPr lang="en-US" sz="1200" dirty="0" smtClean="0"/>
              <a:t> (360Hz timeslot resolution) budget to consider other software activities: communication with higher level feedback, pattern awareness operation, and </a:t>
            </a:r>
            <a:r>
              <a:rPr lang="en-US" sz="1200" dirty="0" err="1" smtClean="0"/>
              <a:t>etc</a:t>
            </a:r>
            <a:endParaRPr lang="en-US" sz="1200" dirty="0" smtClean="0"/>
          </a:p>
          <a:p>
            <a:pPr marL="800100" lvl="1" indent="-342900"/>
            <a:r>
              <a:rPr lang="en-US" sz="1200" dirty="0" smtClean="0"/>
              <a:t>Already reached budget with a single module,</a:t>
            </a:r>
            <a:br>
              <a:rPr lang="en-US" sz="1200" dirty="0" smtClean="0"/>
            </a:br>
            <a:r>
              <a:rPr lang="en-US" sz="1200" dirty="0" smtClean="0"/>
              <a:t>but we are going to put multiple modules up to 8 modules in a chassis</a:t>
            </a:r>
          </a:p>
          <a:p>
            <a:pPr marL="800100" lvl="1" indent="-342900"/>
            <a:r>
              <a:rPr lang="en-US" sz="1200" dirty="0" smtClean="0"/>
              <a:t>Definitely, need to improve the performance</a:t>
            </a:r>
          </a:p>
          <a:p>
            <a:pPr marL="342900" indent="-342900"/>
            <a:endParaRPr lang="en-US" sz="1400" dirty="0" smtClean="0"/>
          </a:p>
          <a:p>
            <a:pPr marL="342900" indent="-342900">
              <a:buFont typeface="Arial" panose="020B0604020202020204" pitchFamily="34" charset="0"/>
              <a:buChar char="•"/>
            </a:pPr>
            <a:endParaRPr lang="en-US" sz="14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380403" y="1164000"/>
            <a:ext cx="4484913" cy="3721499"/>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359" b="13286"/>
          <a:stretch/>
        </p:blipFill>
        <p:spPr bwMode="auto">
          <a:xfrm>
            <a:off x="4092901" y="4981298"/>
            <a:ext cx="4850802" cy="1774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26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Analysis for the original implementation (SIS firmware)</a:t>
            </a:r>
            <a:endParaRPr lang="en-US" dirty="0"/>
          </a:p>
        </p:txBody>
      </p:sp>
      <p:sp>
        <p:nvSpPr>
          <p:cNvPr id="4" name="Content Placeholder 3"/>
          <p:cNvSpPr>
            <a:spLocks noGrp="1"/>
          </p:cNvSpPr>
          <p:nvPr>
            <p:ph idx="4294967295"/>
          </p:nvPr>
        </p:nvSpPr>
        <p:spPr>
          <a:xfrm>
            <a:off x="64292" y="1287287"/>
            <a:ext cx="3854569" cy="4525963"/>
          </a:xfrm>
        </p:spPr>
        <p:txBody>
          <a:bodyPr>
            <a:normAutofit/>
          </a:bodyPr>
          <a:lstStyle/>
          <a:p>
            <a:pPr marL="285750" indent="-285750">
              <a:buFont typeface="Arial" panose="020B0604020202020204" pitchFamily="34" charset="0"/>
              <a:buChar char="•"/>
            </a:pPr>
            <a:r>
              <a:rPr lang="en-US" sz="1600" dirty="0" smtClean="0"/>
              <a:t>Too much handshakes to complete the data transfer</a:t>
            </a:r>
          </a:p>
          <a:p>
            <a:pPr marL="742950" lvl="1" indent="-285750"/>
            <a:r>
              <a:rPr lang="en-US" sz="1400" dirty="0" smtClean="0"/>
              <a:t>Arming DAQ, DAQ done interrupt</a:t>
            </a:r>
          </a:p>
          <a:p>
            <a:pPr marL="742950" lvl="1" indent="-285750"/>
            <a:r>
              <a:rPr lang="en-US" sz="1400" dirty="0" smtClean="0"/>
              <a:t>Initiate DMA transfer for a channel, DMA done, copy bounce buffer to user space</a:t>
            </a:r>
          </a:p>
          <a:p>
            <a:pPr marL="742950" lvl="1" indent="-285750"/>
            <a:r>
              <a:rPr lang="en-US" sz="1400" dirty="0" smtClean="0"/>
              <a:t>Initiate DMA again for next channel, and so on…</a:t>
            </a:r>
          </a:p>
          <a:p>
            <a:pPr marL="285750" indent="-285750">
              <a:buFont typeface="Arial" panose="020B0604020202020204" pitchFamily="34" charset="0"/>
              <a:buChar char="•"/>
            </a:pPr>
            <a:r>
              <a:rPr lang="en-US" sz="1600" dirty="0" smtClean="0"/>
              <a:t>Doesn’t support scatter DMA</a:t>
            </a:r>
          </a:p>
          <a:p>
            <a:pPr marL="742950" lvl="1" indent="-285750"/>
            <a:r>
              <a:rPr lang="en-US" sz="1400" dirty="0" smtClean="0"/>
              <a:t>Requires physically continuous memory</a:t>
            </a:r>
          </a:p>
          <a:p>
            <a:pPr marL="742950" lvl="1" indent="-285750"/>
            <a:r>
              <a:rPr lang="en-US" sz="1400" dirty="0" smtClean="0"/>
              <a:t>Bounce buffer in Kernel space, need to copy to user space</a:t>
            </a:r>
          </a:p>
          <a:p>
            <a:pPr marL="285750" indent="-285750">
              <a:buFont typeface="Arial" panose="020B0604020202020204" pitchFamily="34" charset="0"/>
              <a:buChar char="•"/>
            </a:pPr>
            <a:r>
              <a:rPr lang="en-US" sz="1600" dirty="0" smtClean="0"/>
              <a:t>Too much interrupts </a:t>
            </a:r>
            <a:br>
              <a:rPr lang="en-US" sz="1600" dirty="0" smtClean="0"/>
            </a:br>
            <a:r>
              <a:rPr lang="en-US" sz="1600" dirty="0" smtClean="0"/>
              <a:t>(~1.44kHz per module)</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951" y="1539847"/>
            <a:ext cx="5422396" cy="3206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134" y="5296610"/>
            <a:ext cx="7284810" cy="12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545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Conventional DMA vs. Scatter DMA</a:t>
            </a:r>
            <a:endParaRPr lang="en-US" dirty="0"/>
          </a:p>
        </p:txBody>
      </p:sp>
      <p:grpSp>
        <p:nvGrpSpPr>
          <p:cNvPr id="50" name="Group 49"/>
          <p:cNvGrpSpPr/>
          <p:nvPr/>
        </p:nvGrpSpPr>
        <p:grpSpPr>
          <a:xfrm>
            <a:off x="545897" y="1386686"/>
            <a:ext cx="8527117" cy="1569661"/>
            <a:chOff x="545897" y="1280150"/>
            <a:chExt cx="8527117" cy="1569661"/>
          </a:xfrm>
        </p:grpSpPr>
        <p:grpSp>
          <p:nvGrpSpPr>
            <p:cNvPr id="42" name="Group 41"/>
            <p:cNvGrpSpPr/>
            <p:nvPr/>
          </p:nvGrpSpPr>
          <p:grpSpPr>
            <a:xfrm>
              <a:off x="626993" y="1280150"/>
              <a:ext cx="1062442" cy="1010203"/>
              <a:chOff x="626993" y="1280150"/>
              <a:chExt cx="1062442" cy="1010203"/>
            </a:xfrm>
          </p:grpSpPr>
          <p:sp>
            <p:nvSpPr>
              <p:cNvPr id="4" name="Rounded Rectangle 3"/>
              <p:cNvSpPr/>
              <p:nvPr/>
            </p:nvSpPr>
            <p:spPr>
              <a:xfrm>
                <a:off x="626993" y="1280151"/>
                <a:ext cx="339634" cy="3918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1410761" y="1280150"/>
                <a:ext cx="278674" cy="10102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7" name="Straight Arrow Connector 6"/>
              <p:cNvCxnSpPr/>
              <p:nvPr/>
            </p:nvCxnSpPr>
            <p:spPr>
              <a:xfrm flipV="1">
                <a:off x="966627" y="1280151"/>
                <a:ext cx="444134" cy="195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p:cNvCxnSpPr>
              <p:nvPr/>
            </p:nvCxnSpPr>
            <p:spPr>
              <a:xfrm flipV="1">
                <a:off x="966627" y="1476093"/>
                <a:ext cx="44413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966627" y="1476094"/>
                <a:ext cx="444134" cy="309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a:off x="966627" y="1476094"/>
                <a:ext cx="444134" cy="814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p:cNvCxnSpPr>
              <p:nvPr/>
            </p:nvCxnSpPr>
            <p:spPr>
              <a:xfrm>
                <a:off x="966627" y="1476094"/>
                <a:ext cx="444134" cy="506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2429849" y="1280151"/>
              <a:ext cx="6643165" cy="1569660"/>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Conventional DMA</a:t>
              </a:r>
            </a:p>
            <a:p>
              <a:pPr marL="742950" lvl="1" indent="-285750">
                <a:buFont typeface="Arial" panose="020B0604020202020204" pitchFamily="34" charset="0"/>
                <a:buChar char="•"/>
              </a:pPr>
              <a:r>
                <a:rPr lang="en-US" sz="1600" dirty="0" smtClean="0"/>
                <a:t>requires physically contiguous memory</a:t>
              </a:r>
            </a:p>
            <a:p>
              <a:pPr marL="742950" lvl="1" indent="-285750">
                <a:buFont typeface="Arial" panose="020B0604020202020204" pitchFamily="34" charset="0"/>
                <a:buChar char="•"/>
              </a:pPr>
              <a:r>
                <a:rPr lang="en-US" sz="1600" dirty="0" smtClean="0"/>
                <a:t>requires kernel memory such as kernel bounce buffer</a:t>
              </a:r>
            </a:p>
            <a:p>
              <a:pPr marL="742950" lvl="1" indent="-285750">
                <a:buFont typeface="Arial" panose="020B0604020202020204" pitchFamily="34" charset="0"/>
                <a:buChar char="•"/>
              </a:pPr>
              <a:r>
                <a:rPr lang="en-US" sz="1600" dirty="0" smtClean="0"/>
                <a:t>memory copy to user space makes performance dragging</a:t>
              </a:r>
            </a:p>
            <a:p>
              <a:pPr marL="742950" lvl="1" indent="-285750">
                <a:buFont typeface="Arial" panose="020B0604020202020204" pitchFamily="34" charset="0"/>
                <a:buChar char="•"/>
              </a:pPr>
              <a:r>
                <a:rPr lang="en-US" sz="1600" dirty="0" smtClean="0"/>
                <a:t>use </a:t>
              </a:r>
              <a:r>
                <a:rPr lang="en-US" sz="1600" dirty="0" err="1" smtClean="0"/>
                <a:t>mmap</a:t>
              </a:r>
              <a:r>
                <a:rPr lang="en-US" sz="1600" dirty="0" smtClean="0"/>
                <a:t>() to user space to reduce the performance dragging</a:t>
              </a:r>
            </a:p>
            <a:p>
              <a:pPr marL="742950" lvl="1" indent="-285750">
                <a:buFont typeface="Arial" panose="020B0604020202020204" pitchFamily="34" charset="0"/>
                <a:buChar char="•"/>
              </a:pPr>
              <a:r>
                <a:rPr lang="en-US" sz="1600" dirty="0" smtClean="0"/>
                <a:t>but the kernel memory is expensive resource</a:t>
              </a:r>
            </a:p>
          </p:txBody>
        </p:sp>
        <p:sp>
          <p:nvSpPr>
            <p:cNvPr id="45" name="TextBox 44"/>
            <p:cNvSpPr txBox="1"/>
            <p:nvPr/>
          </p:nvSpPr>
          <p:spPr>
            <a:xfrm>
              <a:off x="545897" y="1702555"/>
              <a:ext cx="498855" cy="261610"/>
            </a:xfrm>
            <a:prstGeom prst="rect">
              <a:avLst/>
            </a:prstGeom>
            <a:noFill/>
          </p:spPr>
          <p:txBody>
            <a:bodyPr wrap="none" rtlCol="0">
              <a:spAutoFit/>
            </a:bodyPr>
            <a:lstStyle/>
            <a:p>
              <a:r>
                <a:rPr lang="en-US" sz="1100" dirty="0" smtClean="0"/>
                <a:t>DMA</a:t>
              </a:r>
              <a:endParaRPr lang="en-US" sz="1100" dirty="0"/>
            </a:p>
          </p:txBody>
        </p:sp>
        <p:sp>
          <p:nvSpPr>
            <p:cNvPr id="46" name="TextBox 45"/>
            <p:cNvSpPr txBox="1"/>
            <p:nvPr/>
          </p:nvSpPr>
          <p:spPr>
            <a:xfrm>
              <a:off x="1319757" y="2316611"/>
              <a:ext cx="692818" cy="261610"/>
            </a:xfrm>
            <a:prstGeom prst="rect">
              <a:avLst/>
            </a:prstGeom>
            <a:noFill/>
          </p:spPr>
          <p:txBody>
            <a:bodyPr wrap="none" rtlCol="0">
              <a:spAutoFit/>
            </a:bodyPr>
            <a:lstStyle/>
            <a:p>
              <a:r>
                <a:rPr lang="en-US" sz="1100" dirty="0" smtClean="0"/>
                <a:t>Memory</a:t>
              </a:r>
              <a:endParaRPr lang="en-US" sz="1100" dirty="0"/>
            </a:p>
          </p:txBody>
        </p:sp>
      </p:grpSp>
      <p:grpSp>
        <p:nvGrpSpPr>
          <p:cNvPr id="49" name="Group 48"/>
          <p:cNvGrpSpPr/>
          <p:nvPr/>
        </p:nvGrpSpPr>
        <p:grpSpPr>
          <a:xfrm>
            <a:off x="466024" y="3534800"/>
            <a:ext cx="8475081" cy="1815882"/>
            <a:chOff x="466024" y="3357240"/>
            <a:chExt cx="8475081" cy="1815882"/>
          </a:xfrm>
        </p:grpSpPr>
        <p:grpSp>
          <p:nvGrpSpPr>
            <p:cNvPr id="43" name="Group 42"/>
            <p:cNvGrpSpPr/>
            <p:nvPr/>
          </p:nvGrpSpPr>
          <p:grpSpPr>
            <a:xfrm>
              <a:off x="466024" y="3361475"/>
              <a:ext cx="1689622" cy="1020015"/>
              <a:chOff x="1728767" y="4072326"/>
              <a:chExt cx="1689622" cy="1020015"/>
            </a:xfrm>
          </p:grpSpPr>
          <p:sp>
            <p:nvSpPr>
              <p:cNvPr id="15" name="Rounded Rectangle 14"/>
              <p:cNvSpPr/>
              <p:nvPr/>
            </p:nvSpPr>
            <p:spPr>
              <a:xfrm>
                <a:off x="1728767" y="4197527"/>
                <a:ext cx="339634" cy="3918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2499518" y="4072326"/>
                <a:ext cx="278674" cy="1981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p:nvSpPr>
            <p:spPr>
              <a:xfrm>
                <a:off x="3104822" y="4270449"/>
                <a:ext cx="278674" cy="1981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p:cNvSpPr/>
              <p:nvPr/>
            </p:nvSpPr>
            <p:spPr>
              <a:xfrm>
                <a:off x="2778192" y="4517014"/>
                <a:ext cx="278674" cy="1981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3139715" y="4795157"/>
                <a:ext cx="278674" cy="1981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p:cNvSpPr/>
              <p:nvPr/>
            </p:nvSpPr>
            <p:spPr>
              <a:xfrm>
                <a:off x="2464721" y="4894218"/>
                <a:ext cx="278674" cy="1981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Arrow Connector 24"/>
              <p:cNvCxnSpPr>
                <a:stCxn id="15" idx="3"/>
                <a:endCxn id="17" idx="1"/>
              </p:cNvCxnSpPr>
              <p:nvPr/>
            </p:nvCxnSpPr>
            <p:spPr>
              <a:xfrm flipV="1">
                <a:off x="2068401" y="4171388"/>
                <a:ext cx="431117" cy="222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a:endCxn id="18" idx="1"/>
              </p:cNvCxnSpPr>
              <p:nvPr/>
            </p:nvCxnSpPr>
            <p:spPr>
              <a:xfrm flipV="1">
                <a:off x="2068401" y="4369511"/>
                <a:ext cx="1036421" cy="23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9" idx="1"/>
              </p:cNvCxnSpPr>
              <p:nvPr/>
            </p:nvCxnSpPr>
            <p:spPr>
              <a:xfrm>
                <a:off x="2068401" y="4393470"/>
                <a:ext cx="709791" cy="222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20" idx="1"/>
              </p:cNvCxnSpPr>
              <p:nvPr/>
            </p:nvCxnSpPr>
            <p:spPr>
              <a:xfrm>
                <a:off x="2068401" y="4393470"/>
                <a:ext cx="1071314" cy="500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3"/>
                <a:endCxn id="23" idx="1"/>
              </p:cNvCxnSpPr>
              <p:nvPr/>
            </p:nvCxnSpPr>
            <p:spPr>
              <a:xfrm>
                <a:off x="2068401" y="4393470"/>
                <a:ext cx="396320" cy="599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2434196" y="3357240"/>
              <a:ext cx="6506909"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Scatter DMA</a:t>
              </a:r>
            </a:p>
            <a:p>
              <a:pPr marL="742950" lvl="1" indent="-285750">
                <a:buFont typeface="Arial" panose="020B0604020202020204" pitchFamily="34" charset="0"/>
                <a:buChar char="•"/>
              </a:pPr>
              <a:r>
                <a:rPr lang="en-US" sz="1600" dirty="0" smtClean="0"/>
                <a:t>Does not require contiguous memory</a:t>
              </a:r>
            </a:p>
            <a:p>
              <a:pPr marL="742950" lvl="1" indent="-285750">
                <a:buFont typeface="Arial" panose="020B0604020202020204" pitchFamily="34" charset="0"/>
                <a:buChar char="•"/>
              </a:pPr>
              <a:r>
                <a:rPr lang="en-US" sz="1600" dirty="0" smtClean="0"/>
                <a:t>Does not require kernel space buffer</a:t>
              </a:r>
            </a:p>
            <a:p>
              <a:pPr marL="742950" lvl="1" indent="-285750">
                <a:buFont typeface="Arial" panose="020B0604020202020204" pitchFamily="34" charset="0"/>
                <a:buChar char="•"/>
              </a:pPr>
              <a:r>
                <a:rPr lang="en-US" sz="1600" dirty="0" smtClean="0"/>
                <a:t>can make direct copy to user space memory (virtual memory)</a:t>
              </a:r>
            </a:p>
            <a:p>
              <a:pPr marL="742950" lvl="1" indent="-285750">
                <a:buFont typeface="Arial" panose="020B0604020202020204" pitchFamily="34" charset="0"/>
                <a:buChar char="•"/>
              </a:pPr>
              <a:r>
                <a:rPr lang="en-US" sz="1600" dirty="0" smtClean="0"/>
                <a:t>need software effort to build scatter list</a:t>
              </a:r>
            </a:p>
            <a:p>
              <a:pPr marL="742950" lvl="1" indent="-285750">
                <a:buFont typeface="Arial" panose="020B0604020202020204" pitchFamily="34" charset="0"/>
                <a:buChar char="•"/>
              </a:pPr>
              <a:r>
                <a:rPr lang="en-US" sz="1600" dirty="0" smtClean="0"/>
                <a:t>If we use pre-allocated memory buffer then, </a:t>
              </a:r>
              <a:br>
                <a:rPr lang="en-US" sz="1600" dirty="0" smtClean="0"/>
              </a:br>
              <a:r>
                <a:rPr lang="en-US" sz="1600" dirty="0" smtClean="0"/>
                <a:t>the effort for scatter list is just initial overhead </a:t>
              </a:r>
            </a:p>
          </p:txBody>
        </p:sp>
        <p:sp>
          <p:nvSpPr>
            <p:cNvPr id="47" name="TextBox 46"/>
            <p:cNvSpPr txBox="1"/>
            <p:nvPr/>
          </p:nvSpPr>
          <p:spPr>
            <a:xfrm>
              <a:off x="1410761" y="4457609"/>
              <a:ext cx="692818" cy="261610"/>
            </a:xfrm>
            <a:prstGeom prst="rect">
              <a:avLst/>
            </a:prstGeom>
            <a:noFill/>
          </p:spPr>
          <p:txBody>
            <a:bodyPr wrap="none" rtlCol="0">
              <a:spAutoFit/>
            </a:bodyPr>
            <a:lstStyle/>
            <a:p>
              <a:r>
                <a:rPr lang="en-US" sz="1100" dirty="0" smtClean="0"/>
                <a:t>Memory</a:t>
              </a:r>
              <a:endParaRPr lang="en-US" sz="1100" dirty="0"/>
            </a:p>
          </p:txBody>
        </p:sp>
        <p:sp>
          <p:nvSpPr>
            <p:cNvPr id="48" name="TextBox 47"/>
            <p:cNvSpPr txBox="1"/>
            <p:nvPr/>
          </p:nvSpPr>
          <p:spPr>
            <a:xfrm>
              <a:off x="467772" y="3932993"/>
              <a:ext cx="498855" cy="261610"/>
            </a:xfrm>
            <a:prstGeom prst="rect">
              <a:avLst/>
            </a:prstGeom>
            <a:noFill/>
          </p:spPr>
          <p:txBody>
            <a:bodyPr wrap="none" rtlCol="0">
              <a:spAutoFit/>
            </a:bodyPr>
            <a:lstStyle/>
            <a:p>
              <a:r>
                <a:rPr lang="en-US" sz="1100" dirty="0" smtClean="0"/>
                <a:t>DMA</a:t>
              </a:r>
              <a:endParaRPr lang="en-US" sz="1100" dirty="0"/>
            </a:p>
          </p:txBody>
        </p:sp>
      </p:grpSp>
    </p:spTree>
    <p:extLst>
      <p:ext uri="{BB962C8B-B14F-4D97-AF65-F5344CB8AC3E}">
        <p14:creationId xmlns:p14="http://schemas.microsoft.com/office/powerpoint/2010/main" val="258869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Improvements </a:t>
            </a:r>
            <a:br>
              <a:rPr lang="en-US" dirty="0" smtClean="0"/>
            </a:br>
            <a:r>
              <a:rPr lang="en-US" dirty="0" smtClean="0"/>
              <a:t>(</a:t>
            </a:r>
            <a:r>
              <a:rPr lang="en-US" dirty="0" err="1" smtClean="0"/>
              <a:t>eicSys</a:t>
            </a:r>
            <a:r>
              <a:rPr lang="en-US" dirty="0" smtClean="0"/>
              <a:t> firmware, current implementation)</a:t>
            </a:r>
            <a:endParaRPr lang="en-US" dirty="0"/>
          </a:p>
        </p:txBody>
      </p:sp>
      <p:sp>
        <p:nvSpPr>
          <p:cNvPr id="4" name="Content Placeholder 3"/>
          <p:cNvSpPr>
            <a:spLocks noGrp="1"/>
          </p:cNvSpPr>
          <p:nvPr>
            <p:ph idx="4294967295"/>
          </p:nvPr>
        </p:nvSpPr>
        <p:spPr>
          <a:xfrm>
            <a:off x="396237" y="1338930"/>
            <a:ext cx="8229600" cy="4525963"/>
          </a:xfrm>
        </p:spPr>
        <p:txBody>
          <a:bodyPr/>
          <a:lstStyle/>
          <a:p>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739" y="1213812"/>
            <a:ext cx="4829987" cy="281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Content Placeholder 3"/>
          <p:cNvSpPr txBox="1">
            <a:spLocks/>
          </p:cNvSpPr>
          <p:nvPr/>
        </p:nvSpPr>
        <p:spPr>
          <a:xfrm>
            <a:off x="64292" y="1287287"/>
            <a:ext cx="4063571" cy="4525963"/>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buFont typeface="Arial" pitchFamily="34" charset="0"/>
              <a:buChar char="•"/>
            </a:pPr>
            <a:r>
              <a:rPr lang="en-US" sz="1800" dirty="0" smtClean="0"/>
              <a:t>Improvements</a:t>
            </a:r>
          </a:p>
          <a:p>
            <a:pPr marL="742950" lvl="1" indent="-285750" fontAlgn="auto"/>
            <a:r>
              <a:rPr lang="en-US" sz="1400" dirty="0" smtClean="0"/>
              <a:t>DMA initiated by DAQ done event from the base firmware instead of software</a:t>
            </a:r>
          </a:p>
          <a:p>
            <a:pPr marL="742950" lvl="1" indent="-285750" fontAlgn="auto"/>
            <a:r>
              <a:rPr lang="en-US" sz="1400" dirty="0" smtClean="0"/>
              <a:t>DMA transfers entire data instead of single channel</a:t>
            </a:r>
            <a:endParaRPr lang="en-US" sz="1600" dirty="0" smtClean="0"/>
          </a:p>
          <a:p>
            <a:pPr marL="285750" indent="-285750" fontAlgn="auto">
              <a:buFont typeface="Arial" pitchFamily="34" charset="0"/>
              <a:buChar char="•"/>
            </a:pPr>
            <a:r>
              <a:rPr lang="en-US" sz="1800" dirty="0" smtClean="0"/>
              <a:t>Remained issue</a:t>
            </a:r>
          </a:p>
          <a:p>
            <a:pPr marL="742950" lvl="1" indent="-285750" fontAlgn="auto"/>
            <a:r>
              <a:rPr lang="en-US" sz="1600" dirty="0" smtClean="0"/>
              <a:t>Still using kernel bounce buffer</a:t>
            </a:r>
            <a:r>
              <a:rPr lang="en-US" sz="1600" dirty="0"/>
              <a:t/>
            </a:r>
            <a:br>
              <a:rPr lang="en-US" sz="1600" dirty="0"/>
            </a:br>
            <a:r>
              <a:rPr lang="en-US" sz="1600" dirty="0" smtClean="0"/>
              <a:t>need to upgrade to the scatter DMA</a:t>
            </a:r>
            <a:endParaRPr lang="en-US" sz="1400" dirty="0" smtClean="0"/>
          </a:p>
          <a:p>
            <a:pPr marL="742950" lvl="1" indent="-285750" fontAlgn="auto"/>
            <a:r>
              <a:rPr lang="en-US" sz="1600" dirty="0" smtClean="0"/>
              <a:t>Multiple system calls</a:t>
            </a:r>
          </a:p>
          <a:p>
            <a:pPr marL="976313" lvl="2" indent="-285750" fontAlgn="auto"/>
            <a:r>
              <a:rPr lang="en-US" sz="1400" dirty="0" smtClean="0"/>
              <a:t>Dragging performance</a:t>
            </a:r>
          </a:p>
          <a:p>
            <a:pPr marL="976313" lvl="2" indent="-285750" fontAlgn="auto"/>
            <a:r>
              <a:rPr lang="en-US" sz="1400" dirty="0" smtClean="0"/>
              <a:t>Missing interrupt (caused by non-atomic operation)</a:t>
            </a:r>
          </a:p>
          <a:p>
            <a:pPr lvl="1" indent="0" fontAlgn="auto">
              <a:buNone/>
            </a:pPr>
            <a:r>
              <a:rPr lang="en-US" sz="1600" dirty="0"/>
              <a:t> </a:t>
            </a:r>
            <a:r>
              <a:rPr lang="en-US" sz="1600" dirty="0" smtClean="0"/>
              <a:t>    need to make single system call</a:t>
            </a:r>
          </a:p>
          <a:p>
            <a:pPr marL="742950" lvl="1" indent="-285750" fontAlgn="auto"/>
            <a:endParaRPr lang="en-US" sz="1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739" y="4310339"/>
            <a:ext cx="4808980" cy="230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55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Improvement Plan (</a:t>
            </a:r>
            <a:r>
              <a:rPr lang="en-US" dirty="0" err="1" smtClean="0"/>
              <a:t>eicSys</a:t>
            </a:r>
            <a:r>
              <a:rPr lang="en-US" dirty="0" smtClean="0"/>
              <a:t> firmware)</a:t>
            </a:r>
            <a:endParaRPr lang="en-US" dirty="0"/>
          </a:p>
        </p:txBody>
      </p:sp>
      <p:sp>
        <p:nvSpPr>
          <p:cNvPr id="4" name="Content Placeholder 3"/>
          <p:cNvSpPr>
            <a:spLocks noGrp="1"/>
          </p:cNvSpPr>
          <p:nvPr>
            <p:ph idx="4294967295"/>
          </p:nvPr>
        </p:nvSpPr>
        <p:spPr>
          <a:xfrm>
            <a:off x="82724" y="1500100"/>
            <a:ext cx="2895600" cy="4525963"/>
          </a:xfrm>
        </p:spPr>
        <p:txBody>
          <a:bodyPr>
            <a:normAutofit/>
          </a:bodyPr>
          <a:lstStyle/>
          <a:p>
            <a:pPr marL="342900" indent="-342900">
              <a:buFont typeface="Arial" panose="020B0604020202020204" pitchFamily="34" charset="0"/>
              <a:buChar char="•"/>
            </a:pPr>
            <a:r>
              <a:rPr lang="en-US" sz="1600" dirty="0" smtClean="0"/>
              <a:t>Atomic operation required</a:t>
            </a:r>
          </a:p>
          <a:p>
            <a:pPr marL="800100" lvl="1" indent="-342900"/>
            <a:r>
              <a:rPr lang="en-US" sz="1400" dirty="0" smtClean="0"/>
              <a:t>Single system call arms DAQ and waits DMA done interrupt</a:t>
            </a:r>
          </a:p>
          <a:p>
            <a:pPr marL="800100" lvl="1" indent="-342900"/>
            <a:r>
              <a:rPr lang="en-US" sz="1600" dirty="0" smtClean="0"/>
              <a:t>To avoid interrupt loss</a:t>
            </a:r>
          </a:p>
          <a:p>
            <a:pPr marL="800100" lvl="1" indent="-342900"/>
            <a:r>
              <a:rPr lang="en-US" sz="1600" dirty="0" smtClean="0"/>
              <a:t>Reduce software work load</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715" y="1377066"/>
            <a:ext cx="6043749" cy="3430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59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4294967295"/>
          </p:nvPr>
        </p:nvSpPr>
        <p:spPr/>
        <p:txBody>
          <a:bodyPr>
            <a:normAutofit fontScale="92500" lnSpcReduction="20000"/>
          </a:bodyPr>
          <a:lstStyle/>
          <a:p>
            <a:pPr marL="342900" indent="-342900">
              <a:buFont typeface="Arial" panose="020B0604020202020204" pitchFamily="34" charset="0"/>
              <a:buChar char="•"/>
            </a:pPr>
            <a:r>
              <a:rPr lang="en-US" sz="2000" dirty="0" smtClean="0"/>
              <a:t>Compare RTOS vs. Linux</a:t>
            </a:r>
          </a:p>
          <a:p>
            <a:pPr marL="342900" indent="-342900">
              <a:buFont typeface="Arial" panose="020B0604020202020204" pitchFamily="34" charset="0"/>
              <a:buChar char="•"/>
            </a:pPr>
            <a:r>
              <a:rPr lang="en-US" sz="2000" dirty="0" smtClean="0"/>
              <a:t>Use RT priority for kernel thread and user thread which are related with the real-time processing</a:t>
            </a:r>
          </a:p>
          <a:p>
            <a:pPr marL="342900" indent="-342900">
              <a:buFont typeface="Arial" panose="020B0604020202020204" pitchFamily="34" charset="0"/>
              <a:buChar char="•"/>
            </a:pPr>
            <a:r>
              <a:rPr lang="en-US" sz="2000" dirty="0" smtClean="0"/>
              <a:t>Implement system escape into EPICS to adjust RT priority for kernel threads</a:t>
            </a:r>
          </a:p>
          <a:p>
            <a:pPr marL="342900" indent="-342900">
              <a:buFont typeface="Arial" panose="020B0604020202020204" pitchFamily="34" charset="0"/>
              <a:buChar char="•"/>
            </a:pPr>
            <a:r>
              <a:rPr lang="en-US" sz="2000" dirty="0" smtClean="0"/>
              <a:t>Use Synchronous signal handling instead of Asynchronous</a:t>
            </a:r>
          </a:p>
          <a:p>
            <a:pPr marL="342900" indent="-342900">
              <a:buFont typeface="Arial" panose="020B0604020202020204" pitchFamily="34" charset="0"/>
              <a:buChar char="•"/>
            </a:pPr>
            <a:r>
              <a:rPr lang="en-US" sz="2000" dirty="0" smtClean="0"/>
              <a:t>Implement performance measurement tool as an EPICS driver, it provides sub-micro second resolution delay measurements and statistics. It is almost non-invasive tool for real-time application.</a:t>
            </a:r>
          </a:p>
          <a:p>
            <a:pPr marL="342900" indent="-342900">
              <a:buFont typeface="Arial" panose="020B0604020202020204" pitchFamily="34" charset="0"/>
              <a:buChar char="•"/>
            </a:pPr>
            <a:r>
              <a:rPr lang="en-US" sz="2000" dirty="0" smtClean="0"/>
              <a:t>Make handshake between kernel module and user space driver as simple as possible, also simple handshake between firmware and software</a:t>
            </a:r>
          </a:p>
          <a:p>
            <a:pPr marL="342900" indent="-342900">
              <a:buFont typeface="Arial" panose="020B0604020202020204" pitchFamily="34" charset="0"/>
              <a:buChar char="•"/>
            </a:pPr>
            <a:r>
              <a:rPr lang="en-US" sz="2000" dirty="0" smtClean="0"/>
              <a:t>Make atomic system call for arming  and waiting interrupt to avoid interrupt loss</a:t>
            </a:r>
          </a:p>
          <a:p>
            <a:pPr marL="342900" indent="-342900">
              <a:buFont typeface="Arial" panose="020B0604020202020204" pitchFamily="34" charset="0"/>
              <a:buChar char="•"/>
            </a:pPr>
            <a:r>
              <a:rPr lang="en-US" sz="2000" dirty="0" smtClean="0"/>
              <a:t>Use scatter DMA to avoid kernel bounce buffer overhead</a:t>
            </a:r>
            <a:endParaRPr lang="en-US" sz="2000" dirty="0"/>
          </a:p>
        </p:txBody>
      </p:sp>
    </p:spTree>
    <p:extLst>
      <p:ext uri="{BB962C8B-B14F-4D97-AF65-F5344CB8AC3E}">
        <p14:creationId xmlns:p14="http://schemas.microsoft.com/office/powerpoint/2010/main" val="95393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5" name="TextBox 4"/>
          <p:cNvSpPr txBox="1"/>
          <p:nvPr/>
        </p:nvSpPr>
        <p:spPr>
          <a:xfrm>
            <a:off x="3106455" y="3118979"/>
            <a:ext cx="2705622" cy="707886"/>
          </a:xfrm>
          <a:prstGeom prst="rect">
            <a:avLst/>
          </a:prstGeom>
          <a:noFill/>
        </p:spPr>
        <p:txBody>
          <a:bodyPr wrap="square" rtlCol="0">
            <a:spAutoFit/>
          </a:bodyPr>
          <a:lstStyle/>
          <a:p>
            <a:r>
              <a:rPr lang="en-US" altLang="ko-KR" sz="4000" dirty="0" smtClean="0"/>
              <a:t>Thank You</a:t>
            </a:r>
            <a:endParaRPr lang="en-US" altLang="en-US" sz="4000" kern="1200" dirty="0">
              <a:solidFill>
                <a:schemeClr val="tx1"/>
              </a:solidFill>
            </a:endParaRPr>
          </a:p>
        </p:txBody>
      </p:sp>
    </p:spTree>
    <p:extLst>
      <p:ext uri="{BB962C8B-B14F-4D97-AF65-F5344CB8AC3E}">
        <p14:creationId xmlns:p14="http://schemas.microsoft.com/office/powerpoint/2010/main" val="149630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Abstract</a:t>
            </a:r>
            <a:endParaRPr lang="en-US" dirty="0"/>
          </a:p>
        </p:txBody>
      </p:sp>
      <p:sp>
        <p:nvSpPr>
          <p:cNvPr id="4" name="Content Placeholder 3"/>
          <p:cNvSpPr>
            <a:spLocks noGrp="1"/>
          </p:cNvSpPr>
          <p:nvPr>
            <p:ph idx="4294967295"/>
          </p:nvPr>
        </p:nvSpPr>
        <p:spPr>
          <a:xfrm>
            <a:off x="387528" y="1262738"/>
            <a:ext cx="8229600" cy="5364489"/>
          </a:xfrm>
        </p:spPr>
        <p:txBody>
          <a:bodyPr>
            <a:noAutofit/>
          </a:bodyPr>
          <a:lstStyle/>
          <a:p>
            <a:r>
              <a:rPr lang="en-US" sz="1300" dirty="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The </a:t>
            </a:r>
            <a:r>
              <a:rPr lang="en-US" sz="1300" dirty="0" err="1">
                <a:latin typeface="Times New Roman" panose="02020603050405020304" pitchFamily="18" charset="0"/>
                <a:cs typeface="Times New Roman" panose="02020603050405020304" pitchFamily="18" charset="0"/>
              </a:rPr>
              <a:t>microTCA</a:t>
            </a:r>
            <a:r>
              <a:rPr lang="en-US" sz="1300" dirty="0">
                <a:latin typeface="Times New Roman" panose="02020603050405020304" pitchFamily="18" charset="0"/>
                <a:cs typeface="Times New Roman" panose="02020603050405020304" pitchFamily="18" charset="0"/>
              </a:rPr>
              <a:t> platform has been selected for usage as the base platform for SLAC control systems for future designs and upgrades - along with embedded </a:t>
            </a:r>
            <a:r>
              <a:rPr lang="en-US" sz="1300" dirty="0" err="1">
                <a:latin typeface="Times New Roman" panose="02020603050405020304" pitchFamily="18" charset="0"/>
                <a:cs typeface="Times New Roman" panose="02020603050405020304" pitchFamily="18" charset="0"/>
              </a:rPr>
              <a:t>linux</a:t>
            </a:r>
            <a:r>
              <a:rPr lang="en-US" sz="1300" dirty="0">
                <a:latin typeface="Times New Roman" panose="02020603050405020304" pitchFamily="18" charset="0"/>
                <a:cs typeface="Times New Roman" panose="02020603050405020304" pitchFamily="18" charset="0"/>
              </a:rPr>
              <a:t> as the software platform.  We have evaluated the </a:t>
            </a:r>
            <a:r>
              <a:rPr lang="en-US" sz="1300" dirty="0" err="1">
                <a:latin typeface="Times New Roman" panose="02020603050405020304" pitchFamily="18" charset="0"/>
                <a:cs typeface="Times New Roman" panose="02020603050405020304" pitchFamily="18" charset="0"/>
              </a:rPr>
              <a:t>microTCA</a:t>
            </a:r>
            <a:r>
              <a:rPr lang="en-US" sz="1300" dirty="0">
                <a:latin typeface="Times New Roman" panose="02020603050405020304" pitchFamily="18" charset="0"/>
                <a:cs typeface="Times New Roman" panose="02020603050405020304" pitchFamily="18" charset="0"/>
              </a:rPr>
              <a:t> and </a:t>
            </a:r>
            <a:r>
              <a:rPr lang="en-US" sz="1300" dirty="0" err="1">
                <a:latin typeface="Times New Roman" panose="02020603050405020304" pitchFamily="18" charset="0"/>
                <a:cs typeface="Times New Roman" panose="02020603050405020304" pitchFamily="18" charset="0"/>
              </a:rPr>
              <a:t>linux</a:t>
            </a:r>
            <a:r>
              <a:rPr lang="en-US" sz="1300" dirty="0">
                <a:latin typeface="Times New Roman" panose="02020603050405020304" pitchFamily="18" charset="0"/>
                <a:cs typeface="Times New Roman" panose="02020603050405020304" pitchFamily="18" charset="0"/>
              </a:rPr>
              <a:t> platform for usage in our timing, low-level RF, and BPM systems. We have found that the new platform brings challenges in interrupt handling, and scatter DMA. </a:t>
            </a:r>
          </a:p>
          <a:p>
            <a:r>
              <a:rPr lang="en-US" sz="1300" dirty="0" smtClean="0">
                <a:latin typeface="Times New Roman" panose="02020603050405020304" pitchFamily="18" charset="0"/>
                <a:cs typeface="Times New Roman" panose="02020603050405020304" pitchFamily="18" charset="0"/>
              </a:rPr>
              <a:t>      Despite </a:t>
            </a:r>
            <a:r>
              <a:rPr lang="en-US" sz="1300" dirty="0">
                <a:latin typeface="Times New Roman" panose="02020603050405020304" pitchFamily="18" charset="0"/>
                <a:cs typeface="Times New Roman" panose="02020603050405020304" pitchFamily="18" charset="0"/>
              </a:rPr>
              <a:t>migration of much of the hard real-time functionality to the FPGA firmware level, the interrupt handling and its real-time performance are important factors for our control system as the software layer needs to deterministically process time critical functions driven by each interrupt. Linux has a long processing chain for the interrupt from the kernel to user space driver, and it also provides various methods of providing the interrupt notice to the user driver: signal and </a:t>
            </a:r>
            <a:r>
              <a:rPr lang="en-US" sz="1300" dirty="0" err="1">
                <a:latin typeface="Times New Roman" panose="02020603050405020304" pitchFamily="18" charset="0"/>
                <a:cs typeface="Times New Roman" panose="02020603050405020304" pitchFamily="18" charset="0"/>
              </a:rPr>
              <a:t>ioctl</a:t>
            </a:r>
            <a:r>
              <a:rPr lang="en-US" sz="1300" dirty="0">
                <a:latin typeface="Times New Roman" panose="02020603050405020304" pitchFamily="18" charset="0"/>
                <a:cs typeface="Times New Roman" panose="02020603050405020304" pitchFamily="18" charset="0"/>
              </a:rPr>
              <a:t>() with device file. Each method provides different performance. We are going to describe our experience for interrupt handling with regard to real-time performance.</a:t>
            </a:r>
          </a:p>
          <a:p>
            <a:r>
              <a:rPr lang="en-US" sz="1300" dirty="0" smtClean="0">
                <a:latin typeface="Times New Roman" panose="02020603050405020304" pitchFamily="18" charset="0"/>
                <a:cs typeface="Times New Roman" panose="02020603050405020304" pitchFamily="18" charset="0"/>
              </a:rPr>
              <a:t>      In </a:t>
            </a:r>
            <a:r>
              <a:rPr lang="en-US" sz="1300" dirty="0">
                <a:latin typeface="Times New Roman" panose="02020603050405020304" pitchFamily="18" charset="0"/>
                <a:cs typeface="Times New Roman" panose="02020603050405020304" pitchFamily="18" charset="0"/>
              </a:rPr>
              <a:t>some cases DMA is also needed for applications which use fast digitizers. We have used traditional DMA for the real-time world previously, because most real-time OS(s) are based on a flat memory model.   However, for </a:t>
            </a:r>
            <a:r>
              <a:rPr lang="en-US" sz="1300" dirty="0" err="1">
                <a:latin typeface="Times New Roman" panose="02020603050405020304" pitchFamily="18" charset="0"/>
                <a:cs typeface="Times New Roman" panose="02020603050405020304" pitchFamily="18" charset="0"/>
              </a:rPr>
              <a:t>linux</a:t>
            </a:r>
            <a:r>
              <a:rPr lang="en-US" sz="1300" dirty="0">
                <a:latin typeface="Times New Roman" panose="02020603050405020304" pitchFamily="18" charset="0"/>
                <a:cs typeface="Times New Roman" panose="02020603050405020304" pitchFamily="18" charset="0"/>
              </a:rPr>
              <a:t> based systems, it is not a flat memory model and we are not so lucky. We intend to use a scatter DMA engine for achieving real-time performance under </a:t>
            </a:r>
            <a:r>
              <a:rPr lang="en-US" sz="1300" dirty="0" err="1">
                <a:latin typeface="Times New Roman" panose="02020603050405020304" pitchFamily="18" charset="0"/>
                <a:cs typeface="Times New Roman" panose="02020603050405020304" pitchFamily="18" charset="0"/>
              </a:rPr>
              <a:t>linux</a:t>
            </a:r>
            <a:r>
              <a:rPr lang="en-US" sz="1300" dirty="0">
                <a:latin typeface="Times New Roman" panose="02020603050405020304" pitchFamily="18" charset="0"/>
                <a:cs typeface="Times New Roman" panose="02020603050405020304" pitchFamily="18" charset="0"/>
              </a:rPr>
              <a:t>. We have chosen the SIS8300 module from Struck for our low-level RF system and BPMs. The firmware from Struck did not support the scatter DMA, thus we had to allocate linear memory space in the kernel space for the DMA, and needed to implement a bounce buffer to copy the DMA data to the user space. This led to a lag in real-time performance. Thus, we had to implement a scatter DMA technique to avoid the bounce buffer and to allocate the DMA buffer directly into the user space. During the firmware upgrade, we learned that the following steps: configuring the DMA engine, re-arming the DMA and waiting for interrupt should be an atomic operation.  </a:t>
            </a:r>
          </a:p>
          <a:p>
            <a:r>
              <a:rPr lang="en-US" sz="1300" dirty="0" smtClean="0">
                <a:latin typeface="Times New Roman" panose="02020603050405020304" pitchFamily="18" charset="0"/>
                <a:cs typeface="Times New Roman" panose="02020603050405020304" pitchFamily="18" charset="0"/>
              </a:rPr>
              <a:t>     In </a:t>
            </a:r>
            <a:r>
              <a:rPr lang="en-US" sz="1300" dirty="0">
                <a:latin typeface="Times New Roman" panose="02020603050405020304" pitchFamily="18" charset="0"/>
                <a:cs typeface="Times New Roman" panose="02020603050405020304" pitchFamily="18" charset="0"/>
              </a:rPr>
              <a:t>this presentation we are going to discuss the details of our software experience with interrupt handling, and scatter DMA using the </a:t>
            </a:r>
            <a:r>
              <a:rPr lang="en-US" sz="1300" dirty="0" err="1">
                <a:latin typeface="Times New Roman" panose="02020603050405020304" pitchFamily="18" charset="0"/>
                <a:cs typeface="Times New Roman" panose="02020603050405020304" pitchFamily="18" charset="0"/>
              </a:rPr>
              <a:t>microTCA</a:t>
            </a:r>
            <a:r>
              <a:rPr lang="en-US" sz="1300" dirty="0">
                <a:latin typeface="Times New Roman" panose="02020603050405020304" pitchFamily="18" charset="0"/>
                <a:cs typeface="Times New Roman" panose="02020603050405020304" pitchFamily="18" charset="0"/>
              </a:rPr>
              <a:t> and </a:t>
            </a:r>
            <a:r>
              <a:rPr lang="en-US" sz="1300" dirty="0" err="1">
                <a:latin typeface="Times New Roman" panose="02020603050405020304" pitchFamily="18" charset="0"/>
                <a:cs typeface="Times New Roman" panose="02020603050405020304" pitchFamily="18" charset="0"/>
              </a:rPr>
              <a:t>linux</a:t>
            </a:r>
            <a:r>
              <a:rPr lang="en-US" sz="1300" dirty="0">
                <a:latin typeface="Times New Roman" panose="02020603050405020304" pitchFamily="18" charset="0"/>
                <a:cs typeface="Times New Roman" panose="02020603050405020304" pitchFamily="18" charset="0"/>
              </a:rPr>
              <a:t> platform</a:t>
            </a:r>
            <a:r>
              <a:rPr lang="en-US" sz="1300" dirty="0" smtClean="0">
                <a:latin typeface="Times New Roman" panose="02020603050405020304" pitchFamily="18" charset="0"/>
                <a:cs typeface="Times New Roman" panose="02020603050405020304" pitchFamily="18" charset="0"/>
              </a:rPr>
              <a:t>.</a:t>
            </a: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05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Contents</a:t>
            </a:r>
            <a:endParaRPr lang="en-US" dirty="0"/>
          </a:p>
        </p:txBody>
      </p:sp>
      <p:sp>
        <p:nvSpPr>
          <p:cNvPr id="4" name="Content Placeholder 3"/>
          <p:cNvSpPr>
            <a:spLocks noGrp="1"/>
          </p:cNvSpPr>
          <p:nvPr>
            <p:ph idx="4294967295"/>
          </p:nvPr>
        </p:nvSpPr>
        <p:spPr/>
        <p:txBody>
          <a:bodyPr>
            <a:normAutofit/>
          </a:bodyPr>
          <a:lstStyle/>
          <a:p>
            <a:pPr marL="342900" indent="-342900">
              <a:buFont typeface="Arial" panose="020B0604020202020204" pitchFamily="34" charset="0"/>
              <a:buChar char="•"/>
            </a:pPr>
            <a:r>
              <a:rPr lang="en-US" sz="1800" dirty="0" smtClean="0"/>
              <a:t>Software Environment Change: RTOS vs. Linux</a:t>
            </a:r>
          </a:p>
          <a:p>
            <a:pPr marL="342900" indent="-342900">
              <a:buFont typeface="Arial" panose="020B0604020202020204" pitchFamily="34" charset="0"/>
              <a:buChar char="•"/>
            </a:pPr>
            <a:r>
              <a:rPr lang="en-US" sz="1800" dirty="0" smtClean="0"/>
              <a:t>Priority Scheduling vs. Round Robin</a:t>
            </a:r>
          </a:p>
          <a:p>
            <a:pPr marL="342900" indent="-342900">
              <a:buFont typeface="Arial" panose="020B0604020202020204" pitchFamily="34" charset="0"/>
              <a:buChar char="•"/>
            </a:pPr>
            <a:r>
              <a:rPr lang="en-US" sz="1800" dirty="0" smtClean="0"/>
              <a:t>Signal &amp; interrupt Handling</a:t>
            </a:r>
          </a:p>
          <a:p>
            <a:pPr marL="800100" lvl="1" indent="-342900"/>
            <a:r>
              <a:rPr lang="en-US" sz="1800" dirty="0" smtClean="0"/>
              <a:t>Event System</a:t>
            </a:r>
          </a:p>
          <a:p>
            <a:pPr marL="800100" lvl="1" indent="-342900"/>
            <a:r>
              <a:rPr lang="en-US" sz="1800" dirty="0" smtClean="0"/>
              <a:t>Asynchronous vs. Synchronous</a:t>
            </a:r>
          </a:p>
          <a:p>
            <a:pPr marL="342900" indent="-342900">
              <a:buFont typeface="Arial" panose="020B0604020202020204" pitchFamily="34" charset="0"/>
              <a:buChar char="•"/>
            </a:pPr>
            <a:r>
              <a:rPr lang="en-US" sz="1800" dirty="0" smtClean="0"/>
              <a:t>DMA Issues</a:t>
            </a:r>
          </a:p>
          <a:p>
            <a:pPr marL="800100" lvl="1" indent="-342900"/>
            <a:r>
              <a:rPr lang="en-US" sz="1800" dirty="0" smtClean="0"/>
              <a:t>LLRF System</a:t>
            </a:r>
          </a:p>
          <a:p>
            <a:pPr marL="800100" lvl="1" indent="-342900"/>
            <a:r>
              <a:rPr lang="en-US" sz="1800" dirty="0" smtClean="0"/>
              <a:t>Conventional DMA vs. Scatter DMA</a:t>
            </a:r>
          </a:p>
          <a:p>
            <a:pPr marL="800100" lvl="1" indent="-342900"/>
            <a:r>
              <a:rPr lang="en-US" sz="1800" dirty="0" smtClean="0"/>
              <a:t>Interrupt loss</a:t>
            </a:r>
            <a:endParaRPr lang="en-US" sz="1800" dirty="0"/>
          </a:p>
          <a:p>
            <a:pPr marL="342900" indent="-342900">
              <a:buFont typeface="Arial" panose="020B0604020202020204" pitchFamily="34" charset="0"/>
              <a:buChar char="•"/>
            </a:pPr>
            <a:r>
              <a:rPr lang="en-US" sz="1800" dirty="0" smtClean="0"/>
              <a:t>Conclusion</a:t>
            </a:r>
          </a:p>
        </p:txBody>
      </p:sp>
    </p:spTree>
    <p:extLst>
      <p:ext uri="{BB962C8B-B14F-4D97-AF65-F5344CB8AC3E}">
        <p14:creationId xmlns:p14="http://schemas.microsoft.com/office/powerpoint/2010/main" val="45145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Software Environment Change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1895832"/>
              </p:ext>
            </p:extLst>
          </p:nvPr>
        </p:nvGraphicFramePr>
        <p:xfrm>
          <a:off x="200269" y="1222820"/>
          <a:ext cx="8691182" cy="5194293"/>
        </p:xfrm>
        <a:graphic>
          <a:graphicData uri="http://schemas.openxmlformats.org/drawingml/2006/table">
            <a:tbl>
              <a:tblPr firstRow="1" bandRow="1">
                <a:tableStyleId>{21E4AEA4-8DFA-4A89-87EB-49C32662AFE0}</a:tableStyleId>
              </a:tblPr>
              <a:tblGrid>
                <a:gridCol w="1219228"/>
                <a:gridCol w="2229394"/>
                <a:gridCol w="2542903"/>
                <a:gridCol w="2699657"/>
              </a:tblGrid>
              <a:tr h="509337">
                <a:tc>
                  <a:txBody>
                    <a:bodyPr/>
                    <a:lstStyle/>
                    <a:p>
                      <a:endParaRPr lang="en-US" sz="1400" dirty="0"/>
                    </a:p>
                  </a:txBody>
                  <a:tcPr/>
                </a:tc>
                <a:tc>
                  <a:txBody>
                    <a:bodyPr/>
                    <a:lstStyle/>
                    <a:p>
                      <a:r>
                        <a:rPr lang="en-US" sz="1400" dirty="0" smtClean="0"/>
                        <a:t>RTOS </a:t>
                      </a:r>
                      <a:br>
                        <a:rPr lang="en-US" sz="1400" dirty="0" smtClean="0"/>
                      </a:br>
                      <a:r>
                        <a:rPr lang="en-US" sz="1400" dirty="0" smtClean="0"/>
                        <a:t>(RTEMS, </a:t>
                      </a:r>
                      <a:r>
                        <a:rPr lang="en-US" sz="1400" baseline="0" dirty="0" err="1" smtClean="0"/>
                        <a:t>VxWorks</a:t>
                      </a:r>
                      <a:r>
                        <a:rPr lang="en-US" sz="1400" baseline="0" dirty="0" smtClean="0"/>
                        <a:t>)</a:t>
                      </a:r>
                      <a:endParaRPr lang="en-US" sz="1400" dirty="0"/>
                    </a:p>
                  </a:txBody>
                  <a:tcPr/>
                </a:tc>
                <a:tc>
                  <a:txBody>
                    <a:bodyPr/>
                    <a:lstStyle/>
                    <a:p>
                      <a:r>
                        <a:rPr lang="en-US" sz="1400" dirty="0" smtClean="0"/>
                        <a:t>Linux</a:t>
                      </a:r>
                      <a:endParaRPr lang="en-US" sz="1400" dirty="0"/>
                    </a:p>
                  </a:txBody>
                  <a:tcPr/>
                </a:tc>
                <a:tc>
                  <a:txBody>
                    <a:bodyPr/>
                    <a:lstStyle/>
                    <a:p>
                      <a:r>
                        <a:rPr lang="en-US" sz="1400" dirty="0" smtClean="0"/>
                        <a:t>Supplementary Work</a:t>
                      </a:r>
                      <a:endParaRPr lang="en-US" sz="1400" dirty="0"/>
                    </a:p>
                  </a:txBody>
                  <a:tcPr/>
                </a:tc>
              </a:tr>
              <a:tr h="1138518">
                <a:tc>
                  <a:txBody>
                    <a:bodyPr/>
                    <a:lstStyle/>
                    <a:p>
                      <a:r>
                        <a:rPr lang="en-US" sz="1400" dirty="0" smtClean="0"/>
                        <a:t>Scheduling</a:t>
                      </a:r>
                      <a:endParaRPr lang="en-US" sz="1400" dirty="0"/>
                    </a:p>
                  </a:txBody>
                  <a:tcPr/>
                </a:tc>
                <a:tc>
                  <a:txBody>
                    <a:bodyPr/>
                    <a:lstStyle/>
                    <a:p>
                      <a:r>
                        <a:rPr lang="en-US" sz="1400" dirty="0" smtClean="0"/>
                        <a:t>Priority Base</a:t>
                      </a:r>
                      <a:endParaRPr lang="en-US" sz="1400" dirty="0"/>
                    </a:p>
                  </a:txBody>
                  <a:tcPr/>
                </a:tc>
                <a:tc>
                  <a:txBody>
                    <a:bodyPr/>
                    <a:lstStyle/>
                    <a:p>
                      <a:r>
                        <a:rPr lang="en-US" sz="1400" dirty="0" smtClean="0"/>
                        <a:t>Round Robin</a:t>
                      </a:r>
                      <a:endParaRPr lang="en-US" sz="1400" dirty="0"/>
                    </a:p>
                  </a:txBody>
                  <a:tcPr/>
                </a:tc>
                <a:tc>
                  <a:txBody>
                    <a:bodyPr/>
                    <a:lstStyle/>
                    <a:p>
                      <a:r>
                        <a:rPr lang="en-US" sz="1400" dirty="0" smtClean="0"/>
                        <a:t>Turn</a:t>
                      </a:r>
                      <a:r>
                        <a:rPr lang="en-US" sz="1400" baseline="0" dirty="0" smtClean="0"/>
                        <a:t> on RT priority for Kernel thread and User thread which are related with real-time performance</a:t>
                      </a:r>
                      <a:endParaRPr lang="en-US" sz="1400" dirty="0"/>
                    </a:p>
                  </a:txBody>
                  <a:tcPr/>
                </a:tc>
              </a:tr>
              <a:tr h="719064">
                <a:tc>
                  <a:txBody>
                    <a:bodyPr/>
                    <a:lstStyle/>
                    <a:p>
                      <a:r>
                        <a:rPr lang="en-US" sz="1400" dirty="0" smtClean="0"/>
                        <a:t>Memory Model</a:t>
                      </a:r>
                      <a:endParaRPr lang="en-US" sz="1400" dirty="0"/>
                    </a:p>
                  </a:txBody>
                  <a:tcPr/>
                </a:tc>
                <a:tc>
                  <a:txBody>
                    <a:bodyPr/>
                    <a:lstStyle/>
                    <a:p>
                      <a:r>
                        <a:rPr lang="en-US" sz="1400" dirty="0" smtClean="0"/>
                        <a:t>Flat Memory</a:t>
                      </a:r>
                      <a:endParaRPr lang="en-US" sz="1400" dirty="0"/>
                    </a:p>
                  </a:txBody>
                  <a:tcPr/>
                </a:tc>
                <a:tc>
                  <a:txBody>
                    <a:bodyPr/>
                    <a:lstStyle/>
                    <a:p>
                      <a:r>
                        <a:rPr lang="en-US" sz="1400" dirty="0" smtClean="0"/>
                        <a:t>Virtual Address</a:t>
                      </a:r>
                      <a:endParaRPr lang="en-US" sz="1400" dirty="0"/>
                    </a:p>
                  </a:txBody>
                  <a:tcPr/>
                </a:tc>
                <a:tc>
                  <a:txBody>
                    <a:bodyPr/>
                    <a:lstStyle/>
                    <a:p>
                      <a:r>
                        <a:rPr lang="en-US" sz="1400" dirty="0" smtClean="0"/>
                        <a:t>Bounce</a:t>
                      </a:r>
                      <a:r>
                        <a:rPr lang="en-US" sz="1400" baseline="0" dirty="0" smtClean="0"/>
                        <a:t> buffer in Kernel Space or</a:t>
                      </a:r>
                      <a:endParaRPr lang="en-US" sz="1400" dirty="0" smtClean="0"/>
                    </a:p>
                    <a:p>
                      <a:r>
                        <a:rPr lang="en-US" sz="1400" dirty="0" smtClean="0"/>
                        <a:t>Scatter</a:t>
                      </a:r>
                      <a:r>
                        <a:rPr lang="en-US" sz="1400" baseline="0" dirty="0" smtClean="0"/>
                        <a:t> DMA</a:t>
                      </a:r>
                      <a:endParaRPr lang="en-US" sz="1400" dirty="0"/>
                    </a:p>
                  </a:txBody>
                  <a:tcPr/>
                </a:tc>
              </a:tr>
              <a:tr h="719064">
                <a:tc>
                  <a:txBody>
                    <a:bodyPr/>
                    <a:lstStyle/>
                    <a:p>
                      <a:r>
                        <a:rPr lang="en-US" sz="1400" dirty="0" smtClean="0"/>
                        <a:t>Privilege</a:t>
                      </a:r>
                      <a:endParaRPr lang="en-US" sz="1400" dirty="0"/>
                    </a:p>
                  </a:txBody>
                  <a:tcPr/>
                </a:tc>
                <a:tc>
                  <a:txBody>
                    <a:bodyPr/>
                    <a:lstStyle/>
                    <a:p>
                      <a:r>
                        <a:rPr lang="en-US" sz="1400" dirty="0" smtClean="0"/>
                        <a:t>Same Privilege for Kernel and User application</a:t>
                      </a:r>
                      <a:endParaRPr lang="en-US" sz="1400" dirty="0"/>
                    </a:p>
                  </a:txBody>
                  <a:tcPr/>
                </a:tc>
                <a:tc>
                  <a:txBody>
                    <a:bodyPr/>
                    <a:lstStyle/>
                    <a:p>
                      <a:r>
                        <a:rPr lang="en-US" sz="1400" dirty="0" smtClean="0"/>
                        <a:t>Privilege</a:t>
                      </a:r>
                      <a:r>
                        <a:rPr lang="en-US" sz="1400" baseline="0" dirty="0" smtClean="0"/>
                        <a:t> for Kernel</a:t>
                      </a:r>
                      <a:endParaRPr lang="en-US" sz="1400" dirty="0"/>
                    </a:p>
                  </a:txBody>
                  <a:tcPr/>
                </a:tc>
                <a:tc>
                  <a:txBody>
                    <a:bodyPr/>
                    <a:lstStyle/>
                    <a:p>
                      <a:r>
                        <a:rPr lang="en-US" sz="1400" dirty="0" smtClean="0"/>
                        <a:t>System</a:t>
                      </a:r>
                      <a:r>
                        <a:rPr lang="en-US" sz="1400" baseline="0" dirty="0" smtClean="0"/>
                        <a:t> call, device file</a:t>
                      </a:r>
                      <a:endParaRPr lang="en-US" sz="1400" dirty="0"/>
                    </a:p>
                  </a:txBody>
                  <a:tcPr/>
                </a:tc>
              </a:tr>
              <a:tr h="719064">
                <a:tc>
                  <a:txBody>
                    <a:bodyPr/>
                    <a:lstStyle/>
                    <a:p>
                      <a:r>
                        <a:rPr lang="en-US" sz="1400" dirty="0" smtClean="0"/>
                        <a:t>I/O access</a:t>
                      </a:r>
                      <a:endParaRPr lang="en-US" sz="1400" dirty="0"/>
                    </a:p>
                  </a:txBody>
                  <a:tcPr/>
                </a:tc>
                <a:tc>
                  <a:txBody>
                    <a:bodyPr/>
                    <a:lstStyle/>
                    <a:p>
                      <a:r>
                        <a:rPr lang="en-US" sz="1400" dirty="0" smtClean="0"/>
                        <a:t>Memory mapped I/O</a:t>
                      </a:r>
                    </a:p>
                    <a:p>
                      <a:r>
                        <a:rPr lang="en-US" sz="1400" dirty="0" smtClean="0"/>
                        <a:t>can</a:t>
                      </a:r>
                      <a:r>
                        <a:rPr lang="en-US" sz="1400" baseline="0" dirty="0" smtClean="0"/>
                        <a:t> be accessed by user application</a:t>
                      </a:r>
                      <a:endParaRPr lang="en-US" sz="1400" dirty="0"/>
                    </a:p>
                  </a:txBody>
                  <a:tcPr/>
                </a:tc>
                <a:tc>
                  <a:txBody>
                    <a:bodyPr/>
                    <a:lstStyle/>
                    <a:p>
                      <a:r>
                        <a:rPr lang="en-US" sz="1400" dirty="0" smtClean="0"/>
                        <a:t>Kernel</a:t>
                      </a:r>
                      <a:r>
                        <a:rPr lang="en-US" sz="1400" baseline="0" dirty="0" smtClean="0"/>
                        <a:t> module can provide,</a:t>
                      </a:r>
                    </a:p>
                    <a:p>
                      <a:pPr marL="285750" indent="-285750">
                        <a:buFontTx/>
                        <a:buChar char="-"/>
                      </a:pPr>
                      <a:r>
                        <a:rPr lang="en-US" sz="1400" baseline="0" dirty="0" smtClean="0"/>
                        <a:t>Memory mapped I/O</a:t>
                      </a:r>
                      <a:r>
                        <a:rPr lang="en-US" sz="1400" baseline="30000" dirty="0" smtClean="0"/>
                        <a:t>(*1)</a:t>
                      </a:r>
                    </a:p>
                    <a:p>
                      <a:pPr marL="285750" indent="-285750">
                        <a:buFontTx/>
                        <a:buChar char="-"/>
                      </a:pPr>
                      <a:r>
                        <a:rPr lang="en-US" sz="1400" baseline="0" dirty="0" smtClean="0"/>
                        <a:t>PCI special file in </a:t>
                      </a:r>
                      <a:r>
                        <a:rPr lang="en-US" sz="1400" baseline="0" dirty="0" err="1" smtClean="0"/>
                        <a:t>sysfs</a:t>
                      </a:r>
                      <a:r>
                        <a:rPr lang="en-US" sz="1400" baseline="0" dirty="0" smtClean="0"/>
                        <a:t> </a:t>
                      </a:r>
                      <a:r>
                        <a:rPr lang="en-US" sz="1400" baseline="30000" dirty="0" smtClean="0"/>
                        <a:t>(*2)</a:t>
                      </a:r>
                    </a:p>
                    <a:p>
                      <a:pPr marL="285750" indent="-285750">
                        <a:buFontTx/>
                        <a:buChar char="-"/>
                      </a:pPr>
                      <a:r>
                        <a:rPr lang="en-US" sz="1400" baseline="0" dirty="0" smtClean="0"/>
                        <a:t>File read/write</a:t>
                      </a:r>
                    </a:p>
                    <a:p>
                      <a:pPr marL="285750" indent="-285750">
                        <a:buFontTx/>
                        <a:buChar char="-"/>
                      </a:pPr>
                      <a:r>
                        <a:rPr lang="en-US" sz="1400" baseline="0" dirty="0" err="1" smtClean="0"/>
                        <a:t>Ioctl</a:t>
                      </a:r>
                      <a:r>
                        <a:rPr lang="en-US" sz="1400" baseline="0" dirty="0" smtClean="0"/>
                        <a:t>()</a:t>
                      </a:r>
                      <a:endParaRPr lang="en-US" sz="1400" dirty="0"/>
                    </a:p>
                  </a:txBody>
                  <a:tcPr/>
                </a:tc>
                <a:tc>
                  <a:txBody>
                    <a:bodyPr/>
                    <a:lstStyle/>
                    <a:p>
                      <a:r>
                        <a:rPr lang="en-US" sz="1400" dirty="0" smtClean="0"/>
                        <a:t>Need</a:t>
                      </a:r>
                      <a:r>
                        <a:rPr lang="en-US" sz="1400" baseline="0" dirty="0" smtClean="0"/>
                        <a:t> kernel module,</a:t>
                      </a:r>
                    </a:p>
                    <a:p>
                      <a:r>
                        <a:rPr lang="en-US" sz="1400" baseline="0" dirty="0" smtClean="0"/>
                        <a:t>Need to use system call and device file</a:t>
                      </a:r>
                    </a:p>
                    <a:p>
                      <a:r>
                        <a:rPr lang="en-US" sz="1400" strike="noStrike" baseline="30000" dirty="0" smtClean="0"/>
                        <a:t>(*1) </a:t>
                      </a:r>
                      <a:r>
                        <a:rPr lang="en-US" sz="1400" baseline="0" dirty="0" smtClean="0"/>
                        <a:t>does *not* need system call</a:t>
                      </a:r>
                    </a:p>
                    <a:p>
                      <a:r>
                        <a:rPr lang="en-US" sz="1400" baseline="30000" dirty="0" smtClean="0"/>
                        <a:t>(*2) </a:t>
                      </a:r>
                      <a:r>
                        <a:rPr lang="en-US" sz="1400" baseline="0" dirty="0" smtClean="0"/>
                        <a:t>created by PCI core</a:t>
                      </a:r>
                      <a:endParaRPr lang="en-US" sz="1400" dirty="0"/>
                    </a:p>
                  </a:txBody>
                  <a:tcPr/>
                </a:tc>
              </a:tr>
              <a:tr h="928791">
                <a:tc>
                  <a:txBody>
                    <a:bodyPr/>
                    <a:lstStyle/>
                    <a:p>
                      <a:r>
                        <a:rPr lang="en-US" sz="1400" dirty="0" smtClean="0"/>
                        <a:t>Interrupt Handling</a:t>
                      </a:r>
                      <a:endParaRPr lang="en-US" sz="1400" dirty="0"/>
                    </a:p>
                  </a:txBody>
                  <a:tcPr/>
                </a:tc>
                <a:tc>
                  <a:txBody>
                    <a:bodyPr/>
                    <a:lstStyle/>
                    <a:p>
                      <a:r>
                        <a:rPr lang="en-US" sz="1400" dirty="0" smtClean="0"/>
                        <a:t>ISR</a:t>
                      </a:r>
                      <a:r>
                        <a:rPr lang="en-US" sz="1400" baseline="0" dirty="0" smtClean="0"/>
                        <a:t> can be a part of user application</a:t>
                      </a:r>
                      <a:endParaRPr lang="en-US" sz="1400" dirty="0"/>
                    </a:p>
                  </a:txBody>
                  <a:tcPr/>
                </a:tc>
                <a:tc>
                  <a:txBody>
                    <a:bodyPr/>
                    <a:lstStyle/>
                    <a:p>
                      <a:r>
                        <a:rPr lang="en-US" sz="1400" dirty="0" smtClean="0"/>
                        <a:t>ISR</a:t>
                      </a:r>
                      <a:r>
                        <a:rPr lang="en-US" sz="1400" baseline="0" dirty="0" smtClean="0"/>
                        <a:t> should be implemented in Kernel and Kernel module</a:t>
                      </a:r>
                      <a:endParaRPr lang="en-US" sz="1400" dirty="0"/>
                    </a:p>
                  </a:txBody>
                  <a:tcPr/>
                </a:tc>
                <a:tc>
                  <a:txBody>
                    <a:bodyPr/>
                    <a:lstStyle/>
                    <a:p>
                      <a:r>
                        <a:rPr lang="en-US" sz="1400" dirty="0" smtClean="0"/>
                        <a:t>Require</a:t>
                      </a:r>
                      <a:r>
                        <a:rPr lang="en-US" sz="1400" baseline="0" dirty="0" smtClean="0"/>
                        <a:t> a signal mechanism to notice to user space</a:t>
                      </a:r>
                      <a:endParaRPr lang="en-US" sz="1400" dirty="0"/>
                    </a:p>
                  </a:txBody>
                  <a:tcPr/>
                </a:tc>
              </a:tr>
            </a:tbl>
          </a:graphicData>
        </a:graphic>
      </p:graphicFrame>
    </p:spTree>
    <p:extLst>
      <p:ext uri="{BB962C8B-B14F-4D97-AF65-F5344CB8AC3E}">
        <p14:creationId xmlns:p14="http://schemas.microsoft.com/office/powerpoint/2010/main" val="354022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Consideration for RT performance / RT priority</a:t>
            </a:r>
            <a:endParaRPr lang="en-US" dirty="0"/>
          </a:p>
        </p:txBody>
      </p:sp>
      <p:sp>
        <p:nvSpPr>
          <p:cNvPr id="4" name="Content Placeholder 3"/>
          <p:cNvSpPr>
            <a:spLocks noGrp="1"/>
          </p:cNvSpPr>
          <p:nvPr>
            <p:ph idx="4294967295"/>
          </p:nvPr>
        </p:nvSpPr>
        <p:spPr>
          <a:xfrm>
            <a:off x="108842" y="1399890"/>
            <a:ext cx="3592288" cy="4974784"/>
          </a:xfrm>
        </p:spPr>
        <p:txBody>
          <a:bodyPr>
            <a:normAutofit/>
          </a:bodyPr>
          <a:lstStyle/>
          <a:p>
            <a:pPr marL="342900" indent="-342900">
              <a:buFont typeface="Arial" panose="020B0604020202020204" pitchFamily="34" charset="0"/>
              <a:buChar char="•"/>
            </a:pPr>
            <a:r>
              <a:rPr lang="en-US" sz="1600" dirty="0" smtClean="0"/>
              <a:t>Use Linux RT </a:t>
            </a:r>
            <a:r>
              <a:rPr lang="en-US" sz="1600" dirty="0" err="1" smtClean="0"/>
              <a:t>preemptible</a:t>
            </a:r>
            <a:r>
              <a:rPr lang="en-US" sz="1600" dirty="0" smtClean="0"/>
              <a:t> patch – reduce interrupt latencies while kernel functions are executing</a:t>
            </a:r>
          </a:p>
          <a:p>
            <a:endParaRPr lang="en-US" sz="1600" dirty="0" smtClean="0"/>
          </a:p>
          <a:p>
            <a:pPr marL="342900" indent="-342900">
              <a:buFont typeface="Arial" panose="020B0604020202020204" pitchFamily="34" charset="0"/>
              <a:buChar char="•"/>
            </a:pPr>
            <a:r>
              <a:rPr lang="en-US" sz="1600" dirty="0" smtClean="0"/>
              <a:t>EPICS base patch to use RT priority for application threads in the EPICS </a:t>
            </a:r>
            <a:r>
              <a:rPr lang="en-US" sz="1600" dirty="0" err="1" smtClean="0"/>
              <a:t>ioc</a:t>
            </a:r>
            <a:r>
              <a:rPr lang="en-US" sz="1600" dirty="0" smtClean="0"/>
              <a:t> (by Till Straumann)</a:t>
            </a:r>
          </a:p>
          <a:p>
            <a:pPr marL="342900" indent="-342900">
              <a:buFont typeface="Arial" panose="020B0604020202020204" pitchFamily="34" charset="0"/>
              <a:buChar char="•"/>
            </a:pPr>
            <a:r>
              <a:rPr lang="en-US" sz="1600" dirty="0" smtClean="0"/>
              <a:t>Implement “system()” command to execute shell script to set up RT priority for kernel threads</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532" y="2116183"/>
            <a:ext cx="5349468" cy="378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43" y="4602114"/>
            <a:ext cx="3948243" cy="2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43" y="4957922"/>
            <a:ext cx="5898943" cy="33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9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088" y="1246519"/>
            <a:ext cx="7133412" cy="424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Event System for </a:t>
            </a:r>
            <a:r>
              <a:rPr lang="en-US" dirty="0" err="1" smtClean="0"/>
              <a:t>MicroTCA</a:t>
            </a:r>
            <a:r>
              <a:rPr lang="en-US" dirty="0" smtClean="0"/>
              <a:t> Platform</a:t>
            </a:r>
            <a:endParaRPr lang="en-US" dirty="0"/>
          </a:p>
        </p:txBody>
      </p:sp>
      <p:pic>
        <p:nvPicPr>
          <p:cNvPr id="4" name="Picture 4" descr="IMG_0839"/>
          <p:cNvPicPr>
            <a:picLocks noChangeAspect="1" noChangeArrowheads="1"/>
          </p:cNvPicPr>
          <p:nvPr/>
        </p:nvPicPr>
        <p:blipFill rotWithShape="1">
          <a:blip r:embed="rId3">
            <a:extLst>
              <a:ext uri="{28A0092B-C50C-407E-A947-70E740481C1C}">
                <a14:useLocalDpi xmlns:a14="http://schemas.microsoft.com/office/drawing/2010/main" val="0"/>
              </a:ext>
            </a:extLst>
          </a:blip>
          <a:srcRect l="16335" t="7765" r="4687" b="17993"/>
          <a:stretch/>
        </p:blipFill>
        <p:spPr bwMode="auto">
          <a:xfrm>
            <a:off x="215789" y="4349320"/>
            <a:ext cx="3007471" cy="212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4917" y="4041543"/>
            <a:ext cx="2749214" cy="307777"/>
          </a:xfrm>
          <a:prstGeom prst="rect">
            <a:avLst/>
          </a:prstGeom>
          <a:noFill/>
        </p:spPr>
        <p:txBody>
          <a:bodyPr wrap="none" rtlCol="0">
            <a:spAutoFit/>
          </a:bodyPr>
          <a:lstStyle/>
          <a:p>
            <a:r>
              <a:rPr lang="en-US" sz="1400" dirty="0" smtClean="0"/>
              <a:t>MRF EVR (PMC) + AMC Carrier</a:t>
            </a:r>
            <a:endParaRPr lang="en-US" sz="1400" dirty="0"/>
          </a:p>
        </p:txBody>
      </p:sp>
    </p:spTree>
    <p:extLst>
      <p:ext uri="{BB962C8B-B14F-4D97-AF65-F5344CB8AC3E}">
        <p14:creationId xmlns:p14="http://schemas.microsoft.com/office/powerpoint/2010/main" val="166105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Event Receiver (EVR) and Event Module</a:t>
            </a:r>
            <a:endParaRPr lang="en-US" dirty="0"/>
          </a:p>
        </p:txBody>
      </p:sp>
      <p:sp>
        <p:nvSpPr>
          <p:cNvPr id="4" name="Content Placeholder 3"/>
          <p:cNvSpPr>
            <a:spLocks noGrp="1"/>
          </p:cNvSpPr>
          <p:nvPr>
            <p:ph idx="4294967295"/>
          </p:nvPr>
        </p:nvSpPr>
        <p:spPr>
          <a:xfrm>
            <a:off x="457200" y="1356348"/>
            <a:ext cx="8229600" cy="4525963"/>
          </a:xfrm>
        </p:spPr>
        <p:txBody>
          <a:bodyPr>
            <a:normAutofit/>
          </a:bodyPr>
          <a:lstStyle/>
          <a:p>
            <a:pPr marL="342900" indent="-342900">
              <a:buFont typeface="Arial" panose="020B0604020202020204" pitchFamily="34" charset="0"/>
              <a:buChar char="•"/>
            </a:pPr>
            <a:r>
              <a:rPr lang="en-US" sz="1800" dirty="0" smtClean="0"/>
              <a:t>MRF EVR hardware and Event module (software) are a common part of applications such as LLRF, BPM, and </a:t>
            </a:r>
            <a:r>
              <a:rPr lang="en-US" sz="1800" dirty="0" err="1" smtClean="0"/>
              <a:t>etc</a:t>
            </a:r>
            <a:endParaRPr lang="en-US" sz="1800" dirty="0" smtClean="0"/>
          </a:p>
          <a:p>
            <a:pPr marL="342900" indent="-342900">
              <a:buFont typeface="Arial" panose="020B0604020202020204" pitchFamily="34" charset="0"/>
              <a:buChar char="•"/>
            </a:pPr>
            <a:r>
              <a:rPr lang="en-US" sz="1800" dirty="0" smtClean="0"/>
              <a:t>EVR provides hardware triggers and also provides interrupts for software event (</a:t>
            </a:r>
            <a:r>
              <a:rPr lang="en-US" sz="1800" dirty="0" err="1" smtClean="0"/>
              <a:t>fiducial</a:t>
            </a:r>
            <a:r>
              <a:rPr lang="en-US" sz="1800" dirty="0" smtClean="0"/>
              <a:t>/events) and timing pattern (data interrupt)</a:t>
            </a:r>
          </a:p>
          <a:p>
            <a:pPr marL="342900" indent="-342900">
              <a:buFont typeface="Arial" panose="020B0604020202020204" pitchFamily="34" charset="0"/>
              <a:buChar char="•"/>
            </a:pPr>
            <a:r>
              <a:rPr lang="en-US" sz="1800" dirty="0" err="1" smtClean="0"/>
              <a:t>Fiducial</a:t>
            </a:r>
            <a:r>
              <a:rPr lang="en-US" sz="1800" dirty="0" smtClean="0"/>
              <a:t>/Event interrupt</a:t>
            </a:r>
          </a:p>
          <a:p>
            <a:pPr marL="800100" lvl="1" indent="-342900"/>
            <a:r>
              <a:rPr lang="en-US" sz="1600" dirty="0" smtClean="0"/>
              <a:t>Drive software processing for the event module</a:t>
            </a:r>
          </a:p>
          <a:p>
            <a:pPr marL="800100" lvl="1" indent="-342900"/>
            <a:r>
              <a:rPr lang="en-US" sz="1600" dirty="0" smtClean="0"/>
              <a:t>Generates software event</a:t>
            </a:r>
          </a:p>
          <a:p>
            <a:pPr marL="342900" indent="-342900">
              <a:buFont typeface="Arial" panose="020B0604020202020204" pitchFamily="34" charset="0"/>
              <a:buChar char="•"/>
            </a:pPr>
            <a:r>
              <a:rPr lang="en-US" sz="1800" dirty="0" smtClean="0"/>
              <a:t>Data interrupt</a:t>
            </a:r>
            <a:endParaRPr lang="en-US" sz="1800" dirty="0"/>
          </a:p>
          <a:p>
            <a:pPr marL="800100" lvl="1" indent="-342900"/>
            <a:r>
              <a:rPr lang="en-US" sz="1600" dirty="0" smtClean="0"/>
              <a:t>Provide 192 bits timing pattern, </a:t>
            </a:r>
            <a:r>
              <a:rPr lang="en-US" sz="1600" dirty="0" err="1" smtClean="0"/>
              <a:t>pulseID</a:t>
            </a:r>
            <a:r>
              <a:rPr lang="en-US" sz="1600" dirty="0" smtClean="0"/>
              <a:t> embedded timestamp</a:t>
            </a:r>
          </a:p>
          <a:p>
            <a:pPr marL="800100" lvl="1" indent="-342900"/>
            <a:r>
              <a:rPr lang="en-US" sz="1600" dirty="0" smtClean="0"/>
              <a:t>Essential for Beam Synchronous Acquisition (BSA) which is an entire facility wide data acquisition system</a:t>
            </a:r>
          </a:p>
          <a:p>
            <a:pPr marL="800100" lvl="1" indent="-342900"/>
            <a:r>
              <a:rPr lang="en-US" sz="1600" dirty="0" smtClean="0"/>
              <a:t>Make recognize which data is for which beam pulse</a:t>
            </a:r>
          </a:p>
          <a:p>
            <a:pPr marL="800100" lvl="1" indent="-342900"/>
            <a:endParaRPr lang="en-US" dirty="0" smtClean="0"/>
          </a:p>
          <a:p>
            <a:endParaRPr lang="en-US" sz="1800" dirty="0"/>
          </a:p>
        </p:txBody>
      </p:sp>
    </p:spTree>
    <p:extLst>
      <p:ext uri="{BB962C8B-B14F-4D97-AF65-F5344CB8AC3E}">
        <p14:creationId xmlns:p14="http://schemas.microsoft.com/office/powerpoint/2010/main" val="773042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Timeline for the EVR interrupt handling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50" y="1114697"/>
            <a:ext cx="8045577" cy="554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3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Interrupt Handling for EVR</a:t>
            </a:r>
            <a:br>
              <a:rPr lang="en-US" dirty="0" smtClean="0"/>
            </a:br>
            <a:r>
              <a:rPr lang="en-US" dirty="0" smtClean="0"/>
              <a:t>Signal Handling: Asynchronous vs. Synchronous</a:t>
            </a:r>
            <a:endParaRPr lang="en-US" dirty="0"/>
          </a:p>
        </p:txBody>
      </p:sp>
      <p:sp>
        <p:nvSpPr>
          <p:cNvPr id="4" name="Content Placeholder 3"/>
          <p:cNvSpPr>
            <a:spLocks noGrp="1"/>
          </p:cNvSpPr>
          <p:nvPr>
            <p:ph idx="4294967295"/>
          </p:nvPr>
        </p:nvSpPr>
        <p:spPr>
          <a:xfrm>
            <a:off x="431073" y="1225713"/>
            <a:ext cx="8229600" cy="5366673"/>
          </a:xfrm>
        </p:spPr>
        <p:txBody>
          <a:bodyPr>
            <a:normAutofit/>
          </a:bodyPr>
          <a:lstStyle/>
          <a:p>
            <a:pPr marL="342900" indent="-342900">
              <a:buFont typeface="Arial" panose="020B0604020202020204" pitchFamily="34" charset="0"/>
              <a:buChar char="•"/>
            </a:pPr>
            <a:r>
              <a:rPr lang="en-US" sz="1800" dirty="0" smtClean="0"/>
              <a:t>Vendor’s kernel module generates POSIX signal to notify interrupt to user space driver</a:t>
            </a:r>
          </a:p>
          <a:p>
            <a:pPr marL="342900" indent="-342900">
              <a:buFont typeface="Arial" panose="020B0604020202020204" pitchFamily="34" charset="0"/>
              <a:buChar char="•"/>
            </a:pPr>
            <a:r>
              <a:rPr lang="en-US" sz="1800" dirty="0" smtClean="0"/>
              <a:t>User space driver in event module handles the signal with a signal handler</a:t>
            </a:r>
          </a:p>
          <a:p>
            <a:pPr marL="800100" lvl="1" indent="-342900"/>
            <a:r>
              <a:rPr lang="en-US" sz="1600" dirty="0" smtClean="0"/>
              <a:t>During 10 hours monitoring under normal CPU load (&lt;50%)</a:t>
            </a:r>
          </a:p>
          <a:p>
            <a:pPr marL="1033463" lvl="2" indent="-342900"/>
            <a:r>
              <a:rPr lang="en-US" sz="1400" dirty="0" smtClean="0"/>
              <a:t>Average interrupt delay: ~ 30 </a:t>
            </a:r>
            <a:r>
              <a:rPr lang="en-US" sz="1400" dirty="0" err="1" smtClean="0"/>
              <a:t>usec</a:t>
            </a:r>
            <a:endParaRPr lang="en-US" sz="1400" dirty="0" smtClean="0"/>
          </a:p>
          <a:p>
            <a:pPr marL="1033463" lvl="2" indent="-342900"/>
            <a:r>
              <a:rPr lang="en-US" sz="1400" dirty="0" smtClean="0"/>
              <a:t>Maximum jitter for interrupt: &gt; 6 </a:t>
            </a:r>
            <a:r>
              <a:rPr lang="en-US" sz="1400" dirty="0" err="1" smtClean="0"/>
              <a:t>msec</a:t>
            </a:r>
            <a:endParaRPr lang="en-US" sz="1400" dirty="0" smtClean="0"/>
          </a:p>
          <a:p>
            <a:pPr marL="1033463" lvl="2" indent="-342900"/>
            <a:r>
              <a:rPr lang="en-US" sz="1400" dirty="0" smtClean="0"/>
              <a:t>RT Violation counter: &gt; 160 times</a:t>
            </a:r>
          </a:p>
          <a:p>
            <a:pPr marL="800100" lvl="1" indent="-342900"/>
            <a:r>
              <a:rPr lang="en-US" sz="1600" dirty="0" smtClean="0"/>
              <a:t>Asynchronous signal handling</a:t>
            </a:r>
          </a:p>
          <a:p>
            <a:pPr marL="800100" lvl="1" indent="-342900"/>
            <a:r>
              <a:rPr lang="en-US" sz="1600" dirty="0" smtClean="0"/>
              <a:t>Scenario</a:t>
            </a:r>
          </a:p>
          <a:p>
            <a:pPr marL="1033463" lvl="2" indent="-342900"/>
            <a:r>
              <a:rPr lang="en-US" sz="1400" dirty="0" smtClean="0"/>
              <a:t>The signal handler could be run on an arbitrary thread context</a:t>
            </a:r>
          </a:p>
          <a:p>
            <a:pPr marL="1033463" lvl="2" indent="-342900"/>
            <a:r>
              <a:rPr lang="en-US" sz="1400" dirty="0" smtClean="0"/>
              <a:t>And, the context which runs the signal handler, could be preempted by higher priority thread</a:t>
            </a:r>
          </a:p>
          <a:p>
            <a:pPr marL="342900" indent="-342900">
              <a:buFont typeface="Arial" panose="020B0604020202020204" pitchFamily="34" charset="0"/>
              <a:buChar char="•"/>
            </a:pPr>
            <a:r>
              <a:rPr lang="en-US" sz="1800" dirty="0" smtClean="0"/>
              <a:t>Improvement for the User space driver</a:t>
            </a:r>
          </a:p>
          <a:p>
            <a:pPr marL="800100" lvl="1" indent="-342900"/>
            <a:r>
              <a:rPr lang="en-US" sz="1600" dirty="0" smtClean="0"/>
              <a:t>Synchronous signal handling</a:t>
            </a:r>
          </a:p>
          <a:p>
            <a:pPr marL="800100" lvl="1" indent="-342900"/>
            <a:r>
              <a:rPr lang="en-US" sz="1600" dirty="0" smtClean="0"/>
              <a:t>Make new thread which has higher priority than other thread in the application, and waits the signal directly</a:t>
            </a:r>
          </a:p>
          <a:p>
            <a:pPr marL="1033463" lvl="2" indent="-342900"/>
            <a:r>
              <a:rPr lang="en-US" sz="1400" dirty="0" smtClean="0"/>
              <a:t>Average interrupt delay: ~ 13 </a:t>
            </a:r>
            <a:r>
              <a:rPr lang="en-US" sz="1400" dirty="0" err="1" smtClean="0"/>
              <a:t>usec</a:t>
            </a:r>
            <a:endParaRPr lang="en-US" sz="1400" dirty="0" smtClean="0"/>
          </a:p>
          <a:p>
            <a:pPr marL="1033463" lvl="2" indent="-342900"/>
            <a:r>
              <a:rPr lang="en-US" sz="1400" dirty="0" smtClean="0"/>
              <a:t>Maximum jitter for interrupt: ~ 30 </a:t>
            </a:r>
            <a:r>
              <a:rPr lang="en-US" sz="1400" dirty="0" err="1" smtClean="0"/>
              <a:t>usec</a:t>
            </a:r>
            <a:endParaRPr lang="en-US" sz="1400" dirty="0" smtClean="0"/>
          </a:p>
          <a:p>
            <a:pPr marL="1033463" lvl="2" indent="-342900"/>
            <a:r>
              <a:rPr lang="en-US" sz="1400" dirty="0" smtClean="0"/>
              <a:t>RT Violation counter: 0</a:t>
            </a:r>
          </a:p>
          <a:p>
            <a:pPr marL="800100" lvl="1" indent="-342900"/>
            <a:endParaRPr lang="en-US" sz="1600" dirty="0"/>
          </a:p>
          <a:p>
            <a:pPr marL="800100" lvl="1" indent="-342900"/>
            <a:endParaRPr lang="en-US" sz="1600" dirty="0" smtClean="0"/>
          </a:p>
          <a:p>
            <a:pPr marL="342900" indent="-34290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309659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lenary_x0020_Agenda_x0020_Session xmlns="f5d975f2-272d-43b7-a43d-337ed3c571bd" xsi:nil="true"/>
    <Breakout_x0020_Session xmlns="232b09ad-db8c-4d33-a354-0180d5ce344b">70</Breakout_x0020_Session>
    <Session xmlns="232b09ad-db8c-4d33-a354-0180d5ce344b">S5</Session>
    <FormatUpdated xmlns="232b09ad-db8c-4d33-a354-0180d5ce344b">true</FormatUpda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5C269630DD3248BE77EE4960CC8DCA" ma:contentTypeVersion="12" ma:contentTypeDescription="Create a new document." ma:contentTypeScope="" ma:versionID="6886c7f647574da3395257c9c3adfc8b">
  <xsd:schema xmlns:xsd="http://www.w3.org/2001/XMLSchema" xmlns:p="http://schemas.microsoft.com/office/2006/metadata/properties" xmlns:ns2="f5d975f2-272d-43b7-a43d-337ed3c571bd" xmlns:ns3="232b09ad-db8c-4d33-a354-0180d5ce344b" targetNamespace="http://schemas.microsoft.com/office/2006/metadata/properties" ma:root="true" ma:fieldsID="86e2362bee0e52dfcf43d7580deb9f0f" ns2:_="" ns3:_="">
    <xsd:import namespace="f5d975f2-272d-43b7-a43d-337ed3c571bd"/>
    <xsd:import namespace="232b09ad-db8c-4d33-a354-0180d5ce344b"/>
    <xsd:element name="properties">
      <xsd:complexType>
        <xsd:sequence>
          <xsd:element name="documentManagement">
            <xsd:complexType>
              <xsd:all>
                <xsd:element ref="ns2:Plenary_x0020_Agenda_x0020_Session" minOccurs="0"/>
                <xsd:element ref="ns3:Breakout_x0020_Session" minOccurs="0"/>
                <xsd:element ref="ns3:Session" minOccurs="0"/>
                <xsd:element ref="ns3:FormatUpdated" minOccurs="0"/>
              </xsd:all>
            </xsd:complexType>
          </xsd:element>
        </xsd:sequence>
      </xsd:complexType>
    </xsd:element>
  </xsd:schema>
  <xsd:schema xmlns:xsd="http://www.w3.org/2001/XMLSchema" xmlns:dms="http://schemas.microsoft.com/office/2006/documentManagement/types" targetNamespace="f5d975f2-272d-43b7-a43d-337ed3c571bd" elementFormDefault="qualified">
    <xsd:import namespace="http://schemas.microsoft.com/office/2006/documentManagement/types"/>
    <xsd:element name="Plenary_x0020_Agenda_x0020_Session" ma:index="8" nillable="true" ma:displayName="Plenary Agenda Session" ma:description="Select the agenda session where this talk will be presented." ma:list="{510AEE48-8530-45BE-8CF8-2523E644A9D6}" ma:internalName="Plenary_x0020_Agenda_x0020_Session" ma:showField="Lookup">
      <xsd:simpleType>
        <xsd:restriction base="dms:Lookup"/>
      </xsd:simpleType>
    </xsd:element>
  </xsd:schema>
  <xsd:schema xmlns:xsd="http://www.w3.org/2001/XMLSchema" xmlns:dms="http://schemas.microsoft.com/office/2006/documentManagement/types" targetNamespace="232b09ad-db8c-4d33-a354-0180d5ce344b" elementFormDefault="qualified">
    <xsd:import namespace="http://schemas.microsoft.com/office/2006/documentManagement/types"/>
    <xsd:element name="Breakout_x0020_Session" ma:index="9" nillable="true" ma:displayName="Breakout Agenda Session" ma:description="Select the breakout session where this talk will be presented." ma:list="{6e4f4a5b-cfc7-429f-86b6-69da6c46f900}" ma:internalName="Breakout_x0020_Session" ma:showField="BreakoutLookup">
      <xsd:simpleType>
        <xsd:restriction base="dms:Lookup"/>
      </xsd:simpleType>
    </xsd:element>
    <xsd:element name="Session" ma:index="10" nillable="true" ma:displayName="Session" ma:internalName="Session">
      <xsd:simpleType>
        <xsd:restriction base="dms:Text">
          <xsd:maxLength value="5"/>
        </xsd:restriction>
      </xsd:simpleType>
    </xsd:element>
    <xsd:element name="FormatUpdated" ma:index="11" nillable="true" ma:displayName="FormatUpdated" ma:default="0" ma:internalName="FormatUpda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2.xml><?xml version="1.0" encoding="utf-8"?>
<ds:datastoreItem xmlns:ds="http://schemas.openxmlformats.org/officeDocument/2006/customXml" ds:itemID="{DC1B16AA-9221-46AE-B700-523442ABDABD}">
  <ds:schemaRefs>
    <ds:schemaRef ds:uri="232b09ad-db8c-4d33-a354-0180d5ce344b"/>
    <ds:schemaRef ds:uri="http://schemas.microsoft.com/office/2006/documentManagement/types"/>
    <ds:schemaRef ds:uri="http://schemas.microsoft.com/office/2006/metadata/properties"/>
    <ds:schemaRef ds:uri="http://purl.org/dc/elements/1.1/"/>
    <ds:schemaRef ds:uri="f5d975f2-272d-43b7-a43d-337ed3c571bd"/>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CE0FDAF0-8B35-42E0-A4A5-EBC90509B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975f2-272d-43b7-a43d-337ed3c571bd"/>
    <ds:schemaRef ds:uri="232b09ad-db8c-4d33-a354-0180d5ce344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74092</TotalTime>
  <Words>1396</Words>
  <Application>Microsoft Office PowerPoint</Application>
  <PresentationFormat>On-screen Show (4:3)</PresentationFormat>
  <Paragraphs>166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Times New Roman</vt:lpstr>
      <vt:lpstr>Wingdings</vt:lpstr>
      <vt:lpstr>Blank</vt:lpstr>
      <vt:lpstr>Real-time performance issues  in linux / microTCA </vt:lpstr>
      <vt:lpstr>Abstract</vt:lpstr>
      <vt:lpstr>Contents</vt:lpstr>
      <vt:lpstr>Software Environment Change</vt:lpstr>
      <vt:lpstr>Consideration for RT performance / RT priority</vt:lpstr>
      <vt:lpstr>Event System for MicroTCA Platform</vt:lpstr>
      <vt:lpstr>Event Receiver (EVR) and Event Module</vt:lpstr>
      <vt:lpstr>Timeline for the EVR interrupt handling</vt:lpstr>
      <vt:lpstr>Interrupt Handling for EVR Signal Handling: Asynchronous vs. Synchronous</vt:lpstr>
      <vt:lpstr>MicroTCA LLRF</vt:lpstr>
      <vt:lpstr>Performance Issues on LLRF application</vt:lpstr>
      <vt:lpstr>Analysis for the original implementation (SIS firmware)</vt:lpstr>
      <vt:lpstr>Conventional DMA vs. Scatter DMA</vt:lpstr>
      <vt:lpstr>Improvements  (eicSys firmware, current implementation)</vt:lpstr>
      <vt:lpstr>Improvement Plan (eicSys firmware)</vt:lpstr>
      <vt:lpstr>Conclusion</vt:lpstr>
      <vt:lpstr>PowerPoint Presentation</vt:lpstr>
    </vt:vector>
  </TitlesOfParts>
  <Company>SLAC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LCLS-II Controls Machine Protection System</dc:title>
  <dc:creator>Fairley</dc:creator>
  <cp:lastModifiedBy>Kukhee Kim</cp:lastModifiedBy>
  <cp:revision>2582</cp:revision>
  <cp:lastPrinted>2013-04-23T17:34:41Z</cp:lastPrinted>
  <dcterms:created xsi:type="dcterms:W3CDTF">2009-11-23T23:38:17Z</dcterms:created>
  <dcterms:modified xsi:type="dcterms:W3CDTF">2013-12-11T11:25:15Z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0x010100D55C269630DD3248BE77EE4960CC8DCA</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ies>
</file>