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8"/>
  </p:notesMasterIdLst>
  <p:handoutMasterIdLst>
    <p:handoutMasterId r:id="rId49"/>
  </p:handoutMasterIdLst>
  <p:sldIdLst>
    <p:sldId id="664" r:id="rId2"/>
    <p:sldId id="666" r:id="rId3"/>
    <p:sldId id="630" r:id="rId4"/>
    <p:sldId id="653" r:id="rId5"/>
    <p:sldId id="674" r:id="rId6"/>
    <p:sldId id="490" r:id="rId7"/>
    <p:sldId id="675" r:id="rId8"/>
    <p:sldId id="633" r:id="rId9"/>
    <p:sldId id="676" r:id="rId10"/>
    <p:sldId id="638" r:id="rId11"/>
    <p:sldId id="623" r:id="rId12"/>
    <p:sldId id="624" r:id="rId13"/>
    <p:sldId id="685" r:id="rId14"/>
    <p:sldId id="640" r:id="rId15"/>
    <p:sldId id="670" r:id="rId16"/>
    <p:sldId id="677" r:id="rId17"/>
    <p:sldId id="654" r:id="rId18"/>
    <p:sldId id="642" r:id="rId19"/>
    <p:sldId id="682" r:id="rId20"/>
    <p:sldId id="643" r:id="rId21"/>
    <p:sldId id="644" r:id="rId22"/>
    <p:sldId id="646" r:id="rId23"/>
    <p:sldId id="645" r:id="rId24"/>
    <p:sldId id="647" r:id="rId25"/>
    <p:sldId id="648" r:id="rId26"/>
    <p:sldId id="678" r:id="rId27"/>
    <p:sldId id="652" r:id="rId28"/>
    <p:sldId id="687" r:id="rId29"/>
    <p:sldId id="656" r:id="rId30"/>
    <p:sldId id="693" r:id="rId31"/>
    <p:sldId id="695" r:id="rId32"/>
    <p:sldId id="694" r:id="rId33"/>
    <p:sldId id="650" r:id="rId34"/>
    <p:sldId id="679" r:id="rId35"/>
    <p:sldId id="658" r:id="rId36"/>
    <p:sldId id="684" r:id="rId37"/>
    <p:sldId id="688" r:id="rId38"/>
    <p:sldId id="689" r:id="rId39"/>
    <p:sldId id="692" r:id="rId40"/>
    <p:sldId id="696" r:id="rId41"/>
    <p:sldId id="659" r:id="rId42"/>
    <p:sldId id="680" r:id="rId43"/>
    <p:sldId id="661" r:id="rId44"/>
    <p:sldId id="681" r:id="rId45"/>
    <p:sldId id="663" r:id="rId46"/>
    <p:sldId id="589" r:id="rId47"/>
  </p:sldIdLst>
  <p:sldSz cx="9144000" cy="6858000" type="screen4x3"/>
  <p:notesSz cx="6648450" cy="97742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B200"/>
    <a:srgbClr val="0F5E90"/>
    <a:srgbClr val="C89800"/>
    <a:srgbClr val="EAEAEA"/>
    <a:srgbClr val="DDDDDD"/>
    <a:srgbClr val="666666"/>
    <a:srgbClr val="569735"/>
    <a:srgbClr val="00FF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1" autoAdjust="0"/>
    <p:restoredTop sz="96102" autoAdjust="0"/>
  </p:normalViewPr>
  <p:slideViewPr>
    <p:cSldViewPr>
      <p:cViewPr>
        <p:scale>
          <a:sx n="100" d="100"/>
          <a:sy n="100" d="100"/>
        </p:scale>
        <p:origin x="-856" y="-1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9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4624"/>
    </p:cViewPr>
  </p:sorterViewPr>
  <p:notesViewPr>
    <p:cSldViewPr>
      <p:cViewPr varScale="1">
        <p:scale>
          <a:sx n="53" d="100"/>
          <a:sy n="53" d="100"/>
        </p:scale>
        <p:origin x="-1818" y="-108"/>
      </p:cViewPr>
      <p:guideLst>
        <p:guide orient="horz" pos="2837"/>
        <p:guide pos="2113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881193" cy="48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95" tIns="44897" rIns="89795" bIns="44897" numCol="1" anchor="t" anchorCtr="0" compatLnSpc="1">
            <a:prstTxWarp prst="textNoShape">
              <a:avLst/>
            </a:prstTxWarp>
          </a:bodyPr>
          <a:lstStyle>
            <a:lvl1pPr defTabSz="440642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773" y="1"/>
            <a:ext cx="2881193" cy="48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95" tIns="44897" rIns="89795" bIns="44897" numCol="1" anchor="t" anchorCtr="0" compatLnSpc="1">
            <a:prstTxWarp prst="textNoShape">
              <a:avLst/>
            </a:prstTxWarp>
          </a:bodyPr>
          <a:lstStyle>
            <a:lvl1pPr algn="r" defTabSz="440642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283026"/>
            <a:ext cx="2881193" cy="48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95" tIns="44897" rIns="89795" bIns="44897" numCol="1" anchor="b" anchorCtr="0" compatLnSpc="1">
            <a:prstTxWarp prst="textNoShape">
              <a:avLst/>
            </a:prstTxWarp>
          </a:bodyPr>
          <a:lstStyle>
            <a:lvl1pPr defTabSz="440642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773" y="9283026"/>
            <a:ext cx="2881193" cy="48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95" tIns="44897" rIns="89795" bIns="44897" numCol="1" anchor="b" anchorCtr="0" compatLnSpc="1">
            <a:prstTxWarp prst="textNoShape">
              <a:avLst/>
            </a:prstTxWarp>
          </a:bodyPr>
          <a:lstStyle>
            <a:lvl1pPr algn="r" defTabSz="440642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 smtClean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1D1E001-C4FD-4087-BCB9-8114AE841A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79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649938" cy="97742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6624" tIns="43313" rIns="86624" bIns="43313" anchor="ctr"/>
          <a:lstStyle/>
          <a:p>
            <a:pPr>
              <a:defRPr/>
            </a:pPr>
            <a:endParaRPr lang="de-DE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649938" cy="97742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624" tIns="43313" rIns="86624" bIns="43313" anchor="ctr"/>
          <a:lstStyle/>
          <a:p>
            <a:pPr>
              <a:defRPr/>
            </a:pPr>
            <a:endParaRPr lang="de-DE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649938" cy="97742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624" tIns="43313" rIns="86624" bIns="43313" anchor="ctr"/>
          <a:lstStyle/>
          <a:p>
            <a:pPr>
              <a:defRPr/>
            </a:pPr>
            <a:endParaRPr lang="de-DE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" y="2"/>
            <a:ext cx="6651423" cy="977575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624" tIns="43313" rIns="86624" bIns="43313" anchor="ctr"/>
          <a:lstStyle/>
          <a:p>
            <a:pPr>
              <a:defRPr/>
            </a:pPr>
            <a:endParaRPr lang="de-DE"/>
          </a:p>
        </p:txBody>
      </p:sp>
      <p:sp>
        <p:nvSpPr>
          <p:cNvPr id="3277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9813" y="850900"/>
            <a:ext cx="4567237" cy="34258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886064" y="4646819"/>
            <a:ext cx="4871864" cy="4110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148" tIns="44190" rIns="90148" bIns="4419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314321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36638" y="850900"/>
            <a:ext cx="4575175" cy="34321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1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65175"/>
            <a:ext cx="4859338" cy="3646488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771" y="4666684"/>
            <a:ext cx="4874908" cy="441185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65175"/>
            <a:ext cx="4859338" cy="3646488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771" y="4666684"/>
            <a:ext cx="4874908" cy="441185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S232	The RJ45 Connector CON3 connects via a RS-232 level converter to the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Coldfire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UART to provide a serial console debug interface</a:t>
            </a:r>
            <a:endParaRPr lang="de-DE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GbE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1	The RJ45 connector S1 connects a </a:t>
            </a:r>
            <a:b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1000BaseT Ethernet network (via PHY chip) to the Gigabit Ethernet switch. The switch connects the network to fabric A and to the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ColdFire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CPU. Therefore this port can be used to update the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ColdFire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Software, and to permit communication with external shelf or system mangers.</a:t>
            </a:r>
            <a:endParaRPr lang="de-DE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GBE 2	The optional RJ45 connector S2 has the same function as GBE1. Together with GBE1 this port can be used to increase the bandwidth of the uplink.</a:t>
            </a:r>
            <a:endParaRPr lang="de-DE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Clk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	This figure shows two SMA connectors. Other external clock transceiver modules can have other connectors.</a:t>
            </a:r>
            <a:endParaRPr lang="de-DE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USB	The micro USB connector S1 connects to a MC that emulates a</a:t>
            </a:r>
            <a:r>
              <a:rPr lang="en-GB" sz="1200" b="1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	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USB CDC (serial console) interface, connected to the </a:t>
            </a:r>
            <a:r>
              <a:rPr lang="en-GB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ColdFire</a:t>
            </a:r>
            <a:r>
              <a:rPr lang="en-GB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UART. It can be used as an alternative for the direct RS232 connector.</a:t>
            </a:r>
            <a:endParaRPr lang="de-DE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33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9813" y="850900"/>
            <a:ext cx="4567237" cy="342582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052573" y="850527"/>
            <a:ext cx="4547766" cy="343243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630" tIns="43315" rIns="86630" bIns="43315" anchor="ctr"/>
          <a:lstStyle/>
          <a:p>
            <a:endParaRPr lang="de-DE"/>
          </a:p>
        </p:txBody>
      </p:sp>
      <p:sp>
        <p:nvSpPr>
          <p:cNvPr id="22323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886064" y="4646819"/>
            <a:ext cx="4873350" cy="4113154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052573" y="850528"/>
            <a:ext cx="4538846" cy="34263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95" tIns="44897" rIns="89795" bIns="44897" anchor="ctr"/>
          <a:lstStyle/>
          <a:p>
            <a:pPr defTabSz="440642">
              <a:lnSpc>
                <a:spcPct val="52000"/>
              </a:lnSpc>
              <a:buClr>
                <a:srgbClr val="FFFFFF"/>
              </a:buClr>
              <a:buSzPct val="100000"/>
            </a:pPr>
            <a:endParaRPr lang="de-DE" sz="2400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886063" y="4646819"/>
            <a:ext cx="4859970" cy="4097993"/>
          </a:xfrm>
          <a:noFill/>
          <a:ln/>
        </p:spPr>
        <p:txBody>
          <a:bodyPr wrap="none" anchor="ctr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052573" y="850527"/>
            <a:ext cx="4547766" cy="343243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630" tIns="43315" rIns="86630" bIns="43315" anchor="ctr"/>
          <a:lstStyle/>
          <a:p>
            <a:endParaRPr lang="de-DE"/>
          </a:p>
        </p:txBody>
      </p:sp>
      <p:sp>
        <p:nvSpPr>
          <p:cNvPr id="22323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886064" y="4646819"/>
            <a:ext cx="4873350" cy="4113154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9813" y="850900"/>
            <a:ext cx="4567237" cy="3425825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5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Within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an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age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more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than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22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years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N.A.T.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is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one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most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experienced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companies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in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market</a:t>
            </a:r>
            <a:endParaRPr lang="en-US" sz="1200" b="0" i="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From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early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days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N.A.T.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has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own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departements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for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hardware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software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design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manufacturing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Since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beginning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our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focus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has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been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create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innovative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products</a:t>
            </a: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for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embedded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communications</a:t>
            </a:r>
            <a:endParaRPr lang="de-DE" sz="1200" b="0" i="0" kern="1200" baseline="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NAT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is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located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in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mid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-west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of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Germany,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directly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at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0" i="0" kern="1200" baseline="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de-DE" sz="1200" b="0" i="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River Rhine</a:t>
            </a:r>
          </a:p>
          <a:p>
            <a:pPr marL="171450" indent="-171450">
              <a:buFontTx/>
              <a:buChar char="-"/>
            </a:pPr>
            <a:endParaRPr lang="en-US" sz="1200" b="0" i="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51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04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468313" y="1484313"/>
            <a:ext cx="828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600" y="331200"/>
            <a:ext cx="1086908" cy="108000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476545" y="6537325"/>
            <a:ext cx="711079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00" dirty="0" smtClean="0">
                <a:solidFill>
                  <a:schemeClr val="bg2"/>
                </a:solidFill>
              </a:rPr>
              <a:t>slide </a:t>
            </a:r>
            <a:fld id="{883C62B1-82D6-495F-A0AF-B2CEB6B0273B}" type="slidenum">
              <a:rPr lang="en-GB" sz="1000" smtClean="0">
                <a:solidFill>
                  <a:schemeClr val="bg2"/>
                </a:solidFill>
              </a:rPr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ts val="7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‹Nr.›</a:t>
            </a:fld>
            <a:r>
              <a:rPr lang="en-GB" sz="1000" dirty="0" smtClean="0">
                <a:solidFill>
                  <a:schemeClr val="bg2"/>
                </a:solidFill>
              </a:rPr>
              <a:t> l © 2012 N.A.T. GmbH l </a:t>
            </a:r>
            <a:r>
              <a:rPr lang="en-GB" sz="10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All </a:t>
            </a:r>
            <a:r>
              <a:rPr lang="en-GB" sz="1000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trademarks and logos are property of their respective holders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338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628775"/>
            <a:ext cx="4038600" cy="485298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30750" y="1628775"/>
            <a:ext cx="4038600" cy="23495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30750" y="4130675"/>
            <a:ext cx="4038600" cy="23510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338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1628775"/>
            <a:ext cx="4038600" cy="4852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0750" y="1628775"/>
            <a:ext cx="4038600" cy="4852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 rot="16200000">
            <a:off x="8516938" y="6038850"/>
            <a:ext cx="10795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slide </a:t>
            </a:r>
            <a:fld id="{ECA6F09E-BCC7-42EE-96EE-EA165132284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338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9750" y="1628775"/>
            <a:ext cx="8229600" cy="4852988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14461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B200"/>
              </a:buClr>
              <a:defRPr/>
            </a:lvl1pPr>
            <a:lvl2pPr>
              <a:buClr>
                <a:srgbClr val="FFB200"/>
              </a:buClr>
              <a:defRPr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0750" y="1628775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 rot="16200000">
            <a:off x="8516938" y="6038850"/>
            <a:ext cx="10795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slide </a:t>
            </a:r>
            <a:fld id="{CD5EC3C1-695F-4B26-91EB-A21C985FAC7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 rot="16200000">
            <a:off x="8516938" y="6038850"/>
            <a:ext cx="10795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slide </a:t>
            </a:r>
            <a:fld id="{2AB6C4A3-D2E1-4745-B14D-576BB006E93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99" y="274638"/>
            <a:ext cx="68511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</a:t>
            </a:r>
            <a:r>
              <a:rPr lang="en-GB" dirty="0" smtClean="0"/>
              <a:t> to change name of chapter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301037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First text level</a:t>
            </a:r>
          </a:p>
          <a:p>
            <a:pPr lvl="1"/>
            <a:r>
              <a:rPr lang="en-GB" dirty="0" smtClean="0"/>
              <a:t>Second text level</a:t>
            </a:r>
          </a:p>
          <a:p>
            <a:pPr lvl="2"/>
            <a:r>
              <a:rPr lang="en-GB" dirty="0" smtClean="0"/>
              <a:t>Third text level</a:t>
            </a:r>
          </a:p>
          <a:p>
            <a:pPr lvl="3"/>
            <a:r>
              <a:rPr lang="en-GB" dirty="0" smtClean="0"/>
              <a:t>Fourth text level</a:t>
            </a:r>
          </a:p>
          <a:p>
            <a:pPr lvl="4"/>
            <a:r>
              <a:rPr lang="en-GB" dirty="0" smtClean="0"/>
              <a:t>Fifth text level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468313" y="1484313"/>
            <a:ext cx="828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476545" y="6537325"/>
            <a:ext cx="7110790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00" dirty="0" smtClean="0">
                <a:solidFill>
                  <a:schemeClr val="bg2"/>
                </a:solidFill>
              </a:rPr>
              <a:t>slide </a:t>
            </a:r>
            <a:fld id="{883C62B1-82D6-495F-A0AF-B2CEB6B0273B}" type="slidenum">
              <a:rPr lang="en-GB" sz="1000" smtClean="0">
                <a:solidFill>
                  <a:schemeClr val="bg2"/>
                </a:solidFill>
              </a:rPr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ts val="7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‹Nr.›</a:t>
            </a:fld>
            <a:r>
              <a:rPr lang="en-GB" sz="1000" dirty="0" smtClean="0">
                <a:solidFill>
                  <a:schemeClr val="bg2"/>
                </a:solidFill>
              </a:rPr>
              <a:t> l © 2012 N.A.T. GmbH l </a:t>
            </a:r>
            <a:r>
              <a:rPr lang="en-GB" sz="10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All </a:t>
            </a:r>
            <a:r>
              <a:rPr lang="en-GB" sz="1000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trademarks and logos are property of their respective holders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554" y="332776"/>
            <a:ext cx="1086911" cy="108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7" r:id="rId10"/>
    <p:sldLayoutId id="2147483678" r:id="rId11"/>
    <p:sldLayoutId id="2147483679" r:id="rId12"/>
    <p:sldLayoutId id="2147483681" r:id="rId13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w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88" y="323655"/>
            <a:ext cx="3610357" cy="106410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31540" y="5435641"/>
            <a:ext cx="8865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Verdana"/>
                <a:cs typeface="Verdana"/>
              </a:rPr>
              <a:t>Dipl. Phys. Heiko Körte					</a:t>
            </a:r>
            <a:r>
              <a:rPr lang="de-DE" sz="1400" b="1" dirty="0">
                <a:latin typeface="Verdana"/>
                <a:cs typeface="Verdana"/>
              </a:rPr>
              <a:t>Dipl. Ing. Vollrath Dirksen</a:t>
            </a:r>
            <a:endParaRPr lang="de-DE" sz="1400" b="1" dirty="0" smtClean="0">
              <a:latin typeface="Verdana"/>
              <a:cs typeface="Verdana"/>
            </a:endParaRPr>
          </a:p>
          <a:p>
            <a:r>
              <a:rPr lang="de-DE" sz="1400" dirty="0" err="1" smtClean="0">
                <a:latin typeface="Verdana"/>
                <a:cs typeface="Verdana"/>
              </a:rPr>
              <a:t>heiko@nateurope.com</a:t>
            </a:r>
            <a:r>
              <a:rPr lang="de-DE" sz="1400" dirty="0" smtClean="0">
                <a:latin typeface="Verdana"/>
                <a:cs typeface="Verdana"/>
              </a:rPr>
              <a:t> </a:t>
            </a:r>
            <a:r>
              <a:rPr lang="de-DE" sz="1400" dirty="0">
                <a:latin typeface="Verdana"/>
                <a:cs typeface="Verdana"/>
              </a:rPr>
              <a:t>	</a:t>
            </a:r>
            <a:r>
              <a:rPr lang="de-DE" sz="1400" dirty="0" smtClean="0">
                <a:latin typeface="Verdana"/>
                <a:cs typeface="Verdana"/>
              </a:rPr>
              <a:t>					</a:t>
            </a:r>
            <a:r>
              <a:rPr lang="de-DE" sz="1400" dirty="0" err="1">
                <a:latin typeface="Verdana"/>
                <a:cs typeface="Verdana"/>
              </a:rPr>
              <a:t>vollrath@nateurope.com</a:t>
            </a:r>
            <a:endParaRPr lang="en-US" sz="1400" dirty="0">
              <a:latin typeface="Verdana"/>
              <a:cs typeface="Verdana"/>
            </a:endParaRPr>
          </a:p>
          <a:p>
            <a:endParaRPr lang="de-DE" sz="1400" dirty="0" smtClean="0">
              <a:latin typeface="Verdana"/>
              <a:cs typeface="Verdana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1550" y="3654025"/>
            <a:ext cx="8280921" cy="540060"/>
          </a:xfrm>
          <a:prstGeom prst="rect">
            <a:avLst/>
          </a:prstGeom>
          <a:gradFill flip="none" rotWithShape="1">
            <a:gsLst>
              <a:gs pos="25000">
                <a:srgbClr val="070A24"/>
              </a:gs>
              <a:gs pos="0">
                <a:srgbClr val="070A24">
                  <a:alpha val="27059"/>
                </a:srgbClr>
              </a:gs>
              <a:gs pos="0">
                <a:srgbClr val="070A24"/>
              </a:gs>
              <a:gs pos="38750">
                <a:srgbClr val="586D7A"/>
              </a:gs>
              <a:gs pos="50000">
                <a:srgbClr val="FFC000">
                  <a:lumMod val="11000"/>
                  <a:lumOff val="89000"/>
                </a:srgbClr>
              </a:gs>
              <a:gs pos="100000">
                <a:srgbClr val="070A24">
                  <a:alpha val="45098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B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ONE TECHNOLOGY MULTIPLE SOLUTIONS</a:t>
            </a:r>
            <a:endParaRPr lang="en-US" sz="2800" dirty="0">
              <a:solidFill>
                <a:srgbClr val="FFB2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76545" y="1718810"/>
            <a:ext cx="8280920" cy="212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400" b="1" dirty="0" smtClean="0">
                <a:latin typeface="Verdana"/>
                <a:cs typeface="Verdana"/>
              </a:rPr>
              <a:t>MTCA </a:t>
            </a:r>
            <a:r>
              <a:rPr lang="de-DE" sz="2400" b="1" dirty="0" err="1" smtClean="0">
                <a:latin typeface="Verdana"/>
                <a:cs typeface="Verdana"/>
              </a:rPr>
              <a:t>Tutorial</a:t>
            </a:r>
            <a:r>
              <a:rPr lang="de-DE" sz="2400" b="1" dirty="0" smtClean="0">
                <a:latin typeface="Verdana"/>
                <a:cs typeface="Verdana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de-DE" sz="2400" b="1" dirty="0" err="1" smtClean="0">
                <a:latin typeface="Verdana"/>
                <a:cs typeface="Verdana"/>
              </a:rPr>
              <a:t>Configuring</a:t>
            </a:r>
            <a:r>
              <a:rPr lang="de-DE" sz="2400" b="1" dirty="0" smtClean="0">
                <a:latin typeface="Verdana"/>
                <a:cs typeface="Verdana"/>
              </a:rPr>
              <a:t> </a:t>
            </a:r>
            <a:r>
              <a:rPr lang="de-DE" sz="2400" b="1" dirty="0" err="1" smtClean="0">
                <a:latin typeface="Verdana"/>
                <a:cs typeface="Verdana"/>
              </a:rPr>
              <a:t>and</a:t>
            </a:r>
            <a:r>
              <a:rPr lang="de-DE" sz="2400" b="1" dirty="0" smtClean="0">
                <a:latin typeface="Verdana"/>
                <a:cs typeface="Verdana"/>
              </a:rPr>
              <a:t> </a:t>
            </a:r>
            <a:r>
              <a:rPr lang="de-DE" sz="2400" b="1" dirty="0" err="1" smtClean="0">
                <a:latin typeface="Verdana"/>
                <a:cs typeface="Verdana"/>
              </a:rPr>
              <a:t>Maintaining</a:t>
            </a:r>
            <a:endParaRPr lang="de-DE" sz="2400" b="1" dirty="0">
              <a:latin typeface="Verdana"/>
              <a:cs typeface="Verdana"/>
            </a:endParaRPr>
          </a:p>
          <a:p>
            <a:pPr algn="ctr">
              <a:lnSpc>
                <a:spcPct val="120000"/>
              </a:lnSpc>
            </a:pPr>
            <a:endParaRPr lang="de-DE" sz="1500" b="1" dirty="0">
              <a:latin typeface="Verdana"/>
              <a:cs typeface="Verdana"/>
            </a:endParaRP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FFB200"/>
                </a:solidFill>
                <a:cs typeface="Verdana"/>
              </a:rPr>
              <a:t>Follow on of “How to setting 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up Tutorial” of 1</a:t>
            </a:r>
            <a:r>
              <a:rPr lang="en-US" sz="2400" baseline="30000" dirty="0" smtClean="0">
                <a:solidFill>
                  <a:srgbClr val="FFB200"/>
                </a:solidFill>
                <a:cs typeface="Verdana"/>
              </a:rPr>
              <a:t>st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 Workshop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/>
            </a:r>
            <a:br>
              <a:rPr lang="en-US" sz="2400" dirty="0">
                <a:solidFill>
                  <a:srgbClr val="FFB200"/>
                </a:solidFill>
                <a:cs typeface="Verdana"/>
              </a:rPr>
            </a:br>
            <a:endParaRPr lang="de-DE" sz="2400" b="1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6888676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 smtClean="0">
                <a:solidFill>
                  <a:srgbClr val="FFB200"/>
                </a:solidFill>
                <a:cs typeface="Verdana"/>
              </a:rPr>
              <a:t>Enabling the Management Plane</a:t>
            </a:r>
            <a:endParaRPr lang="en-US" sz="4400" dirty="0">
              <a:latin typeface="Verdana"/>
              <a:cs typeface="Verdana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83795"/>
            <a:ext cx="8301037" cy="72008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“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Enabling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Managment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Plane“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mean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76546" y="2123854"/>
            <a:ext cx="6570730" cy="346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Getting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infrastructure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from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power-off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into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managed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state</a:t>
            </a: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nderstand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expectation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power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check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basics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find out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expected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happend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34661" y="4149080"/>
            <a:ext cx="1390124" cy="641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FFB200"/>
              </a:buClr>
              <a:buFont typeface="Arial"/>
              <a:buChar char="•"/>
            </a:pPr>
            <a:r>
              <a:rPr lang="de-DE" sz="1400" dirty="0" smtClean="0">
                <a:latin typeface="+mn-lt"/>
              </a:rPr>
              <a:t>in </a:t>
            </a:r>
            <a:r>
              <a:rPr lang="de-DE" sz="1400" dirty="0" err="1" smtClean="0">
                <a:latin typeface="+mn-lt"/>
              </a:rPr>
              <a:t>theory</a:t>
            </a:r>
            <a:endParaRPr lang="de-DE" sz="1400" dirty="0" smtClean="0"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FFB200"/>
              </a:buClr>
              <a:buFont typeface="Arial"/>
              <a:buChar char="•"/>
            </a:pPr>
            <a:r>
              <a:rPr lang="de-DE" sz="1400" dirty="0" smtClean="0">
                <a:latin typeface="+mn-lt"/>
              </a:rPr>
              <a:t>in </a:t>
            </a:r>
            <a:r>
              <a:rPr lang="de-DE" sz="1400" dirty="0" err="1" smtClean="0">
                <a:latin typeface="+mn-lt"/>
              </a:rPr>
              <a:t>practise</a:t>
            </a:r>
            <a:endParaRPr lang="de-DE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74511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849313" y="1700213"/>
            <a:ext cx="7112000" cy="1223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6067425" y="1916113"/>
            <a:ext cx="1662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C3300"/>
                </a:solidFill>
                <a:latin typeface="Arial" charset="0"/>
              </a:rPr>
              <a:t>Autonomous mode</a:t>
            </a: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6565900" y="4508500"/>
            <a:ext cx="1395413" cy="2016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6156325" y="1916113"/>
            <a:ext cx="1476375" cy="647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FFFF99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79910" name="Rectangle 6"/>
          <p:cNvSpPr>
            <a:spLocks noChangeArrowheads="1"/>
          </p:cNvSpPr>
          <p:nvPr/>
        </p:nvSpPr>
        <p:spPr bwMode="auto">
          <a:xfrm>
            <a:off x="849313" y="3068638"/>
            <a:ext cx="7112000" cy="1223962"/>
          </a:xfrm>
          <a:prstGeom prst="rect">
            <a:avLst/>
          </a:prstGeom>
          <a:solidFill>
            <a:srgbClr val="A2F6A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79911" name="Line 7"/>
          <p:cNvSpPr>
            <a:spLocks noChangeShapeType="1"/>
          </p:cNvSpPr>
          <p:nvPr/>
        </p:nvSpPr>
        <p:spPr bwMode="auto">
          <a:xfrm>
            <a:off x="0" y="1709738"/>
            <a:ext cx="8299450" cy="0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66CC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912" name="Rectangle 8"/>
          <p:cNvSpPr>
            <a:spLocks noChangeArrowheads="1"/>
          </p:cNvSpPr>
          <p:nvPr/>
        </p:nvSpPr>
        <p:spPr bwMode="auto">
          <a:xfrm>
            <a:off x="849313" y="4435475"/>
            <a:ext cx="1395412" cy="2016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pSp>
        <p:nvGrpSpPr>
          <p:cNvPr id="379913" name="Group 9"/>
          <p:cNvGrpSpPr>
            <a:grpSpLocks/>
          </p:cNvGrpSpPr>
          <p:nvPr/>
        </p:nvGrpSpPr>
        <p:grpSpPr bwMode="auto">
          <a:xfrm>
            <a:off x="6432550" y="2635250"/>
            <a:ext cx="398463" cy="1800225"/>
            <a:chOff x="4481" y="1207"/>
            <a:chExt cx="272" cy="1134"/>
          </a:xfrm>
        </p:grpSpPr>
        <p:sp>
          <p:nvSpPr>
            <p:cNvPr id="379914" name="Line 10"/>
            <p:cNvSpPr>
              <a:spLocks noChangeShapeType="1"/>
            </p:cNvSpPr>
            <p:nvPr/>
          </p:nvSpPr>
          <p:spPr bwMode="auto">
            <a:xfrm>
              <a:off x="4753" y="1207"/>
              <a:ext cx="0" cy="1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15" name="Line 11"/>
            <p:cNvSpPr>
              <a:spLocks noChangeShapeType="1"/>
            </p:cNvSpPr>
            <p:nvPr/>
          </p:nvSpPr>
          <p:spPr bwMode="auto">
            <a:xfrm flipH="1">
              <a:off x="4527" y="1207"/>
              <a:ext cx="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16" name="Line 12"/>
            <p:cNvSpPr>
              <a:spLocks noChangeShapeType="1"/>
            </p:cNvSpPr>
            <p:nvPr/>
          </p:nvSpPr>
          <p:spPr bwMode="auto">
            <a:xfrm>
              <a:off x="4526" y="1207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17" name="Line 13"/>
            <p:cNvSpPr>
              <a:spLocks noChangeShapeType="1"/>
            </p:cNvSpPr>
            <p:nvPr/>
          </p:nvSpPr>
          <p:spPr bwMode="auto">
            <a:xfrm>
              <a:off x="4481" y="1298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79918" name="Group 14"/>
          <p:cNvGrpSpPr>
            <a:grpSpLocks/>
          </p:cNvGrpSpPr>
          <p:nvPr/>
        </p:nvGrpSpPr>
        <p:grpSpPr bwMode="auto">
          <a:xfrm>
            <a:off x="1846263" y="4184650"/>
            <a:ext cx="4918075" cy="503238"/>
            <a:chOff x="1306" y="2069"/>
            <a:chExt cx="3356" cy="545"/>
          </a:xfrm>
        </p:grpSpPr>
        <p:sp>
          <p:nvSpPr>
            <p:cNvPr id="379919" name="Line 15"/>
            <p:cNvSpPr>
              <a:spLocks noChangeShapeType="1"/>
            </p:cNvSpPr>
            <p:nvPr/>
          </p:nvSpPr>
          <p:spPr bwMode="auto">
            <a:xfrm>
              <a:off x="4662" y="2069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20" name="Line 16"/>
            <p:cNvSpPr>
              <a:spLocks noChangeShapeType="1"/>
            </p:cNvSpPr>
            <p:nvPr/>
          </p:nvSpPr>
          <p:spPr bwMode="auto">
            <a:xfrm flipH="1">
              <a:off x="1351" y="2069"/>
              <a:ext cx="33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21" name="Line 17"/>
            <p:cNvSpPr>
              <a:spLocks noChangeShapeType="1"/>
            </p:cNvSpPr>
            <p:nvPr/>
          </p:nvSpPr>
          <p:spPr bwMode="auto">
            <a:xfrm>
              <a:off x="1351" y="2069"/>
              <a:ext cx="1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22" name="Line 18"/>
            <p:cNvSpPr>
              <a:spLocks noChangeShapeType="1"/>
            </p:cNvSpPr>
            <p:nvPr/>
          </p:nvSpPr>
          <p:spPr bwMode="auto">
            <a:xfrm>
              <a:off x="1306" y="2614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sp>
        <p:nvSpPr>
          <p:cNvPr id="379923" name="Text Box 19"/>
          <p:cNvSpPr txBox="1">
            <a:spLocks noChangeArrowheads="1"/>
          </p:cNvSpPr>
          <p:nvPr/>
        </p:nvSpPr>
        <p:spPr bwMode="auto">
          <a:xfrm>
            <a:off x="6432550" y="5222875"/>
            <a:ext cx="1662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 dirty="0" err="1">
                <a:solidFill>
                  <a:srgbClr val="CC3300"/>
                </a:solidFill>
                <a:latin typeface="Arial" charset="0"/>
              </a:rPr>
              <a:t>Autonomous</a:t>
            </a:r>
            <a:r>
              <a:rPr lang="de-DE" sz="1600" b="1" dirty="0">
                <a:solidFill>
                  <a:srgbClr val="CC3300"/>
                </a:solidFill>
                <a:latin typeface="Arial" charset="0"/>
              </a:rPr>
              <a:t> </a:t>
            </a:r>
            <a:r>
              <a:rPr lang="de-DE" sz="1600" b="1" dirty="0" err="1">
                <a:solidFill>
                  <a:srgbClr val="CC3300"/>
                </a:solidFill>
                <a:latin typeface="Arial" charset="0"/>
              </a:rPr>
              <a:t>mode</a:t>
            </a:r>
            <a:endParaRPr lang="de-DE" sz="1600" b="1" dirty="0">
              <a:solidFill>
                <a:srgbClr val="CC3300"/>
              </a:solidFill>
              <a:latin typeface="Arial" charset="0"/>
            </a:endParaRPr>
          </a:p>
        </p:txBody>
      </p:sp>
      <p:grpSp>
        <p:nvGrpSpPr>
          <p:cNvPr id="379924" name="Group 20"/>
          <p:cNvGrpSpPr>
            <a:grpSpLocks/>
          </p:cNvGrpSpPr>
          <p:nvPr/>
        </p:nvGrpSpPr>
        <p:grpSpPr bwMode="auto">
          <a:xfrm>
            <a:off x="1781175" y="4076700"/>
            <a:ext cx="5183188" cy="358775"/>
            <a:chOff x="1215" y="2024"/>
            <a:chExt cx="3583" cy="317"/>
          </a:xfrm>
        </p:grpSpPr>
        <p:sp>
          <p:nvSpPr>
            <p:cNvPr id="379925" name="Line 21"/>
            <p:cNvSpPr>
              <a:spLocks noChangeShapeType="1"/>
            </p:cNvSpPr>
            <p:nvPr/>
          </p:nvSpPr>
          <p:spPr bwMode="auto">
            <a:xfrm flipV="1">
              <a:off x="4798" y="2024"/>
              <a:ext cx="0" cy="317"/>
            </a:xfrm>
            <a:prstGeom prst="line">
              <a:avLst/>
            </a:prstGeom>
            <a:noFill/>
            <a:ln w="19050">
              <a:solidFill>
                <a:srgbClr val="03C36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03C36C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26" name="Line 22"/>
            <p:cNvSpPr>
              <a:spLocks noChangeShapeType="1"/>
            </p:cNvSpPr>
            <p:nvPr/>
          </p:nvSpPr>
          <p:spPr bwMode="auto">
            <a:xfrm flipH="1">
              <a:off x="1215" y="2024"/>
              <a:ext cx="3583" cy="0"/>
            </a:xfrm>
            <a:prstGeom prst="line">
              <a:avLst/>
            </a:prstGeom>
            <a:noFill/>
            <a:ln w="19050">
              <a:solidFill>
                <a:srgbClr val="03C36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03C36C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27" name="Line 23"/>
            <p:cNvSpPr>
              <a:spLocks noChangeShapeType="1"/>
            </p:cNvSpPr>
            <p:nvPr/>
          </p:nvSpPr>
          <p:spPr bwMode="auto">
            <a:xfrm flipV="1">
              <a:off x="1215" y="2024"/>
              <a:ext cx="0" cy="317"/>
            </a:xfrm>
            <a:prstGeom prst="line">
              <a:avLst/>
            </a:prstGeom>
            <a:noFill/>
            <a:ln w="19050">
              <a:solidFill>
                <a:srgbClr val="03C36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03C36C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sp>
        <p:nvSpPr>
          <p:cNvPr id="379928" name="Line 24"/>
          <p:cNvSpPr>
            <a:spLocks noChangeShapeType="1"/>
          </p:cNvSpPr>
          <p:nvPr/>
        </p:nvSpPr>
        <p:spPr bwMode="auto">
          <a:xfrm flipV="1">
            <a:off x="7031038" y="2924175"/>
            <a:ext cx="0" cy="1511300"/>
          </a:xfrm>
          <a:prstGeom prst="line">
            <a:avLst/>
          </a:prstGeom>
          <a:noFill/>
          <a:ln w="19050">
            <a:solidFill>
              <a:srgbClr val="03C36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3C36C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379929" name="Text Box 25"/>
          <p:cNvSpPr txBox="1">
            <a:spLocks noChangeArrowheads="1"/>
          </p:cNvSpPr>
          <p:nvPr/>
        </p:nvSpPr>
        <p:spPr bwMode="auto">
          <a:xfrm>
            <a:off x="6831013" y="6043613"/>
            <a:ext cx="931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chemeClr val="tx1"/>
                </a:solidFill>
                <a:latin typeface="Arial" charset="0"/>
              </a:rPr>
              <a:t>PM</a:t>
            </a:r>
          </a:p>
        </p:txBody>
      </p:sp>
      <p:sp>
        <p:nvSpPr>
          <p:cNvPr id="379930" name="Text Box 26"/>
          <p:cNvSpPr txBox="1">
            <a:spLocks noChangeArrowheads="1"/>
          </p:cNvSpPr>
          <p:nvPr/>
        </p:nvSpPr>
        <p:spPr bwMode="auto">
          <a:xfrm>
            <a:off x="900113" y="6019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chemeClr val="tx1"/>
                </a:solidFill>
                <a:latin typeface="Arial" charset="0"/>
              </a:rPr>
              <a:t>NAT-MCH</a:t>
            </a:r>
          </a:p>
        </p:txBody>
      </p:sp>
      <p:sp>
        <p:nvSpPr>
          <p:cNvPr id="379931" name="Text Box 27"/>
          <p:cNvSpPr txBox="1">
            <a:spLocks noChangeArrowheads="1"/>
          </p:cNvSpPr>
          <p:nvPr/>
        </p:nvSpPr>
        <p:spPr bwMode="auto">
          <a:xfrm>
            <a:off x="3875088" y="2563813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chemeClr val="tx1"/>
                </a:solidFill>
                <a:latin typeface="Arial" charset="0"/>
              </a:rPr>
              <a:t>CU</a:t>
            </a:r>
          </a:p>
        </p:txBody>
      </p:sp>
      <p:sp>
        <p:nvSpPr>
          <p:cNvPr id="379932" name="Line 28"/>
          <p:cNvSpPr>
            <a:spLocks noChangeShapeType="1"/>
          </p:cNvSpPr>
          <p:nvPr/>
        </p:nvSpPr>
        <p:spPr bwMode="auto">
          <a:xfrm flipV="1">
            <a:off x="7829550" y="2924175"/>
            <a:ext cx="0" cy="15113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379933" name="Line 29"/>
          <p:cNvSpPr>
            <a:spLocks noChangeShapeType="1"/>
          </p:cNvSpPr>
          <p:nvPr/>
        </p:nvSpPr>
        <p:spPr bwMode="auto">
          <a:xfrm flipV="1">
            <a:off x="7562850" y="2924175"/>
            <a:ext cx="0" cy="1511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2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379934" name="Rectangle 30"/>
          <p:cNvSpPr>
            <a:spLocks noChangeArrowheads="1"/>
          </p:cNvSpPr>
          <p:nvPr/>
        </p:nvSpPr>
        <p:spPr bwMode="auto">
          <a:xfrm>
            <a:off x="6632575" y="4437063"/>
            <a:ext cx="126365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79935" name="Rectangle 31"/>
          <p:cNvSpPr>
            <a:spLocks noChangeArrowheads="1"/>
          </p:cNvSpPr>
          <p:nvPr/>
        </p:nvSpPr>
        <p:spPr bwMode="auto">
          <a:xfrm>
            <a:off x="915988" y="4435475"/>
            <a:ext cx="1263650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79936" name="Rectangle 32"/>
          <p:cNvSpPr>
            <a:spLocks noChangeArrowheads="1"/>
          </p:cNvSpPr>
          <p:nvPr/>
        </p:nvSpPr>
        <p:spPr bwMode="auto">
          <a:xfrm>
            <a:off x="6964363" y="6380163"/>
            <a:ext cx="598487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pSp>
        <p:nvGrpSpPr>
          <p:cNvPr id="379937" name="Group 33"/>
          <p:cNvGrpSpPr>
            <a:grpSpLocks/>
          </p:cNvGrpSpPr>
          <p:nvPr/>
        </p:nvGrpSpPr>
        <p:grpSpPr bwMode="auto">
          <a:xfrm>
            <a:off x="1114425" y="3500438"/>
            <a:ext cx="6581775" cy="935037"/>
            <a:chOff x="761" y="1752"/>
            <a:chExt cx="4491" cy="589"/>
          </a:xfrm>
        </p:grpSpPr>
        <p:sp>
          <p:nvSpPr>
            <p:cNvPr id="379938" name="Line 34"/>
            <p:cNvSpPr>
              <a:spLocks noChangeShapeType="1"/>
            </p:cNvSpPr>
            <p:nvPr/>
          </p:nvSpPr>
          <p:spPr bwMode="auto">
            <a:xfrm flipV="1">
              <a:off x="5252" y="1752"/>
              <a:ext cx="0" cy="589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39" name="Line 35"/>
            <p:cNvSpPr>
              <a:spLocks noChangeShapeType="1"/>
            </p:cNvSpPr>
            <p:nvPr/>
          </p:nvSpPr>
          <p:spPr bwMode="auto">
            <a:xfrm flipH="1">
              <a:off x="761" y="1752"/>
              <a:ext cx="4491" cy="1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40" name="Line 36"/>
            <p:cNvSpPr>
              <a:spLocks noChangeShapeType="1"/>
            </p:cNvSpPr>
            <p:nvPr/>
          </p:nvSpPr>
          <p:spPr bwMode="auto">
            <a:xfrm>
              <a:off x="761" y="1752"/>
              <a:ext cx="0" cy="589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79941" name="Group 37"/>
          <p:cNvGrpSpPr>
            <a:grpSpLocks/>
          </p:cNvGrpSpPr>
          <p:nvPr/>
        </p:nvGrpSpPr>
        <p:grpSpPr bwMode="auto">
          <a:xfrm>
            <a:off x="1247775" y="3643313"/>
            <a:ext cx="6181725" cy="792162"/>
            <a:chOff x="852" y="1842"/>
            <a:chExt cx="4218" cy="499"/>
          </a:xfrm>
        </p:grpSpPr>
        <p:sp>
          <p:nvSpPr>
            <p:cNvPr id="379942" name="Line 38"/>
            <p:cNvSpPr>
              <a:spLocks noChangeShapeType="1"/>
            </p:cNvSpPr>
            <p:nvPr/>
          </p:nvSpPr>
          <p:spPr bwMode="auto">
            <a:xfrm flipV="1">
              <a:off x="5070" y="1842"/>
              <a:ext cx="0" cy="4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accent2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43" name="Line 39"/>
            <p:cNvSpPr>
              <a:spLocks noChangeShapeType="1"/>
            </p:cNvSpPr>
            <p:nvPr/>
          </p:nvSpPr>
          <p:spPr bwMode="auto">
            <a:xfrm flipH="1" flipV="1">
              <a:off x="852" y="1842"/>
              <a:ext cx="421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accent2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44" name="Line 40"/>
            <p:cNvSpPr>
              <a:spLocks noChangeShapeType="1"/>
            </p:cNvSpPr>
            <p:nvPr/>
          </p:nvSpPr>
          <p:spPr bwMode="auto">
            <a:xfrm>
              <a:off x="852" y="1842"/>
              <a:ext cx="0" cy="4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accent2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sp>
        <p:nvSpPr>
          <p:cNvPr id="379945" name="Text Box 41"/>
          <p:cNvSpPr txBox="1">
            <a:spLocks noChangeArrowheads="1"/>
          </p:cNvSpPr>
          <p:nvPr/>
        </p:nvSpPr>
        <p:spPr bwMode="auto">
          <a:xfrm>
            <a:off x="468313" y="5157788"/>
            <a:ext cx="2293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C3300"/>
                </a:solidFill>
                <a:latin typeface="Arial" charset="0"/>
              </a:rPr>
              <a:t>Booting</a:t>
            </a:r>
          </a:p>
        </p:txBody>
      </p:sp>
      <p:sp>
        <p:nvSpPr>
          <p:cNvPr id="379946" name="Text Box 42"/>
          <p:cNvSpPr txBox="1">
            <a:spLocks noChangeArrowheads="1"/>
          </p:cNvSpPr>
          <p:nvPr/>
        </p:nvSpPr>
        <p:spPr bwMode="auto">
          <a:xfrm rot="16200000">
            <a:off x="6390482" y="4607719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Pres.</a:t>
            </a:r>
          </a:p>
        </p:txBody>
      </p:sp>
      <p:sp>
        <p:nvSpPr>
          <p:cNvPr id="379947" name="Text Box 43"/>
          <p:cNvSpPr txBox="1">
            <a:spLocks noChangeArrowheads="1"/>
          </p:cNvSpPr>
          <p:nvPr/>
        </p:nvSpPr>
        <p:spPr bwMode="auto">
          <a:xfrm rot="16200000">
            <a:off x="6587331" y="4679157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Enable</a:t>
            </a:r>
          </a:p>
        </p:txBody>
      </p:sp>
      <p:sp>
        <p:nvSpPr>
          <p:cNvPr id="379948" name="Text Box 44"/>
          <p:cNvSpPr txBox="1">
            <a:spLocks noChangeArrowheads="1"/>
          </p:cNvSpPr>
          <p:nvPr/>
        </p:nvSpPr>
        <p:spPr bwMode="auto">
          <a:xfrm rot="16200000">
            <a:off x="7262812" y="4464051"/>
            <a:ext cx="50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MP</a:t>
            </a:r>
          </a:p>
        </p:txBody>
      </p:sp>
      <p:sp>
        <p:nvSpPr>
          <p:cNvPr id="379949" name="Text Box 45"/>
          <p:cNvSpPr txBox="1">
            <a:spLocks noChangeArrowheads="1"/>
          </p:cNvSpPr>
          <p:nvPr/>
        </p:nvSpPr>
        <p:spPr bwMode="auto">
          <a:xfrm rot="16200000">
            <a:off x="7513637" y="4464051"/>
            <a:ext cx="50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PP</a:t>
            </a:r>
          </a:p>
        </p:txBody>
      </p:sp>
      <p:sp>
        <p:nvSpPr>
          <p:cNvPr id="379950" name="Text Box 46"/>
          <p:cNvSpPr txBox="1">
            <a:spLocks noChangeArrowheads="1"/>
          </p:cNvSpPr>
          <p:nvPr/>
        </p:nvSpPr>
        <p:spPr bwMode="auto">
          <a:xfrm rot="16200000">
            <a:off x="6854031" y="4679157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IPMB-0</a:t>
            </a:r>
          </a:p>
        </p:txBody>
      </p:sp>
      <p:sp>
        <p:nvSpPr>
          <p:cNvPr id="379951" name="Text Box 47"/>
          <p:cNvSpPr txBox="1">
            <a:spLocks noChangeArrowheads="1"/>
          </p:cNvSpPr>
          <p:nvPr/>
        </p:nvSpPr>
        <p:spPr bwMode="auto">
          <a:xfrm rot="16200000">
            <a:off x="1270793" y="4679157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IPMB-0</a:t>
            </a:r>
          </a:p>
        </p:txBody>
      </p:sp>
      <p:grpSp>
        <p:nvGrpSpPr>
          <p:cNvPr id="379952" name="Group 48"/>
          <p:cNvGrpSpPr>
            <a:grpSpLocks/>
          </p:cNvGrpSpPr>
          <p:nvPr/>
        </p:nvGrpSpPr>
        <p:grpSpPr bwMode="auto">
          <a:xfrm>
            <a:off x="1647825" y="2924175"/>
            <a:ext cx="5581650" cy="1511300"/>
            <a:chOff x="1124" y="1389"/>
            <a:chExt cx="3810" cy="952"/>
          </a:xfrm>
        </p:grpSpPr>
        <p:sp>
          <p:nvSpPr>
            <p:cNvPr id="379953" name="Line 49"/>
            <p:cNvSpPr>
              <a:spLocks noChangeShapeType="1"/>
            </p:cNvSpPr>
            <p:nvPr/>
          </p:nvSpPr>
          <p:spPr bwMode="auto">
            <a:xfrm flipV="1">
              <a:off x="4934" y="1979"/>
              <a:ext cx="0" cy="362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54" name="Line 50"/>
            <p:cNvSpPr>
              <a:spLocks noChangeShapeType="1"/>
            </p:cNvSpPr>
            <p:nvPr/>
          </p:nvSpPr>
          <p:spPr bwMode="auto">
            <a:xfrm flipH="1" flipV="1">
              <a:off x="1124" y="1979"/>
              <a:ext cx="3810" cy="0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55" name="Line 51"/>
            <p:cNvSpPr>
              <a:spLocks noChangeShapeType="1"/>
            </p:cNvSpPr>
            <p:nvPr/>
          </p:nvSpPr>
          <p:spPr bwMode="auto">
            <a:xfrm flipV="1">
              <a:off x="1124" y="1979"/>
              <a:ext cx="0" cy="362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79956" name="Line 52"/>
            <p:cNvSpPr>
              <a:spLocks noChangeShapeType="1"/>
            </p:cNvSpPr>
            <p:nvPr/>
          </p:nvSpPr>
          <p:spPr bwMode="auto">
            <a:xfrm flipV="1">
              <a:off x="4209" y="1389"/>
              <a:ext cx="0" cy="590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sp>
        <p:nvSpPr>
          <p:cNvPr id="379957" name="Text Box 53"/>
          <p:cNvSpPr txBox="1">
            <a:spLocks noChangeArrowheads="1"/>
          </p:cNvSpPr>
          <p:nvPr/>
        </p:nvSpPr>
        <p:spPr bwMode="auto">
          <a:xfrm>
            <a:off x="815975" y="5180013"/>
            <a:ext cx="159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C3300"/>
                </a:solidFill>
                <a:latin typeface="Arial" charset="0"/>
              </a:rPr>
              <a:t>Operational</a:t>
            </a:r>
          </a:p>
        </p:txBody>
      </p:sp>
      <p:grpSp>
        <p:nvGrpSpPr>
          <p:cNvPr id="379958" name="Group 54"/>
          <p:cNvGrpSpPr>
            <a:grpSpLocks/>
          </p:cNvGrpSpPr>
          <p:nvPr/>
        </p:nvGrpSpPr>
        <p:grpSpPr bwMode="auto">
          <a:xfrm>
            <a:off x="2776538" y="1736725"/>
            <a:ext cx="3089275" cy="1150938"/>
            <a:chOff x="1895" y="2795"/>
            <a:chExt cx="2108" cy="725"/>
          </a:xfrm>
        </p:grpSpPr>
        <p:grpSp>
          <p:nvGrpSpPr>
            <p:cNvPr id="379959" name="Group 55"/>
            <p:cNvGrpSpPr>
              <a:grpSpLocks/>
            </p:cNvGrpSpPr>
            <p:nvPr/>
          </p:nvGrpSpPr>
          <p:grpSpPr bwMode="auto">
            <a:xfrm>
              <a:off x="1895" y="2795"/>
              <a:ext cx="748" cy="725"/>
              <a:chOff x="1895" y="2523"/>
              <a:chExt cx="748" cy="725"/>
            </a:xfrm>
          </p:grpSpPr>
          <p:sp>
            <p:nvSpPr>
              <p:cNvPr id="379960" name="Oval 56"/>
              <p:cNvSpPr>
                <a:spLocks noChangeArrowheads="1"/>
              </p:cNvSpPr>
              <p:nvPr/>
            </p:nvSpPr>
            <p:spPr bwMode="auto">
              <a:xfrm>
                <a:off x="1917" y="2545"/>
                <a:ext cx="726" cy="70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61" name="Rectangle 57"/>
              <p:cNvSpPr>
                <a:spLocks noChangeArrowheads="1"/>
              </p:cNvSpPr>
              <p:nvPr/>
            </p:nvSpPr>
            <p:spPr bwMode="auto">
              <a:xfrm>
                <a:off x="1895" y="2523"/>
                <a:ext cx="748" cy="7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62" name="Oval 58"/>
              <p:cNvSpPr>
                <a:spLocks noChangeArrowheads="1"/>
              </p:cNvSpPr>
              <p:nvPr/>
            </p:nvSpPr>
            <p:spPr bwMode="auto">
              <a:xfrm>
                <a:off x="2574" y="2545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63" name="Oval 59"/>
              <p:cNvSpPr>
                <a:spLocks noChangeArrowheads="1"/>
              </p:cNvSpPr>
              <p:nvPr/>
            </p:nvSpPr>
            <p:spPr bwMode="auto">
              <a:xfrm>
                <a:off x="1917" y="2546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64" name="Oval 60"/>
              <p:cNvSpPr>
                <a:spLocks noChangeArrowheads="1"/>
              </p:cNvSpPr>
              <p:nvPr/>
            </p:nvSpPr>
            <p:spPr bwMode="auto">
              <a:xfrm>
                <a:off x="1917" y="3181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65" name="Oval 61"/>
              <p:cNvSpPr>
                <a:spLocks noChangeArrowheads="1"/>
              </p:cNvSpPr>
              <p:nvPr/>
            </p:nvSpPr>
            <p:spPr bwMode="auto">
              <a:xfrm>
                <a:off x="2574" y="3180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  <p:grpSp>
          <p:nvGrpSpPr>
            <p:cNvPr id="379966" name="Group 62"/>
            <p:cNvGrpSpPr>
              <a:grpSpLocks/>
            </p:cNvGrpSpPr>
            <p:nvPr/>
          </p:nvGrpSpPr>
          <p:grpSpPr bwMode="auto">
            <a:xfrm>
              <a:off x="3255" y="2795"/>
              <a:ext cx="748" cy="725"/>
              <a:chOff x="1895" y="2523"/>
              <a:chExt cx="748" cy="725"/>
            </a:xfrm>
          </p:grpSpPr>
          <p:sp>
            <p:nvSpPr>
              <p:cNvPr id="379967" name="Oval 63"/>
              <p:cNvSpPr>
                <a:spLocks noChangeArrowheads="1"/>
              </p:cNvSpPr>
              <p:nvPr/>
            </p:nvSpPr>
            <p:spPr bwMode="auto">
              <a:xfrm>
                <a:off x="1917" y="2545"/>
                <a:ext cx="726" cy="70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68" name="Rectangle 64"/>
              <p:cNvSpPr>
                <a:spLocks noChangeArrowheads="1"/>
              </p:cNvSpPr>
              <p:nvPr/>
            </p:nvSpPr>
            <p:spPr bwMode="auto">
              <a:xfrm>
                <a:off x="1895" y="2523"/>
                <a:ext cx="748" cy="7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69" name="Oval 65"/>
              <p:cNvSpPr>
                <a:spLocks noChangeArrowheads="1"/>
              </p:cNvSpPr>
              <p:nvPr/>
            </p:nvSpPr>
            <p:spPr bwMode="auto">
              <a:xfrm>
                <a:off x="2574" y="2545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70" name="Oval 66"/>
              <p:cNvSpPr>
                <a:spLocks noChangeArrowheads="1"/>
              </p:cNvSpPr>
              <p:nvPr/>
            </p:nvSpPr>
            <p:spPr bwMode="auto">
              <a:xfrm>
                <a:off x="1917" y="2546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71" name="Oval 67"/>
              <p:cNvSpPr>
                <a:spLocks noChangeArrowheads="1"/>
              </p:cNvSpPr>
              <p:nvPr/>
            </p:nvSpPr>
            <p:spPr bwMode="auto">
              <a:xfrm>
                <a:off x="1917" y="3181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72" name="Oval 68"/>
              <p:cNvSpPr>
                <a:spLocks noChangeArrowheads="1"/>
              </p:cNvSpPr>
              <p:nvPr/>
            </p:nvSpPr>
            <p:spPr bwMode="auto">
              <a:xfrm>
                <a:off x="2574" y="3180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</p:grpSp>
      <p:grpSp>
        <p:nvGrpSpPr>
          <p:cNvPr id="379973" name="Group 69"/>
          <p:cNvGrpSpPr>
            <a:grpSpLocks/>
          </p:cNvGrpSpPr>
          <p:nvPr/>
        </p:nvGrpSpPr>
        <p:grpSpPr bwMode="auto">
          <a:xfrm>
            <a:off x="2844800" y="1808163"/>
            <a:ext cx="2955925" cy="1008062"/>
            <a:chOff x="1941" y="2840"/>
            <a:chExt cx="2018" cy="635"/>
          </a:xfrm>
        </p:grpSpPr>
        <p:grpSp>
          <p:nvGrpSpPr>
            <p:cNvPr id="379974" name="Group 70"/>
            <p:cNvGrpSpPr>
              <a:grpSpLocks/>
            </p:cNvGrpSpPr>
            <p:nvPr/>
          </p:nvGrpSpPr>
          <p:grpSpPr bwMode="auto">
            <a:xfrm>
              <a:off x="1941" y="2840"/>
              <a:ext cx="658" cy="635"/>
              <a:chOff x="2145" y="2387"/>
              <a:chExt cx="658" cy="635"/>
            </a:xfrm>
          </p:grpSpPr>
          <p:sp>
            <p:nvSpPr>
              <p:cNvPr id="379975" name="Oval 71"/>
              <p:cNvSpPr>
                <a:spLocks noChangeArrowheads="1"/>
              </p:cNvSpPr>
              <p:nvPr/>
            </p:nvSpPr>
            <p:spPr bwMode="auto">
              <a:xfrm>
                <a:off x="2371" y="2591"/>
                <a:ext cx="205" cy="20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76" name="AutoShape 72"/>
              <p:cNvSpPr>
                <a:spLocks noChangeArrowheads="1"/>
              </p:cNvSpPr>
              <p:nvPr/>
            </p:nvSpPr>
            <p:spPr bwMode="auto">
              <a:xfrm>
                <a:off x="2393" y="2387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77" name="AutoShape 73"/>
              <p:cNvSpPr>
                <a:spLocks noChangeArrowheads="1"/>
              </p:cNvSpPr>
              <p:nvPr/>
            </p:nvSpPr>
            <p:spPr bwMode="auto">
              <a:xfrm rot="10800000">
                <a:off x="2394" y="2795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78" name="AutoShape 74"/>
              <p:cNvSpPr>
                <a:spLocks noChangeArrowheads="1"/>
              </p:cNvSpPr>
              <p:nvPr/>
            </p:nvSpPr>
            <p:spPr bwMode="auto">
              <a:xfrm rot="16200000">
                <a:off x="2179" y="2580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79" name="AutoShape 75"/>
              <p:cNvSpPr>
                <a:spLocks noChangeArrowheads="1"/>
              </p:cNvSpPr>
              <p:nvPr/>
            </p:nvSpPr>
            <p:spPr bwMode="auto">
              <a:xfrm rot="5400000">
                <a:off x="2610" y="2580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  <p:grpSp>
          <p:nvGrpSpPr>
            <p:cNvPr id="379980" name="Group 76"/>
            <p:cNvGrpSpPr>
              <a:grpSpLocks/>
            </p:cNvGrpSpPr>
            <p:nvPr/>
          </p:nvGrpSpPr>
          <p:grpSpPr bwMode="auto">
            <a:xfrm>
              <a:off x="3301" y="2840"/>
              <a:ext cx="658" cy="635"/>
              <a:chOff x="2145" y="2387"/>
              <a:chExt cx="658" cy="635"/>
            </a:xfrm>
          </p:grpSpPr>
          <p:sp>
            <p:nvSpPr>
              <p:cNvPr id="379981" name="Oval 77"/>
              <p:cNvSpPr>
                <a:spLocks noChangeArrowheads="1"/>
              </p:cNvSpPr>
              <p:nvPr/>
            </p:nvSpPr>
            <p:spPr bwMode="auto">
              <a:xfrm>
                <a:off x="2371" y="2591"/>
                <a:ext cx="205" cy="20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82" name="AutoShape 78"/>
              <p:cNvSpPr>
                <a:spLocks noChangeArrowheads="1"/>
              </p:cNvSpPr>
              <p:nvPr/>
            </p:nvSpPr>
            <p:spPr bwMode="auto">
              <a:xfrm>
                <a:off x="2393" y="2387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83" name="AutoShape 79"/>
              <p:cNvSpPr>
                <a:spLocks noChangeArrowheads="1"/>
              </p:cNvSpPr>
              <p:nvPr/>
            </p:nvSpPr>
            <p:spPr bwMode="auto">
              <a:xfrm rot="10800000">
                <a:off x="2394" y="2795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84" name="AutoShape 80"/>
              <p:cNvSpPr>
                <a:spLocks noChangeArrowheads="1"/>
              </p:cNvSpPr>
              <p:nvPr/>
            </p:nvSpPr>
            <p:spPr bwMode="auto">
              <a:xfrm rot="16200000">
                <a:off x="2179" y="2580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79985" name="AutoShape 81"/>
              <p:cNvSpPr>
                <a:spLocks noChangeArrowheads="1"/>
              </p:cNvSpPr>
              <p:nvPr/>
            </p:nvSpPr>
            <p:spPr bwMode="auto">
              <a:xfrm rot="5400000">
                <a:off x="2610" y="2580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</p:grpSp>
      <p:sp>
        <p:nvSpPr>
          <p:cNvPr id="379986" name="Text Box 82"/>
          <p:cNvSpPr txBox="1">
            <a:spLocks noChangeArrowheads="1"/>
          </p:cNvSpPr>
          <p:nvPr/>
        </p:nvSpPr>
        <p:spPr bwMode="auto">
          <a:xfrm>
            <a:off x="5940425" y="2012950"/>
            <a:ext cx="1928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C3300"/>
                </a:solidFill>
                <a:latin typeface="Arial" charset="0"/>
              </a:rPr>
              <a:t>Booting</a:t>
            </a:r>
          </a:p>
        </p:txBody>
      </p:sp>
      <p:grpSp>
        <p:nvGrpSpPr>
          <p:cNvPr id="379987" name="Group 83"/>
          <p:cNvGrpSpPr>
            <a:grpSpLocks/>
          </p:cNvGrpSpPr>
          <p:nvPr/>
        </p:nvGrpSpPr>
        <p:grpSpPr bwMode="auto">
          <a:xfrm>
            <a:off x="2844800" y="1825625"/>
            <a:ext cx="963613" cy="1008063"/>
            <a:chOff x="2145" y="2387"/>
            <a:chExt cx="658" cy="635"/>
          </a:xfrm>
        </p:grpSpPr>
        <p:sp>
          <p:nvSpPr>
            <p:cNvPr id="379988" name="Oval 84"/>
            <p:cNvSpPr>
              <a:spLocks noChangeArrowheads="1"/>
            </p:cNvSpPr>
            <p:nvPr/>
          </p:nvSpPr>
          <p:spPr bwMode="auto">
            <a:xfrm>
              <a:off x="2371" y="2591"/>
              <a:ext cx="205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79989" name="AutoShape 85"/>
            <p:cNvSpPr>
              <a:spLocks noChangeArrowheads="1"/>
            </p:cNvSpPr>
            <p:nvPr/>
          </p:nvSpPr>
          <p:spPr bwMode="auto">
            <a:xfrm>
              <a:off x="2393" y="2387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79990" name="AutoShape 86"/>
            <p:cNvSpPr>
              <a:spLocks noChangeArrowheads="1"/>
            </p:cNvSpPr>
            <p:nvPr/>
          </p:nvSpPr>
          <p:spPr bwMode="auto">
            <a:xfrm rot="10800000">
              <a:off x="2394" y="2795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79991" name="AutoShape 87"/>
            <p:cNvSpPr>
              <a:spLocks noChangeArrowheads="1"/>
            </p:cNvSpPr>
            <p:nvPr/>
          </p:nvSpPr>
          <p:spPr bwMode="auto">
            <a:xfrm rot="16200000">
              <a:off x="2179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79992" name="AutoShape 88"/>
            <p:cNvSpPr>
              <a:spLocks noChangeArrowheads="1"/>
            </p:cNvSpPr>
            <p:nvPr/>
          </p:nvSpPr>
          <p:spPr bwMode="auto">
            <a:xfrm rot="5400000">
              <a:off x="2610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379993" name="Group 89"/>
          <p:cNvGrpSpPr>
            <a:grpSpLocks/>
          </p:cNvGrpSpPr>
          <p:nvPr/>
        </p:nvGrpSpPr>
        <p:grpSpPr bwMode="auto">
          <a:xfrm>
            <a:off x="4837113" y="1825625"/>
            <a:ext cx="963612" cy="1008063"/>
            <a:chOff x="2145" y="2387"/>
            <a:chExt cx="658" cy="635"/>
          </a:xfrm>
        </p:grpSpPr>
        <p:sp>
          <p:nvSpPr>
            <p:cNvPr id="379994" name="Oval 90"/>
            <p:cNvSpPr>
              <a:spLocks noChangeArrowheads="1"/>
            </p:cNvSpPr>
            <p:nvPr/>
          </p:nvSpPr>
          <p:spPr bwMode="auto">
            <a:xfrm>
              <a:off x="2371" y="2591"/>
              <a:ext cx="205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79995" name="AutoShape 91"/>
            <p:cNvSpPr>
              <a:spLocks noChangeArrowheads="1"/>
            </p:cNvSpPr>
            <p:nvPr/>
          </p:nvSpPr>
          <p:spPr bwMode="auto">
            <a:xfrm>
              <a:off x="2393" y="2387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79996" name="AutoShape 92"/>
            <p:cNvSpPr>
              <a:spLocks noChangeArrowheads="1"/>
            </p:cNvSpPr>
            <p:nvPr/>
          </p:nvSpPr>
          <p:spPr bwMode="auto">
            <a:xfrm rot="10800000">
              <a:off x="2394" y="2795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79997" name="AutoShape 93"/>
            <p:cNvSpPr>
              <a:spLocks noChangeArrowheads="1"/>
            </p:cNvSpPr>
            <p:nvPr/>
          </p:nvSpPr>
          <p:spPr bwMode="auto">
            <a:xfrm rot="16200000">
              <a:off x="2179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79998" name="AutoShape 94"/>
            <p:cNvSpPr>
              <a:spLocks noChangeArrowheads="1"/>
            </p:cNvSpPr>
            <p:nvPr/>
          </p:nvSpPr>
          <p:spPr bwMode="auto">
            <a:xfrm rot="5400000">
              <a:off x="2610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379999" name="Group 95"/>
          <p:cNvGrpSpPr>
            <a:grpSpLocks/>
          </p:cNvGrpSpPr>
          <p:nvPr/>
        </p:nvGrpSpPr>
        <p:grpSpPr bwMode="auto">
          <a:xfrm rot="-24192048">
            <a:off x="2844800" y="1825625"/>
            <a:ext cx="963613" cy="1008063"/>
            <a:chOff x="2145" y="2387"/>
            <a:chExt cx="658" cy="635"/>
          </a:xfrm>
        </p:grpSpPr>
        <p:sp>
          <p:nvSpPr>
            <p:cNvPr id="380000" name="Oval 96"/>
            <p:cNvSpPr>
              <a:spLocks noChangeArrowheads="1"/>
            </p:cNvSpPr>
            <p:nvPr/>
          </p:nvSpPr>
          <p:spPr bwMode="auto">
            <a:xfrm>
              <a:off x="2371" y="2591"/>
              <a:ext cx="205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0001" name="AutoShape 97"/>
            <p:cNvSpPr>
              <a:spLocks noChangeArrowheads="1"/>
            </p:cNvSpPr>
            <p:nvPr/>
          </p:nvSpPr>
          <p:spPr bwMode="auto">
            <a:xfrm>
              <a:off x="2393" y="2387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0002" name="AutoShape 98"/>
            <p:cNvSpPr>
              <a:spLocks noChangeArrowheads="1"/>
            </p:cNvSpPr>
            <p:nvPr/>
          </p:nvSpPr>
          <p:spPr bwMode="auto">
            <a:xfrm rot="10800000">
              <a:off x="2394" y="2795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0003" name="AutoShape 99"/>
            <p:cNvSpPr>
              <a:spLocks noChangeArrowheads="1"/>
            </p:cNvSpPr>
            <p:nvPr/>
          </p:nvSpPr>
          <p:spPr bwMode="auto">
            <a:xfrm rot="16200000">
              <a:off x="2179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0004" name="AutoShape 100"/>
            <p:cNvSpPr>
              <a:spLocks noChangeArrowheads="1"/>
            </p:cNvSpPr>
            <p:nvPr/>
          </p:nvSpPr>
          <p:spPr bwMode="auto">
            <a:xfrm rot="5400000">
              <a:off x="2610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380005" name="Group 101"/>
          <p:cNvGrpSpPr>
            <a:grpSpLocks/>
          </p:cNvGrpSpPr>
          <p:nvPr/>
        </p:nvGrpSpPr>
        <p:grpSpPr bwMode="auto">
          <a:xfrm rot="-24321625">
            <a:off x="4795838" y="1865313"/>
            <a:ext cx="1044575" cy="930275"/>
            <a:chOff x="2145" y="2387"/>
            <a:chExt cx="658" cy="635"/>
          </a:xfrm>
        </p:grpSpPr>
        <p:sp>
          <p:nvSpPr>
            <p:cNvPr id="380006" name="Oval 102"/>
            <p:cNvSpPr>
              <a:spLocks noChangeArrowheads="1"/>
            </p:cNvSpPr>
            <p:nvPr/>
          </p:nvSpPr>
          <p:spPr bwMode="auto">
            <a:xfrm>
              <a:off x="2371" y="2591"/>
              <a:ext cx="205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0007" name="AutoShape 103"/>
            <p:cNvSpPr>
              <a:spLocks noChangeArrowheads="1"/>
            </p:cNvSpPr>
            <p:nvPr/>
          </p:nvSpPr>
          <p:spPr bwMode="auto">
            <a:xfrm>
              <a:off x="2393" y="2387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0008" name="AutoShape 104"/>
            <p:cNvSpPr>
              <a:spLocks noChangeArrowheads="1"/>
            </p:cNvSpPr>
            <p:nvPr/>
          </p:nvSpPr>
          <p:spPr bwMode="auto">
            <a:xfrm rot="10800000">
              <a:off x="2394" y="2795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0009" name="AutoShape 105"/>
            <p:cNvSpPr>
              <a:spLocks noChangeArrowheads="1"/>
            </p:cNvSpPr>
            <p:nvPr/>
          </p:nvSpPr>
          <p:spPr bwMode="auto">
            <a:xfrm rot="16200000">
              <a:off x="2179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0010" name="AutoShape 106"/>
            <p:cNvSpPr>
              <a:spLocks noChangeArrowheads="1"/>
            </p:cNvSpPr>
            <p:nvPr/>
          </p:nvSpPr>
          <p:spPr bwMode="auto">
            <a:xfrm rot="5400000">
              <a:off x="2610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380011" name="Group 107"/>
          <p:cNvGrpSpPr>
            <a:grpSpLocks/>
          </p:cNvGrpSpPr>
          <p:nvPr/>
        </p:nvGrpSpPr>
        <p:grpSpPr bwMode="auto">
          <a:xfrm rot="16200000">
            <a:off x="7850981" y="5841207"/>
            <a:ext cx="930275" cy="719138"/>
            <a:chOff x="4644" y="3612"/>
            <a:chExt cx="635" cy="363"/>
          </a:xfrm>
        </p:grpSpPr>
        <p:sp>
          <p:nvSpPr>
            <p:cNvPr id="380012" name="AutoShape 108"/>
            <p:cNvSpPr>
              <a:spLocks noChangeArrowheads="1"/>
            </p:cNvSpPr>
            <p:nvPr/>
          </p:nvSpPr>
          <p:spPr bwMode="auto">
            <a:xfrm>
              <a:off x="4662" y="3612"/>
              <a:ext cx="589" cy="363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0013" name="Text Box 109"/>
            <p:cNvSpPr txBox="1">
              <a:spLocks noChangeArrowheads="1"/>
            </p:cNvSpPr>
            <p:nvPr/>
          </p:nvSpPr>
          <p:spPr bwMode="auto">
            <a:xfrm>
              <a:off x="4644" y="3701"/>
              <a:ext cx="63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accent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1pPr>
              <a:lvl2pPr marL="762000" indent="-571500"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sz="1600" b="1" dirty="0" smtClean="0">
                  <a:solidFill>
                    <a:schemeClr val="tx1"/>
                  </a:solidFill>
                  <a:latin typeface="Arial" charset="0"/>
                </a:rPr>
                <a:t>AC</a:t>
              </a:r>
              <a:endParaRPr lang="de-DE" sz="1600" b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380014" name="Text Box 110"/>
          <p:cNvSpPr txBox="1">
            <a:spLocks noChangeArrowheads="1"/>
          </p:cNvSpPr>
          <p:nvPr/>
        </p:nvSpPr>
        <p:spPr bwMode="auto">
          <a:xfrm>
            <a:off x="3441700" y="3463925"/>
            <a:ext cx="2027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4400">
                <a:solidFill>
                  <a:srgbClr val="CC3300"/>
                </a:solidFill>
                <a:latin typeface="Arial" charset="0"/>
              </a:rPr>
              <a:t>♥</a:t>
            </a:r>
          </a:p>
        </p:txBody>
      </p:sp>
      <p:sp>
        <p:nvSpPr>
          <p:cNvPr id="380015" name="Text Box 111"/>
          <p:cNvSpPr txBox="1">
            <a:spLocks noChangeArrowheads="1"/>
          </p:cNvSpPr>
          <p:nvPr/>
        </p:nvSpPr>
        <p:spPr bwMode="auto">
          <a:xfrm>
            <a:off x="3508375" y="3644900"/>
            <a:ext cx="1195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>
                <a:solidFill>
                  <a:srgbClr val="CC3300"/>
                </a:solidFill>
                <a:latin typeface="Arial" charset="0"/>
              </a:rPr>
              <a:t>♥</a:t>
            </a:r>
          </a:p>
        </p:txBody>
      </p:sp>
      <p:sp>
        <p:nvSpPr>
          <p:cNvPr id="380016" name="Rectangle 112"/>
          <p:cNvSpPr>
            <a:spLocks noChangeArrowheads="1"/>
          </p:cNvSpPr>
          <p:nvPr/>
        </p:nvSpPr>
        <p:spPr bwMode="auto">
          <a:xfrm>
            <a:off x="6597225" y="5274205"/>
            <a:ext cx="1305145" cy="574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FFFF99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de-DE">
              <a:solidFill>
                <a:srgbClr val="CC3300"/>
              </a:solidFill>
            </a:endParaRPr>
          </a:p>
        </p:txBody>
      </p:sp>
      <p:sp>
        <p:nvSpPr>
          <p:cNvPr id="380017" name="Text Box 113"/>
          <p:cNvSpPr txBox="1">
            <a:spLocks noChangeArrowheads="1"/>
          </p:cNvSpPr>
          <p:nvPr/>
        </p:nvSpPr>
        <p:spPr bwMode="auto">
          <a:xfrm>
            <a:off x="6462210" y="5274205"/>
            <a:ext cx="1595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 dirty="0">
                <a:solidFill>
                  <a:srgbClr val="CC3300"/>
                </a:solidFill>
                <a:latin typeface="Arial" charset="0"/>
              </a:rPr>
              <a:t>Operational</a:t>
            </a:r>
          </a:p>
        </p:txBody>
      </p:sp>
      <p:sp>
        <p:nvSpPr>
          <p:cNvPr id="380018" name="Text Box 114"/>
          <p:cNvSpPr txBox="1">
            <a:spLocks noChangeArrowheads="1"/>
          </p:cNvSpPr>
          <p:nvPr/>
        </p:nvSpPr>
        <p:spPr bwMode="auto">
          <a:xfrm>
            <a:off x="6145213" y="2012950"/>
            <a:ext cx="1595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C3300"/>
                </a:solidFill>
                <a:latin typeface="Arial" charset="0"/>
              </a:rPr>
              <a:t>Operational</a:t>
            </a:r>
          </a:p>
        </p:txBody>
      </p:sp>
      <p:sp>
        <p:nvSpPr>
          <p:cNvPr id="380019" name="Text Box 115"/>
          <p:cNvSpPr txBox="1">
            <a:spLocks noChangeArrowheads="1"/>
          </p:cNvSpPr>
          <p:nvPr/>
        </p:nvSpPr>
        <p:spPr bwMode="auto">
          <a:xfrm>
            <a:off x="6288593" y="5274205"/>
            <a:ext cx="1928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 dirty="0" err="1">
                <a:solidFill>
                  <a:srgbClr val="CC3300"/>
                </a:solidFill>
                <a:latin typeface="Arial" charset="0"/>
              </a:rPr>
              <a:t>Booting</a:t>
            </a:r>
            <a:endParaRPr lang="de-DE" sz="16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380021" name="Text Box 117"/>
          <p:cNvSpPr txBox="1">
            <a:spLocks noChangeArrowheads="1"/>
          </p:cNvSpPr>
          <p:nvPr/>
        </p:nvSpPr>
        <p:spPr bwMode="auto">
          <a:xfrm>
            <a:off x="3543300" y="6137275"/>
            <a:ext cx="1163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000" dirty="0">
                <a:latin typeface="Verdana" charset="0"/>
              </a:rPr>
              <a:t>source: </a:t>
            </a:r>
            <a:r>
              <a:rPr lang="en-GB" sz="1000" dirty="0" err="1">
                <a:latin typeface="Verdana" charset="0"/>
              </a:rPr>
              <a:t>Schroff</a:t>
            </a:r>
            <a:endParaRPr lang="en-GB" sz="1000" dirty="0">
              <a:latin typeface="Verdana" charset="0"/>
            </a:endParaRPr>
          </a:p>
        </p:txBody>
      </p:sp>
      <p:sp>
        <p:nvSpPr>
          <p:cNvPr id="380022" name="Oval 118"/>
          <p:cNvSpPr>
            <a:spLocks noChangeArrowheads="1"/>
          </p:cNvSpPr>
          <p:nvPr/>
        </p:nvSpPr>
        <p:spPr bwMode="auto">
          <a:xfrm>
            <a:off x="1835150" y="5734050"/>
            <a:ext cx="215900" cy="2159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2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80023" name="Oval 119"/>
          <p:cNvSpPr>
            <a:spLocks noChangeArrowheads="1"/>
          </p:cNvSpPr>
          <p:nvPr/>
        </p:nvSpPr>
        <p:spPr bwMode="auto">
          <a:xfrm>
            <a:off x="1835150" y="5734050"/>
            <a:ext cx="215900" cy="2159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2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80024" name="Oval 120"/>
          <p:cNvSpPr>
            <a:spLocks noChangeArrowheads="1"/>
          </p:cNvSpPr>
          <p:nvPr/>
        </p:nvSpPr>
        <p:spPr bwMode="auto">
          <a:xfrm>
            <a:off x="1835150" y="5734050"/>
            <a:ext cx="215900" cy="21590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2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80025" name="Text Box 121"/>
          <p:cNvSpPr txBox="1">
            <a:spLocks noChangeArrowheads="1"/>
          </p:cNvSpPr>
          <p:nvPr/>
        </p:nvSpPr>
        <p:spPr bwMode="auto">
          <a:xfrm>
            <a:off x="900113" y="5661025"/>
            <a:ext cx="785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chemeClr val="tx1"/>
                </a:solidFill>
                <a:latin typeface="Arial" charset="0"/>
              </a:rPr>
              <a:t>LEDs:</a:t>
            </a:r>
          </a:p>
        </p:txBody>
      </p:sp>
      <p:sp>
        <p:nvSpPr>
          <p:cNvPr id="123" name="Titel 1"/>
          <p:cNvSpPr txBox="1">
            <a:spLocks/>
          </p:cNvSpPr>
          <p:nvPr/>
        </p:nvSpPr>
        <p:spPr>
          <a:xfrm>
            <a:off x="457200" y="274638"/>
            <a:ext cx="77152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>
                <a:solidFill>
                  <a:srgbClr val="FFB200"/>
                </a:solidFill>
                <a:cs typeface="Verdana"/>
              </a:rPr>
              <a:t>Enabling the Management Plane</a:t>
            </a:r>
            <a:endParaRPr lang="en-US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383096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7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7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7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3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37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7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7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9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0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0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0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80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80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80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7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7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37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8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8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8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/>
      <p:bldP spid="379909" grpId="0" animBg="1"/>
      <p:bldP spid="379923" grpId="0"/>
      <p:bldP spid="379928" grpId="0" animBg="1"/>
      <p:bldP spid="379932" grpId="0" animBg="1"/>
      <p:bldP spid="379933" grpId="0" animBg="1"/>
      <p:bldP spid="379945" grpId="0"/>
      <p:bldP spid="379946" grpId="0"/>
      <p:bldP spid="379947" grpId="0"/>
      <p:bldP spid="379948" grpId="0"/>
      <p:bldP spid="379949" grpId="0"/>
      <p:bldP spid="379950" grpId="0"/>
      <p:bldP spid="379951" grpId="0"/>
      <p:bldP spid="379957" grpId="0"/>
      <p:bldP spid="379986" grpId="0"/>
      <p:bldP spid="380014" grpId="0"/>
      <p:bldP spid="380015" grpId="0"/>
      <p:bldP spid="380016" grpId="0" animBg="1"/>
      <p:bldP spid="380017" grpId="0"/>
      <p:bldP spid="380018" grpId="0"/>
      <p:bldP spid="380019" grpId="0"/>
      <p:bldP spid="380022" grpId="0" animBg="1"/>
      <p:bldP spid="380022" grpId="1" animBg="1"/>
      <p:bldP spid="380023" grpId="0" animBg="1"/>
      <p:bldP spid="380023" grpId="1" animBg="1"/>
      <p:bldP spid="3800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849313" y="3068638"/>
            <a:ext cx="7112000" cy="1223962"/>
          </a:xfrm>
          <a:prstGeom prst="rect">
            <a:avLst/>
          </a:prstGeom>
          <a:solidFill>
            <a:srgbClr val="A2F6A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81955" name="Line 3"/>
          <p:cNvSpPr>
            <a:spLocks noChangeShapeType="1"/>
          </p:cNvSpPr>
          <p:nvPr/>
        </p:nvSpPr>
        <p:spPr bwMode="auto">
          <a:xfrm>
            <a:off x="0" y="1709738"/>
            <a:ext cx="8299450" cy="0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66CC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849313" y="1700213"/>
            <a:ext cx="7112000" cy="1223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6565900" y="4435475"/>
            <a:ext cx="1395413" cy="2016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81958" name="Rectangle 6"/>
          <p:cNvSpPr>
            <a:spLocks noChangeArrowheads="1"/>
          </p:cNvSpPr>
          <p:nvPr/>
        </p:nvSpPr>
        <p:spPr bwMode="auto">
          <a:xfrm>
            <a:off x="849313" y="4435475"/>
            <a:ext cx="1395412" cy="20161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pSp>
        <p:nvGrpSpPr>
          <p:cNvPr id="381959" name="Group 7"/>
          <p:cNvGrpSpPr>
            <a:grpSpLocks/>
          </p:cNvGrpSpPr>
          <p:nvPr/>
        </p:nvGrpSpPr>
        <p:grpSpPr bwMode="auto">
          <a:xfrm>
            <a:off x="6432550" y="2635250"/>
            <a:ext cx="398463" cy="1800225"/>
            <a:chOff x="4481" y="1207"/>
            <a:chExt cx="272" cy="1134"/>
          </a:xfrm>
        </p:grpSpPr>
        <p:sp>
          <p:nvSpPr>
            <p:cNvPr id="381960" name="Line 8"/>
            <p:cNvSpPr>
              <a:spLocks noChangeShapeType="1"/>
            </p:cNvSpPr>
            <p:nvPr/>
          </p:nvSpPr>
          <p:spPr bwMode="auto">
            <a:xfrm>
              <a:off x="4753" y="1207"/>
              <a:ext cx="0" cy="1134"/>
            </a:xfrm>
            <a:prstGeom prst="line">
              <a:avLst/>
            </a:prstGeom>
            <a:noFill/>
            <a:ln w="19050">
              <a:solidFill>
                <a:srgbClr val="B6B6B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1961" name="Line 9"/>
            <p:cNvSpPr>
              <a:spLocks noChangeShapeType="1"/>
            </p:cNvSpPr>
            <p:nvPr/>
          </p:nvSpPr>
          <p:spPr bwMode="auto">
            <a:xfrm flipH="1">
              <a:off x="4527" y="1207"/>
              <a:ext cx="226" cy="0"/>
            </a:xfrm>
            <a:prstGeom prst="line">
              <a:avLst/>
            </a:prstGeom>
            <a:noFill/>
            <a:ln w="19050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1962" name="Line 10"/>
            <p:cNvSpPr>
              <a:spLocks noChangeShapeType="1"/>
            </p:cNvSpPr>
            <p:nvPr/>
          </p:nvSpPr>
          <p:spPr bwMode="auto">
            <a:xfrm>
              <a:off x="4526" y="1207"/>
              <a:ext cx="0" cy="91"/>
            </a:xfrm>
            <a:prstGeom prst="line">
              <a:avLst/>
            </a:prstGeom>
            <a:noFill/>
            <a:ln w="19050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1963" name="Line 11"/>
            <p:cNvSpPr>
              <a:spLocks noChangeShapeType="1"/>
            </p:cNvSpPr>
            <p:nvPr/>
          </p:nvSpPr>
          <p:spPr bwMode="auto">
            <a:xfrm>
              <a:off x="4481" y="1298"/>
              <a:ext cx="91" cy="0"/>
            </a:xfrm>
            <a:prstGeom prst="line">
              <a:avLst/>
            </a:prstGeom>
            <a:noFill/>
            <a:ln w="19050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81964" name="Group 12"/>
          <p:cNvGrpSpPr>
            <a:grpSpLocks/>
          </p:cNvGrpSpPr>
          <p:nvPr/>
        </p:nvGrpSpPr>
        <p:grpSpPr bwMode="auto">
          <a:xfrm>
            <a:off x="1814513" y="3932238"/>
            <a:ext cx="4951412" cy="792162"/>
            <a:chOff x="1102" y="2024"/>
            <a:chExt cx="3515" cy="499"/>
          </a:xfrm>
        </p:grpSpPr>
        <p:sp>
          <p:nvSpPr>
            <p:cNvPr id="381965" name="Line 13"/>
            <p:cNvSpPr>
              <a:spLocks noChangeShapeType="1"/>
            </p:cNvSpPr>
            <p:nvPr/>
          </p:nvSpPr>
          <p:spPr bwMode="auto">
            <a:xfrm>
              <a:off x="4617" y="2024"/>
              <a:ext cx="0" cy="317"/>
            </a:xfrm>
            <a:prstGeom prst="line">
              <a:avLst/>
            </a:prstGeom>
            <a:noFill/>
            <a:ln w="19050">
              <a:solidFill>
                <a:srgbClr val="B6B6B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1966" name="Line 14"/>
            <p:cNvSpPr>
              <a:spLocks noChangeShapeType="1"/>
            </p:cNvSpPr>
            <p:nvPr/>
          </p:nvSpPr>
          <p:spPr bwMode="auto">
            <a:xfrm flipH="1">
              <a:off x="1149" y="2024"/>
              <a:ext cx="3468" cy="0"/>
            </a:xfrm>
            <a:prstGeom prst="line">
              <a:avLst/>
            </a:prstGeom>
            <a:noFill/>
            <a:ln w="19050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1967" name="Line 15"/>
            <p:cNvSpPr>
              <a:spLocks noChangeShapeType="1"/>
            </p:cNvSpPr>
            <p:nvPr/>
          </p:nvSpPr>
          <p:spPr bwMode="auto">
            <a:xfrm flipH="1">
              <a:off x="1147" y="2024"/>
              <a:ext cx="2" cy="499"/>
            </a:xfrm>
            <a:prstGeom prst="line">
              <a:avLst/>
            </a:prstGeom>
            <a:noFill/>
            <a:ln w="19050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1968" name="Line 16"/>
            <p:cNvSpPr>
              <a:spLocks noChangeShapeType="1"/>
            </p:cNvSpPr>
            <p:nvPr/>
          </p:nvSpPr>
          <p:spPr bwMode="auto">
            <a:xfrm>
              <a:off x="1102" y="2523"/>
              <a:ext cx="95" cy="0"/>
            </a:xfrm>
            <a:prstGeom prst="line">
              <a:avLst/>
            </a:prstGeom>
            <a:noFill/>
            <a:ln w="19050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81969" name="Group 17"/>
          <p:cNvGrpSpPr>
            <a:grpSpLocks/>
          </p:cNvGrpSpPr>
          <p:nvPr/>
        </p:nvGrpSpPr>
        <p:grpSpPr bwMode="auto">
          <a:xfrm>
            <a:off x="1746250" y="3787775"/>
            <a:ext cx="5284788" cy="647700"/>
            <a:chOff x="1215" y="2024"/>
            <a:chExt cx="3583" cy="317"/>
          </a:xfrm>
        </p:grpSpPr>
        <p:sp>
          <p:nvSpPr>
            <p:cNvPr id="381970" name="Line 18"/>
            <p:cNvSpPr>
              <a:spLocks noChangeShapeType="1"/>
            </p:cNvSpPr>
            <p:nvPr/>
          </p:nvSpPr>
          <p:spPr bwMode="auto">
            <a:xfrm flipV="1">
              <a:off x="4798" y="2024"/>
              <a:ext cx="0" cy="317"/>
            </a:xfrm>
            <a:prstGeom prst="line">
              <a:avLst/>
            </a:prstGeom>
            <a:noFill/>
            <a:ln w="19050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1971" name="Line 19"/>
            <p:cNvSpPr>
              <a:spLocks noChangeShapeType="1"/>
            </p:cNvSpPr>
            <p:nvPr/>
          </p:nvSpPr>
          <p:spPr bwMode="auto">
            <a:xfrm flipH="1">
              <a:off x="1215" y="2024"/>
              <a:ext cx="3583" cy="0"/>
            </a:xfrm>
            <a:prstGeom prst="line">
              <a:avLst/>
            </a:prstGeom>
            <a:noFill/>
            <a:ln w="19050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1972" name="Line 20"/>
            <p:cNvSpPr>
              <a:spLocks noChangeShapeType="1"/>
            </p:cNvSpPr>
            <p:nvPr/>
          </p:nvSpPr>
          <p:spPr bwMode="auto">
            <a:xfrm flipV="1">
              <a:off x="1215" y="2024"/>
              <a:ext cx="0" cy="317"/>
            </a:xfrm>
            <a:prstGeom prst="line">
              <a:avLst/>
            </a:prstGeom>
            <a:noFill/>
            <a:ln w="19050">
              <a:solidFill>
                <a:srgbClr val="B6B6B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sp>
        <p:nvSpPr>
          <p:cNvPr id="381973" name="Line 21"/>
          <p:cNvSpPr>
            <a:spLocks noChangeShapeType="1"/>
          </p:cNvSpPr>
          <p:nvPr/>
        </p:nvSpPr>
        <p:spPr bwMode="auto">
          <a:xfrm flipV="1">
            <a:off x="7097713" y="2924175"/>
            <a:ext cx="0" cy="1511300"/>
          </a:xfrm>
          <a:prstGeom prst="line">
            <a:avLst/>
          </a:prstGeom>
          <a:noFill/>
          <a:ln w="19050">
            <a:solidFill>
              <a:srgbClr val="B6B6B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B6B6B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381974" name="Text Box 22"/>
          <p:cNvSpPr txBox="1">
            <a:spLocks noChangeArrowheads="1"/>
          </p:cNvSpPr>
          <p:nvPr/>
        </p:nvSpPr>
        <p:spPr bwMode="auto">
          <a:xfrm>
            <a:off x="6799263" y="6043613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chemeClr val="tx1"/>
                </a:solidFill>
                <a:latin typeface="Arial" charset="0"/>
              </a:rPr>
              <a:t>PM</a:t>
            </a:r>
          </a:p>
        </p:txBody>
      </p:sp>
      <p:sp>
        <p:nvSpPr>
          <p:cNvPr id="381975" name="Text Box 23"/>
          <p:cNvSpPr txBox="1">
            <a:spLocks noChangeArrowheads="1"/>
          </p:cNvSpPr>
          <p:nvPr/>
        </p:nvSpPr>
        <p:spPr bwMode="auto">
          <a:xfrm>
            <a:off x="3875088" y="2563813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chemeClr val="tx1"/>
                </a:solidFill>
                <a:latin typeface="Arial" charset="0"/>
              </a:rPr>
              <a:t>CU</a:t>
            </a:r>
          </a:p>
        </p:txBody>
      </p:sp>
      <p:sp>
        <p:nvSpPr>
          <p:cNvPr id="381976" name="Line 24"/>
          <p:cNvSpPr>
            <a:spLocks noChangeShapeType="1"/>
          </p:cNvSpPr>
          <p:nvPr/>
        </p:nvSpPr>
        <p:spPr bwMode="auto">
          <a:xfrm flipV="1">
            <a:off x="7861300" y="2924175"/>
            <a:ext cx="0" cy="1511300"/>
          </a:xfrm>
          <a:prstGeom prst="line">
            <a:avLst/>
          </a:prstGeom>
          <a:noFill/>
          <a:ln w="57150">
            <a:solidFill>
              <a:srgbClr val="B6B6B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B6B6B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381977" name="Line 25"/>
          <p:cNvSpPr>
            <a:spLocks noChangeShapeType="1"/>
          </p:cNvSpPr>
          <p:nvPr/>
        </p:nvSpPr>
        <p:spPr bwMode="auto">
          <a:xfrm flipV="1">
            <a:off x="7529513" y="2924175"/>
            <a:ext cx="0" cy="1511300"/>
          </a:xfrm>
          <a:prstGeom prst="line">
            <a:avLst/>
          </a:prstGeom>
          <a:noFill/>
          <a:ln w="38100">
            <a:solidFill>
              <a:srgbClr val="B6B6B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B6B6B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381978" name="Rectangle 26"/>
          <p:cNvSpPr>
            <a:spLocks noChangeArrowheads="1"/>
          </p:cNvSpPr>
          <p:nvPr/>
        </p:nvSpPr>
        <p:spPr bwMode="auto">
          <a:xfrm>
            <a:off x="6632575" y="4437063"/>
            <a:ext cx="126365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81979" name="Rectangle 27"/>
          <p:cNvSpPr>
            <a:spLocks noChangeArrowheads="1"/>
          </p:cNvSpPr>
          <p:nvPr/>
        </p:nvSpPr>
        <p:spPr bwMode="auto">
          <a:xfrm>
            <a:off x="915988" y="4435475"/>
            <a:ext cx="1263650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81980" name="Rectangle 28"/>
          <p:cNvSpPr>
            <a:spLocks noChangeArrowheads="1"/>
          </p:cNvSpPr>
          <p:nvPr/>
        </p:nvSpPr>
        <p:spPr bwMode="auto">
          <a:xfrm>
            <a:off x="6964363" y="6380163"/>
            <a:ext cx="598487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grpSp>
        <p:nvGrpSpPr>
          <p:cNvPr id="381981" name="Group 29"/>
          <p:cNvGrpSpPr>
            <a:grpSpLocks/>
          </p:cNvGrpSpPr>
          <p:nvPr/>
        </p:nvGrpSpPr>
        <p:grpSpPr bwMode="auto">
          <a:xfrm>
            <a:off x="1314450" y="3176588"/>
            <a:ext cx="6448425" cy="1258887"/>
            <a:chOff x="761" y="1752"/>
            <a:chExt cx="4491" cy="589"/>
          </a:xfrm>
        </p:grpSpPr>
        <p:sp>
          <p:nvSpPr>
            <p:cNvPr id="381982" name="Line 30"/>
            <p:cNvSpPr>
              <a:spLocks noChangeShapeType="1"/>
            </p:cNvSpPr>
            <p:nvPr/>
          </p:nvSpPr>
          <p:spPr bwMode="auto">
            <a:xfrm flipV="1">
              <a:off x="5252" y="1752"/>
              <a:ext cx="0" cy="589"/>
            </a:xfrm>
            <a:prstGeom prst="line">
              <a:avLst/>
            </a:prstGeom>
            <a:noFill/>
            <a:ln w="57150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1983" name="Line 31"/>
            <p:cNvSpPr>
              <a:spLocks noChangeShapeType="1"/>
            </p:cNvSpPr>
            <p:nvPr/>
          </p:nvSpPr>
          <p:spPr bwMode="auto">
            <a:xfrm flipH="1">
              <a:off x="761" y="1752"/>
              <a:ext cx="4491" cy="1"/>
            </a:xfrm>
            <a:prstGeom prst="line">
              <a:avLst/>
            </a:prstGeom>
            <a:noFill/>
            <a:ln w="57150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1984" name="Line 32"/>
            <p:cNvSpPr>
              <a:spLocks noChangeShapeType="1"/>
            </p:cNvSpPr>
            <p:nvPr/>
          </p:nvSpPr>
          <p:spPr bwMode="auto">
            <a:xfrm>
              <a:off x="761" y="1752"/>
              <a:ext cx="0" cy="589"/>
            </a:xfrm>
            <a:prstGeom prst="line">
              <a:avLst/>
            </a:prstGeom>
            <a:noFill/>
            <a:ln w="57150">
              <a:solidFill>
                <a:srgbClr val="B6B6B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81985" name="Group 33"/>
          <p:cNvGrpSpPr>
            <a:grpSpLocks/>
          </p:cNvGrpSpPr>
          <p:nvPr/>
        </p:nvGrpSpPr>
        <p:grpSpPr bwMode="auto">
          <a:xfrm>
            <a:off x="1481138" y="3427413"/>
            <a:ext cx="5981700" cy="1008062"/>
            <a:chOff x="852" y="1842"/>
            <a:chExt cx="4218" cy="499"/>
          </a:xfrm>
        </p:grpSpPr>
        <p:sp>
          <p:nvSpPr>
            <p:cNvPr id="381986" name="Line 34"/>
            <p:cNvSpPr>
              <a:spLocks noChangeShapeType="1"/>
            </p:cNvSpPr>
            <p:nvPr/>
          </p:nvSpPr>
          <p:spPr bwMode="auto">
            <a:xfrm flipV="1">
              <a:off x="5070" y="1842"/>
              <a:ext cx="0" cy="499"/>
            </a:xfrm>
            <a:prstGeom prst="line">
              <a:avLst/>
            </a:prstGeom>
            <a:noFill/>
            <a:ln w="38100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1987" name="Line 35"/>
            <p:cNvSpPr>
              <a:spLocks noChangeShapeType="1"/>
            </p:cNvSpPr>
            <p:nvPr/>
          </p:nvSpPr>
          <p:spPr bwMode="auto">
            <a:xfrm flipH="1" flipV="1">
              <a:off x="852" y="1842"/>
              <a:ext cx="4218" cy="0"/>
            </a:xfrm>
            <a:prstGeom prst="line">
              <a:avLst/>
            </a:prstGeom>
            <a:noFill/>
            <a:ln w="38100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1988" name="Line 36"/>
            <p:cNvSpPr>
              <a:spLocks noChangeShapeType="1"/>
            </p:cNvSpPr>
            <p:nvPr/>
          </p:nvSpPr>
          <p:spPr bwMode="auto">
            <a:xfrm>
              <a:off x="852" y="1842"/>
              <a:ext cx="0" cy="499"/>
            </a:xfrm>
            <a:prstGeom prst="line">
              <a:avLst/>
            </a:prstGeom>
            <a:noFill/>
            <a:ln w="38100">
              <a:solidFill>
                <a:srgbClr val="B6B6B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sp>
        <p:nvSpPr>
          <p:cNvPr id="381989" name="Text Box 37"/>
          <p:cNvSpPr txBox="1">
            <a:spLocks noChangeArrowheads="1"/>
          </p:cNvSpPr>
          <p:nvPr/>
        </p:nvSpPr>
        <p:spPr bwMode="auto">
          <a:xfrm rot="16200000">
            <a:off x="6357144" y="4607719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Pres.</a:t>
            </a:r>
          </a:p>
        </p:txBody>
      </p:sp>
      <p:sp>
        <p:nvSpPr>
          <p:cNvPr id="381990" name="Text Box 38"/>
          <p:cNvSpPr txBox="1">
            <a:spLocks noChangeArrowheads="1"/>
          </p:cNvSpPr>
          <p:nvPr/>
        </p:nvSpPr>
        <p:spPr bwMode="auto">
          <a:xfrm rot="16200000">
            <a:off x="6641306" y="4679157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Enable</a:t>
            </a:r>
          </a:p>
        </p:txBody>
      </p:sp>
      <p:sp>
        <p:nvSpPr>
          <p:cNvPr id="381991" name="Text Box 39"/>
          <p:cNvSpPr txBox="1">
            <a:spLocks noChangeArrowheads="1"/>
          </p:cNvSpPr>
          <p:nvPr/>
        </p:nvSpPr>
        <p:spPr bwMode="auto">
          <a:xfrm rot="16200000">
            <a:off x="7231062" y="4464051"/>
            <a:ext cx="50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MP</a:t>
            </a:r>
          </a:p>
        </p:txBody>
      </p:sp>
      <p:sp>
        <p:nvSpPr>
          <p:cNvPr id="381992" name="Text Box 40"/>
          <p:cNvSpPr txBox="1">
            <a:spLocks noChangeArrowheads="1"/>
          </p:cNvSpPr>
          <p:nvPr/>
        </p:nvSpPr>
        <p:spPr bwMode="auto">
          <a:xfrm rot="16200000">
            <a:off x="7529512" y="4464051"/>
            <a:ext cx="50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PP</a:t>
            </a:r>
          </a:p>
        </p:txBody>
      </p:sp>
      <p:sp>
        <p:nvSpPr>
          <p:cNvPr id="381993" name="Text Box 41"/>
          <p:cNvSpPr txBox="1">
            <a:spLocks noChangeArrowheads="1"/>
          </p:cNvSpPr>
          <p:nvPr/>
        </p:nvSpPr>
        <p:spPr bwMode="auto">
          <a:xfrm rot="16200000">
            <a:off x="6854031" y="4679157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IPMB-0</a:t>
            </a:r>
          </a:p>
        </p:txBody>
      </p:sp>
      <p:sp>
        <p:nvSpPr>
          <p:cNvPr id="381994" name="Text Box 42"/>
          <p:cNvSpPr txBox="1">
            <a:spLocks noChangeArrowheads="1"/>
          </p:cNvSpPr>
          <p:nvPr/>
        </p:nvSpPr>
        <p:spPr bwMode="auto">
          <a:xfrm rot="16200000">
            <a:off x="1221581" y="4679157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IPMB-0</a:t>
            </a:r>
          </a:p>
        </p:txBody>
      </p:sp>
      <p:sp>
        <p:nvSpPr>
          <p:cNvPr id="381995" name="Text Box 43"/>
          <p:cNvSpPr txBox="1">
            <a:spLocks noChangeArrowheads="1"/>
          </p:cNvSpPr>
          <p:nvPr/>
        </p:nvSpPr>
        <p:spPr bwMode="auto">
          <a:xfrm>
            <a:off x="784225" y="5264150"/>
            <a:ext cx="159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C3300"/>
                </a:solidFill>
                <a:latin typeface="Arial" charset="0"/>
              </a:rPr>
              <a:t>Operational</a:t>
            </a:r>
          </a:p>
        </p:txBody>
      </p:sp>
      <p:grpSp>
        <p:nvGrpSpPr>
          <p:cNvPr id="381996" name="Group 44"/>
          <p:cNvGrpSpPr>
            <a:grpSpLocks/>
          </p:cNvGrpSpPr>
          <p:nvPr/>
        </p:nvGrpSpPr>
        <p:grpSpPr bwMode="auto">
          <a:xfrm>
            <a:off x="2776538" y="1736725"/>
            <a:ext cx="3089275" cy="1150938"/>
            <a:chOff x="1895" y="2795"/>
            <a:chExt cx="2108" cy="725"/>
          </a:xfrm>
        </p:grpSpPr>
        <p:grpSp>
          <p:nvGrpSpPr>
            <p:cNvPr id="381997" name="Group 45"/>
            <p:cNvGrpSpPr>
              <a:grpSpLocks/>
            </p:cNvGrpSpPr>
            <p:nvPr/>
          </p:nvGrpSpPr>
          <p:grpSpPr bwMode="auto">
            <a:xfrm>
              <a:off x="1895" y="2795"/>
              <a:ext cx="748" cy="725"/>
              <a:chOff x="1895" y="2523"/>
              <a:chExt cx="748" cy="725"/>
            </a:xfrm>
          </p:grpSpPr>
          <p:sp>
            <p:nvSpPr>
              <p:cNvPr id="381998" name="Oval 46"/>
              <p:cNvSpPr>
                <a:spLocks noChangeArrowheads="1"/>
              </p:cNvSpPr>
              <p:nvPr/>
            </p:nvSpPr>
            <p:spPr bwMode="auto">
              <a:xfrm>
                <a:off x="1917" y="2545"/>
                <a:ext cx="726" cy="70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1999" name="Rectangle 47"/>
              <p:cNvSpPr>
                <a:spLocks noChangeArrowheads="1"/>
              </p:cNvSpPr>
              <p:nvPr/>
            </p:nvSpPr>
            <p:spPr bwMode="auto">
              <a:xfrm>
                <a:off x="1895" y="2523"/>
                <a:ext cx="748" cy="7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00" name="Oval 48"/>
              <p:cNvSpPr>
                <a:spLocks noChangeArrowheads="1"/>
              </p:cNvSpPr>
              <p:nvPr/>
            </p:nvSpPr>
            <p:spPr bwMode="auto">
              <a:xfrm>
                <a:off x="2574" y="2545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01" name="Oval 49"/>
              <p:cNvSpPr>
                <a:spLocks noChangeArrowheads="1"/>
              </p:cNvSpPr>
              <p:nvPr/>
            </p:nvSpPr>
            <p:spPr bwMode="auto">
              <a:xfrm>
                <a:off x="1917" y="2546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02" name="Oval 50"/>
              <p:cNvSpPr>
                <a:spLocks noChangeArrowheads="1"/>
              </p:cNvSpPr>
              <p:nvPr/>
            </p:nvSpPr>
            <p:spPr bwMode="auto">
              <a:xfrm>
                <a:off x="1917" y="3181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03" name="Oval 51"/>
              <p:cNvSpPr>
                <a:spLocks noChangeArrowheads="1"/>
              </p:cNvSpPr>
              <p:nvPr/>
            </p:nvSpPr>
            <p:spPr bwMode="auto">
              <a:xfrm>
                <a:off x="2574" y="3180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  <p:grpSp>
          <p:nvGrpSpPr>
            <p:cNvPr id="382004" name="Group 52"/>
            <p:cNvGrpSpPr>
              <a:grpSpLocks/>
            </p:cNvGrpSpPr>
            <p:nvPr/>
          </p:nvGrpSpPr>
          <p:grpSpPr bwMode="auto">
            <a:xfrm>
              <a:off x="3255" y="2795"/>
              <a:ext cx="748" cy="725"/>
              <a:chOff x="1895" y="2523"/>
              <a:chExt cx="748" cy="725"/>
            </a:xfrm>
          </p:grpSpPr>
          <p:sp>
            <p:nvSpPr>
              <p:cNvPr id="382005" name="Oval 53"/>
              <p:cNvSpPr>
                <a:spLocks noChangeArrowheads="1"/>
              </p:cNvSpPr>
              <p:nvPr/>
            </p:nvSpPr>
            <p:spPr bwMode="auto">
              <a:xfrm>
                <a:off x="1917" y="2545"/>
                <a:ext cx="726" cy="70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06" name="Rectangle 54"/>
              <p:cNvSpPr>
                <a:spLocks noChangeArrowheads="1"/>
              </p:cNvSpPr>
              <p:nvPr/>
            </p:nvSpPr>
            <p:spPr bwMode="auto">
              <a:xfrm>
                <a:off x="1895" y="2523"/>
                <a:ext cx="748" cy="7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07" name="Oval 55"/>
              <p:cNvSpPr>
                <a:spLocks noChangeArrowheads="1"/>
              </p:cNvSpPr>
              <p:nvPr/>
            </p:nvSpPr>
            <p:spPr bwMode="auto">
              <a:xfrm>
                <a:off x="2574" y="2545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08" name="Oval 56"/>
              <p:cNvSpPr>
                <a:spLocks noChangeArrowheads="1"/>
              </p:cNvSpPr>
              <p:nvPr/>
            </p:nvSpPr>
            <p:spPr bwMode="auto">
              <a:xfrm>
                <a:off x="1917" y="2546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09" name="Oval 57"/>
              <p:cNvSpPr>
                <a:spLocks noChangeArrowheads="1"/>
              </p:cNvSpPr>
              <p:nvPr/>
            </p:nvSpPr>
            <p:spPr bwMode="auto">
              <a:xfrm>
                <a:off x="1917" y="3181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10" name="Oval 58"/>
              <p:cNvSpPr>
                <a:spLocks noChangeArrowheads="1"/>
              </p:cNvSpPr>
              <p:nvPr/>
            </p:nvSpPr>
            <p:spPr bwMode="auto">
              <a:xfrm>
                <a:off x="2574" y="3180"/>
                <a:ext cx="46" cy="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</p:grpSp>
      <p:grpSp>
        <p:nvGrpSpPr>
          <p:cNvPr id="382011" name="Group 59"/>
          <p:cNvGrpSpPr>
            <a:grpSpLocks/>
          </p:cNvGrpSpPr>
          <p:nvPr/>
        </p:nvGrpSpPr>
        <p:grpSpPr bwMode="auto">
          <a:xfrm>
            <a:off x="2844800" y="1808163"/>
            <a:ext cx="2955925" cy="1008062"/>
            <a:chOff x="1941" y="2840"/>
            <a:chExt cx="2018" cy="635"/>
          </a:xfrm>
        </p:grpSpPr>
        <p:grpSp>
          <p:nvGrpSpPr>
            <p:cNvPr id="382012" name="Group 60"/>
            <p:cNvGrpSpPr>
              <a:grpSpLocks/>
            </p:cNvGrpSpPr>
            <p:nvPr/>
          </p:nvGrpSpPr>
          <p:grpSpPr bwMode="auto">
            <a:xfrm>
              <a:off x="1941" y="2840"/>
              <a:ext cx="658" cy="635"/>
              <a:chOff x="2145" y="2387"/>
              <a:chExt cx="658" cy="635"/>
            </a:xfrm>
          </p:grpSpPr>
          <p:sp>
            <p:nvSpPr>
              <p:cNvPr id="382013" name="Oval 61"/>
              <p:cNvSpPr>
                <a:spLocks noChangeArrowheads="1"/>
              </p:cNvSpPr>
              <p:nvPr/>
            </p:nvSpPr>
            <p:spPr bwMode="auto">
              <a:xfrm>
                <a:off x="2371" y="2591"/>
                <a:ext cx="205" cy="20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14" name="AutoShape 62"/>
              <p:cNvSpPr>
                <a:spLocks noChangeArrowheads="1"/>
              </p:cNvSpPr>
              <p:nvPr/>
            </p:nvSpPr>
            <p:spPr bwMode="auto">
              <a:xfrm>
                <a:off x="2393" y="2387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15" name="AutoShape 63"/>
              <p:cNvSpPr>
                <a:spLocks noChangeArrowheads="1"/>
              </p:cNvSpPr>
              <p:nvPr/>
            </p:nvSpPr>
            <p:spPr bwMode="auto">
              <a:xfrm rot="10800000">
                <a:off x="2394" y="2795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16" name="AutoShape 64"/>
              <p:cNvSpPr>
                <a:spLocks noChangeArrowheads="1"/>
              </p:cNvSpPr>
              <p:nvPr/>
            </p:nvSpPr>
            <p:spPr bwMode="auto">
              <a:xfrm rot="16200000">
                <a:off x="2179" y="2580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17" name="AutoShape 65"/>
              <p:cNvSpPr>
                <a:spLocks noChangeArrowheads="1"/>
              </p:cNvSpPr>
              <p:nvPr/>
            </p:nvSpPr>
            <p:spPr bwMode="auto">
              <a:xfrm rot="5400000">
                <a:off x="2610" y="2580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  <p:grpSp>
          <p:nvGrpSpPr>
            <p:cNvPr id="382018" name="Group 66"/>
            <p:cNvGrpSpPr>
              <a:grpSpLocks/>
            </p:cNvGrpSpPr>
            <p:nvPr/>
          </p:nvGrpSpPr>
          <p:grpSpPr bwMode="auto">
            <a:xfrm>
              <a:off x="3301" y="2840"/>
              <a:ext cx="658" cy="635"/>
              <a:chOff x="2145" y="2387"/>
              <a:chExt cx="658" cy="635"/>
            </a:xfrm>
          </p:grpSpPr>
          <p:sp>
            <p:nvSpPr>
              <p:cNvPr id="382019" name="Oval 67"/>
              <p:cNvSpPr>
                <a:spLocks noChangeArrowheads="1"/>
              </p:cNvSpPr>
              <p:nvPr/>
            </p:nvSpPr>
            <p:spPr bwMode="auto">
              <a:xfrm>
                <a:off x="2371" y="2591"/>
                <a:ext cx="205" cy="20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20" name="AutoShape 68"/>
              <p:cNvSpPr>
                <a:spLocks noChangeArrowheads="1"/>
              </p:cNvSpPr>
              <p:nvPr/>
            </p:nvSpPr>
            <p:spPr bwMode="auto">
              <a:xfrm>
                <a:off x="2393" y="2387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21" name="AutoShape 69"/>
              <p:cNvSpPr>
                <a:spLocks noChangeArrowheads="1"/>
              </p:cNvSpPr>
              <p:nvPr/>
            </p:nvSpPr>
            <p:spPr bwMode="auto">
              <a:xfrm rot="10800000">
                <a:off x="2394" y="2795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22" name="AutoShape 70"/>
              <p:cNvSpPr>
                <a:spLocks noChangeArrowheads="1"/>
              </p:cNvSpPr>
              <p:nvPr/>
            </p:nvSpPr>
            <p:spPr bwMode="auto">
              <a:xfrm rot="16200000">
                <a:off x="2179" y="2580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23" name="AutoShape 71"/>
              <p:cNvSpPr>
                <a:spLocks noChangeArrowheads="1"/>
              </p:cNvSpPr>
              <p:nvPr/>
            </p:nvSpPr>
            <p:spPr bwMode="auto">
              <a:xfrm rot="5400000">
                <a:off x="2610" y="2580"/>
                <a:ext cx="160" cy="22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</p:grpSp>
      </p:grpSp>
      <p:grpSp>
        <p:nvGrpSpPr>
          <p:cNvPr id="382024" name="Group 72"/>
          <p:cNvGrpSpPr>
            <a:grpSpLocks/>
          </p:cNvGrpSpPr>
          <p:nvPr/>
        </p:nvGrpSpPr>
        <p:grpSpPr bwMode="auto">
          <a:xfrm>
            <a:off x="2844800" y="1825625"/>
            <a:ext cx="963613" cy="1008063"/>
            <a:chOff x="2145" y="2387"/>
            <a:chExt cx="658" cy="635"/>
          </a:xfrm>
        </p:grpSpPr>
        <p:sp>
          <p:nvSpPr>
            <p:cNvPr id="382025" name="Oval 73"/>
            <p:cNvSpPr>
              <a:spLocks noChangeArrowheads="1"/>
            </p:cNvSpPr>
            <p:nvPr/>
          </p:nvSpPr>
          <p:spPr bwMode="auto">
            <a:xfrm>
              <a:off x="2371" y="2591"/>
              <a:ext cx="205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26" name="AutoShape 74"/>
            <p:cNvSpPr>
              <a:spLocks noChangeArrowheads="1"/>
            </p:cNvSpPr>
            <p:nvPr/>
          </p:nvSpPr>
          <p:spPr bwMode="auto">
            <a:xfrm>
              <a:off x="2393" y="2387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27" name="AutoShape 75"/>
            <p:cNvSpPr>
              <a:spLocks noChangeArrowheads="1"/>
            </p:cNvSpPr>
            <p:nvPr/>
          </p:nvSpPr>
          <p:spPr bwMode="auto">
            <a:xfrm rot="10800000">
              <a:off x="2394" y="2795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28" name="AutoShape 76"/>
            <p:cNvSpPr>
              <a:spLocks noChangeArrowheads="1"/>
            </p:cNvSpPr>
            <p:nvPr/>
          </p:nvSpPr>
          <p:spPr bwMode="auto">
            <a:xfrm rot="16200000">
              <a:off x="2179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29" name="AutoShape 77"/>
            <p:cNvSpPr>
              <a:spLocks noChangeArrowheads="1"/>
            </p:cNvSpPr>
            <p:nvPr/>
          </p:nvSpPr>
          <p:spPr bwMode="auto">
            <a:xfrm rot="5400000">
              <a:off x="2610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382030" name="Group 78"/>
          <p:cNvGrpSpPr>
            <a:grpSpLocks/>
          </p:cNvGrpSpPr>
          <p:nvPr/>
        </p:nvGrpSpPr>
        <p:grpSpPr bwMode="auto">
          <a:xfrm>
            <a:off x="4837113" y="1825625"/>
            <a:ext cx="963612" cy="1008063"/>
            <a:chOff x="2145" y="2387"/>
            <a:chExt cx="658" cy="635"/>
          </a:xfrm>
        </p:grpSpPr>
        <p:sp>
          <p:nvSpPr>
            <p:cNvPr id="382031" name="Oval 79"/>
            <p:cNvSpPr>
              <a:spLocks noChangeArrowheads="1"/>
            </p:cNvSpPr>
            <p:nvPr/>
          </p:nvSpPr>
          <p:spPr bwMode="auto">
            <a:xfrm>
              <a:off x="2371" y="2591"/>
              <a:ext cx="205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32" name="AutoShape 80"/>
            <p:cNvSpPr>
              <a:spLocks noChangeArrowheads="1"/>
            </p:cNvSpPr>
            <p:nvPr/>
          </p:nvSpPr>
          <p:spPr bwMode="auto">
            <a:xfrm>
              <a:off x="2393" y="2387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33" name="AutoShape 81"/>
            <p:cNvSpPr>
              <a:spLocks noChangeArrowheads="1"/>
            </p:cNvSpPr>
            <p:nvPr/>
          </p:nvSpPr>
          <p:spPr bwMode="auto">
            <a:xfrm rot="10800000">
              <a:off x="2394" y="2795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34" name="AutoShape 82"/>
            <p:cNvSpPr>
              <a:spLocks noChangeArrowheads="1"/>
            </p:cNvSpPr>
            <p:nvPr/>
          </p:nvSpPr>
          <p:spPr bwMode="auto">
            <a:xfrm rot="16200000">
              <a:off x="2179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35" name="AutoShape 83"/>
            <p:cNvSpPr>
              <a:spLocks noChangeArrowheads="1"/>
            </p:cNvSpPr>
            <p:nvPr/>
          </p:nvSpPr>
          <p:spPr bwMode="auto">
            <a:xfrm rot="5400000">
              <a:off x="2610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382036" name="Group 84"/>
          <p:cNvGrpSpPr>
            <a:grpSpLocks/>
          </p:cNvGrpSpPr>
          <p:nvPr/>
        </p:nvGrpSpPr>
        <p:grpSpPr bwMode="auto">
          <a:xfrm rot="-24192048">
            <a:off x="2844800" y="1825625"/>
            <a:ext cx="963613" cy="1008063"/>
            <a:chOff x="2145" y="2387"/>
            <a:chExt cx="658" cy="635"/>
          </a:xfrm>
        </p:grpSpPr>
        <p:sp>
          <p:nvSpPr>
            <p:cNvPr id="382037" name="Oval 85"/>
            <p:cNvSpPr>
              <a:spLocks noChangeArrowheads="1"/>
            </p:cNvSpPr>
            <p:nvPr/>
          </p:nvSpPr>
          <p:spPr bwMode="auto">
            <a:xfrm>
              <a:off x="2371" y="2591"/>
              <a:ext cx="205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38" name="AutoShape 86"/>
            <p:cNvSpPr>
              <a:spLocks noChangeArrowheads="1"/>
            </p:cNvSpPr>
            <p:nvPr/>
          </p:nvSpPr>
          <p:spPr bwMode="auto">
            <a:xfrm>
              <a:off x="2393" y="2387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39" name="AutoShape 87"/>
            <p:cNvSpPr>
              <a:spLocks noChangeArrowheads="1"/>
            </p:cNvSpPr>
            <p:nvPr/>
          </p:nvSpPr>
          <p:spPr bwMode="auto">
            <a:xfrm rot="10800000">
              <a:off x="2394" y="2795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40" name="AutoShape 88"/>
            <p:cNvSpPr>
              <a:spLocks noChangeArrowheads="1"/>
            </p:cNvSpPr>
            <p:nvPr/>
          </p:nvSpPr>
          <p:spPr bwMode="auto">
            <a:xfrm rot="16200000">
              <a:off x="2179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41" name="AutoShape 89"/>
            <p:cNvSpPr>
              <a:spLocks noChangeArrowheads="1"/>
            </p:cNvSpPr>
            <p:nvPr/>
          </p:nvSpPr>
          <p:spPr bwMode="auto">
            <a:xfrm rot="5400000">
              <a:off x="2610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382042" name="Group 90"/>
          <p:cNvGrpSpPr>
            <a:grpSpLocks/>
          </p:cNvGrpSpPr>
          <p:nvPr/>
        </p:nvGrpSpPr>
        <p:grpSpPr bwMode="auto">
          <a:xfrm rot="-24321625">
            <a:off x="4795838" y="1865313"/>
            <a:ext cx="1044575" cy="930275"/>
            <a:chOff x="2145" y="2387"/>
            <a:chExt cx="658" cy="635"/>
          </a:xfrm>
        </p:grpSpPr>
        <p:sp>
          <p:nvSpPr>
            <p:cNvPr id="382043" name="Oval 91"/>
            <p:cNvSpPr>
              <a:spLocks noChangeArrowheads="1"/>
            </p:cNvSpPr>
            <p:nvPr/>
          </p:nvSpPr>
          <p:spPr bwMode="auto">
            <a:xfrm>
              <a:off x="2371" y="2591"/>
              <a:ext cx="205" cy="2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44" name="AutoShape 92"/>
            <p:cNvSpPr>
              <a:spLocks noChangeArrowheads="1"/>
            </p:cNvSpPr>
            <p:nvPr/>
          </p:nvSpPr>
          <p:spPr bwMode="auto">
            <a:xfrm>
              <a:off x="2393" y="2387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45" name="AutoShape 93"/>
            <p:cNvSpPr>
              <a:spLocks noChangeArrowheads="1"/>
            </p:cNvSpPr>
            <p:nvPr/>
          </p:nvSpPr>
          <p:spPr bwMode="auto">
            <a:xfrm rot="10800000">
              <a:off x="2394" y="2795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46" name="AutoShape 94"/>
            <p:cNvSpPr>
              <a:spLocks noChangeArrowheads="1"/>
            </p:cNvSpPr>
            <p:nvPr/>
          </p:nvSpPr>
          <p:spPr bwMode="auto">
            <a:xfrm rot="16200000">
              <a:off x="2179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47" name="AutoShape 95"/>
            <p:cNvSpPr>
              <a:spLocks noChangeArrowheads="1"/>
            </p:cNvSpPr>
            <p:nvPr/>
          </p:nvSpPr>
          <p:spPr bwMode="auto">
            <a:xfrm rot="5400000">
              <a:off x="2610" y="2580"/>
              <a:ext cx="160" cy="22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382048" name="Text Box 96"/>
          <p:cNvSpPr txBox="1">
            <a:spLocks noChangeArrowheads="1"/>
          </p:cNvSpPr>
          <p:nvPr/>
        </p:nvSpPr>
        <p:spPr bwMode="auto">
          <a:xfrm>
            <a:off x="3441700" y="3206750"/>
            <a:ext cx="2027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4400">
                <a:solidFill>
                  <a:srgbClr val="B6B6B6"/>
                </a:solidFill>
                <a:latin typeface="Arial" charset="0"/>
              </a:rPr>
              <a:t>♥</a:t>
            </a:r>
          </a:p>
        </p:txBody>
      </p:sp>
      <p:sp>
        <p:nvSpPr>
          <p:cNvPr id="382049" name="Text Box 97"/>
          <p:cNvSpPr txBox="1">
            <a:spLocks noChangeArrowheads="1"/>
          </p:cNvSpPr>
          <p:nvPr/>
        </p:nvSpPr>
        <p:spPr bwMode="auto">
          <a:xfrm>
            <a:off x="3508375" y="3355975"/>
            <a:ext cx="1195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>
                <a:solidFill>
                  <a:srgbClr val="B6B6B6"/>
                </a:solidFill>
                <a:latin typeface="Arial" charset="0"/>
              </a:rPr>
              <a:t>♥</a:t>
            </a:r>
          </a:p>
        </p:txBody>
      </p:sp>
      <p:sp>
        <p:nvSpPr>
          <p:cNvPr id="382050" name="Text Box 98"/>
          <p:cNvSpPr txBox="1">
            <a:spLocks noChangeArrowheads="1"/>
          </p:cNvSpPr>
          <p:nvPr/>
        </p:nvSpPr>
        <p:spPr bwMode="auto">
          <a:xfrm>
            <a:off x="6467475" y="5300663"/>
            <a:ext cx="159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C3300"/>
                </a:solidFill>
                <a:latin typeface="Arial" charset="0"/>
              </a:rPr>
              <a:t>Operational</a:t>
            </a:r>
          </a:p>
        </p:txBody>
      </p:sp>
      <p:sp>
        <p:nvSpPr>
          <p:cNvPr id="382051" name="Text Box 99"/>
          <p:cNvSpPr txBox="1">
            <a:spLocks noChangeArrowheads="1"/>
          </p:cNvSpPr>
          <p:nvPr/>
        </p:nvSpPr>
        <p:spPr bwMode="auto">
          <a:xfrm>
            <a:off x="6167438" y="1987550"/>
            <a:ext cx="1595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C3300"/>
                </a:solidFill>
                <a:latin typeface="Arial" charset="0"/>
              </a:rPr>
              <a:t>Operational</a:t>
            </a:r>
          </a:p>
        </p:txBody>
      </p:sp>
      <p:grpSp>
        <p:nvGrpSpPr>
          <p:cNvPr id="382052" name="Group 100"/>
          <p:cNvGrpSpPr>
            <a:grpSpLocks/>
          </p:cNvGrpSpPr>
          <p:nvPr/>
        </p:nvGrpSpPr>
        <p:grpSpPr bwMode="auto">
          <a:xfrm>
            <a:off x="4073525" y="3500438"/>
            <a:ext cx="3324225" cy="935037"/>
            <a:chOff x="2780" y="1752"/>
            <a:chExt cx="2268" cy="589"/>
          </a:xfrm>
        </p:grpSpPr>
        <p:sp>
          <p:nvSpPr>
            <p:cNvPr id="382053" name="Line 101"/>
            <p:cNvSpPr>
              <a:spLocks noChangeShapeType="1"/>
            </p:cNvSpPr>
            <p:nvPr/>
          </p:nvSpPr>
          <p:spPr bwMode="auto">
            <a:xfrm flipV="1">
              <a:off x="5048" y="1752"/>
              <a:ext cx="0" cy="58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accent2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054" name="Line 102"/>
            <p:cNvSpPr>
              <a:spLocks noChangeShapeType="1"/>
            </p:cNvSpPr>
            <p:nvPr/>
          </p:nvSpPr>
          <p:spPr bwMode="auto">
            <a:xfrm flipH="1" flipV="1">
              <a:off x="2780" y="1752"/>
              <a:ext cx="22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accent2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055" name="Line 103"/>
            <p:cNvSpPr>
              <a:spLocks noChangeShapeType="1"/>
            </p:cNvSpPr>
            <p:nvPr/>
          </p:nvSpPr>
          <p:spPr bwMode="auto">
            <a:xfrm flipV="1">
              <a:off x="2780" y="1752"/>
              <a:ext cx="0" cy="58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accent2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82056" name="Group 104"/>
          <p:cNvGrpSpPr>
            <a:grpSpLocks/>
          </p:cNvGrpSpPr>
          <p:nvPr/>
        </p:nvGrpSpPr>
        <p:grpSpPr bwMode="auto">
          <a:xfrm>
            <a:off x="3940175" y="3248025"/>
            <a:ext cx="3722688" cy="1187450"/>
            <a:chOff x="2689" y="1593"/>
            <a:chExt cx="2540" cy="748"/>
          </a:xfrm>
        </p:grpSpPr>
        <p:sp>
          <p:nvSpPr>
            <p:cNvPr id="382057" name="Line 105"/>
            <p:cNvSpPr>
              <a:spLocks noChangeShapeType="1"/>
            </p:cNvSpPr>
            <p:nvPr/>
          </p:nvSpPr>
          <p:spPr bwMode="auto">
            <a:xfrm flipV="1">
              <a:off x="5229" y="1593"/>
              <a:ext cx="0" cy="748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058" name="Line 106"/>
            <p:cNvSpPr>
              <a:spLocks noChangeShapeType="1"/>
            </p:cNvSpPr>
            <p:nvPr/>
          </p:nvSpPr>
          <p:spPr bwMode="auto">
            <a:xfrm flipH="1">
              <a:off x="2689" y="1615"/>
              <a:ext cx="2540" cy="1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059" name="Line 107"/>
            <p:cNvSpPr>
              <a:spLocks noChangeShapeType="1"/>
            </p:cNvSpPr>
            <p:nvPr/>
          </p:nvSpPr>
          <p:spPr bwMode="auto">
            <a:xfrm flipV="1">
              <a:off x="2689" y="1593"/>
              <a:ext cx="0" cy="748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82060" name="Group 108"/>
          <p:cNvGrpSpPr>
            <a:grpSpLocks/>
          </p:cNvGrpSpPr>
          <p:nvPr/>
        </p:nvGrpSpPr>
        <p:grpSpPr bwMode="auto">
          <a:xfrm>
            <a:off x="3775075" y="4435475"/>
            <a:ext cx="1395413" cy="2017713"/>
            <a:chOff x="2508" y="2341"/>
            <a:chExt cx="952" cy="1271"/>
          </a:xfrm>
        </p:grpSpPr>
        <p:sp>
          <p:nvSpPr>
            <p:cNvPr id="382061" name="Rectangle 109"/>
            <p:cNvSpPr>
              <a:spLocks noChangeArrowheads="1"/>
            </p:cNvSpPr>
            <p:nvPr/>
          </p:nvSpPr>
          <p:spPr bwMode="auto">
            <a:xfrm>
              <a:off x="2508" y="2342"/>
              <a:ext cx="952" cy="127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62" name="Rectangle 110"/>
            <p:cNvSpPr>
              <a:spLocks noChangeArrowheads="1"/>
            </p:cNvSpPr>
            <p:nvPr/>
          </p:nvSpPr>
          <p:spPr bwMode="auto">
            <a:xfrm>
              <a:off x="2553" y="2341"/>
              <a:ext cx="86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063" name="Text Box 111"/>
            <p:cNvSpPr txBox="1">
              <a:spLocks noChangeArrowheads="1"/>
            </p:cNvSpPr>
            <p:nvPr/>
          </p:nvSpPr>
          <p:spPr bwMode="auto">
            <a:xfrm>
              <a:off x="2644" y="3362"/>
              <a:ext cx="6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accent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1pPr>
              <a:lvl2pPr marL="762000" indent="-571500"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sz="1600" b="1">
                  <a:solidFill>
                    <a:schemeClr val="tx1"/>
                  </a:solidFill>
                  <a:latin typeface="Arial" charset="0"/>
                </a:rPr>
                <a:t>AMC</a:t>
              </a:r>
            </a:p>
          </p:txBody>
        </p:sp>
      </p:grpSp>
      <p:sp>
        <p:nvSpPr>
          <p:cNvPr id="382064" name="Text Box 112"/>
          <p:cNvSpPr txBox="1">
            <a:spLocks noChangeArrowheads="1"/>
          </p:cNvSpPr>
          <p:nvPr/>
        </p:nvSpPr>
        <p:spPr bwMode="auto">
          <a:xfrm rot="16200000">
            <a:off x="1689893" y="4679157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IPMB-L</a:t>
            </a:r>
          </a:p>
        </p:txBody>
      </p:sp>
      <p:grpSp>
        <p:nvGrpSpPr>
          <p:cNvPr id="382065" name="Group 113"/>
          <p:cNvGrpSpPr>
            <a:grpSpLocks/>
          </p:cNvGrpSpPr>
          <p:nvPr/>
        </p:nvGrpSpPr>
        <p:grpSpPr bwMode="auto">
          <a:xfrm>
            <a:off x="4605338" y="3860800"/>
            <a:ext cx="2359025" cy="574675"/>
            <a:chOff x="3143" y="1979"/>
            <a:chExt cx="1610" cy="362"/>
          </a:xfrm>
        </p:grpSpPr>
        <p:sp>
          <p:nvSpPr>
            <p:cNvPr id="382066" name="Line 114"/>
            <p:cNvSpPr>
              <a:spLocks noChangeShapeType="1"/>
            </p:cNvSpPr>
            <p:nvPr/>
          </p:nvSpPr>
          <p:spPr bwMode="auto">
            <a:xfrm flipV="1">
              <a:off x="4753" y="1979"/>
              <a:ext cx="0" cy="362"/>
            </a:xfrm>
            <a:prstGeom prst="line">
              <a:avLst/>
            </a:prstGeom>
            <a:noFill/>
            <a:ln w="19050">
              <a:solidFill>
                <a:srgbClr val="03C36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03C36C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067" name="Line 115"/>
            <p:cNvSpPr>
              <a:spLocks noChangeShapeType="1"/>
            </p:cNvSpPr>
            <p:nvPr/>
          </p:nvSpPr>
          <p:spPr bwMode="auto">
            <a:xfrm flipH="1">
              <a:off x="3143" y="1979"/>
              <a:ext cx="1610" cy="0"/>
            </a:xfrm>
            <a:prstGeom prst="line">
              <a:avLst/>
            </a:prstGeom>
            <a:noFill/>
            <a:ln w="19050">
              <a:solidFill>
                <a:srgbClr val="03C36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03C36C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068" name="Line 116"/>
            <p:cNvSpPr>
              <a:spLocks noChangeShapeType="1"/>
            </p:cNvSpPr>
            <p:nvPr/>
          </p:nvSpPr>
          <p:spPr bwMode="auto">
            <a:xfrm flipV="1">
              <a:off x="3143" y="1979"/>
              <a:ext cx="0" cy="362"/>
            </a:xfrm>
            <a:prstGeom prst="line">
              <a:avLst/>
            </a:prstGeom>
            <a:noFill/>
            <a:ln w="19050">
              <a:solidFill>
                <a:srgbClr val="03C36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03C36C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82069" name="Group 117"/>
          <p:cNvGrpSpPr>
            <a:grpSpLocks/>
          </p:cNvGrpSpPr>
          <p:nvPr/>
        </p:nvGrpSpPr>
        <p:grpSpPr bwMode="auto">
          <a:xfrm>
            <a:off x="4638675" y="4003675"/>
            <a:ext cx="2060575" cy="792163"/>
            <a:chOff x="3166" y="2069"/>
            <a:chExt cx="1406" cy="499"/>
          </a:xfrm>
        </p:grpSpPr>
        <p:sp>
          <p:nvSpPr>
            <p:cNvPr id="382070" name="Line 118"/>
            <p:cNvSpPr>
              <a:spLocks noChangeShapeType="1"/>
            </p:cNvSpPr>
            <p:nvPr/>
          </p:nvSpPr>
          <p:spPr bwMode="auto">
            <a:xfrm flipV="1">
              <a:off x="4572" y="2069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071" name="Line 119"/>
            <p:cNvSpPr>
              <a:spLocks noChangeShapeType="1"/>
            </p:cNvSpPr>
            <p:nvPr/>
          </p:nvSpPr>
          <p:spPr bwMode="auto">
            <a:xfrm flipH="1" flipV="1">
              <a:off x="3211" y="2069"/>
              <a:ext cx="13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072" name="Line 120"/>
            <p:cNvSpPr>
              <a:spLocks noChangeShapeType="1"/>
            </p:cNvSpPr>
            <p:nvPr/>
          </p:nvSpPr>
          <p:spPr bwMode="auto">
            <a:xfrm flipV="1">
              <a:off x="3211" y="2069"/>
              <a:ext cx="0" cy="4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073" name="Line 121"/>
            <p:cNvSpPr>
              <a:spLocks noChangeShapeType="1"/>
            </p:cNvSpPr>
            <p:nvPr/>
          </p:nvSpPr>
          <p:spPr bwMode="auto">
            <a:xfrm flipH="1" flipV="1">
              <a:off x="3166" y="2568"/>
              <a:ext cx="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sp>
        <p:nvSpPr>
          <p:cNvPr id="382074" name="Text Box 122"/>
          <p:cNvSpPr txBox="1">
            <a:spLocks noChangeArrowheads="1"/>
          </p:cNvSpPr>
          <p:nvPr/>
        </p:nvSpPr>
        <p:spPr bwMode="auto">
          <a:xfrm>
            <a:off x="3706813" y="5300663"/>
            <a:ext cx="1595437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5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C3300"/>
                </a:solidFill>
                <a:latin typeface="Arial" charset="0"/>
              </a:rPr>
              <a:t>MMC</a:t>
            </a:r>
          </a:p>
          <a:p>
            <a:pPr algn="ctr" defTabSz="914400">
              <a:lnSpc>
                <a:spcPct val="5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rgbClr val="CC3300"/>
                </a:solidFill>
                <a:latin typeface="Arial" charset="0"/>
              </a:rPr>
              <a:t>operational</a:t>
            </a:r>
          </a:p>
        </p:txBody>
      </p:sp>
      <p:sp>
        <p:nvSpPr>
          <p:cNvPr id="382075" name="Line 123"/>
          <p:cNvSpPr>
            <a:spLocks noChangeShapeType="1"/>
          </p:cNvSpPr>
          <p:nvPr/>
        </p:nvSpPr>
        <p:spPr bwMode="auto">
          <a:xfrm flipV="1">
            <a:off x="1016000" y="3643313"/>
            <a:ext cx="0" cy="792162"/>
          </a:xfrm>
          <a:prstGeom prst="line">
            <a:avLst/>
          </a:prstGeom>
          <a:noFill/>
          <a:ln w="38100" cmpd="dbl">
            <a:solidFill>
              <a:srgbClr val="00008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00081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382076" name="Text Box 124"/>
          <p:cNvSpPr txBox="1">
            <a:spLocks noChangeArrowheads="1"/>
          </p:cNvSpPr>
          <p:nvPr/>
        </p:nvSpPr>
        <p:spPr bwMode="auto">
          <a:xfrm rot="16200000">
            <a:off x="711200" y="45354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400">
                <a:solidFill>
                  <a:schemeClr val="tx1"/>
                </a:solidFill>
                <a:latin typeface="Arial" charset="0"/>
              </a:rPr>
              <a:t>I2C</a:t>
            </a:r>
          </a:p>
        </p:txBody>
      </p:sp>
      <p:grpSp>
        <p:nvGrpSpPr>
          <p:cNvPr id="382077" name="Group 125"/>
          <p:cNvGrpSpPr>
            <a:grpSpLocks/>
          </p:cNvGrpSpPr>
          <p:nvPr/>
        </p:nvGrpSpPr>
        <p:grpSpPr bwMode="auto">
          <a:xfrm>
            <a:off x="6659563" y="4327525"/>
            <a:ext cx="1228725" cy="1476375"/>
            <a:chOff x="4526" y="2341"/>
            <a:chExt cx="839" cy="930"/>
          </a:xfrm>
        </p:grpSpPr>
        <p:sp>
          <p:nvSpPr>
            <p:cNvPr id="382078" name="Rectangle 126"/>
            <p:cNvSpPr>
              <a:spLocks noChangeArrowheads="1"/>
            </p:cNvSpPr>
            <p:nvPr/>
          </p:nvSpPr>
          <p:spPr bwMode="auto">
            <a:xfrm>
              <a:off x="4526" y="2772"/>
              <a:ext cx="839" cy="4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FFFF99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grpSp>
          <p:nvGrpSpPr>
            <p:cNvPr id="382079" name="Group 127"/>
            <p:cNvGrpSpPr>
              <a:grpSpLocks/>
            </p:cNvGrpSpPr>
            <p:nvPr/>
          </p:nvGrpSpPr>
          <p:grpSpPr bwMode="auto">
            <a:xfrm>
              <a:off x="4617" y="2863"/>
              <a:ext cx="635" cy="363"/>
              <a:chOff x="1691" y="3135"/>
              <a:chExt cx="635" cy="363"/>
            </a:xfrm>
          </p:grpSpPr>
          <p:sp>
            <p:nvSpPr>
              <p:cNvPr id="382080" name="Rectangle 128"/>
              <p:cNvSpPr>
                <a:spLocks noChangeArrowheads="1"/>
              </p:cNvSpPr>
              <p:nvPr/>
            </p:nvSpPr>
            <p:spPr bwMode="auto">
              <a:xfrm>
                <a:off x="1782" y="3203"/>
                <a:ext cx="454" cy="227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081" name="Text Box 129"/>
              <p:cNvSpPr txBox="1">
                <a:spLocks noChangeArrowheads="1"/>
              </p:cNvSpPr>
              <p:nvPr/>
            </p:nvSpPr>
            <p:spPr bwMode="auto">
              <a:xfrm>
                <a:off x="1691" y="3203"/>
                <a:ext cx="63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accent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1pPr>
                <a:lvl2pPr marL="762000" indent="-571500"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de-DE" sz="1600" b="1">
                    <a:solidFill>
                      <a:schemeClr val="bg1"/>
                    </a:solidFill>
                    <a:latin typeface="Arial" charset="0"/>
                  </a:rPr>
                  <a:t>FRU-ID</a:t>
                </a:r>
              </a:p>
            </p:txBody>
          </p:sp>
          <p:grpSp>
            <p:nvGrpSpPr>
              <p:cNvPr id="382082" name="Group 130"/>
              <p:cNvGrpSpPr>
                <a:grpSpLocks/>
              </p:cNvGrpSpPr>
              <p:nvPr/>
            </p:nvGrpSpPr>
            <p:grpSpPr bwMode="auto">
              <a:xfrm>
                <a:off x="1827" y="3135"/>
                <a:ext cx="363" cy="68"/>
                <a:chOff x="1895" y="3090"/>
                <a:chExt cx="363" cy="68"/>
              </a:xfrm>
            </p:grpSpPr>
            <p:sp>
              <p:nvSpPr>
                <p:cNvPr id="382083" name="Rectangle 131"/>
                <p:cNvSpPr>
                  <a:spLocks noChangeArrowheads="1"/>
                </p:cNvSpPr>
                <p:nvPr/>
              </p:nvSpPr>
              <p:spPr bwMode="auto">
                <a:xfrm>
                  <a:off x="1986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084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95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08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099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08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212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82087" name="Group 135"/>
              <p:cNvGrpSpPr>
                <a:grpSpLocks/>
              </p:cNvGrpSpPr>
              <p:nvPr/>
            </p:nvGrpSpPr>
            <p:grpSpPr bwMode="auto">
              <a:xfrm>
                <a:off x="1827" y="3430"/>
                <a:ext cx="363" cy="68"/>
                <a:chOff x="1895" y="3090"/>
                <a:chExt cx="363" cy="68"/>
              </a:xfrm>
            </p:grpSpPr>
            <p:sp>
              <p:nvSpPr>
                <p:cNvPr id="382088" name="Rectangle 136"/>
                <p:cNvSpPr>
                  <a:spLocks noChangeArrowheads="1"/>
                </p:cNvSpPr>
                <p:nvPr/>
              </p:nvSpPr>
              <p:spPr bwMode="auto">
                <a:xfrm>
                  <a:off x="1986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089" name="Rectangle 137"/>
                <p:cNvSpPr>
                  <a:spLocks noChangeArrowheads="1"/>
                </p:cNvSpPr>
                <p:nvPr/>
              </p:nvSpPr>
              <p:spPr bwMode="auto">
                <a:xfrm>
                  <a:off x="1895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09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099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09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12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382092" name="Line 140"/>
            <p:cNvSpPr>
              <a:spLocks noChangeShapeType="1"/>
            </p:cNvSpPr>
            <p:nvPr/>
          </p:nvSpPr>
          <p:spPr bwMode="auto">
            <a:xfrm flipV="1">
              <a:off x="4934" y="2341"/>
              <a:ext cx="0" cy="590"/>
            </a:xfrm>
            <a:prstGeom prst="line">
              <a:avLst/>
            </a:prstGeom>
            <a:noFill/>
            <a:ln w="38100" cmpd="dbl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accent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82093" name="Group 141"/>
          <p:cNvGrpSpPr>
            <a:grpSpLocks/>
          </p:cNvGrpSpPr>
          <p:nvPr/>
        </p:nvGrpSpPr>
        <p:grpSpPr bwMode="auto">
          <a:xfrm>
            <a:off x="1614488" y="2924175"/>
            <a:ext cx="5614987" cy="1511300"/>
            <a:chOff x="1102" y="1389"/>
            <a:chExt cx="3832" cy="952"/>
          </a:xfrm>
        </p:grpSpPr>
        <p:sp>
          <p:nvSpPr>
            <p:cNvPr id="382094" name="Line 142"/>
            <p:cNvSpPr>
              <a:spLocks noChangeShapeType="1"/>
            </p:cNvSpPr>
            <p:nvPr/>
          </p:nvSpPr>
          <p:spPr bwMode="auto">
            <a:xfrm flipV="1">
              <a:off x="4934" y="1820"/>
              <a:ext cx="0" cy="521"/>
            </a:xfrm>
            <a:prstGeom prst="line">
              <a:avLst/>
            </a:prstGeom>
            <a:noFill/>
            <a:ln w="38100" cmpd="dbl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095" name="Line 143"/>
            <p:cNvSpPr>
              <a:spLocks noChangeShapeType="1"/>
            </p:cNvSpPr>
            <p:nvPr/>
          </p:nvSpPr>
          <p:spPr bwMode="auto">
            <a:xfrm flipH="1" flipV="1">
              <a:off x="1102" y="1820"/>
              <a:ext cx="3832" cy="0"/>
            </a:xfrm>
            <a:prstGeom prst="line">
              <a:avLst/>
            </a:prstGeom>
            <a:noFill/>
            <a:ln w="38100" cmpd="dbl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096" name="Line 144"/>
            <p:cNvSpPr>
              <a:spLocks noChangeShapeType="1"/>
            </p:cNvSpPr>
            <p:nvPr/>
          </p:nvSpPr>
          <p:spPr bwMode="auto">
            <a:xfrm flipV="1">
              <a:off x="1102" y="1820"/>
              <a:ext cx="0" cy="521"/>
            </a:xfrm>
            <a:prstGeom prst="line">
              <a:avLst/>
            </a:prstGeom>
            <a:noFill/>
            <a:ln w="38100" cmpd="dbl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097" name="Line 145"/>
            <p:cNvSpPr>
              <a:spLocks noChangeShapeType="1"/>
            </p:cNvSpPr>
            <p:nvPr/>
          </p:nvSpPr>
          <p:spPr bwMode="auto">
            <a:xfrm flipV="1">
              <a:off x="4230" y="1389"/>
              <a:ext cx="0" cy="431"/>
            </a:xfrm>
            <a:prstGeom prst="line">
              <a:avLst/>
            </a:prstGeom>
            <a:noFill/>
            <a:ln w="38100" cmpd="dbl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82098" name="Group 146"/>
          <p:cNvGrpSpPr>
            <a:grpSpLocks/>
          </p:cNvGrpSpPr>
          <p:nvPr/>
        </p:nvGrpSpPr>
        <p:grpSpPr bwMode="auto">
          <a:xfrm>
            <a:off x="1614488" y="2925763"/>
            <a:ext cx="5614987" cy="1511300"/>
            <a:chOff x="1102" y="1389"/>
            <a:chExt cx="3832" cy="952"/>
          </a:xfrm>
        </p:grpSpPr>
        <p:sp>
          <p:nvSpPr>
            <p:cNvPr id="382099" name="Line 147"/>
            <p:cNvSpPr>
              <a:spLocks noChangeShapeType="1"/>
            </p:cNvSpPr>
            <p:nvPr/>
          </p:nvSpPr>
          <p:spPr bwMode="auto">
            <a:xfrm flipV="1">
              <a:off x="4934" y="1820"/>
              <a:ext cx="0" cy="521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100" name="Line 148"/>
            <p:cNvSpPr>
              <a:spLocks noChangeShapeType="1"/>
            </p:cNvSpPr>
            <p:nvPr/>
          </p:nvSpPr>
          <p:spPr bwMode="auto">
            <a:xfrm flipH="1" flipV="1">
              <a:off x="1102" y="1820"/>
              <a:ext cx="3832" cy="0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101" name="Line 149"/>
            <p:cNvSpPr>
              <a:spLocks noChangeShapeType="1"/>
            </p:cNvSpPr>
            <p:nvPr/>
          </p:nvSpPr>
          <p:spPr bwMode="auto">
            <a:xfrm flipV="1">
              <a:off x="1102" y="1820"/>
              <a:ext cx="0" cy="521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102" name="Line 150"/>
            <p:cNvSpPr>
              <a:spLocks noChangeShapeType="1"/>
            </p:cNvSpPr>
            <p:nvPr/>
          </p:nvSpPr>
          <p:spPr bwMode="auto">
            <a:xfrm flipV="1">
              <a:off x="4230" y="1389"/>
              <a:ext cx="0" cy="431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82103" name="Group 151"/>
          <p:cNvGrpSpPr>
            <a:grpSpLocks/>
          </p:cNvGrpSpPr>
          <p:nvPr/>
        </p:nvGrpSpPr>
        <p:grpSpPr bwMode="auto">
          <a:xfrm>
            <a:off x="1614488" y="2924175"/>
            <a:ext cx="5614987" cy="1511300"/>
            <a:chOff x="1102" y="1389"/>
            <a:chExt cx="3832" cy="952"/>
          </a:xfrm>
        </p:grpSpPr>
        <p:sp>
          <p:nvSpPr>
            <p:cNvPr id="382104" name="Line 152"/>
            <p:cNvSpPr>
              <a:spLocks noChangeShapeType="1"/>
            </p:cNvSpPr>
            <p:nvPr/>
          </p:nvSpPr>
          <p:spPr bwMode="auto">
            <a:xfrm flipV="1">
              <a:off x="4934" y="1820"/>
              <a:ext cx="0" cy="521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105" name="Line 153"/>
            <p:cNvSpPr>
              <a:spLocks noChangeShapeType="1"/>
            </p:cNvSpPr>
            <p:nvPr/>
          </p:nvSpPr>
          <p:spPr bwMode="auto">
            <a:xfrm flipH="1" flipV="1">
              <a:off x="1102" y="1820"/>
              <a:ext cx="3832" cy="0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106" name="Line 154"/>
            <p:cNvSpPr>
              <a:spLocks noChangeShapeType="1"/>
            </p:cNvSpPr>
            <p:nvPr/>
          </p:nvSpPr>
          <p:spPr bwMode="auto">
            <a:xfrm flipV="1">
              <a:off x="1102" y="1820"/>
              <a:ext cx="0" cy="521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107" name="Line 155"/>
            <p:cNvSpPr>
              <a:spLocks noChangeShapeType="1"/>
            </p:cNvSpPr>
            <p:nvPr/>
          </p:nvSpPr>
          <p:spPr bwMode="auto">
            <a:xfrm flipV="1">
              <a:off x="4230" y="1389"/>
              <a:ext cx="0" cy="431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CC33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82108" name="Group 156"/>
          <p:cNvGrpSpPr>
            <a:grpSpLocks/>
          </p:cNvGrpSpPr>
          <p:nvPr/>
        </p:nvGrpSpPr>
        <p:grpSpPr bwMode="auto">
          <a:xfrm>
            <a:off x="3635375" y="5084763"/>
            <a:ext cx="1593850" cy="757237"/>
            <a:chOff x="1578" y="2840"/>
            <a:chExt cx="1088" cy="477"/>
          </a:xfrm>
        </p:grpSpPr>
        <p:sp>
          <p:nvSpPr>
            <p:cNvPr id="382109" name="Rectangle 157"/>
            <p:cNvSpPr>
              <a:spLocks noChangeArrowheads="1"/>
            </p:cNvSpPr>
            <p:nvPr/>
          </p:nvSpPr>
          <p:spPr bwMode="auto">
            <a:xfrm>
              <a:off x="1691" y="2840"/>
              <a:ext cx="885" cy="47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FFFF99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110" name="Text Box 158"/>
            <p:cNvSpPr txBox="1">
              <a:spLocks noChangeArrowheads="1"/>
            </p:cNvSpPr>
            <p:nvPr/>
          </p:nvSpPr>
          <p:spPr bwMode="auto">
            <a:xfrm>
              <a:off x="1578" y="2954"/>
              <a:ext cx="10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accent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1pPr>
              <a:lvl2pPr marL="762000" indent="-571500"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sz="1600" b="1">
                  <a:solidFill>
                    <a:srgbClr val="CC3300"/>
                  </a:solidFill>
                  <a:latin typeface="Arial" charset="0"/>
                </a:rPr>
                <a:t>Operational</a:t>
              </a:r>
            </a:p>
          </p:txBody>
        </p:sp>
      </p:grpSp>
      <p:grpSp>
        <p:nvGrpSpPr>
          <p:cNvPr id="382111" name="Group 159"/>
          <p:cNvGrpSpPr>
            <a:grpSpLocks/>
          </p:cNvGrpSpPr>
          <p:nvPr/>
        </p:nvGrpSpPr>
        <p:grpSpPr bwMode="auto">
          <a:xfrm>
            <a:off x="1016000" y="3392488"/>
            <a:ext cx="996950" cy="576262"/>
            <a:chOff x="693" y="1684"/>
            <a:chExt cx="681" cy="363"/>
          </a:xfrm>
        </p:grpSpPr>
        <p:grpSp>
          <p:nvGrpSpPr>
            <p:cNvPr id="382112" name="Group 160"/>
            <p:cNvGrpSpPr>
              <a:grpSpLocks/>
            </p:cNvGrpSpPr>
            <p:nvPr/>
          </p:nvGrpSpPr>
          <p:grpSpPr bwMode="auto">
            <a:xfrm>
              <a:off x="739" y="1684"/>
              <a:ext cx="635" cy="363"/>
              <a:chOff x="1691" y="3135"/>
              <a:chExt cx="635" cy="363"/>
            </a:xfrm>
          </p:grpSpPr>
          <p:sp>
            <p:nvSpPr>
              <p:cNvPr id="382113" name="Rectangle 161"/>
              <p:cNvSpPr>
                <a:spLocks noChangeArrowheads="1"/>
              </p:cNvSpPr>
              <p:nvPr/>
            </p:nvSpPr>
            <p:spPr bwMode="auto">
              <a:xfrm>
                <a:off x="1782" y="3203"/>
                <a:ext cx="454" cy="227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114" name="Text Box 162"/>
              <p:cNvSpPr txBox="1">
                <a:spLocks noChangeArrowheads="1"/>
              </p:cNvSpPr>
              <p:nvPr/>
            </p:nvSpPr>
            <p:spPr bwMode="auto">
              <a:xfrm>
                <a:off x="1691" y="3203"/>
                <a:ext cx="63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accent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1pPr>
                <a:lvl2pPr marL="762000" indent="-571500"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de-DE" sz="1600" b="1">
                    <a:solidFill>
                      <a:schemeClr val="bg1"/>
                    </a:solidFill>
                    <a:latin typeface="Arial" charset="0"/>
                  </a:rPr>
                  <a:t>FRU-ID</a:t>
                </a:r>
              </a:p>
            </p:txBody>
          </p:sp>
          <p:grpSp>
            <p:nvGrpSpPr>
              <p:cNvPr id="382115" name="Group 163"/>
              <p:cNvGrpSpPr>
                <a:grpSpLocks/>
              </p:cNvGrpSpPr>
              <p:nvPr/>
            </p:nvGrpSpPr>
            <p:grpSpPr bwMode="auto">
              <a:xfrm>
                <a:off x="1827" y="3135"/>
                <a:ext cx="363" cy="68"/>
                <a:chOff x="1895" y="3090"/>
                <a:chExt cx="363" cy="68"/>
              </a:xfrm>
            </p:grpSpPr>
            <p:sp>
              <p:nvSpPr>
                <p:cNvPr id="382116" name="Rectangle 164"/>
                <p:cNvSpPr>
                  <a:spLocks noChangeArrowheads="1"/>
                </p:cNvSpPr>
                <p:nvPr/>
              </p:nvSpPr>
              <p:spPr bwMode="auto">
                <a:xfrm>
                  <a:off x="1986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117" name="Rectangle 165"/>
                <p:cNvSpPr>
                  <a:spLocks noChangeArrowheads="1"/>
                </p:cNvSpPr>
                <p:nvPr/>
              </p:nvSpPr>
              <p:spPr bwMode="auto">
                <a:xfrm>
                  <a:off x="1895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11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099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11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212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82120" name="Group 168"/>
              <p:cNvGrpSpPr>
                <a:grpSpLocks/>
              </p:cNvGrpSpPr>
              <p:nvPr/>
            </p:nvGrpSpPr>
            <p:grpSpPr bwMode="auto">
              <a:xfrm>
                <a:off x="1827" y="3430"/>
                <a:ext cx="363" cy="68"/>
                <a:chOff x="1895" y="3090"/>
                <a:chExt cx="363" cy="68"/>
              </a:xfrm>
            </p:grpSpPr>
            <p:sp>
              <p:nvSpPr>
                <p:cNvPr id="382121" name="Rectangle 169"/>
                <p:cNvSpPr>
                  <a:spLocks noChangeArrowheads="1"/>
                </p:cNvSpPr>
                <p:nvPr/>
              </p:nvSpPr>
              <p:spPr bwMode="auto">
                <a:xfrm>
                  <a:off x="1986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122" name="Rectangle 170"/>
                <p:cNvSpPr>
                  <a:spLocks noChangeArrowheads="1"/>
                </p:cNvSpPr>
                <p:nvPr/>
              </p:nvSpPr>
              <p:spPr bwMode="auto">
                <a:xfrm>
                  <a:off x="1895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12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099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12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212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382125" name="Line 173"/>
            <p:cNvSpPr>
              <a:spLocks noChangeShapeType="1"/>
            </p:cNvSpPr>
            <p:nvPr/>
          </p:nvSpPr>
          <p:spPr bwMode="auto">
            <a:xfrm flipV="1">
              <a:off x="693" y="1842"/>
              <a:ext cx="136" cy="1"/>
            </a:xfrm>
            <a:prstGeom prst="line">
              <a:avLst/>
            </a:prstGeom>
            <a:noFill/>
            <a:ln w="38100" cmpd="dbl">
              <a:solidFill>
                <a:srgbClr val="00008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000081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82126" name="Group 174"/>
          <p:cNvGrpSpPr>
            <a:grpSpLocks/>
          </p:cNvGrpSpPr>
          <p:nvPr/>
        </p:nvGrpSpPr>
        <p:grpSpPr bwMode="auto">
          <a:xfrm>
            <a:off x="2079625" y="4076700"/>
            <a:ext cx="2392363" cy="358775"/>
            <a:chOff x="1419" y="2114"/>
            <a:chExt cx="1542" cy="227"/>
          </a:xfrm>
        </p:grpSpPr>
        <p:sp>
          <p:nvSpPr>
            <p:cNvPr id="382127" name="Line 175"/>
            <p:cNvSpPr>
              <a:spLocks noChangeShapeType="1"/>
            </p:cNvSpPr>
            <p:nvPr/>
          </p:nvSpPr>
          <p:spPr bwMode="auto">
            <a:xfrm flipV="1">
              <a:off x="1419" y="2115"/>
              <a:ext cx="0" cy="226"/>
            </a:xfrm>
            <a:prstGeom prst="line">
              <a:avLst/>
            </a:prstGeom>
            <a:noFill/>
            <a:ln w="38100" cmpd="dbl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128" name="Line 176"/>
            <p:cNvSpPr>
              <a:spLocks noChangeShapeType="1"/>
            </p:cNvSpPr>
            <p:nvPr/>
          </p:nvSpPr>
          <p:spPr bwMode="auto">
            <a:xfrm>
              <a:off x="1419" y="2114"/>
              <a:ext cx="1542" cy="1"/>
            </a:xfrm>
            <a:prstGeom prst="line">
              <a:avLst/>
            </a:prstGeom>
            <a:noFill/>
            <a:ln w="38100" cmpd="dbl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129" name="Line 177"/>
            <p:cNvSpPr>
              <a:spLocks noChangeShapeType="1"/>
            </p:cNvSpPr>
            <p:nvPr/>
          </p:nvSpPr>
          <p:spPr bwMode="auto">
            <a:xfrm flipV="1">
              <a:off x="2961" y="2115"/>
              <a:ext cx="0" cy="226"/>
            </a:xfrm>
            <a:prstGeom prst="line">
              <a:avLst/>
            </a:prstGeom>
            <a:noFill/>
            <a:ln w="38100" cmpd="dbl">
              <a:solidFill>
                <a:srgbClr val="B6B6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B6B6B6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82130" name="Group 178"/>
          <p:cNvGrpSpPr>
            <a:grpSpLocks/>
          </p:cNvGrpSpPr>
          <p:nvPr/>
        </p:nvGrpSpPr>
        <p:grpSpPr bwMode="auto">
          <a:xfrm>
            <a:off x="2079625" y="4076700"/>
            <a:ext cx="2392363" cy="358775"/>
            <a:chOff x="1419" y="2114"/>
            <a:chExt cx="1542" cy="227"/>
          </a:xfrm>
        </p:grpSpPr>
        <p:sp>
          <p:nvSpPr>
            <p:cNvPr id="382131" name="Line 179"/>
            <p:cNvSpPr>
              <a:spLocks noChangeShapeType="1"/>
            </p:cNvSpPr>
            <p:nvPr/>
          </p:nvSpPr>
          <p:spPr bwMode="auto">
            <a:xfrm flipV="1">
              <a:off x="1419" y="2115"/>
              <a:ext cx="0" cy="226"/>
            </a:xfrm>
            <a:prstGeom prst="line">
              <a:avLst/>
            </a:prstGeom>
            <a:noFill/>
            <a:ln w="38100" cmpd="dbl">
              <a:solidFill>
                <a:srgbClr val="7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7800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132" name="Line 180"/>
            <p:cNvSpPr>
              <a:spLocks noChangeShapeType="1"/>
            </p:cNvSpPr>
            <p:nvPr/>
          </p:nvSpPr>
          <p:spPr bwMode="auto">
            <a:xfrm>
              <a:off x="1419" y="2114"/>
              <a:ext cx="1542" cy="1"/>
            </a:xfrm>
            <a:prstGeom prst="line">
              <a:avLst/>
            </a:prstGeom>
            <a:noFill/>
            <a:ln w="38100" cmpd="dbl">
              <a:solidFill>
                <a:srgbClr val="7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7800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  <p:sp>
          <p:nvSpPr>
            <p:cNvPr id="382133" name="Line 181"/>
            <p:cNvSpPr>
              <a:spLocks noChangeShapeType="1"/>
            </p:cNvSpPr>
            <p:nvPr/>
          </p:nvSpPr>
          <p:spPr bwMode="auto">
            <a:xfrm flipV="1">
              <a:off x="2961" y="2115"/>
              <a:ext cx="0" cy="226"/>
            </a:xfrm>
            <a:prstGeom prst="line">
              <a:avLst/>
            </a:prstGeom>
            <a:noFill/>
            <a:ln w="38100" cmpd="dbl">
              <a:solidFill>
                <a:srgbClr val="7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7800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grpSp>
        <p:nvGrpSpPr>
          <p:cNvPr id="382134" name="Group 182"/>
          <p:cNvGrpSpPr>
            <a:grpSpLocks/>
          </p:cNvGrpSpPr>
          <p:nvPr/>
        </p:nvGrpSpPr>
        <p:grpSpPr bwMode="auto">
          <a:xfrm rot="16200000">
            <a:off x="7850981" y="5699919"/>
            <a:ext cx="930275" cy="719138"/>
            <a:chOff x="4644" y="3612"/>
            <a:chExt cx="635" cy="363"/>
          </a:xfrm>
        </p:grpSpPr>
        <p:sp>
          <p:nvSpPr>
            <p:cNvPr id="382135" name="AutoShape 183"/>
            <p:cNvSpPr>
              <a:spLocks noChangeArrowheads="1"/>
            </p:cNvSpPr>
            <p:nvPr/>
          </p:nvSpPr>
          <p:spPr bwMode="auto">
            <a:xfrm>
              <a:off x="4662" y="3612"/>
              <a:ext cx="589" cy="363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tx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382136" name="Text Box 184"/>
            <p:cNvSpPr txBox="1">
              <a:spLocks noChangeArrowheads="1"/>
            </p:cNvSpPr>
            <p:nvPr/>
          </p:nvSpPr>
          <p:spPr bwMode="auto">
            <a:xfrm>
              <a:off x="4644" y="3701"/>
              <a:ext cx="63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chemeClr val="accent1">
                        <a:gamma/>
                        <a:shade val="60000"/>
                        <a:invGamma/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1pPr>
              <a:lvl2pPr marL="762000" indent="-571500"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lnSpc>
                  <a:spcPct val="82000"/>
                </a:lnSpc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lnSpc>
                  <a:spcPct val="8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sz="1600" b="1" dirty="0" smtClean="0">
                  <a:solidFill>
                    <a:schemeClr val="tx1"/>
                  </a:solidFill>
                  <a:latin typeface="Arial" charset="0"/>
                </a:rPr>
                <a:t>AC</a:t>
              </a:r>
              <a:endParaRPr lang="de-DE" sz="1600" b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382138" name="Text Box 186"/>
          <p:cNvSpPr txBox="1">
            <a:spLocks noChangeArrowheads="1"/>
          </p:cNvSpPr>
          <p:nvPr/>
        </p:nvSpPr>
        <p:spPr bwMode="auto">
          <a:xfrm>
            <a:off x="2484438" y="6137275"/>
            <a:ext cx="1163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000">
                <a:latin typeface="Verdana" charset="0"/>
              </a:rPr>
              <a:t>source: Schroff</a:t>
            </a:r>
          </a:p>
        </p:txBody>
      </p:sp>
      <p:grpSp>
        <p:nvGrpSpPr>
          <p:cNvPr id="382139" name="Group 187"/>
          <p:cNvGrpSpPr>
            <a:grpSpLocks/>
          </p:cNvGrpSpPr>
          <p:nvPr/>
        </p:nvGrpSpPr>
        <p:grpSpPr bwMode="auto">
          <a:xfrm>
            <a:off x="3851275" y="4471988"/>
            <a:ext cx="1262063" cy="1331912"/>
            <a:chOff x="2621" y="2364"/>
            <a:chExt cx="861" cy="839"/>
          </a:xfrm>
        </p:grpSpPr>
        <p:sp>
          <p:nvSpPr>
            <p:cNvPr id="382140" name="Rectangle 188"/>
            <p:cNvSpPr>
              <a:spLocks noChangeArrowheads="1"/>
            </p:cNvSpPr>
            <p:nvPr/>
          </p:nvSpPr>
          <p:spPr bwMode="auto">
            <a:xfrm>
              <a:off x="2621" y="2704"/>
              <a:ext cx="861" cy="4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FFFF99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grpSp>
          <p:nvGrpSpPr>
            <p:cNvPr id="382141" name="Group 189"/>
            <p:cNvGrpSpPr>
              <a:grpSpLocks/>
            </p:cNvGrpSpPr>
            <p:nvPr/>
          </p:nvGrpSpPr>
          <p:grpSpPr bwMode="auto">
            <a:xfrm>
              <a:off x="2734" y="2795"/>
              <a:ext cx="635" cy="363"/>
              <a:chOff x="1691" y="3135"/>
              <a:chExt cx="635" cy="363"/>
            </a:xfrm>
          </p:grpSpPr>
          <p:sp>
            <p:nvSpPr>
              <p:cNvPr id="382142" name="Rectangle 190"/>
              <p:cNvSpPr>
                <a:spLocks noChangeArrowheads="1"/>
              </p:cNvSpPr>
              <p:nvPr/>
            </p:nvSpPr>
            <p:spPr bwMode="auto">
              <a:xfrm>
                <a:off x="1782" y="3203"/>
                <a:ext cx="454" cy="227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de-DE"/>
              </a:p>
            </p:txBody>
          </p:sp>
          <p:sp>
            <p:nvSpPr>
              <p:cNvPr id="382143" name="Text Box 191"/>
              <p:cNvSpPr txBox="1">
                <a:spLocks noChangeArrowheads="1"/>
              </p:cNvSpPr>
              <p:nvPr/>
            </p:nvSpPr>
            <p:spPr bwMode="auto">
              <a:xfrm>
                <a:off x="1691" y="3203"/>
                <a:ext cx="63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accent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1pPr>
                <a:lvl2pPr marL="762000" indent="-571500"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lnSpc>
                    <a:spcPct val="82000"/>
                  </a:lnSpc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fontAlgn="base" hangingPunct="0">
                  <a:lnSpc>
                    <a:spcPct val="82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defTabSz="914400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de-DE" sz="1600" b="1">
                    <a:solidFill>
                      <a:schemeClr val="bg1"/>
                    </a:solidFill>
                    <a:latin typeface="Arial" charset="0"/>
                  </a:rPr>
                  <a:t>FRU-ID</a:t>
                </a:r>
              </a:p>
            </p:txBody>
          </p:sp>
          <p:grpSp>
            <p:nvGrpSpPr>
              <p:cNvPr id="382144" name="Group 192"/>
              <p:cNvGrpSpPr>
                <a:grpSpLocks/>
              </p:cNvGrpSpPr>
              <p:nvPr/>
            </p:nvGrpSpPr>
            <p:grpSpPr bwMode="auto">
              <a:xfrm>
                <a:off x="1827" y="3135"/>
                <a:ext cx="363" cy="68"/>
                <a:chOff x="1895" y="3090"/>
                <a:chExt cx="363" cy="68"/>
              </a:xfrm>
            </p:grpSpPr>
            <p:sp>
              <p:nvSpPr>
                <p:cNvPr id="382145" name="Rectangle 193"/>
                <p:cNvSpPr>
                  <a:spLocks noChangeArrowheads="1"/>
                </p:cNvSpPr>
                <p:nvPr/>
              </p:nvSpPr>
              <p:spPr bwMode="auto">
                <a:xfrm>
                  <a:off x="1986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146" name="Rectangle 194"/>
                <p:cNvSpPr>
                  <a:spLocks noChangeArrowheads="1"/>
                </p:cNvSpPr>
                <p:nvPr/>
              </p:nvSpPr>
              <p:spPr bwMode="auto">
                <a:xfrm>
                  <a:off x="1895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147" name="Rectangle 195"/>
                <p:cNvSpPr>
                  <a:spLocks noChangeArrowheads="1"/>
                </p:cNvSpPr>
                <p:nvPr/>
              </p:nvSpPr>
              <p:spPr bwMode="auto">
                <a:xfrm>
                  <a:off x="2099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148" name="Rectangle 196"/>
                <p:cNvSpPr>
                  <a:spLocks noChangeArrowheads="1"/>
                </p:cNvSpPr>
                <p:nvPr/>
              </p:nvSpPr>
              <p:spPr bwMode="auto">
                <a:xfrm>
                  <a:off x="2212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82149" name="Group 197"/>
              <p:cNvGrpSpPr>
                <a:grpSpLocks/>
              </p:cNvGrpSpPr>
              <p:nvPr/>
            </p:nvGrpSpPr>
            <p:grpSpPr bwMode="auto">
              <a:xfrm>
                <a:off x="1827" y="3430"/>
                <a:ext cx="363" cy="68"/>
                <a:chOff x="1895" y="3090"/>
                <a:chExt cx="363" cy="68"/>
              </a:xfrm>
            </p:grpSpPr>
            <p:sp>
              <p:nvSpPr>
                <p:cNvPr id="382150" name="Rectangle 198"/>
                <p:cNvSpPr>
                  <a:spLocks noChangeArrowheads="1"/>
                </p:cNvSpPr>
                <p:nvPr/>
              </p:nvSpPr>
              <p:spPr bwMode="auto">
                <a:xfrm>
                  <a:off x="1986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151" name="Rectangle 199"/>
                <p:cNvSpPr>
                  <a:spLocks noChangeArrowheads="1"/>
                </p:cNvSpPr>
                <p:nvPr/>
              </p:nvSpPr>
              <p:spPr bwMode="auto">
                <a:xfrm>
                  <a:off x="1895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152" name="Rectangle 200"/>
                <p:cNvSpPr>
                  <a:spLocks noChangeArrowheads="1"/>
                </p:cNvSpPr>
                <p:nvPr/>
              </p:nvSpPr>
              <p:spPr bwMode="auto">
                <a:xfrm>
                  <a:off x="2099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  <p:sp>
              <p:nvSpPr>
                <p:cNvPr id="382153" name="Rectangle 201"/>
                <p:cNvSpPr>
                  <a:spLocks noChangeArrowheads="1"/>
                </p:cNvSpPr>
                <p:nvPr/>
              </p:nvSpPr>
              <p:spPr bwMode="auto">
                <a:xfrm>
                  <a:off x="2212" y="3090"/>
                  <a:ext cx="46" cy="6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tx1">
                            <a:gamma/>
                            <a:shade val="60000"/>
                            <a:invGamma/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382154" name="Line 202"/>
            <p:cNvSpPr>
              <a:spLocks noChangeShapeType="1"/>
            </p:cNvSpPr>
            <p:nvPr/>
          </p:nvSpPr>
          <p:spPr bwMode="auto">
            <a:xfrm flipV="1">
              <a:off x="3052" y="2364"/>
              <a:ext cx="0" cy="499"/>
            </a:xfrm>
            <a:prstGeom prst="line">
              <a:avLst/>
            </a:prstGeom>
            <a:noFill/>
            <a:ln w="38100" cmpd="dbl">
              <a:solidFill>
                <a:srgbClr val="7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7961" dir="2700000" algn="ctr" rotWithShape="0">
                      <a:srgbClr val="780000">
                        <a:gamma/>
                        <a:shade val="60000"/>
                        <a:invGamma/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de-DE"/>
            </a:p>
          </p:txBody>
        </p:sp>
      </p:grpSp>
      <p:sp>
        <p:nvSpPr>
          <p:cNvPr id="382155" name="Oval 203"/>
          <p:cNvSpPr>
            <a:spLocks noChangeArrowheads="1"/>
          </p:cNvSpPr>
          <p:nvPr/>
        </p:nvSpPr>
        <p:spPr bwMode="auto">
          <a:xfrm>
            <a:off x="4787900" y="5805488"/>
            <a:ext cx="215900" cy="2159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2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82156" name="Oval 204"/>
          <p:cNvSpPr>
            <a:spLocks noChangeArrowheads="1"/>
          </p:cNvSpPr>
          <p:nvPr/>
        </p:nvSpPr>
        <p:spPr bwMode="auto">
          <a:xfrm>
            <a:off x="4787900" y="5805488"/>
            <a:ext cx="215900" cy="2159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2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82157" name="Text Box 205"/>
          <p:cNvSpPr txBox="1">
            <a:spLocks noChangeArrowheads="1"/>
          </p:cNvSpPr>
          <p:nvPr/>
        </p:nvSpPr>
        <p:spPr bwMode="auto">
          <a:xfrm>
            <a:off x="900113" y="6019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chemeClr val="tx1"/>
                </a:solidFill>
                <a:latin typeface="Arial" charset="0"/>
              </a:rPr>
              <a:t>NAT-MCH</a:t>
            </a:r>
          </a:p>
        </p:txBody>
      </p:sp>
      <p:sp>
        <p:nvSpPr>
          <p:cNvPr id="382158" name="Text Box 206"/>
          <p:cNvSpPr txBox="1">
            <a:spLocks noChangeArrowheads="1"/>
          </p:cNvSpPr>
          <p:nvPr/>
        </p:nvSpPr>
        <p:spPr bwMode="auto">
          <a:xfrm>
            <a:off x="900113" y="5661025"/>
            <a:ext cx="785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chemeClr val="tx1"/>
                </a:solidFill>
                <a:latin typeface="Arial" charset="0"/>
              </a:rPr>
              <a:t>LEDs:</a:t>
            </a:r>
          </a:p>
        </p:txBody>
      </p:sp>
      <p:sp>
        <p:nvSpPr>
          <p:cNvPr id="382159" name="Oval 207"/>
          <p:cNvSpPr>
            <a:spLocks noChangeArrowheads="1"/>
          </p:cNvSpPr>
          <p:nvPr/>
        </p:nvSpPr>
        <p:spPr bwMode="auto">
          <a:xfrm>
            <a:off x="1835150" y="5734050"/>
            <a:ext cx="215900" cy="21590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2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82160" name="Oval 208"/>
          <p:cNvSpPr>
            <a:spLocks noChangeArrowheads="1"/>
          </p:cNvSpPr>
          <p:nvPr/>
        </p:nvSpPr>
        <p:spPr bwMode="auto">
          <a:xfrm>
            <a:off x="4787900" y="5805488"/>
            <a:ext cx="215900" cy="215900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2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82161" name="Text Box 209"/>
          <p:cNvSpPr txBox="1">
            <a:spLocks noChangeArrowheads="1"/>
          </p:cNvSpPr>
          <p:nvPr/>
        </p:nvSpPr>
        <p:spPr bwMode="auto">
          <a:xfrm>
            <a:off x="3786188" y="5756275"/>
            <a:ext cx="785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marL="762000" indent="-571500"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lnSpc>
                <a:spcPct val="82000"/>
              </a:lnSpc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sz="1600" b="1">
                <a:solidFill>
                  <a:schemeClr val="tx1"/>
                </a:solidFill>
                <a:latin typeface="Arial" charset="0"/>
              </a:rPr>
              <a:t>LEDs:</a:t>
            </a:r>
          </a:p>
        </p:txBody>
      </p:sp>
      <p:sp>
        <p:nvSpPr>
          <p:cNvPr id="210" name="Titel 1"/>
          <p:cNvSpPr txBox="1">
            <a:spLocks/>
          </p:cNvSpPr>
          <p:nvPr/>
        </p:nvSpPr>
        <p:spPr>
          <a:xfrm>
            <a:off x="457200" y="274638"/>
            <a:ext cx="77152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>
                <a:solidFill>
                  <a:srgbClr val="FFB200"/>
                </a:solidFill>
                <a:cs typeface="Verdana"/>
              </a:rPr>
              <a:t>Enabling the Management Plane</a:t>
            </a:r>
            <a:endParaRPr lang="en-US" sz="24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4426005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8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8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2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2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82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8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82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82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2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8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82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2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2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2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5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4" dur="500"/>
                                        <p:tgtEl>
                                          <p:spTgt spid="382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2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82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82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048" grpId="0"/>
      <p:bldP spid="382049" grpId="0"/>
      <p:bldP spid="382074" grpId="0"/>
      <p:bldP spid="382075" grpId="0" animBg="1"/>
      <p:bldP spid="382155" grpId="0" animBg="1"/>
      <p:bldP spid="382155" grpId="1" animBg="1"/>
      <p:bldP spid="382156" grpId="0" animBg="1"/>
      <p:bldP spid="382156" grpId="1" animBg="1"/>
      <p:bldP spid="382160" grpId="0" animBg="1"/>
      <p:bldP spid="3821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d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55" y="4959170"/>
            <a:ext cx="7470830" cy="15301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MCH </a:t>
            </a:r>
            <a:r>
              <a:rPr lang="de-DE" sz="2800" dirty="0" err="1" smtClean="0"/>
              <a:t>demanded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SLAC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Desy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400" dirty="0" smtClean="0">
                <a:solidFill>
                  <a:srgbClr val="FFB200"/>
                </a:solidFill>
              </a:rPr>
              <a:t>NAT-MCH-PHYS</a:t>
            </a:r>
            <a:endParaRPr lang="de-DE" sz="28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00036" y="-719616"/>
            <a:ext cx="1620181" cy="730712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77274" y="1538790"/>
            <a:ext cx="774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Verdana"/>
                <a:cs typeface="Verdana"/>
              </a:rPr>
              <a:t>RS232</a:t>
            </a:r>
            <a:endParaRPr lang="de-DE" sz="1400" dirty="0">
              <a:latin typeface="Verdana"/>
              <a:cs typeface="Verdana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36985" y="1538790"/>
            <a:ext cx="66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Verdana"/>
                <a:cs typeface="Verdana"/>
              </a:rPr>
              <a:t>GbE1</a:t>
            </a:r>
            <a:endParaRPr lang="de-DE" sz="1400" dirty="0">
              <a:latin typeface="Verdana"/>
              <a:cs typeface="Verdana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92080" y="1538790"/>
            <a:ext cx="663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Verdana"/>
                <a:cs typeface="Verdana"/>
              </a:rPr>
              <a:t>GbE2</a:t>
            </a:r>
            <a:endParaRPr lang="de-DE" sz="1400" dirty="0">
              <a:latin typeface="Verdana"/>
              <a:cs typeface="Verdana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888820" y="1538790"/>
            <a:ext cx="89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Verdana"/>
                <a:cs typeface="Verdana"/>
              </a:rPr>
              <a:t>CLK1&amp;2</a:t>
            </a:r>
            <a:endParaRPr lang="de-DE" sz="1400" dirty="0">
              <a:latin typeface="Verdana"/>
              <a:cs typeface="Verdana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82300" y="1538790"/>
            <a:ext cx="5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Verdana"/>
                <a:cs typeface="Verdana"/>
              </a:rPr>
              <a:t>USB</a:t>
            </a:r>
            <a:endParaRPr lang="de-DE" sz="1400" dirty="0">
              <a:latin typeface="Verdana"/>
              <a:cs typeface="Verdana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86959" y="1538790"/>
            <a:ext cx="1420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Verdana"/>
                <a:cs typeface="Verdana"/>
              </a:rPr>
              <a:t>Blue LED</a:t>
            </a:r>
          </a:p>
          <a:p>
            <a:endParaRPr lang="de-DE" sz="1400" dirty="0" smtClean="0">
              <a:latin typeface="Verdana"/>
              <a:cs typeface="Verdana"/>
            </a:endParaRPr>
          </a:p>
          <a:p>
            <a:endParaRPr lang="de-DE" sz="1400" dirty="0">
              <a:latin typeface="Verdana"/>
              <a:cs typeface="Verdana"/>
            </a:endParaRPr>
          </a:p>
          <a:p>
            <a:r>
              <a:rPr lang="de-DE" sz="1400" dirty="0" smtClean="0">
                <a:latin typeface="Verdana"/>
                <a:cs typeface="Verdana"/>
              </a:rPr>
              <a:t>Hot-Swap </a:t>
            </a:r>
            <a:r>
              <a:rPr lang="de-DE" sz="1400" dirty="0" err="1" smtClean="0">
                <a:latin typeface="Verdana"/>
                <a:cs typeface="Verdana"/>
              </a:rPr>
              <a:t>Hdl</a:t>
            </a:r>
            <a:endParaRPr lang="de-DE" sz="1400" dirty="0">
              <a:latin typeface="Verdana"/>
              <a:cs typeface="Verdana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861810" y="3789040"/>
            <a:ext cx="40954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525588" algn="l"/>
              </a:tabLst>
            </a:pPr>
            <a:r>
              <a:rPr lang="de-DE" sz="1400" u="sng" dirty="0" err="1" smtClean="0">
                <a:latin typeface="Verdana"/>
                <a:cs typeface="Verdana"/>
              </a:rPr>
              <a:t>PCIexpress</a:t>
            </a:r>
            <a:r>
              <a:rPr lang="de-DE" sz="1400" u="sng" dirty="0" smtClean="0">
                <a:latin typeface="Verdana"/>
                <a:cs typeface="Verdana"/>
              </a:rPr>
              <a:t> Status </a:t>
            </a:r>
            <a:r>
              <a:rPr lang="de-DE" sz="1400" u="sng" dirty="0" err="1" smtClean="0">
                <a:latin typeface="Verdana"/>
                <a:cs typeface="Verdana"/>
              </a:rPr>
              <a:t>and</a:t>
            </a:r>
            <a:r>
              <a:rPr lang="de-DE" sz="1400" u="sng" dirty="0" smtClean="0">
                <a:latin typeface="Verdana"/>
                <a:cs typeface="Verdana"/>
              </a:rPr>
              <a:t> Speed LEDs:</a:t>
            </a:r>
            <a:endParaRPr lang="de-DE" sz="1400" dirty="0" smtClean="0">
              <a:latin typeface="Verdana"/>
              <a:cs typeface="Verdana"/>
            </a:endParaRPr>
          </a:p>
          <a:p>
            <a:pPr>
              <a:tabLst>
                <a:tab pos="1525588" algn="l"/>
              </a:tabLst>
            </a:pPr>
            <a:r>
              <a:rPr lang="de-DE" sz="1400" dirty="0" smtClean="0">
                <a:latin typeface="Verdana"/>
                <a:cs typeface="Verdana"/>
              </a:rPr>
              <a:t>off	</a:t>
            </a:r>
            <a:r>
              <a:rPr lang="de-DE" sz="1400" dirty="0" err="1" smtClean="0">
                <a:latin typeface="Verdana"/>
                <a:cs typeface="Verdana"/>
              </a:rPr>
              <a:t>no</a:t>
            </a:r>
            <a:r>
              <a:rPr lang="de-DE" sz="1400" dirty="0" smtClean="0">
                <a:latin typeface="Verdana"/>
                <a:cs typeface="Verdana"/>
              </a:rPr>
              <a:t> </a:t>
            </a:r>
            <a:r>
              <a:rPr lang="de-DE" sz="1400" dirty="0" err="1" smtClean="0">
                <a:latin typeface="Verdana"/>
                <a:cs typeface="Verdana"/>
              </a:rPr>
              <a:t>PCIe</a:t>
            </a:r>
            <a:r>
              <a:rPr lang="de-DE" sz="1400" dirty="0" smtClean="0">
                <a:latin typeface="Verdana"/>
                <a:cs typeface="Verdana"/>
              </a:rPr>
              <a:t> link </a:t>
            </a:r>
            <a:r>
              <a:rPr lang="de-DE" sz="1400" dirty="0" err="1" smtClean="0">
                <a:latin typeface="Verdana"/>
                <a:cs typeface="Verdana"/>
              </a:rPr>
              <a:t>active</a:t>
            </a:r>
            <a:endParaRPr lang="de-DE" sz="1400" dirty="0" smtClean="0">
              <a:latin typeface="Verdana"/>
              <a:cs typeface="Verdana"/>
            </a:endParaRPr>
          </a:p>
          <a:p>
            <a:pPr>
              <a:tabLst>
                <a:tab pos="1525588" algn="l"/>
              </a:tabLst>
            </a:pPr>
            <a:r>
              <a:rPr lang="de-DE" sz="1400" dirty="0">
                <a:latin typeface="Verdana"/>
                <a:cs typeface="Verdana"/>
              </a:rPr>
              <a:t>o</a:t>
            </a:r>
            <a:r>
              <a:rPr lang="de-DE" sz="1400" dirty="0" smtClean="0">
                <a:latin typeface="Verdana"/>
                <a:cs typeface="Verdana"/>
              </a:rPr>
              <a:t>n	PCIe-Gen3 link </a:t>
            </a:r>
            <a:r>
              <a:rPr lang="de-DE" sz="1400" dirty="0" err="1" smtClean="0">
                <a:latin typeface="Verdana"/>
                <a:cs typeface="Verdana"/>
              </a:rPr>
              <a:t>active</a:t>
            </a:r>
            <a:r>
              <a:rPr lang="de-DE" sz="1400" dirty="0" smtClean="0">
                <a:latin typeface="Verdana"/>
                <a:cs typeface="Verdana"/>
              </a:rPr>
              <a:t>	</a:t>
            </a:r>
          </a:p>
          <a:p>
            <a:pPr>
              <a:tabLst>
                <a:tab pos="1525588" algn="l"/>
              </a:tabLst>
            </a:pPr>
            <a:r>
              <a:rPr lang="de-DE" sz="1400" dirty="0">
                <a:latin typeface="Verdana"/>
                <a:cs typeface="Verdana"/>
              </a:rPr>
              <a:t>f</a:t>
            </a:r>
            <a:r>
              <a:rPr lang="de-DE" sz="1400" dirty="0" smtClean="0">
                <a:latin typeface="Verdana"/>
                <a:cs typeface="Verdana"/>
              </a:rPr>
              <a:t>ast </a:t>
            </a:r>
            <a:r>
              <a:rPr lang="de-DE" sz="1400" dirty="0" err="1" smtClean="0">
                <a:latin typeface="Verdana"/>
                <a:cs typeface="Verdana"/>
              </a:rPr>
              <a:t>flashing</a:t>
            </a:r>
            <a:r>
              <a:rPr lang="de-DE" sz="1400" dirty="0" smtClean="0">
                <a:latin typeface="Verdana"/>
                <a:cs typeface="Verdana"/>
              </a:rPr>
              <a:t>	PCIe-Gen2 link </a:t>
            </a:r>
            <a:r>
              <a:rPr lang="de-DE" sz="1400" dirty="0" err="1" smtClean="0">
                <a:latin typeface="Verdana"/>
                <a:cs typeface="Verdana"/>
              </a:rPr>
              <a:t>active</a:t>
            </a:r>
            <a:endParaRPr lang="de-DE" sz="1400" dirty="0" smtClean="0">
              <a:latin typeface="Verdana"/>
              <a:cs typeface="Verdana"/>
            </a:endParaRPr>
          </a:p>
          <a:p>
            <a:pPr>
              <a:tabLst>
                <a:tab pos="1525588" algn="l"/>
              </a:tabLst>
            </a:pPr>
            <a:r>
              <a:rPr lang="de-DE" sz="1400" dirty="0" err="1">
                <a:latin typeface="Verdana"/>
                <a:cs typeface="Verdana"/>
              </a:rPr>
              <a:t>s</a:t>
            </a:r>
            <a:r>
              <a:rPr lang="de-DE" sz="1400" dirty="0" err="1" smtClean="0">
                <a:latin typeface="Verdana"/>
                <a:cs typeface="Verdana"/>
              </a:rPr>
              <a:t>low</a:t>
            </a:r>
            <a:r>
              <a:rPr lang="de-DE" sz="1400" dirty="0" smtClean="0">
                <a:latin typeface="Verdana"/>
                <a:cs typeface="Verdana"/>
              </a:rPr>
              <a:t> </a:t>
            </a:r>
            <a:r>
              <a:rPr lang="de-DE" sz="1400" dirty="0" err="1" smtClean="0">
                <a:latin typeface="Verdana"/>
                <a:cs typeface="Verdana"/>
              </a:rPr>
              <a:t>flashing</a:t>
            </a:r>
            <a:r>
              <a:rPr lang="de-DE" sz="1400" dirty="0" smtClean="0">
                <a:latin typeface="Verdana"/>
                <a:cs typeface="Verdana"/>
              </a:rPr>
              <a:t>	PCIe-Gen1 link </a:t>
            </a:r>
            <a:r>
              <a:rPr lang="de-DE" sz="1400" dirty="0" err="1" smtClean="0">
                <a:latin typeface="Verdana"/>
                <a:cs typeface="Verdana"/>
              </a:rPr>
              <a:t>active</a:t>
            </a:r>
            <a:endParaRPr lang="de-DE" sz="1400" dirty="0">
              <a:latin typeface="Verdana"/>
              <a:cs typeface="Verdan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1520" y="3789040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Verdana"/>
                <a:cs typeface="Verdana"/>
              </a:rPr>
              <a:t>FLT</a:t>
            </a:r>
          </a:p>
          <a:p>
            <a:r>
              <a:rPr lang="de-DE" sz="1400" dirty="0" err="1" smtClean="0">
                <a:latin typeface="Verdana"/>
                <a:cs typeface="Verdana"/>
              </a:rPr>
              <a:t>Red</a:t>
            </a:r>
            <a:r>
              <a:rPr lang="de-DE" sz="1400" dirty="0" smtClean="0">
                <a:latin typeface="Verdana"/>
                <a:cs typeface="Verdana"/>
              </a:rPr>
              <a:t> LED =Fault</a:t>
            </a:r>
            <a:endParaRPr lang="de-DE" sz="1400" dirty="0">
              <a:latin typeface="Verdana"/>
              <a:cs typeface="Verdana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6525" y="1538790"/>
            <a:ext cx="23289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Verdana"/>
                <a:cs typeface="Verdana"/>
              </a:rPr>
              <a:t>STAT</a:t>
            </a:r>
          </a:p>
          <a:p>
            <a:r>
              <a:rPr lang="de-DE" sz="1400" dirty="0" smtClean="0">
                <a:latin typeface="Verdana"/>
                <a:cs typeface="Verdana"/>
              </a:rPr>
              <a:t>Primary/</a:t>
            </a:r>
            <a:r>
              <a:rPr lang="de-DE" sz="1400" dirty="0" err="1" smtClean="0">
                <a:latin typeface="Verdana"/>
                <a:cs typeface="Verdana"/>
              </a:rPr>
              <a:t>Secondary</a:t>
            </a:r>
            <a:r>
              <a:rPr lang="de-DE" sz="1400" dirty="0" smtClean="0">
                <a:latin typeface="Verdana"/>
                <a:cs typeface="Verdana"/>
              </a:rPr>
              <a:t> LED</a:t>
            </a:r>
          </a:p>
          <a:p>
            <a:endParaRPr lang="de-DE" sz="1400" dirty="0">
              <a:latin typeface="Verdana"/>
              <a:cs typeface="Verdana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182291" y="3789040"/>
            <a:ext cx="1961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>
                <a:latin typeface="Verdana"/>
                <a:cs typeface="Verdana"/>
              </a:rPr>
              <a:t>FRU Status LEDs:</a:t>
            </a:r>
          </a:p>
          <a:p>
            <a:r>
              <a:rPr lang="de-DE" sz="1400" dirty="0" smtClean="0">
                <a:latin typeface="Verdana"/>
                <a:cs typeface="Verdana"/>
              </a:rPr>
              <a:t>AMC 1-12</a:t>
            </a:r>
          </a:p>
          <a:p>
            <a:r>
              <a:rPr lang="de-DE" sz="1400" dirty="0" smtClean="0">
                <a:latin typeface="Verdana"/>
                <a:cs typeface="Verdana"/>
              </a:rPr>
              <a:t>CU 1, 2</a:t>
            </a:r>
          </a:p>
          <a:p>
            <a:r>
              <a:rPr lang="de-DE" sz="1400" dirty="0" smtClean="0">
                <a:latin typeface="Verdana"/>
                <a:cs typeface="Verdana"/>
              </a:rPr>
              <a:t>PM 1, 2</a:t>
            </a:r>
          </a:p>
        </p:txBody>
      </p:sp>
      <p:cxnSp>
        <p:nvCxnSpPr>
          <p:cNvPr id="28" name="Gerade Verbindung mit Pfeil 27"/>
          <p:cNvCxnSpPr>
            <a:stCxn id="12" idx="2"/>
          </p:cNvCxnSpPr>
          <p:nvPr/>
        </p:nvCxnSpPr>
        <p:spPr>
          <a:xfrm flipH="1">
            <a:off x="7695254" y="2492897"/>
            <a:ext cx="801983" cy="126013"/>
          </a:xfrm>
          <a:prstGeom prst="straightConnector1">
            <a:avLst/>
          </a:prstGeom>
          <a:ln>
            <a:solidFill>
              <a:srgbClr val="FFB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 flipV="1">
            <a:off x="6957267" y="2978954"/>
            <a:ext cx="855093" cy="900096"/>
          </a:xfrm>
          <a:prstGeom prst="straightConnector1">
            <a:avLst/>
          </a:prstGeom>
          <a:ln>
            <a:solidFill>
              <a:srgbClr val="FFB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5562110" y="3338990"/>
            <a:ext cx="0" cy="495055"/>
          </a:xfrm>
          <a:prstGeom prst="straightConnector1">
            <a:avLst/>
          </a:prstGeom>
          <a:ln>
            <a:solidFill>
              <a:srgbClr val="FFB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791580" y="2843935"/>
            <a:ext cx="0" cy="1080121"/>
          </a:xfrm>
          <a:prstGeom prst="straightConnector1">
            <a:avLst/>
          </a:prstGeom>
          <a:ln>
            <a:solidFill>
              <a:srgbClr val="FFB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526995" y="320397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Oval 31"/>
          <p:cNvSpPr/>
          <p:nvPr/>
        </p:nvSpPr>
        <p:spPr>
          <a:xfrm>
            <a:off x="5337085" y="320397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Oval 34"/>
          <p:cNvSpPr/>
          <p:nvPr/>
        </p:nvSpPr>
        <p:spPr>
          <a:xfrm>
            <a:off x="6777245" y="320397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/>
          <p:cNvSpPr/>
          <p:nvPr/>
        </p:nvSpPr>
        <p:spPr>
          <a:xfrm>
            <a:off x="6597225" y="320397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/>
          <p:cNvSpPr/>
          <p:nvPr/>
        </p:nvSpPr>
        <p:spPr>
          <a:xfrm>
            <a:off x="6417205" y="320397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5562110" y="320397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44"/>
          <p:cNvSpPr/>
          <p:nvPr/>
        </p:nvSpPr>
        <p:spPr>
          <a:xfrm>
            <a:off x="6057165" y="266391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/>
          <p:cNvSpPr/>
          <p:nvPr/>
        </p:nvSpPr>
        <p:spPr>
          <a:xfrm>
            <a:off x="6282190" y="266391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/>
          <p:cNvSpPr/>
          <p:nvPr/>
        </p:nvSpPr>
        <p:spPr>
          <a:xfrm>
            <a:off x="6282190" y="284393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47"/>
          <p:cNvSpPr/>
          <p:nvPr/>
        </p:nvSpPr>
        <p:spPr>
          <a:xfrm>
            <a:off x="6552220" y="266391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Oval 48"/>
          <p:cNvSpPr/>
          <p:nvPr/>
        </p:nvSpPr>
        <p:spPr>
          <a:xfrm>
            <a:off x="7137285" y="266391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49"/>
          <p:cNvSpPr/>
          <p:nvPr/>
        </p:nvSpPr>
        <p:spPr>
          <a:xfrm>
            <a:off x="7272300" y="266391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Oval 50"/>
          <p:cNvSpPr/>
          <p:nvPr/>
        </p:nvSpPr>
        <p:spPr>
          <a:xfrm>
            <a:off x="7137285" y="284393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51"/>
          <p:cNvSpPr/>
          <p:nvPr/>
        </p:nvSpPr>
        <p:spPr>
          <a:xfrm>
            <a:off x="7272300" y="284393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53"/>
          <p:cNvSpPr/>
          <p:nvPr/>
        </p:nvSpPr>
        <p:spPr>
          <a:xfrm>
            <a:off x="7002270" y="284393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6552220" y="284393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55"/>
          <p:cNvSpPr/>
          <p:nvPr/>
        </p:nvSpPr>
        <p:spPr>
          <a:xfrm>
            <a:off x="6822250" y="266391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56"/>
          <p:cNvSpPr/>
          <p:nvPr/>
        </p:nvSpPr>
        <p:spPr>
          <a:xfrm>
            <a:off x="6687235" y="2663915"/>
            <a:ext cx="90010" cy="9001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Oval 57"/>
          <p:cNvSpPr/>
          <p:nvPr/>
        </p:nvSpPr>
        <p:spPr>
          <a:xfrm>
            <a:off x="2861810" y="2483895"/>
            <a:ext cx="90010" cy="90010"/>
          </a:xfrm>
          <a:prstGeom prst="ellipse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746575" y="2303875"/>
            <a:ext cx="135015" cy="9072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3" name="Gruppierung 52"/>
          <p:cNvGrpSpPr/>
          <p:nvPr/>
        </p:nvGrpSpPr>
        <p:grpSpPr>
          <a:xfrm>
            <a:off x="836585" y="1808820"/>
            <a:ext cx="7065785" cy="540060"/>
            <a:chOff x="836585" y="1808820"/>
            <a:chExt cx="7065785" cy="907358"/>
          </a:xfrm>
        </p:grpSpPr>
        <p:cxnSp>
          <p:nvCxnSpPr>
            <p:cNvPr id="18" name="Gerade Verbindung mit Pfeil 17"/>
            <p:cNvCxnSpPr>
              <a:stCxn id="5" idx="2"/>
            </p:cNvCxnSpPr>
            <p:nvPr/>
          </p:nvCxnSpPr>
          <p:spPr>
            <a:xfrm flipH="1">
              <a:off x="3446875" y="1846567"/>
              <a:ext cx="17722" cy="817348"/>
            </a:xfrm>
            <a:prstGeom prst="straightConnector1">
              <a:avLst/>
            </a:prstGeom>
            <a:ln>
              <a:solidFill>
                <a:srgbClr val="FFB2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 flipH="1">
              <a:off x="4779303" y="1846567"/>
              <a:ext cx="17722" cy="817348"/>
            </a:xfrm>
            <a:prstGeom prst="straightConnector1">
              <a:avLst/>
            </a:prstGeom>
            <a:ln>
              <a:solidFill>
                <a:srgbClr val="FFB2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H="1">
              <a:off x="5562110" y="1846567"/>
              <a:ext cx="17722" cy="817348"/>
            </a:xfrm>
            <a:prstGeom prst="straightConnector1">
              <a:avLst/>
            </a:prstGeom>
            <a:ln>
              <a:solidFill>
                <a:srgbClr val="FFB2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H="1">
              <a:off x="6237185" y="1846567"/>
              <a:ext cx="17722" cy="817348"/>
            </a:xfrm>
            <a:prstGeom prst="straightConnector1">
              <a:avLst/>
            </a:prstGeom>
            <a:ln>
              <a:solidFill>
                <a:srgbClr val="FFB2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>
              <a:off x="6552220" y="1846567"/>
              <a:ext cx="17722" cy="817348"/>
            </a:xfrm>
            <a:prstGeom prst="straightConnector1">
              <a:avLst/>
            </a:prstGeom>
            <a:ln>
              <a:solidFill>
                <a:srgbClr val="FFB2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 flipH="1">
              <a:off x="7119563" y="1846567"/>
              <a:ext cx="17722" cy="817348"/>
            </a:xfrm>
            <a:prstGeom prst="straightConnector1">
              <a:avLst/>
            </a:prstGeom>
            <a:ln>
              <a:solidFill>
                <a:srgbClr val="FFB2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 flipH="1">
              <a:off x="7542330" y="1808820"/>
              <a:ext cx="360040" cy="855095"/>
            </a:xfrm>
            <a:prstGeom prst="straightConnector1">
              <a:avLst/>
            </a:prstGeom>
            <a:ln>
              <a:solidFill>
                <a:srgbClr val="FFB2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>
              <a:off x="836585" y="2033845"/>
              <a:ext cx="0" cy="682333"/>
            </a:xfrm>
            <a:prstGeom prst="straightConnector1">
              <a:avLst/>
            </a:prstGeom>
            <a:ln>
              <a:solidFill>
                <a:srgbClr val="FFB2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057776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5" grpId="1" animBg="1"/>
      <p:bldP spid="39" grpId="0" animBg="1"/>
      <p:bldP spid="41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>
                <a:solidFill>
                  <a:srgbClr val="FFB200"/>
                </a:solidFill>
                <a:cs typeface="Verdana"/>
              </a:rPr>
              <a:t>Enabling the Management Plane</a:t>
            </a:r>
            <a:endParaRPr lang="en-US" sz="2400" dirty="0">
              <a:cs typeface="Verdana"/>
            </a:endParaRPr>
          </a:p>
        </p:txBody>
      </p:sp>
      <p:pic>
        <p:nvPicPr>
          <p:cNvPr id="22" name="Bild 21" descr="LS01948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1673805"/>
            <a:ext cx="3121256" cy="2151960"/>
          </a:xfrm>
          <a:prstGeom prst="rect">
            <a:avLst/>
          </a:prstGeom>
        </p:spPr>
      </p:pic>
      <p:pic>
        <p:nvPicPr>
          <p:cNvPr id="26" name="Bild 25" descr="BU00525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25" y="4059070"/>
            <a:ext cx="2480610" cy="2216561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836585" y="4779150"/>
            <a:ext cx="1724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</a:rPr>
              <a:t>Live</a:t>
            </a:r>
            <a:endParaRPr lang="de-DE" sz="6000" b="1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237185" y="5139190"/>
            <a:ext cx="232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</a:rPr>
              <a:t>Demo</a:t>
            </a:r>
            <a:endParaRPr lang="de-DE" sz="6000" b="1" dirty="0">
              <a:solidFill>
                <a:srgbClr val="FF0000"/>
              </a:solidFill>
            </a:endParaRPr>
          </a:p>
        </p:txBody>
      </p:sp>
      <p:grpSp>
        <p:nvGrpSpPr>
          <p:cNvPr id="30" name="Gruppierung 29"/>
          <p:cNvGrpSpPr/>
          <p:nvPr/>
        </p:nvGrpSpPr>
        <p:grpSpPr>
          <a:xfrm>
            <a:off x="5517105" y="1763815"/>
            <a:ext cx="2880320" cy="2450672"/>
            <a:chOff x="5517105" y="1763815"/>
            <a:chExt cx="2880320" cy="2450672"/>
          </a:xfrm>
        </p:grpSpPr>
        <p:pic>
          <p:nvPicPr>
            <p:cNvPr id="31" name="Bild 30" descr="stk19918boj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105" y="1763815"/>
              <a:ext cx="2880320" cy="2450672"/>
            </a:xfrm>
            <a:prstGeom prst="rect">
              <a:avLst/>
            </a:prstGeom>
          </p:spPr>
        </p:pic>
        <p:pic>
          <p:nvPicPr>
            <p:cNvPr id="32" name="Picture 4" descr="mtca-logo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DF5"/>
                </a:clrFrom>
                <a:clrTo>
                  <a:srgbClr val="FDFD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2382">
              <a:off x="5683795" y="3693367"/>
              <a:ext cx="862570" cy="3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amc_logo_RGB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3059">
              <a:off x="6371807" y="2525338"/>
              <a:ext cx="1512887" cy="293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0679">
              <a:off x="5978097" y="3248888"/>
              <a:ext cx="436425" cy="402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464162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83795"/>
            <a:ext cx="8301037" cy="4852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First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all ....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pulling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things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together</a:t>
            </a: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Enabling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Management Plane</a:t>
            </a:r>
          </a:p>
          <a:p>
            <a:pPr>
              <a:lnSpc>
                <a:spcPct val="150000"/>
              </a:lnSpc>
            </a:pPr>
            <a:r>
              <a:rPr lang="de-DE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Installing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</a:t>
            </a:r>
          </a:p>
          <a:p>
            <a:pPr>
              <a:lnSpc>
                <a:spcPct val="150000"/>
              </a:lnSpc>
            </a:pPr>
            <a:r>
              <a:rPr lang="de-DE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Enabling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</a:t>
            </a:r>
          </a:p>
          <a:p>
            <a:pPr>
              <a:lnSpc>
                <a:spcPct val="150000"/>
              </a:lnSpc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</a:t>
            </a:r>
          </a:p>
          <a:p>
            <a:pPr>
              <a:lnSpc>
                <a:spcPct val="150000"/>
              </a:lnSpc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Operating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MTCA.4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</a:t>
            </a: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 smtClean="0">
                <a:cs typeface="Verdana"/>
              </a:rPr>
              <a:t>MTCA Tutorial: Configuring and Maintaining</a:t>
            </a:r>
            <a:br>
              <a:rPr lang="en-US" sz="2400" dirty="0" smtClean="0">
                <a:cs typeface="Verdana"/>
              </a:rPr>
            </a:br>
            <a:r>
              <a:rPr lang="de-DE" sz="2400" dirty="0" err="1">
                <a:solidFill>
                  <a:srgbClr val="FFB200"/>
                </a:solidFill>
              </a:rPr>
              <a:t>What</a:t>
            </a:r>
            <a:r>
              <a:rPr lang="de-DE" sz="2400" dirty="0">
                <a:solidFill>
                  <a:srgbClr val="FFB200"/>
                </a:solidFill>
              </a:rPr>
              <a:t> </a:t>
            </a:r>
            <a:r>
              <a:rPr lang="de-DE" sz="2400" dirty="0" err="1">
                <a:solidFill>
                  <a:srgbClr val="FFB200"/>
                </a:solidFill>
              </a:rPr>
              <a:t>you</a:t>
            </a:r>
            <a:r>
              <a:rPr lang="de-DE" sz="2400" dirty="0">
                <a:solidFill>
                  <a:srgbClr val="FFB200"/>
                </a:solidFill>
              </a:rPr>
              <a:t> </a:t>
            </a:r>
            <a:r>
              <a:rPr lang="de-DE" sz="2400" dirty="0" err="1">
                <a:solidFill>
                  <a:srgbClr val="FFB200"/>
                </a:solidFill>
              </a:rPr>
              <a:t>saw</a:t>
            </a:r>
            <a:r>
              <a:rPr lang="de-DE" sz="2400" dirty="0">
                <a:solidFill>
                  <a:srgbClr val="FFB200"/>
                </a:solidFill>
              </a:rPr>
              <a:t> in last </a:t>
            </a:r>
            <a:r>
              <a:rPr lang="de-DE" sz="2400" dirty="0" err="1">
                <a:solidFill>
                  <a:srgbClr val="FFB200"/>
                </a:solidFill>
              </a:rPr>
              <a:t>year</a:t>
            </a:r>
            <a:r>
              <a:rPr lang="de-DE" sz="2400" dirty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tutorial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2730950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6545" y="2303875"/>
            <a:ext cx="8325924" cy="450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91347"/>
            <a:ext cx="8244147" cy="4852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saw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last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tutorial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Management: power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inventory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Plane: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GbE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PCIexpress,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PCIexpress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MTCA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Sensor,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Alerts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Emergency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Shutdown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backplane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FRU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update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pdate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firmware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MCH, AMCs, CU, PM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2</a:t>
            </a:r>
            <a:r>
              <a:rPr lang="en-US" sz="2400" baseline="30000" dirty="0">
                <a:cs typeface="Verdana"/>
              </a:rPr>
              <a:t>nd</a:t>
            </a:r>
            <a:r>
              <a:rPr lang="en-US" sz="2400" dirty="0">
                <a:cs typeface="Verdana"/>
              </a:rPr>
              <a:t> MTCA Workshop for Industry and Research</a:t>
            </a:r>
            <a:r>
              <a:rPr lang="en-US" sz="2400" dirty="0" smtClean="0">
                <a:cs typeface="Verdana"/>
              </a:rPr>
              <a:t> 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MTCA 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>Tutorial: Configuring and Maintaining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881709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Infrastructure of a </a:t>
            </a:r>
            <a:r>
              <a:rPr lang="en-GB" sz="1800" dirty="0" err="1" smtClean="0"/>
              <a:t>MicroTCA</a:t>
            </a:r>
            <a:r>
              <a:rPr lang="en-GB" sz="1800" dirty="0" smtClean="0"/>
              <a:t> system</a:t>
            </a:r>
            <a:endParaRPr lang="el-GR" sz="1800" dirty="0"/>
          </a:p>
        </p:txBody>
      </p:sp>
      <p:grpSp>
        <p:nvGrpSpPr>
          <p:cNvPr id="4" name="Gruppierung 3"/>
          <p:cNvGrpSpPr/>
          <p:nvPr/>
        </p:nvGrpSpPr>
        <p:grpSpPr>
          <a:xfrm>
            <a:off x="684213" y="2168860"/>
            <a:ext cx="8064500" cy="4265755"/>
            <a:chOff x="684213" y="2258870"/>
            <a:chExt cx="8064500" cy="4265755"/>
          </a:xfrm>
        </p:grpSpPr>
        <p:sp>
          <p:nvSpPr>
            <p:cNvPr id="187397" name="Rectangle 5"/>
            <p:cNvSpPr>
              <a:spLocks noChangeArrowheads="1"/>
            </p:cNvSpPr>
            <p:nvPr/>
          </p:nvSpPr>
          <p:spPr bwMode="auto">
            <a:xfrm>
              <a:off x="684213" y="2258870"/>
              <a:ext cx="8064500" cy="42657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2400" i="0" dirty="0">
                  <a:latin typeface="Arial" charset="0"/>
                </a:rPr>
                <a:t>Chassis</a:t>
              </a:r>
            </a:p>
          </p:txBody>
        </p:sp>
        <p:sp>
          <p:nvSpPr>
            <p:cNvPr id="187396" name="Oval 4"/>
            <p:cNvSpPr>
              <a:spLocks noChangeArrowheads="1"/>
            </p:cNvSpPr>
            <p:nvPr/>
          </p:nvSpPr>
          <p:spPr bwMode="auto">
            <a:xfrm>
              <a:off x="1835150" y="4689140"/>
              <a:ext cx="5834063" cy="540060"/>
            </a:xfrm>
            <a:prstGeom prst="ellipse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 dirty="0">
                  <a:latin typeface="Arial" charset="0"/>
                </a:rPr>
                <a:t>Backplane (Interconnect)</a:t>
              </a:r>
            </a:p>
          </p:txBody>
        </p:sp>
        <p:sp>
          <p:nvSpPr>
            <p:cNvPr id="187400" name="Rectangle 8"/>
            <p:cNvSpPr>
              <a:spLocks noChangeArrowheads="1"/>
            </p:cNvSpPr>
            <p:nvPr/>
          </p:nvSpPr>
          <p:spPr bwMode="auto">
            <a:xfrm>
              <a:off x="981047" y="2393885"/>
              <a:ext cx="1295748" cy="158335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0" bIns="1008000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b="0" i="0" dirty="0">
                  <a:latin typeface="Arial" charset="0"/>
                </a:rPr>
                <a:t>Cooling </a:t>
              </a:r>
              <a:r>
                <a:rPr lang="en-GB" b="0" i="0" dirty="0" smtClean="0">
                  <a:latin typeface="Arial" charset="0"/>
                </a:rPr>
                <a:t>Unit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b="0" i="0" dirty="0" smtClean="0">
                  <a:latin typeface="Arial" charset="0"/>
                </a:rPr>
                <a:t> </a:t>
              </a:r>
              <a:r>
                <a:rPr lang="en-GB" b="0" i="0" dirty="0">
                  <a:latin typeface="Arial" charset="0"/>
                </a:rPr>
                <a:t>#2</a:t>
              </a:r>
            </a:p>
          </p:txBody>
        </p:sp>
        <p:sp>
          <p:nvSpPr>
            <p:cNvPr id="187399" name="Rectangle 7"/>
            <p:cNvSpPr>
              <a:spLocks noChangeArrowheads="1"/>
            </p:cNvSpPr>
            <p:nvPr/>
          </p:nvSpPr>
          <p:spPr bwMode="auto">
            <a:xfrm>
              <a:off x="836585" y="3068316"/>
              <a:ext cx="1305195" cy="153899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0" bIns="1008000" anchor="ctr"/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b="0" i="0" dirty="0">
                  <a:latin typeface="Arial" charset="0"/>
                </a:rPr>
                <a:t>Cooling </a:t>
              </a:r>
              <a:r>
                <a:rPr lang="en-GB" b="0" i="0" dirty="0" smtClean="0">
                  <a:latin typeface="Arial" charset="0"/>
                </a:rPr>
                <a:t>Unit</a:t>
              </a:r>
            </a:p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b="0" i="0" dirty="0" smtClean="0">
                  <a:latin typeface="Arial" charset="0"/>
                </a:rPr>
                <a:t> </a:t>
              </a:r>
              <a:r>
                <a:rPr lang="en-GB" b="0" i="0" dirty="0">
                  <a:latin typeface="Arial" charset="0"/>
                </a:rPr>
                <a:t>#1</a:t>
              </a:r>
            </a:p>
          </p:txBody>
        </p:sp>
        <p:grpSp>
          <p:nvGrpSpPr>
            <p:cNvPr id="187405" name="Group 13"/>
            <p:cNvGrpSpPr>
              <a:grpSpLocks/>
            </p:cNvGrpSpPr>
            <p:nvPr/>
          </p:nvGrpSpPr>
          <p:grpSpPr bwMode="auto">
            <a:xfrm>
              <a:off x="1061661" y="3958027"/>
              <a:ext cx="288925" cy="287337"/>
              <a:chOff x="748" y="2160"/>
              <a:chExt cx="182" cy="181"/>
            </a:xfrm>
          </p:grpSpPr>
          <p:sp>
            <p:nvSpPr>
              <p:cNvPr id="187401" name="Oval 9"/>
              <p:cNvSpPr>
                <a:spLocks noChangeArrowheads="1"/>
              </p:cNvSpPr>
              <p:nvPr/>
            </p:nvSpPr>
            <p:spPr bwMode="auto">
              <a:xfrm>
                <a:off x="748" y="2160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7402" name="Line 10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403" name="Line 11"/>
              <p:cNvSpPr>
                <a:spLocks noChangeShapeType="1"/>
              </p:cNvSpPr>
              <p:nvPr/>
            </p:nvSpPr>
            <p:spPr bwMode="auto">
              <a:xfrm>
                <a:off x="839" y="216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7406" name="Group 14"/>
            <p:cNvGrpSpPr>
              <a:grpSpLocks/>
            </p:cNvGrpSpPr>
            <p:nvPr/>
          </p:nvGrpSpPr>
          <p:grpSpPr bwMode="auto">
            <a:xfrm>
              <a:off x="1637923" y="3958027"/>
              <a:ext cx="288925" cy="287337"/>
              <a:chOff x="748" y="2160"/>
              <a:chExt cx="182" cy="181"/>
            </a:xfrm>
          </p:grpSpPr>
          <p:sp>
            <p:nvSpPr>
              <p:cNvPr id="187407" name="Oval 15"/>
              <p:cNvSpPr>
                <a:spLocks noChangeArrowheads="1"/>
              </p:cNvSpPr>
              <p:nvPr/>
            </p:nvSpPr>
            <p:spPr bwMode="auto">
              <a:xfrm>
                <a:off x="748" y="2160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7408" name="Line 16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409" name="Line 17"/>
              <p:cNvSpPr>
                <a:spLocks noChangeShapeType="1"/>
              </p:cNvSpPr>
              <p:nvPr/>
            </p:nvSpPr>
            <p:spPr bwMode="auto">
              <a:xfrm>
                <a:off x="839" y="216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7410" name="Group 18"/>
            <p:cNvGrpSpPr>
              <a:grpSpLocks/>
            </p:cNvGrpSpPr>
            <p:nvPr/>
          </p:nvGrpSpPr>
          <p:grpSpPr bwMode="auto">
            <a:xfrm>
              <a:off x="1061661" y="3599252"/>
              <a:ext cx="288925" cy="287337"/>
              <a:chOff x="748" y="2160"/>
              <a:chExt cx="182" cy="181"/>
            </a:xfrm>
          </p:grpSpPr>
          <p:sp>
            <p:nvSpPr>
              <p:cNvPr id="187411" name="Oval 19"/>
              <p:cNvSpPr>
                <a:spLocks noChangeArrowheads="1"/>
              </p:cNvSpPr>
              <p:nvPr/>
            </p:nvSpPr>
            <p:spPr bwMode="auto">
              <a:xfrm>
                <a:off x="748" y="2160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7412" name="Line 20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413" name="Line 21"/>
              <p:cNvSpPr>
                <a:spLocks noChangeShapeType="1"/>
              </p:cNvSpPr>
              <p:nvPr/>
            </p:nvSpPr>
            <p:spPr bwMode="auto">
              <a:xfrm>
                <a:off x="839" y="216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7414" name="Group 22"/>
            <p:cNvGrpSpPr>
              <a:grpSpLocks/>
            </p:cNvGrpSpPr>
            <p:nvPr/>
          </p:nvGrpSpPr>
          <p:grpSpPr bwMode="auto">
            <a:xfrm>
              <a:off x="1350586" y="3815152"/>
              <a:ext cx="288925" cy="287337"/>
              <a:chOff x="748" y="2160"/>
              <a:chExt cx="182" cy="181"/>
            </a:xfrm>
          </p:grpSpPr>
          <p:sp>
            <p:nvSpPr>
              <p:cNvPr id="187415" name="Oval 23"/>
              <p:cNvSpPr>
                <a:spLocks noChangeArrowheads="1"/>
              </p:cNvSpPr>
              <p:nvPr/>
            </p:nvSpPr>
            <p:spPr bwMode="auto">
              <a:xfrm>
                <a:off x="748" y="2160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7416" name="Line 24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417" name="Line 25"/>
              <p:cNvSpPr>
                <a:spLocks noChangeShapeType="1"/>
              </p:cNvSpPr>
              <p:nvPr/>
            </p:nvSpPr>
            <p:spPr bwMode="auto">
              <a:xfrm>
                <a:off x="839" y="216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7418" name="Group 26"/>
            <p:cNvGrpSpPr>
              <a:grpSpLocks/>
            </p:cNvGrpSpPr>
            <p:nvPr/>
          </p:nvGrpSpPr>
          <p:grpSpPr bwMode="auto">
            <a:xfrm>
              <a:off x="1637923" y="3599252"/>
              <a:ext cx="288925" cy="287337"/>
              <a:chOff x="748" y="2160"/>
              <a:chExt cx="182" cy="181"/>
            </a:xfrm>
          </p:grpSpPr>
          <p:sp>
            <p:nvSpPr>
              <p:cNvPr id="187419" name="Oval 27"/>
              <p:cNvSpPr>
                <a:spLocks noChangeArrowheads="1"/>
              </p:cNvSpPr>
              <p:nvPr/>
            </p:nvSpPr>
            <p:spPr bwMode="auto">
              <a:xfrm>
                <a:off x="748" y="2160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7420" name="Line 28"/>
              <p:cNvSpPr>
                <a:spLocks noChangeShapeType="1"/>
              </p:cNvSpPr>
              <p:nvPr/>
            </p:nvSpPr>
            <p:spPr bwMode="auto">
              <a:xfrm>
                <a:off x="748" y="2251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421" name="Line 29"/>
              <p:cNvSpPr>
                <a:spLocks noChangeShapeType="1"/>
              </p:cNvSpPr>
              <p:nvPr/>
            </p:nvSpPr>
            <p:spPr bwMode="auto">
              <a:xfrm>
                <a:off x="839" y="216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7422" name="Rectangle 30"/>
            <p:cNvSpPr>
              <a:spLocks noChangeArrowheads="1"/>
            </p:cNvSpPr>
            <p:nvPr/>
          </p:nvSpPr>
          <p:spPr bwMode="auto">
            <a:xfrm>
              <a:off x="1168929" y="4318389"/>
              <a:ext cx="702822" cy="2439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b="0" i="0" dirty="0">
                  <a:latin typeface="Arial" charset="0"/>
                </a:rPr>
                <a:t>MCMC</a:t>
              </a:r>
            </a:p>
          </p:txBody>
        </p:sp>
        <p:sp>
          <p:nvSpPr>
            <p:cNvPr id="187425" name="Rectangle 33"/>
            <p:cNvSpPr>
              <a:spLocks noChangeArrowheads="1"/>
            </p:cNvSpPr>
            <p:nvPr/>
          </p:nvSpPr>
          <p:spPr bwMode="auto">
            <a:xfrm>
              <a:off x="2484438" y="2349500"/>
              <a:ext cx="5975350" cy="224962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2178000" tIns="0" rIns="0" bIns="1260000" anchorCtr="1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l-GR" i="0" dirty="0">
                  <a:latin typeface="Arial" charset="0"/>
                  <a:cs typeface="Arial" charset="0"/>
                </a:rPr>
                <a:t>μ</a:t>
              </a:r>
              <a:r>
                <a:rPr lang="de-DE" i="0" dirty="0">
                  <a:latin typeface="Arial" charset="0"/>
                  <a:cs typeface="Arial" charset="0"/>
                </a:rPr>
                <a:t>TCA Carrier</a:t>
              </a:r>
              <a:endParaRPr lang="el-GR" i="0" dirty="0">
                <a:latin typeface="Arial" charset="0"/>
                <a:cs typeface="Arial" charset="0"/>
              </a:endParaRPr>
            </a:p>
          </p:txBody>
        </p:sp>
        <p:sp>
          <p:nvSpPr>
            <p:cNvPr id="187427" name="Rectangle 35"/>
            <p:cNvSpPr>
              <a:spLocks noChangeArrowheads="1"/>
            </p:cNvSpPr>
            <p:nvPr/>
          </p:nvSpPr>
          <p:spPr bwMode="auto">
            <a:xfrm>
              <a:off x="2700338" y="2718665"/>
              <a:ext cx="3240087" cy="1295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0" bIns="1008000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l-GR" b="0" i="0" dirty="0">
                  <a:latin typeface="Arial" charset="0"/>
                  <a:cs typeface="Arial" charset="0"/>
                </a:rPr>
                <a:t>μ</a:t>
              </a:r>
              <a:r>
                <a:rPr lang="de-DE" b="0" i="0" dirty="0">
                  <a:latin typeface="Arial" charset="0"/>
                  <a:cs typeface="Arial" charset="0"/>
                </a:rPr>
                <a:t>TCA Carrier Hub #2</a:t>
              </a:r>
              <a:endParaRPr lang="el-GR" b="0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87456" name="Group 64"/>
            <p:cNvGrpSpPr>
              <a:grpSpLocks/>
            </p:cNvGrpSpPr>
            <p:nvPr/>
          </p:nvGrpSpPr>
          <p:grpSpPr bwMode="auto">
            <a:xfrm>
              <a:off x="2555874" y="3068960"/>
              <a:ext cx="3456285" cy="1295400"/>
              <a:chOff x="1610" y="1798"/>
              <a:chExt cx="2041" cy="816"/>
            </a:xfrm>
          </p:grpSpPr>
          <p:sp>
            <p:nvSpPr>
              <p:cNvPr id="187428" name="Rectangle 36"/>
              <p:cNvSpPr>
                <a:spLocks noChangeArrowheads="1"/>
              </p:cNvSpPr>
              <p:nvPr/>
            </p:nvSpPr>
            <p:spPr bwMode="auto">
              <a:xfrm>
                <a:off x="1610" y="1798"/>
                <a:ext cx="2041" cy="816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tIns="0" bIns="1008000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l-GR" b="0" i="0">
                    <a:latin typeface="Arial" charset="0"/>
                    <a:cs typeface="Arial" charset="0"/>
                  </a:rPr>
                  <a:t>μ</a:t>
                </a:r>
                <a:r>
                  <a:rPr lang="de-DE" b="0" i="0">
                    <a:latin typeface="Arial" charset="0"/>
                    <a:cs typeface="Arial" charset="0"/>
                  </a:rPr>
                  <a:t>TCA Carrier Hub #1</a:t>
                </a:r>
                <a:endParaRPr lang="el-GR" b="0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7430" name="Rectangle 38"/>
              <p:cNvSpPr>
                <a:spLocks noChangeArrowheads="1"/>
              </p:cNvSpPr>
              <p:nvPr/>
            </p:nvSpPr>
            <p:spPr bwMode="auto">
              <a:xfrm>
                <a:off x="1656" y="2115"/>
                <a:ext cx="560" cy="4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600" b="0" i="0" dirty="0">
                    <a:latin typeface="Arial" charset="0"/>
                  </a:rPr>
                  <a:t>Common</a:t>
                </a:r>
              </a:p>
              <a:p>
                <a:pPr algn="ctr" defTabSz="914400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600" b="0" i="0" dirty="0">
                    <a:latin typeface="Arial" charset="0"/>
                  </a:rPr>
                  <a:t>Options</a:t>
                </a:r>
              </a:p>
              <a:p>
                <a:pPr algn="ctr" defTabSz="914400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600" b="0" i="0" dirty="0">
                    <a:latin typeface="Arial" charset="0"/>
                  </a:rPr>
                  <a:t>Fabric</a:t>
                </a:r>
              </a:p>
            </p:txBody>
          </p:sp>
          <p:sp>
            <p:nvSpPr>
              <p:cNvPr id="187431" name="Rectangle 39"/>
              <p:cNvSpPr>
                <a:spLocks noChangeArrowheads="1"/>
              </p:cNvSpPr>
              <p:nvPr/>
            </p:nvSpPr>
            <p:spPr bwMode="auto">
              <a:xfrm>
                <a:off x="2290" y="2115"/>
                <a:ext cx="484" cy="4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600" b="0" i="0" dirty="0">
                    <a:latin typeface="Arial" charset="0"/>
                  </a:rPr>
                  <a:t>Fat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600" b="0" i="0" dirty="0">
                    <a:latin typeface="Arial" charset="0"/>
                  </a:rPr>
                  <a:t>Pipe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600" b="0" i="0" dirty="0">
                    <a:latin typeface="Arial" charset="0"/>
                  </a:rPr>
                  <a:t>Fabric</a:t>
                </a:r>
              </a:p>
            </p:txBody>
          </p:sp>
          <p:sp>
            <p:nvSpPr>
              <p:cNvPr id="187432" name="Rectangle 40"/>
              <p:cNvSpPr>
                <a:spLocks noChangeArrowheads="1"/>
              </p:cNvSpPr>
              <p:nvPr/>
            </p:nvSpPr>
            <p:spPr bwMode="auto">
              <a:xfrm>
                <a:off x="2854" y="2115"/>
                <a:ext cx="136" cy="4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000" b="0" i="0">
                    <a:latin typeface="Arial" charset="0"/>
                  </a:rPr>
                  <a:t>C</a:t>
                </a:r>
              </a:p>
              <a:p>
                <a:pPr algn="ctr" defTabSz="914400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000" b="0" i="0">
                    <a:latin typeface="Arial" charset="0"/>
                  </a:rPr>
                  <a:t>L</a:t>
                </a:r>
              </a:p>
              <a:p>
                <a:pPr algn="ctr" defTabSz="914400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000" b="0" i="0">
                    <a:latin typeface="Arial" charset="0"/>
                  </a:rPr>
                  <a:t>K</a:t>
                </a:r>
              </a:p>
            </p:txBody>
          </p:sp>
          <p:sp>
            <p:nvSpPr>
              <p:cNvPr id="187433" name="Rectangle 41"/>
              <p:cNvSpPr>
                <a:spLocks noChangeArrowheads="1"/>
              </p:cNvSpPr>
              <p:nvPr/>
            </p:nvSpPr>
            <p:spPr bwMode="auto">
              <a:xfrm>
                <a:off x="3040" y="2115"/>
                <a:ext cx="136" cy="4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000" b="0" i="0">
                    <a:latin typeface="Arial" charset="0"/>
                  </a:rPr>
                  <a:t>J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000" b="0" i="0">
                    <a:latin typeface="Arial" charset="0"/>
                  </a:rPr>
                  <a:t>T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000" b="0" i="0">
                    <a:latin typeface="Arial" charset="0"/>
                  </a:rPr>
                  <a:t>A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000" b="0" i="0">
                    <a:latin typeface="Arial" charset="0"/>
                  </a:rPr>
                  <a:t>G</a:t>
                </a:r>
              </a:p>
            </p:txBody>
          </p:sp>
          <p:sp>
            <p:nvSpPr>
              <p:cNvPr id="187435" name="Rectangle 43"/>
              <p:cNvSpPr>
                <a:spLocks noChangeArrowheads="1"/>
              </p:cNvSpPr>
              <p:nvPr/>
            </p:nvSpPr>
            <p:spPr bwMode="auto">
              <a:xfrm>
                <a:off x="3226" y="2387"/>
                <a:ext cx="398" cy="1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b="0" i="0" dirty="0">
                    <a:latin typeface="Arial" charset="0"/>
                  </a:rPr>
                  <a:t>MCMC</a:t>
                </a:r>
              </a:p>
            </p:txBody>
          </p:sp>
        </p:grpSp>
        <p:sp>
          <p:nvSpPr>
            <p:cNvPr id="187440" name="Rectangle 48"/>
            <p:cNvSpPr>
              <a:spLocks noChangeArrowheads="1"/>
            </p:cNvSpPr>
            <p:nvPr/>
          </p:nvSpPr>
          <p:spPr bwMode="auto">
            <a:xfrm>
              <a:off x="6552220" y="2726279"/>
              <a:ext cx="1800200" cy="8636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b="0" i="0" dirty="0">
                  <a:latin typeface="Arial" charset="0"/>
                </a:rPr>
                <a:t>Power </a:t>
              </a:r>
              <a:r>
                <a:rPr lang="en-GB" b="0" i="0" dirty="0" smtClean="0">
                  <a:latin typeface="Arial" charset="0"/>
                </a:rPr>
                <a:t>Mod </a:t>
              </a:r>
              <a:r>
                <a:rPr lang="en-GB" b="0" i="0" dirty="0">
                  <a:latin typeface="Arial" charset="0"/>
                </a:rPr>
                <a:t>#N</a:t>
              </a:r>
            </a:p>
          </p:txBody>
        </p:sp>
        <p:sp>
          <p:nvSpPr>
            <p:cNvPr id="187439" name="Rectangle 47"/>
            <p:cNvSpPr>
              <a:spLocks noChangeArrowheads="1"/>
            </p:cNvSpPr>
            <p:nvPr/>
          </p:nvSpPr>
          <p:spPr bwMode="auto">
            <a:xfrm>
              <a:off x="6327195" y="3113396"/>
              <a:ext cx="1925792" cy="8636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b="0" i="0" dirty="0">
                  <a:latin typeface="Arial" charset="0"/>
                </a:rPr>
                <a:t>Power </a:t>
              </a:r>
              <a:r>
                <a:rPr lang="en-GB" b="0" i="0" dirty="0" smtClean="0">
                  <a:latin typeface="Arial" charset="0"/>
                </a:rPr>
                <a:t>Mod </a:t>
              </a:r>
              <a:r>
                <a:rPr lang="en-GB" b="0" i="0" dirty="0">
                  <a:latin typeface="Arial" charset="0"/>
                </a:rPr>
                <a:t>#2</a:t>
              </a:r>
            </a:p>
          </p:txBody>
        </p:sp>
        <p:grpSp>
          <p:nvGrpSpPr>
            <p:cNvPr id="187457" name="Group 65"/>
            <p:cNvGrpSpPr>
              <a:grpSpLocks/>
            </p:cNvGrpSpPr>
            <p:nvPr/>
          </p:nvGrpSpPr>
          <p:grpSpPr bwMode="auto">
            <a:xfrm>
              <a:off x="6128936" y="3510505"/>
              <a:ext cx="1997502" cy="863600"/>
              <a:chOff x="3856" y="2110"/>
              <a:chExt cx="1043" cy="544"/>
            </a:xfrm>
          </p:grpSpPr>
          <p:sp>
            <p:nvSpPr>
              <p:cNvPr id="187436" name="Rectangle 44"/>
              <p:cNvSpPr>
                <a:spLocks noChangeArrowheads="1"/>
              </p:cNvSpPr>
              <p:nvPr/>
            </p:nvSpPr>
            <p:spPr bwMode="auto">
              <a:xfrm>
                <a:off x="3856" y="2110"/>
                <a:ext cx="1043" cy="54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Ctr="1"/>
              <a:lstStyle/>
              <a:p>
                <a:pPr algn="ctr" defTabSz="914400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b="0" i="0" dirty="0">
                    <a:latin typeface="Arial" charset="0"/>
                  </a:rPr>
                  <a:t>Power </a:t>
                </a:r>
                <a:r>
                  <a:rPr lang="en-GB" b="0" i="0" dirty="0" smtClean="0">
                    <a:latin typeface="Arial" charset="0"/>
                  </a:rPr>
                  <a:t>Mod </a:t>
                </a:r>
                <a:r>
                  <a:rPr lang="en-GB" b="0" i="0" dirty="0">
                    <a:latin typeface="Arial" charset="0"/>
                  </a:rPr>
                  <a:t>#1</a:t>
                </a:r>
              </a:p>
            </p:txBody>
          </p:sp>
          <p:sp>
            <p:nvSpPr>
              <p:cNvPr id="187441" name="Rectangle 49"/>
              <p:cNvSpPr>
                <a:spLocks noChangeArrowheads="1"/>
              </p:cNvSpPr>
              <p:nvPr/>
            </p:nvSpPr>
            <p:spPr bwMode="auto">
              <a:xfrm>
                <a:off x="4513" y="2342"/>
                <a:ext cx="363" cy="19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b="0" i="0" dirty="0">
                    <a:latin typeface="Arial" charset="0"/>
                  </a:rPr>
                  <a:t>MCMC</a:t>
                </a:r>
              </a:p>
            </p:txBody>
          </p:sp>
          <p:sp>
            <p:nvSpPr>
              <p:cNvPr id="187437" name="Rectangle 45"/>
              <p:cNvSpPr>
                <a:spLocks noChangeArrowheads="1"/>
              </p:cNvSpPr>
              <p:nvPr/>
            </p:nvSpPr>
            <p:spPr bwMode="auto">
              <a:xfrm>
                <a:off x="3878" y="2342"/>
                <a:ext cx="590" cy="27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000" b="0" i="0" dirty="0">
                    <a:latin typeface="Arial" charset="0"/>
                  </a:rPr>
                  <a:t>Power Conv.</a:t>
                </a:r>
              </a:p>
              <a:p>
                <a:pPr algn="ctr" defTabSz="914400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GB" sz="1000" b="0" i="0" dirty="0">
                    <a:latin typeface="Arial" charset="0"/>
                  </a:rPr>
                  <a:t>and Controller</a:t>
                </a:r>
              </a:p>
            </p:txBody>
          </p:sp>
        </p:grpSp>
      </p:grpSp>
      <p:sp>
        <p:nvSpPr>
          <p:cNvPr id="5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 smtClean="0">
                <a:solidFill>
                  <a:srgbClr val="FFB200"/>
                </a:solidFill>
                <a:cs typeface="Verdana"/>
              </a:rPr>
              <a:t>Installing 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>the Data Plane</a:t>
            </a:r>
            <a:endParaRPr lang="en-US" sz="2400" dirty="0">
              <a:latin typeface="Verdana"/>
              <a:cs typeface="Verdana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1258888" y="5184195"/>
            <a:ext cx="6840537" cy="1178984"/>
            <a:chOff x="1258888" y="5274205"/>
            <a:chExt cx="6840537" cy="1178984"/>
          </a:xfrm>
        </p:grpSpPr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1258888" y="5274205"/>
              <a:ext cx="504825" cy="11789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 dirty="0">
                  <a:latin typeface="Arial" charset="0"/>
                </a:rPr>
                <a:t>A</a:t>
              </a:r>
            </a:p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 dirty="0">
                  <a:latin typeface="Arial" charset="0"/>
                </a:rPr>
                <a:t>M</a:t>
              </a:r>
            </a:p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 dirty="0">
                  <a:latin typeface="Arial" charset="0"/>
                </a:rPr>
                <a:t>C</a:t>
              </a:r>
            </a:p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 dirty="0">
                  <a:latin typeface="Arial" charset="0"/>
                </a:rPr>
                <a:t>#1</a:t>
              </a:r>
            </a:p>
          </p:txBody>
        </p:sp>
        <p:sp>
          <p:nvSpPr>
            <p:cNvPr id="61" name="Rectangle 51"/>
            <p:cNvSpPr>
              <a:spLocks noChangeArrowheads="1"/>
            </p:cNvSpPr>
            <p:nvPr/>
          </p:nvSpPr>
          <p:spPr bwMode="auto">
            <a:xfrm>
              <a:off x="1835150" y="5274205"/>
              <a:ext cx="504825" cy="11789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 dirty="0">
                  <a:latin typeface="Arial" charset="0"/>
                </a:rPr>
                <a:t>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 dirty="0">
                  <a:latin typeface="Arial" charset="0"/>
                </a:rPr>
                <a:t>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 dirty="0">
                  <a:latin typeface="Arial" charset="0"/>
                </a:rPr>
                <a:t>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 dirty="0">
                  <a:latin typeface="Arial" charset="0"/>
                </a:rPr>
                <a:t>#2</a:t>
              </a:r>
            </a:p>
          </p:txBody>
        </p:sp>
        <p:sp>
          <p:nvSpPr>
            <p:cNvPr id="62" name="Rectangle 52"/>
            <p:cNvSpPr>
              <a:spLocks noChangeArrowheads="1"/>
            </p:cNvSpPr>
            <p:nvPr/>
          </p:nvSpPr>
          <p:spPr bwMode="auto">
            <a:xfrm>
              <a:off x="2411413" y="5274205"/>
              <a:ext cx="504825" cy="11789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#3</a:t>
              </a:r>
            </a:p>
          </p:txBody>
        </p:sp>
        <p:sp>
          <p:nvSpPr>
            <p:cNvPr id="63" name="Rectangle 53"/>
            <p:cNvSpPr>
              <a:spLocks noChangeArrowheads="1"/>
            </p:cNvSpPr>
            <p:nvPr/>
          </p:nvSpPr>
          <p:spPr bwMode="auto">
            <a:xfrm>
              <a:off x="2987675" y="5274205"/>
              <a:ext cx="504825" cy="11789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#4</a:t>
              </a:r>
            </a:p>
          </p:txBody>
        </p:sp>
        <p:sp>
          <p:nvSpPr>
            <p:cNvPr id="64" name="Rectangle 54"/>
            <p:cNvSpPr>
              <a:spLocks noChangeArrowheads="1"/>
            </p:cNvSpPr>
            <p:nvPr/>
          </p:nvSpPr>
          <p:spPr bwMode="auto">
            <a:xfrm>
              <a:off x="3563938" y="5274205"/>
              <a:ext cx="504825" cy="11789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#5</a:t>
              </a:r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4138613" y="5274205"/>
              <a:ext cx="504825" cy="11789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#6</a:t>
              </a:r>
            </a:p>
          </p:txBody>
        </p:sp>
        <p:sp>
          <p:nvSpPr>
            <p:cNvPr id="66" name="Rectangle 56"/>
            <p:cNvSpPr>
              <a:spLocks noChangeArrowheads="1"/>
            </p:cNvSpPr>
            <p:nvPr/>
          </p:nvSpPr>
          <p:spPr bwMode="auto">
            <a:xfrm>
              <a:off x="4714875" y="5274205"/>
              <a:ext cx="504825" cy="11789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#7</a:t>
              </a:r>
            </a:p>
          </p:txBody>
        </p:sp>
        <p:sp>
          <p:nvSpPr>
            <p:cNvPr id="67" name="Rectangle 57"/>
            <p:cNvSpPr>
              <a:spLocks noChangeArrowheads="1"/>
            </p:cNvSpPr>
            <p:nvPr/>
          </p:nvSpPr>
          <p:spPr bwMode="auto">
            <a:xfrm>
              <a:off x="5291138" y="5274205"/>
              <a:ext cx="504825" cy="11789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#8</a:t>
              </a:r>
            </a:p>
          </p:txBody>
        </p:sp>
        <p:sp>
          <p:nvSpPr>
            <p:cNvPr id="68" name="Rectangle 58"/>
            <p:cNvSpPr>
              <a:spLocks noChangeArrowheads="1"/>
            </p:cNvSpPr>
            <p:nvPr/>
          </p:nvSpPr>
          <p:spPr bwMode="auto">
            <a:xfrm>
              <a:off x="5867400" y="5274205"/>
              <a:ext cx="504825" cy="11789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#9</a:t>
              </a:r>
            </a:p>
          </p:txBody>
        </p:sp>
        <p:sp>
          <p:nvSpPr>
            <p:cNvPr id="69" name="Rectangle 59"/>
            <p:cNvSpPr>
              <a:spLocks noChangeArrowheads="1"/>
            </p:cNvSpPr>
            <p:nvPr/>
          </p:nvSpPr>
          <p:spPr bwMode="auto">
            <a:xfrm>
              <a:off x="6443663" y="5274205"/>
              <a:ext cx="504825" cy="11789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#10</a:t>
              </a:r>
            </a:p>
          </p:txBody>
        </p:sp>
        <p:sp>
          <p:nvSpPr>
            <p:cNvPr id="70" name="Rectangle 60"/>
            <p:cNvSpPr>
              <a:spLocks noChangeArrowheads="1"/>
            </p:cNvSpPr>
            <p:nvPr/>
          </p:nvSpPr>
          <p:spPr bwMode="auto">
            <a:xfrm>
              <a:off x="7018338" y="5274205"/>
              <a:ext cx="504825" cy="11789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 dirty="0">
                  <a:latin typeface="Arial" charset="0"/>
                </a:rPr>
                <a:t>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 dirty="0">
                  <a:latin typeface="Arial" charset="0"/>
                </a:rPr>
                <a:t>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 dirty="0">
                  <a:latin typeface="Arial" charset="0"/>
                </a:rPr>
                <a:t>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 dirty="0">
                  <a:latin typeface="Arial" charset="0"/>
                </a:rPr>
                <a:t>#11</a:t>
              </a: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7594600" y="5274205"/>
              <a:ext cx="504825" cy="11789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M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sz="1800" b="0" i="0">
                  <a:latin typeface="Arial" charset="0"/>
                </a:rPr>
                <a:t>#12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88007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 smtClean="0">
                <a:solidFill>
                  <a:srgbClr val="FFB200"/>
                </a:solidFill>
                <a:cs typeface="Verdana"/>
              </a:rPr>
              <a:t>Installing 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>the Data Plane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83795"/>
            <a:ext cx="8301037" cy="72008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“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Installing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Plane“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mean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76546" y="2123854"/>
            <a:ext cx="6570730" cy="33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link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between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AMCs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MCH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switches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ase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Fabric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Pipes</a:t>
            </a:r>
          </a:p>
          <a:p>
            <a:pPr lvl="1"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ase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abric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MCH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fabric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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#0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#1</a:t>
            </a: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Pipe: MCH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fabric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D-G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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#4-7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#8-11</a:t>
            </a: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expectation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insert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AMCs</a:t>
            </a:r>
          </a:p>
          <a:p>
            <a:pPr lvl="1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check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basics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find out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expected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happend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56664" y="5274205"/>
            <a:ext cx="3015335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FFB200"/>
              </a:buClr>
              <a:buFont typeface="Arial"/>
              <a:buChar char="•"/>
            </a:pPr>
            <a:r>
              <a:rPr lang="de-DE" sz="1400" dirty="0" smtClean="0">
                <a:latin typeface="+mn-lt"/>
              </a:rPr>
              <a:t>in </a:t>
            </a:r>
            <a:r>
              <a:rPr lang="de-DE" sz="1400" dirty="0" err="1" smtClean="0">
                <a:latin typeface="+mn-lt"/>
              </a:rPr>
              <a:t>theory</a:t>
            </a:r>
            <a:endParaRPr lang="de-DE" sz="1400" dirty="0" smtClean="0">
              <a:latin typeface="+mn-lt"/>
            </a:endParaRPr>
          </a:p>
          <a:p>
            <a:pPr marL="285750" indent="-285750">
              <a:lnSpc>
                <a:spcPct val="130000"/>
              </a:lnSpc>
              <a:buClr>
                <a:srgbClr val="FFB200"/>
              </a:buClr>
              <a:buFont typeface="Arial"/>
              <a:buChar char="•"/>
            </a:pPr>
            <a:r>
              <a:rPr lang="de-DE" sz="1400" dirty="0" smtClean="0">
                <a:latin typeface="+mn-lt"/>
              </a:rPr>
              <a:t>in </a:t>
            </a:r>
            <a:r>
              <a:rPr lang="de-DE" sz="1400" dirty="0" err="1" smtClean="0">
                <a:latin typeface="+mn-lt"/>
              </a:rPr>
              <a:t>practise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using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PCIe</a:t>
            </a:r>
            <a:endParaRPr lang="de-DE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42308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310156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</a:t>
            </a:r>
            <a:r>
              <a:rPr lang="en-US" sz="2400" dirty="0" smtClean="0">
                <a:cs typeface="Verdana"/>
              </a:rPr>
              <a:t>and Maintaining</a:t>
            </a:r>
            <a:br>
              <a:rPr lang="en-US" sz="2400" dirty="0" smtClean="0">
                <a:cs typeface="Verdana"/>
              </a:rPr>
            </a:br>
            <a:r>
              <a:rPr lang="de-DE" sz="2400" dirty="0" smtClean="0">
                <a:solidFill>
                  <a:srgbClr val="FFB200"/>
                </a:solidFill>
              </a:rPr>
              <a:t>Star </a:t>
            </a:r>
            <a:r>
              <a:rPr lang="de-DE" sz="2400" dirty="0" err="1" smtClean="0">
                <a:solidFill>
                  <a:srgbClr val="FFB200"/>
                </a:solidFill>
              </a:rPr>
              <a:t>Topology</a:t>
            </a:r>
            <a:r>
              <a:rPr lang="de-DE" sz="2400" dirty="0" smtClean="0">
                <a:solidFill>
                  <a:srgbClr val="FFB200"/>
                </a:solidFill>
              </a:rPr>
              <a:t>: I</a:t>
            </a:r>
            <a:r>
              <a:rPr lang="de-DE" sz="2400" dirty="0" smtClean="0">
                <a:solidFill>
                  <a:srgbClr val="FFB200"/>
                </a:solidFill>
              </a:rPr>
              <a:t>PMI</a:t>
            </a:r>
            <a:r>
              <a:rPr lang="de-DE" sz="2400" dirty="0" smtClean="0">
                <a:solidFill>
                  <a:srgbClr val="FFB200"/>
                </a:solidFill>
              </a:rPr>
              <a:t>, </a:t>
            </a:r>
            <a:r>
              <a:rPr lang="de-DE" sz="2400" dirty="0" err="1" smtClean="0">
                <a:solidFill>
                  <a:srgbClr val="FFB200"/>
                </a:solidFill>
              </a:rPr>
              <a:t>PCIe</a:t>
            </a:r>
            <a:r>
              <a:rPr lang="de-DE" sz="2400" dirty="0" smtClean="0">
                <a:solidFill>
                  <a:srgbClr val="FFB200"/>
                </a:solidFill>
              </a:rPr>
              <a:t> (SRIO, XAUI</a:t>
            </a:r>
            <a:r>
              <a:rPr lang="de-DE" sz="2400" dirty="0" smtClean="0">
                <a:solidFill>
                  <a:srgbClr val="FFB200"/>
                </a:solidFill>
              </a:rPr>
              <a:t>), </a:t>
            </a:r>
            <a:r>
              <a:rPr lang="de-DE" sz="2400" dirty="0" err="1" smtClean="0">
                <a:solidFill>
                  <a:srgbClr val="FFB200"/>
                </a:solidFill>
              </a:rPr>
              <a:t>GbE</a:t>
            </a:r>
            <a:endParaRPr lang="de-DE" sz="2400" dirty="0">
              <a:solidFill>
                <a:srgbClr val="FFB200"/>
              </a:solidFill>
            </a:endParaRPr>
          </a:p>
        </p:txBody>
      </p:sp>
      <p:sp>
        <p:nvSpPr>
          <p:cNvPr id="5" name="Stern mit 12 Zacken 4"/>
          <p:cNvSpPr/>
          <p:nvPr/>
        </p:nvSpPr>
        <p:spPr>
          <a:xfrm>
            <a:off x="2801914" y="2624536"/>
            <a:ext cx="3009709" cy="3009709"/>
          </a:xfrm>
          <a:prstGeom prst="star12">
            <a:avLst>
              <a:gd name="adj" fmla="val 16956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GbE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 rot="19733372">
            <a:off x="5591015" y="2862923"/>
            <a:ext cx="920617" cy="424900"/>
          </a:xfrm>
          <a:prstGeom prst="rect">
            <a:avLst/>
          </a:prstGeom>
          <a:solidFill>
            <a:srgbClr val="569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811623" y="3894934"/>
            <a:ext cx="920617" cy="424900"/>
          </a:xfrm>
          <a:prstGeom prst="rect">
            <a:avLst/>
          </a:prstGeom>
          <a:solidFill>
            <a:srgbClr val="569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 rot="1888194">
            <a:off x="5571561" y="4854353"/>
            <a:ext cx="920617" cy="424900"/>
          </a:xfrm>
          <a:prstGeom prst="rect">
            <a:avLst/>
          </a:prstGeom>
          <a:solidFill>
            <a:srgbClr val="569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 rot="3468953">
            <a:off x="4820104" y="5587514"/>
            <a:ext cx="920617" cy="424900"/>
          </a:xfrm>
          <a:prstGeom prst="rect">
            <a:avLst/>
          </a:prstGeom>
          <a:solidFill>
            <a:srgbClr val="569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 rot="16200000">
            <a:off x="3854236" y="5877802"/>
            <a:ext cx="920617" cy="424900"/>
          </a:xfrm>
          <a:prstGeom prst="rect">
            <a:avLst/>
          </a:prstGeom>
          <a:solidFill>
            <a:srgbClr val="569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 rot="17774045">
            <a:off x="2868180" y="5605624"/>
            <a:ext cx="920617" cy="424900"/>
          </a:xfrm>
          <a:prstGeom prst="rect">
            <a:avLst/>
          </a:prstGeom>
          <a:solidFill>
            <a:srgbClr val="569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 rot="18180526">
            <a:off x="4824208" y="2201361"/>
            <a:ext cx="920617" cy="424900"/>
          </a:xfrm>
          <a:prstGeom prst="rect">
            <a:avLst/>
          </a:prstGeom>
          <a:solidFill>
            <a:srgbClr val="569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AMC 2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 rot="16200000">
            <a:off x="3828756" y="1876658"/>
            <a:ext cx="920617" cy="424900"/>
          </a:xfrm>
          <a:prstGeom prst="rect">
            <a:avLst/>
          </a:prstGeom>
          <a:solidFill>
            <a:srgbClr val="569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AMC 1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 rot="3485962">
            <a:off x="2838610" y="2152587"/>
            <a:ext cx="920617" cy="424900"/>
          </a:xfrm>
          <a:prstGeom prst="rect">
            <a:avLst/>
          </a:prstGeom>
          <a:solidFill>
            <a:srgbClr val="569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12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 rot="2096598">
            <a:off x="2129155" y="2916399"/>
            <a:ext cx="920617" cy="424900"/>
          </a:xfrm>
          <a:prstGeom prst="rect">
            <a:avLst/>
          </a:prstGeom>
          <a:solidFill>
            <a:srgbClr val="569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916705" y="3894934"/>
            <a:ext cx="920617" cy="424900"/>
          </a:xfrm>
          <a:prstGeom prst="rect">
            <a:avLst/>
          </a:prstGeom>
          <a:solidFill>
            <a:srgbClr val="569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 rot="19682350">
            <a:off x="2129155" y="4885373"/>
            <a:ext cx="920617" cy="424900"/>
          </a:xfrm>
          <a:prstGeom prst="rect">
            <a:avLst/>
          </a:prstGeom>
          <a:solidFill>
            <a:srgbClr val="569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9</a:t>
            </a:r>
            <a:endParaRPr lang="de-DE" dirty="0"/>
          </a:p>
        </p:txBody>
      </p:sp>
      <p:sp>
        <p:nvSpPr>
          <p:cNvPr id="19" name="Stern mit 12 Zacken 18"/>
          <p:cNvSpPr/>
          <p:nvPr/>
        </p:nvSpPr>
        <p:spPr>
          <a:xfrm>
            <a:off x="2861810" y="2534526"/>
            <a:ext cx="3009709" cy="3009709"/>
          </a:xfrm>
          <a:prstGeom prst="star12">
            <a:avLst>
              <a:gd name="adj" fmla="val 16956"/>
            </a:avLst>
          </a:prstGeom>
          <a:solidFill>
            <a:srgbClr val="FFB200">
              <a:alpha val="6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IPMI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Stern mit 12 Zacken 19"/>
          <p:cNvSpPr/>
          <p:nvPr/>
        </p:nvSpPr>
        <p:spPr>
          <a:xfrm rot="21372124">
            <a:off x="2816067" y="2624536"/>
            <a:ext cx="3009709" cy="3009709"/>
          </a:xfrm>
          <a:prstGeom prst="star12">
            <a:avLst>
              <a:gd name="adj" fmla="val 16956"/>
            </a:avLst>
          </a:prstGeom>
          <a:solidFill>
            <a:srgbClr val="3366FF">
              <a:alpha val="1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PCIe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27" name="Gruppierung 26"/>
          <p:cNvGrpSpPr/>
          <p:nvPr/>
        </p:nvGrpSpPr>
        <p:grpSpPr>
          <a:xfrm>
            <a:off x="2814094" y="2753925"/>
            <a:ext cx="3310478" cy="2385265"/>
            <a:chOff x="2814094" y="2753925"/>
            <a:chExt cx="3310478" cy="2385265"/>
          </a:xfrm>
        </p:grpSpPr>
        <p:sp>
          <p:nvSpPr>
            <p:cNvPr id="3" name="Textfeld 2"/>
            <p:cNvSpPr txBox="1"/>
            <p:nvPr/>
          </p:nvSpPr>
          <p:spPr>
            <a:xfrm>
              <a:off x="4794314" y="311396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Verdana"/>
                  <a:cs typeface="Verdana"/>
                </a:rPr>
                <a:t>10 </a:t>
              </a:r>
              <a:r>
                <a:rPr lang="de-DE" sz="1400" dirty="0" err="1" smtClean="0">
                  <a:latin typeface="Verdana"/>
                  <a:cs typeface="Verdana"/>
                </a:rPr>
                <a:t>Gb</a:t>
              </a:r>
              <a:r>
                <a:rPr lang="de-DE" sz="1400" dirty="0" smtClean="0">
                  <a:latin typeface="Verdana"/>
                  <a:cs typeface="Verdana"/>
                </a:rPr>
                <a:t>/s</a:t>
              </a:r>
              <a:endParaRPr lang="de-DE" sz="1400" dirty="0">
                <a:latin typeface="Verdana"/>
                <a:cs typeface="Verdana"/>
              </a:endParaRPr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2906815" y="338399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Verdana"/>
                  <a:cs typeface="Verdana"/>
                </a:rPr>
                <a:t>32 </a:t>
              </a:r>
              <a:r>
                <a:rPr lang="de-DE" sz="1400" dirty="0" err="1" smtClean="0">
                  <a:latin typeface="Verdana"/>
                  <a:cs typeface="Verdana"/>
                </a:rPr>
                <a:t>Gb</a:t>
              </a:r>
              <a:r>
                <a:rPr lang="de-DE" sz="1400" dirty="0" smtClean="0">
                  <a:latin typeface="Verdana"/>
                  <a:cs typeface="Verdana"/>
                </a:rPr>
                <a:t>/s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814094" y="4561383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Verdana"/>
                  <a:cs typeface="Verdana"/>
                </a:rPr>
                <a:t>20 </a:t>
              </a:r>
              <a:r>
                <a:rPr lang="de-DE" sz="1400" dirty="0" err="1" smtClean="0">
                  <a:latin typeface="Verdana"/>
                  <a:cs typeface="Verdana"/>
                </a:rPr>
                <a:t>Gb</a:t>
              </a:r>
              <a:r>
                <a:rPr lang="de-DE" sz="1400" dirty="0" smtClean="0">
                  <a:latin typeface="Verdana"/>
                  <a:cs typeface="Verdana"/>
                </a:rPr>
                <a:t>/s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067055" y="365402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Verdana"/>
                  <a:cs typeface="Verdana"/>
                </a:rPr>
                <a:t>10 </a:t>
              </a:r>
              <a:r>
                <a:rPr lang="de-DE" sz="1400" dirty="0" err="1" smtClean="0">
                  <a:latin typeface="Verdana"/>
                  <a:cs typeface="Verdana"/>
                </a:rPr>
                <a:t>Gb</a:t>
              </a:r>
              <a:r>
                <a:rPr lang="de-DE" sz="1400" dirty="0" smtClean="0">
                  <a:latin typeface="Verdana"/>
                  <a:cs typeface="Verdana"/>
                </a:rPr>
                <a:t>/s</a:t>
              </a:r>
              <a:endParaRPr lang="de-DE" sz="1400" dirty="0">
                <a:latin typeface="Verdana"/>
                <a:cs typeface="Verdana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157065" y="4329100"/>
              <a:ext cx="967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Verdana"/>
                  <a:cs typeface="Verdana"/>
                </a:rPr>
                <a:t>2.5 </a:t>
              </a:r>
              <a:r>
                <a:rPr lang="de-DE" sz="1400" dirty="0" err="1" smtClean="0">
                  <a:latin typeface="Verdana"/>
                  <a:cs typeface="Verdana"/>
                </a:rPr>
                <a:t>Gb</a:t>
              </a:r>
              <a:r>
                <a:rPr lang="de-DE" sz="1400" dirty="0" smtClean="0">
                  <a:latin typeface="Verdana"/>
                  <a:cs typeface="Verdana"/>
                </a:rPr>
                <a:t>/s</a:t>
              </a:r>
              <a:endParaRPr lang="de-DE" sz="1400" dirty="0">
                <a:latin typeface="Verdana"/>
                <a:cs typeface="Verdana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4662010" y="4831413"/>
              <a:ext cx="967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Verdana"/>
                  <a:cs typeface="Verdana"/>
                </a:rPr>
                <a:t>2.5 </a:t>
              </a:r>
              <a:r>
                <a:rPr lang="de-DE" sz="1400" dirty="0" err="1" smtClean="0">
                  <a:latin typeface="Verdana"/>
                  <a:cs typeface="Verdana"/>
                </a:rPr>
                <a:t>Gb</a:t>
              </a:r>
              <a:r>
                <a:rPr lang="de-DE" sz="1400" dirty="0" smtClean="0">
                  <a:latin typeface="Verdana"/>
                  <a:cs typeface="Verdana"/>
                </a:rPr>
                <a:t>/s</a:t>
              </a:r>
              <a:endParaRPr lang="de-DE" sz="1400" dirty="0">
                <a:latin typeface="Verdana"/>
                <a:cs typeface="Verdana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896925" y="275392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Verdana"/>
                  <a:cs typeface="Verdana"/>
                </a:rPr>
                <a:t>10 </a:t>
              </a:r>
              <a:r>
                <a:rPr lang="de-DE" sz="1400" dirty="0" err="1" smtClean="0">
                  <a:latin typeface="Verdana"/>
                  <a:cs typeface="Verdana"/>
                </a:rPr>
                <a:t>Gb</a:t>
              </a:r>
              <a:r>
                <a:rPr lang="de-DE" sz="1400" dirty="0" smtClean="0">
                  <a:latin typeface="Verdana"/>
                  <a:cs typeface="Verdana"/>
                </a:rPr>
                <a:t>/s</a:t>
              </a:r>
              <a:endParaRPr lang="de-DE" sz="1400" dirty="0"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83323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6545" y="1583795"/>
            <a:ext cx="8325924" cy="450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91347"/>
            <a:ext cx="8244147" cy="4852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saw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last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tutorial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Management: power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inventory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Plane: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GbE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PCIexpress,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PCIexpress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MTCA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Sensor,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Alerts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Emergency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Shutdown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backplane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FRU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update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pdate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firmware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MCH, AMCs, CU, PM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2</a:t>
            </a:r>
            <a:r>
              <a:rPr lang="en-US" sz="2400" baseline="30000" dirty="0">
                <a:cs typeface="Verdana"/>
              </a:rPr>
              <a:t>nd</a:t>
            </a:r>
            <a:r>
              <a:rPr lang="en-US" sz="2400" dirty="0">
                <a:cs typeface="Verdana"/>
              </a:rPr>
              <a:t> MTCA Workshop for Industry and Research</a:t>
            </a:r>
            <a:r>
              <a:rPr lang="en-US" sz="2400" dirty="0" smtClean="0">
                <a:cs typeface="Verdana"/>
              </a:rPr>
              <a:t> 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MTCA 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>Tutorial: Configuring and Maintaining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5627550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852988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1800" dirty="0" smtClean="0"/>
              <a:t>Bits are transmitted one after the other over single data line</a:t>
            </a:r>
          </a:p>
          <a:p>
            <a:pPr eaLnBrk="1" hangingPunct="1">
              <a:lnSpc>
                <a:spcPct val="140000"/>
              </a:lnSpc>
            </a:pPr>
            <a:r>
              <a:rPr lang="en-US" sz="1800" dirty="0" smtClean="0"/>
              <a:t>Every data byte (8bit) is transformed to 10bit symbol that contains enough transitions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1800" dirty="0" smtClean="0"/>
              <a:t>        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b="1" dirty="0" smtClean="0">
                <a:sym typeface="Wingdings" pitchFamily="2" charset="2"/>
              </a:rPr>
              <a:t>8B/10B Coding</a:t>
            </a:r>
            <a:endParaRPr lang="en-US" sz="1400" dirty="0" smtClean="0"/>
          </a:p>
          <a:p>
            <a:pPr eaLnBrk="1" hangingPunct="1">
              <a:lnSpc>
                <a:spcPct val="140000"/>
              </a:lnSpc>
            </a:pPr>
            <a:r>
              <a:rPr lang="en-US" sz="1800" dirty="0" smtClean="0"/>
              <a:t>Clock is recovered from serial stream</a:t>
            </a:r>
            <a:endParaRPr lang="en-US" sz="1800" b="1" dirty="0" smtClean="0"/>
          </a:p>
          <a:p>
            <a:pPr eaLnBrk="1" hangingPunct="1">
              <a:lnSpc>
                <a:spcPct val="140000"/>
              </a:lnSpc>
            </a:pPr>
            <a:r>
              <a:rPr lang="en-US" sz="1800" dirty="0" smtClean="0"/>
              <a:t>Bidirectional transmission via 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1800" dirty="0" smtClean="0"/>
              <a:t>	dedicated </a:t>
            </a:r>
            <a:r>
              <a:rPr lang="en-US" sz="1800" dirty="0" err="1" smtClean="0"/>
              <a:t>Tx</a:t>
            </a:r>
            <a:r>
              <a:rPr lang="en-US" sz="1800" dirty="0" smtClean="0"/>
              <a:t> and Rx lines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z="1400" dirty="0" smtClean="0"/>
              <a:t>One </a:t>
            </a:r>
            <a:r>
              <a:rPr lang="en-US" sz="1400" dirty="0" err="1" smtClean="0"/>
              <a:t>Tx</a:t>
            </a:r>
            <a:r>
              <a:rPr lang="en-US" sz="1400" dirty="0" smtClean="0"/>
              <a:t>/Rx pair is called “</a:t>
            </a:r>
            <a:r>
              <a:rPr lang="en-US" sz="1400" b="1" dirty="0" smtClean="0"/>
              <a:t>Lane</a:t>
            </a:r>
            <a:r>
              <a:rPr lang="en-US" sz="1400" dirty="0" smtClean="0"/>
              <a:t>”</a:t>
            </a:r>
          </a:p>
          <a:p>
            <a:pPr eaLnBrk="1" hangingPunct="1">
              <a:lnSpc>
                <a:spcPct val="140000"/>
              </a:lnSpc>
            </a:pPr>
            <a:r>
              <a:rPr lang="en-US" sz="1800" dirty="0" smtClean="0"/>
              <a:t>Interconnect between multiple </a:t>
            </a:r>
            <a:r>
              <a:rPr lang="en-US" sz="1800" dirty="0"/>
              <a:t>d</a:t>
            </a:r>
            <a:r>
              <a:rPr lang="en-US" sz="1800" dirty="0" smtClean="0"/>
              <a:t>evices realized by </a:t>
            </a:r>
            <a:r>
              <a:rPr lang="en-US" sz="1800" b="1" dirty="0" smtClean="0"/>
              <a:t>switches</a:t>
            </a: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2801938"/>
            <a:ext cx="2735262" cy="987425"/>
          </a:xfrm>
          <a:noFill/>
        </p:spPr>
      </p:pic>
      <p:pic>
        <p:nvPicPr>
          <p:cNvPr id="12294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t="-1801" b="-1801"/>
          <a:stretch>
            <a:fillRect/>
          </a:stretch>
        </p:blipFill>
        <p:spPr>
          <a:xfrm>
            <a:off x="5003800" y="4076700"/>
            <a:ext cx="3924300" cy="469900"/>
          </a:xfrm>
          <a:noFill/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0275" y="5499850"/>
            <a:ext cx="47482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>
                <a:solidFill>
                  <a:srgbClr val="FFB200"/>
                </a:solidFill>
                <a:cs typeface="Verdana"/>
              </a:rPr>
              <a:t>Installing the Data Plane</a:t>
            </a:r>
            <a:endParaRPr lang="en-US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9189567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852988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800" dirty="0" smtClean="0"/>
              <a:t>Very high frequencies: &gt; 1Ghz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400" dirty="0" smtClean="0"/>
              <a:t>No per-cycle-relation to other signal needed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400" dirty="0" smtClean="0"/>
              <a:t>point-to-point connections only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/>
              <a:t>Differential Signaling 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400" dirty="0" smtClean="0"/>
              <a:t>Better immunity to disturbances and interferences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/>
              <a:t>Bandwidth is determined/limited by: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400" dirty="0" smtClean="0"/>
              <a:t>Maximum frequency depends on chip technology and interconnect quality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400" dirty="0" smtClean="0"/>
              <a:t>Example: </a:t>
            </a:r>
            <a:r>
              <a:rPr lang="en-US" sz="1400" dirty="0" err="1" smtClean="0"/>
              <a:t>Harting</a:t>
            </a:r>
            <a:r>
              <a:rPr lang="en-US" sz="1400" dirty="0" smtClean="0"/>
              <a:t> MCH/AMC plugs and backplane connectors are specified with 6,25GHz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1400" dirty="0" smtClean="0"/>
              <a:t>Multiple Lanes are used in parallel to increase bandwidth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/>
              <a:t>The whole signal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1800" dirty="0" smtClean="0"/>
              <a:t>	path is important!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1800" dirty="0" smtClean="0">
              <a:sym typeface="Wingdings" pitchFamily="2" charset="2"/>
            </a:endParaRPr>
          </a:p>
        </p:txBody>
      </p:sp>
      <p:pic>
        <p:nvPicPr>
          <p:cNvPr id="13317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5589588"/>
            <a:ext cx="5618162" cy="863600"/>
          </a:xfrm>
          <a:noFill/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>
                <a:solidFill>
                  <a:srgbClr val="FFB200"/>
                </a:solidFill>
                <a:cs typeface="Verdana"/>
              </a:rPr>
              <a:t>Installing the Data Plane</a:t>
            </a:r>
            <a:endParaRPr lang="en-US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7309618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239668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457200" indent="-4572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Defined in PICMG </a:t>
            </a:r>
            <a:r>
              <a:rPr lang="en-US" sz="2000" dirty="0" err="1"/>
              <a:t>AMC.x</a:t>
            </a:r>
            <a:r>
              <a:rPr lang="en-US" sz="2000" dirty="0"/>
              <a:t> se</a:t>
            </a:r>
            <a:r>
              <a:rPr lang="en-US" sz="1800" dirty="0"/>
              <a:t>ries (the “Fabrics”):</a:t>
            </a:r>
          </a:p>
          <a:p>
            <a:pPr marL="838200" lvl="1" indent="-3810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800" dirty="0"/>
              <a:t>AMC.0 – Base Specification</a:t>
            </a:r>
          </a:p>
          <a:p>
            <a:pPr marL="838200" lvl="1" indent="-3810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800" dirty="0"/>
              <a:t>AMC.1 – PCI Express (</a:t>
            </a:r>
            <a:r>
              <a:rPr lang="en-US" sz="1800" dirty="0" err="1"/>
              <a:t>PCIe</a:t>
            </a:r>
            <a:r>
              <a:rPr lang="en-US" sz="1800" dirty="0"/>
              <a:t>)</a:t>
            </a:r>
          </a:p>
          <a:p>
            <a:pPr marL="838200" lvl="1" indent="-3810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800" dirty="0"/>
              <a:t>AMC.2 – Ethernet (1GbE and 10GbE/XAUI)</a:t>
            </a:r>
          </a:p>
          <a:p>
            <a:pPr marL="838200" lvl="1" indent="-3810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800" dirty="0"/>
              <a:t>AMC.3 – Storage (SAS/SATA)</a:t>
            </a:r>
          </a:p>
          <a:p>
            <a:pPr marL="838200" lvl="1" indent="-3810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800" dirty="0"/>
              <a:t>AMC.4 – Serial Rapid I/O (SRIO)</a:t>
            </a:r>
          </a:p>
          <a:p>
            <a:pPr marL="457200" indent="-457200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18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>
                <a:solidFill>
                  <a:srgbClr val="FFB200"/>
                </a:solidFill>
                <a:cs typeface="Verdana"/>
              </a:rPr>
              <a:t>Installing the Data Plane</a:t>
            </a:r>
            <a:endParaRPr lang="en-US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8701382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3"/>
          <p:cNvSpPr txBox="1">
            <a:spLocks noGrp="1"/>
          </p:cNvSpPr>
          <p:nvPr/>
        </p:nvSpPr>
        <p:spPr bwMode="auto">
          <a:xfrm>
            <a:off x="8893175" y="6742113"/>
            <a:ext cx="1065213" cy="396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00">
                <a:solidFill>
                  <a:srgbClr val="000000"/>
                </a:solidFill>
                <a:latin typeface="+mn-lt"/>
                <a:cs typeface="Arial Unicode MS" pitchFamily="32" charset="0"/>
              </a:rPr>
              <a:t>     slide </a:t>
            </a:r>
            <a:fld id="{63030117-CABD-4C79-927B-131A45C6C529}" type="slidenum">
              <a:rPr lang="en-GB" sz="1000">
                <a:solidFill>
                  <a:srgbClr val="000000"/>
                </a:solidFill>
                <a:latin typeface="+mn-lt"/>
                <a:cs typeface="Arial Unicode MS" pitchFamily="32" charset="0"/>
              </a:rPr>
              <a:pPr algn="r">
                <a:buClr>
                  <a:srgbClr val="000000"/>
                </a:buClr>
                <a:buSzPct val="100000"/>
                <a:buFont typeface="Verdana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23</a:t>
            </a:fld>
            <a:endParaRPr lang="en-GB" sz="1000">
              <a:solidFill>
                <a:srgbClr val="000000"/>
              </a:solidFill>
              <a:latin typeface="+mn-lt"/>
              <a:cs typeface="Arial Unicode MS" pitchFamily="32" charset="0"/>
            </a:endParaRPr>
          </a:p>
        </p:txBody>
      </p:sp>
      <p:sp>
        <p:nvSpPr>
          <p:cNvPr id="22532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792163" y="1772097"/>
            <a:ext cx="7585075" cy="1266825"/>
          </a:xfrm>
        </p:spPr>
        <p:txBody>
          <a:bodyPr lIns="0" tIns="0" rIns="0" bIns="0">
            <a:spAutoFit/>
          </a:bodyPr>
          <a:lstStyle/>
          <a:p>
            <a:pPr marL="328613" indent="-328613" defTabSz="449263" eaLnBrk="1" hangingPunct="1">
              <a:lnSpc>
                <a:spcPct val="101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mtClean="0"/>
          </a:p>
          <a:p>
            <a:pPr marL="328613" indent="-328613" defTabSz="449263" eaLnBrk="1" hangingPunct="1">
              <a:lnSpc>
                <a:spcPct val="103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mtClean="0"/>
          </a:p>
          <a:p>
            <a:pPr marL="328613" indent="-328613" defTabSz="449263" eaLnBrk="1" hangingPunct="1">
              <a:lnSpc>
                <a:spcPct val="103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mtClean="0"/>
          </a:p>
        </p:txBody>
      </p:sp>
      <p:sp>
        <p:nvSpPr>
          <p:cNvPr id="22533" name="AutoShape 2"/>
          <p:cNvSpPr>
            <a:spLocks noChangeArrowheads="1"/>
          </p:cNvSpPr>
          <p:nvPr/>
        </p:nvSpPr>
        <p:spPr bwMode="auto">
          <a:xfrm>
            <a:off x="682625" y="3861247"/>
            <a:ext cx="1655763" cy="720725"/>
          </a:xfrm>
          <a:prstGeom prst="roundRect">
            <a:avLst>
              <a:gd name="adj" fmla="val 218"/>
            </a:avLst>
          </a:prstGeom>
          <a:solidFill>
            <a:srgbClr val="FFFF99"/>
          </a:solidFill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4" name="AutoShape 3"/>
          <p:cNvSpPr>
            <a:spLocks noChangeArrowheads="1"/>
          </p:cNvSpPr>
          <p:nvPr/>
        </p:nvSpPr>
        <p:spPr bwMode="auto">
          <a:xfrm>
            <a:off x="682625" y="2240409"/>
            <a:ext cx="1655763" cy="1620838"/>
          </a:xfrm>
          <a:prstGeom prst="roundRect">
            <a:avLst>
              <a:gd name="adj" fmla="val 97"/>
            </a:avLst>
          </a:prstGeom>
          <a:solidFill>
            <a:srgbClr val="FFFF99"/>
          </a:solidFill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5" name="AutoShape 4"/>
          <p:cNvSpPr>
            <a:spLocks noChangeArrowheads="1"/>
          </p:cNvSpPr>
          <p:nvPr/>
        </p:nvSpPr>
        <p:spPr bwMode="auto">
          <a:xfrm>
            <a:off x="2338388" y="2240409"/>
            <a:ext cx="1979612" cy="1620838"/>
          </a:xfrm>
          <a:prstGeom prst="roundRect">
            <a:avLst>
              <a:gd name="adj" fmla="val 97"/>
            </a:avLst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865188" y="2311847"/>
            <a:ext cx="1295400" cy="217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Advantage</a:t>
            </a:r>
          </a:p>
        </p:txBody>
      </p:sp>
      <p:sp>
        <p:nvSpPr>
          <p:cNvPr id="22538" name="Text Box 7"/>
          <p:cNvSpPr txBox="1">
            <a:spLocks noChangeArrowheads="1"/>
          </p:cNvSpPr>
          <p:nvPr/>
        </p:nvSpPr>
        <p:spPr bwMode="auto">
          <a:xfrm>
            <a:off x="865188" y="3896172"/>
            <a:ext cx="1473200" cy="217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Disadvantage</a:t>
            </a:r>
          </a:p>
        </p:txBody>
      </p:sp>
      <p:sp>
        <p:nvSpPr>
          <p:cNvPr id="22539" name="Text Box 8"/>
          <p:cNvSpPr txBox="1">
            <a:spLocks noChangeArrowheads="1"/>
          </p:cNvSpPr>
          <p:nvPr/>
        </p:nvSpPr>
        <p:spPr bwMode="auto">
          <a:xfrm>
            <a:off x="2414588" y="2311847"/>
            <a:ext cx="1905000" cy="116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Memory mapped access</a:t>
            </a:r>
          </a:p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Software compatible to PCI</a:t>
            </a:r>
          </a:p>
        </p:txBody>
      </p:sp>
      <p:sp>
        <p:nvSpPr>
          <p:cNvPr id="22540" name="Text Box 9"/>
          <p:cNvSpPr txBox="1">
            <a:spLocks noChangeArrowheads="1"/>
          </p:cNvSpPr>
          <p:nvPr/>
        </p:nvSpPr>
        <p:spPr bwMode="auto">
          <a:xfrm>
            <a:off x="2484438" y="3716784"/>
            <a:ext cx="1882775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41" name="Text Box 10"/>
          <p:cNvSpPr txBox="1">
            <a:spLocks noChangeArrowheads="1"/>
          </p:cNvSpPr>
          <p:nvPr/>
        </p:nvSpPr>
        <p:spPr bwMode="auto">
          <a:xfrm>
            <a:off x="4394200" y="2311847"/>
            <a:ext cx="1831975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Not only for system internal connectivity</a:t>
            </a:r>
          </a:p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Data is ready for connect direct to LAN</a:t>
            </a:r>
          </a:p>
        </p:txBody>
      </p:sp>
      <p:sp>
        <p:nvSpPr>
          <p:cNvPr id="22542" name="Text Box 11"/>
          <p:cNvSpPr txBox="1">
            <a:spLocks noChangeArrowheads="1"/>
          </p:cNvSpPr>
          <p:nvPr/>
        </p:nvSpPr>
        <p:spPr bwMode="auto">
          <a:xfrm>
            <a:off x="4429125" y="3896172"/>
            <a:ext cx="1882775" cy="43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High Software Overhead</a:t>
            </a:r>
          </a:p>
        </p:txBody>
      </p:sp>
      <p:sp>
        <p:nvSpPr>
          <p:cNvPr id="22543" name="Text Box 12"/>
          <p:cNvSpPr txBox="1">
            <a:spLocks noChangeArrowheads="1"/>
          </p:cNvSpPr>
          <p:nvPr/>
        </p:nvSpPr>
        <p:spPr bwMode="auto">
          <a:xfrm>
            <a:off x="6373813" y="2311847"/>
            <a:ext cx="1882775" cy="94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Hardware data integrity</a:t>
            </a:r>
          </a:p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Memory mapped  access</a:t>
            </a:r>
          </a:p>
        </p:txBody>
      </p:sp>
      <p:sp>
        <p:nvSpPr>
          <p:cNvPr id="22544" name="Text Box 13"/>
          <p:cNvSpPr txBox="1">
            <a:spLocks noChangeArrowheads="1"/>
          </p:cNvSpPr>
          <p:nvPr/>
        </p:nvSpPr>
        <p:spPr bwMode="auto">
          <a:xfrm>
            <a:off x="2414588" y="3896172"/>
            <a:ext cx="1905000" cy="43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Host </a:t>
            </a:r>
            <a:r>
              <a:rPr lang="en-GB" sz="1400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centric architecture</a:t>
            </a:r>
            <a:endParaRPr lang="en-GB" sz="1400" dirty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45" name="Text Box 14"/>
          <p:cNvSpPr txBox="1">
            <a:spLocks noChangeArrowheads="1"/>
          </p:cNvSpPr>
          <p:nvPr/>
        </p:nvSpPr>
        <p:spPr bwMode="auto">
          <a:xfrm>
            <a:off x="6373813" y="3897759"/>
            <a:ext cx="1882775" cy="217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???</a:t>
            </a:r>
          </a:p>
        </p:txBody>
      </p:sp>
      <p:sp>
        <p:nvSpPr>
          <p:cNvPr id="22546" name="AutoShape 15"/>
          <p:cNvSpPr>
            <a:spLocks noChangeArrowheads="1"/>
          </p:cNvSpPr>
          <p:nvPr/>
        </p:nvSpPr>
        <p:spPr bwMode="auto">
          <a:xfrm>
            <a:off x="2338388" y="3861247"/>
            <a:ext cx="1979612" cy="720725"/>
          </a:xfrm>
          <a:prstGeom prst="roundRect">
            <a:avLst>
              <a:gd name="adj" fmla="val 218"/>
            </a:avLst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47" name="AutoShape 16"/>
          <p:cNvSpPr>
            <a:spLocks noChangeArrowheads="1"/>
          </p:cNvSpPr>
          <p:nvPr/>
        </p:nvSpPr>
        <p:spPr bwMode="auto">
          <a:xfrm>
            <a:off x="4318000" y="2240409"/>
            <a:ext cx="1979613" cy="1620838"/>
          </a:xfrm>
          <a:prstGeom prst="roundRect">
            <a:avLst>
              <a:gd name="adj" fmla="val 97"/>
            </a:avLst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48" name="AutoShape 17"/>
          <p:cNvSpPr>
            <a:spLocks noChangeArrowheads="1"/>
          </p:cNvSpPr>
          <p:nvPr/>
        </p:nvSpPr>
        <p:spPr bwMode="auto">
          <a:xfrm>
            <a:off x="4318000" y="3861247"/>
            <a:ext cx="1979613" cy="720725"/>
          </a:xfrm>
          <a:prstGeom prst="roundRect">
            <a:avLst>
              <a:gd name="adj" fmla="val 218"/>
            </a:avLst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49" name="AutoShape 18"/>
          <p:cNvSpPr>
            <a:spLocks noChangeArrowheads="1"/>
          </p:cNvSpPr>
          <p:nvPr/>
        </p:nvSpPr>
        <p:spPr bwMode="auto">
          <a:xfrm>
            <a:off x="6297613" y="2240409"/>
            <a:ext cx="1979612" cy="1620838"/>
          </a:xfrm>
          <a:prstGeom prst="roundRect">
            <a:avLst>
              <a:gd name="adj" fmla="val 97"/>
            </a:avLst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0" name="AutoShape 19"/>
          <p:cNvSpPr>
            <a:spLocks noChangeArrowheads="1"/>
          </p:cNvSpPr>
          <p:nvPr/>
        </p:nvSpPr>
        <p:spPr bwMode="auto">
          <a:xfrm>
            <a:off x="6297613" y="3861247"/>
            <a:ext cx="1979612" cy="720725"/>
          </a:xfrm>
          <a:prstGeom prst="roundRect">
            <a:avLst>
              <a:gd name="adj" fmla="val 218"/>
            </a:avLst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1" name="AutoShape 20"/>
          <p:cNvSpPr>
            <a:spLocks noChangeArrowheads="1"/>
          </p:cNvSpPr>
          <p:nvPr/>
        </p:nvSpPr>
        <p:spPr bwMode="auto">
          <a:xfrm>
            <a:off x="682625" y="4580384"/>
            <a:ext cx="1655763" cy="900113"/>
          </a:xfrm>
          <a:prstGeom prst="roundRect">
            <a:avLst>
              <a:gd name="adj" fmla="val 176"/>
            </a:avLst>
          </a:prstGeom>
          <a:solidFill>
            <a:srgbClr val="FFFF99"/>
          </a:solidFill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2" name="Text Box 21"/>
          <p:cNvSpPr txBox="1">
            <a:spLocks noChangeArrowheads="1"/>
          </p:cNvSpPr>
          <p:nvPr/>
        </p:nvSpPr>
        <p:spPr bwMode="auto">
          <a:xfrm>
            <a:off x="865188" y="4653409"/>
            <a:ext cx="129540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Typical</a:t>
            </a:r>
          </a:p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Application</a:t>
            </a:r>
          </a:p>
        </p:txBody>
      </p:sp>
      <p:sp>
        <p:nvSpPr>
          <p:cNvPr id="22553" name="AutoShape 22"/>
          <p:cNvSpPr>
            <a:spLocks noChangeArrowheads="1"/>
          </p:cNvSpPr>
          <p:nvPr/>
        </p:nvSpPr>
        <p:spPr bwMode="auto">
          <a:xfrm>
            <a:off x="2338388" y="4580384"/>
            <a:ext cx="1979612" cy="900113"/>
          </a:xfrm>
          <a:prstGeom prst="roundRect">
            <a:avLst>
              <a:gd name="adj" fmla="val 176"/>
            </a:avLst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4" name="AutoShape 23"/>
          <p:cNvSpPr>
            <a:spLocks noChangeArrowheads="1"/>
          </p:cNvSpPr>
          <p:nvPr/>
        </p:nvSpPr>
        <p:spPr bwMode="auto">
          <a:xfrm>
            <a:off x="4318000" y="4580384"/>
            <a:ext cx="1979613" cy="900113"/>
          </a:xfrm>
          <a:prstGeom prst="roundRect">
            <a:avLst>
              <a:gd name="adj" fmla="val 176"/>
            </a:avLst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5" name="AutoShape 24"/>
          <p:cNvSpPr>
            <a:spLocks noChangeArrowheads="1"/>
          </p:cNvSpPr>
          <p:nvPr/>
        </p:nvSpPr>
        <p:spPr bwMode="auto">
          <a:xfrm>
            <a:off x="6297613" y="4580384"/>
            <a:ext cx="1979612" cy="900113"/>
          </a:xfrm>
          <a:prstGeom prst="roundRect">
            <a:avLst>
              <a:gd name="adj" fmla="val 176"/>
            </a:avLst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6" name="AutoShape 25"/>
          <p:cNvSpPr>
            <a:spLocks noChangeArrowheads="1"/>
          </p:cNvSpPr>
          <p:nvPr/>
        </p:nvSpPr>
        <p:spPr bwMode="auto">
          <a:xfrm>
            <a:off x="682625" y="1880047"/>
            <a:ext cx="1655763" cy="360362"/>
          </a:xfrm>
          <a:prstGeom prst="roundRect">
            <a:avLst>
              <a:gd name="adj" fmla="val 440"/>
            </a:avLst>
          </a:prstGeom>
          <a:solidFill>
            <a:srgbClr val="33CC66"/>
          </a:solidFill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7" name="Text Box 26"/>
          <p:cNvSpPr txBox="1">
            <a:spLocks noChangeArrowheads="1"/>
          </p:cNvSpPr>
          <p:nvPr/>
        </p:nvSpPr>
        <p:spPr bwMode="auto">
          <a:xfrm>
            <a:off x="900113" y="1916559"/>
            <a:ext cx="1295400" cy="217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Protocol</a:t>
            </a:r>
          </a:p>
        </p:txBody>
      </p:sp>
      <p:sp>
        <p:nvSpPr>
          <p:cNvPr id="22558" name="AutoShape 27"/>
          <p:cNvSpPr>
            <a:spLocks noChangeArrowheads="1"/>
          </p:cNvSpPr>
          <p:nvPr/>
        </p:nvSpPr>
        <p:spPr bwMode="auto">
          <a:xfrm>
            <a:off x="2338388" y="1880047"/>
            <a:ext cx="1976437" cy="360362"/>
          </a:xfrm>
          <a:prstGeom prst="roundRect">
            <a:avLst>
              <a:gd name="adj" fmla="val 440"/>
            </a:avLst>
          </a:prstGeom>
          <a:solidFill>
            <a:srgbClr val="33CC66"/>
          </a:solidFill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59" name="Text Box 28"/>
          <p:cNvSpPr txBox="1">
            <a:spLocks noChangeArrowheads="1"/>
          </p:cNvSpPr>
          <p:nvPr/>
        </p:nvSpPr>
        <p:spPr bwMode="auto">
          <a:xfrm>
            <a:off x="2446338" y="1916559"/>
            <a:ext cx="576262" cy="217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 algn="ctr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PCIe</a:t>
            </a:r>
          </a:p>
        </p:txBody>
      </p:sp>
      <p:sp>
        <p:nvSpPr>
          <p:cNvPr id="22560" name="AutoShape 29"/>
          <p:cNvSpPr>
            <a:spLocks noChangeArrowheads="1"/>
          </p:cNvSpPr>
          <p:nvPr/>
        </p:nvSpPr>
        <p:spPr bwMode="auto">
          <a:xfrm>
            <a:off x="4318000" y="1880047"/>
            <a:ext cx="1976438" cy="360362"/>
          </a:xfrm>
          <a:prstGeom prst="roundRect">
            <a:avLst>
              <a:gd name="adj" fmla="val 440"/>
            </a:avLst>
          </a:prstGeom>
          <a:solidFill>
            <a:srgbClr val="33CC66"/>
          </a:solidFill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61" name="Text Box 30"/>
          <p:cNvSpPr txBox="1">
            <a:spLocks noChangeArrowheads="1"/>
          </p:cNvSpPr>
          <p:nvPr/>
        </p:nvSpPr>
        <p:spPr bwMode="auto">
          <a:xfrm>
            <a:off x="4425950" y="1916559"/>
            <a:ext cx="1871663" cy="219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 b="1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1GbE and 10 </a:t>
            </a:r>
            <a:r>
              <a:rPr lang="en-GB" sz="14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GbE</a:t>
            </a:r>
          </a:p>
        </p:txBody>
      </p:sp>
      <p:sp>
        <p:nvSpPr>
          <p:cNvPr id="22562" name="AutoShape 31"/>
          <p:cNvSpPr>
            <a:spLocks noChangeArrowheads="1"/>
          </p:cNvSpPr>
          <p:nvPr/>
        </p:nvSpPr>
        <p:spPr bwMode="auto">
          <a:xfrm>
            <a:off x="6297613" y="1880047"/>
            <a:ext cx="1976437" cy="360362"/>
          </a:xfrm>
          <a:prstGeom prst="roundRect">
            <a:avLst>
              <a:gd name="adj" fmla="val 440"/>
            </a:avLst>
          </a:prstGeom>
          <a:solidFill>
            <a:srgbClr val="33CC66"/>
          </a:solidFill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63" name="Text Box 32"/>
          <p:cNvSpPr txBox="1">
            <a:spLocks noChangeArrowheads="1"/>
          </p:cNvSpPr>
          <p:nvPr/>
        </p:nvSpPr>
        <p:spPr bwMode="auto">
          <a:xfrm>
            <a:off x="6370638" y="1916559"/>
            <a:ext cx="1871662" cy="217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 b="1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SRIO</a:t>
            </a:r>
          </a:p>
        </p:txBody>
      </p:sp>
      <p:sp>
        <p:nvSpPr>
          <p:cNvPr id="22564" name="Text Box 33"/>
          <p:cNvSpPr txBox="1">
            <a:spLocks noChangeArrowheads="1"/>
          </p:cNvSpPr>
          <p:nvPr/>
        </p:nvSpPr>
        <p:spPr bwMode="auto">
          <a:xfrm>
            <a:off x="2414588" y="4653409"/>
            <a:ext cx="1905000" cy="72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Processing Blade</a:t>
            </a:r>
          </a:p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Next generation Industrial PC</a:t>
            </a:r>
          </a:p>
        </p:txBody>
      </p:sp>
      <p:sp>
        <p:nvSpPr>
          <p:cNvPr id="22565" name="Text Box 34"/>
          <p:cNvSpPr txBox="1">
            <a:spLocks noChangeArrowheads="1"/>
          </p:cNvSpPr>
          <p:nvPr/>
        </p:nvSpPr>
        <p:spPr bwMode="auto">
          <a:xfrm>
            <a:off x="4429125" y="4653409"/>
            <a:ext cx="1905000" cy="65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Media Gateway Network Convergence</a:t>
            </a:r>
          </a:p>
        </p:txBody>
      </p:sp>
      <p:sp>
        <p:nvSpPr>
          <p:cNvPr id="22566" name="Text Box 35"/>
          <p:cNvSpPr txBox="1">
            <a:spLocks noChangeArrowheads="1"/>
          </p:cNvSpPr>
          <p:nvPr/>
        </p:nvSpPr>
        <p:spPr bwMode="auto">
          <a:xfrm>
            <a:off x="6373813" y="4653409"/>
            <a:ext cx="1905000" cy="65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140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Distributed Data processing or Data Acquisition</a:t>
            </a:r>
          </a:p>
        </p:txBody>
      </p:sp>
      <p:sp>
        <p:nvSpPr>
          <p:cNvPr id="43" name="AutoShape 20"/>
          <p:cNvSpPr>
            <a:spLocks noChangeArrowheads="1"/>
          </p:cNvSpPr>
          <p:nvPr/>
        </p:nvSpPr>
        <p:spPr bwMode="auto">
          <a:xfrm>
            <a:off x="683568" y="5481215"/>
            <a:ext cx="1655763" cy="900113"/>
          </a:xfrm>
          <a:prstGeom prst="roundRect">
            <a:avLst>
              <a:gd name="adj" fmla="val 176"/>
            </a:avLst>
          </a:prstGeom>
          <a:solidFill>
            <a:srgbClr val="FFFF99"/>
          </a:solidFill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866131" y="5554240"/>
            <a:ext cx="1295400" cy="5164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de-DE" sz="1400" b="1" dirty="0" err="1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Bandwidth</a:t>
            </a:r>
            <a:endParaRPr lang="de-DE" sz="1400" b="1" dirty="0" smtClean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de-DE" sz="1400" b="1" dirty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de-DE" sz="1400" b="1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er </a:t>
            </a:r>
            <a:r>
              <a:rPr lang="de-DE" sz="1400" b="1" dirty="0" err="1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lane</a:t>
            </a:r>
            <a:endParaRPr lang="en-GB" sz="1400" b="1" dirty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>
            <a:off x="2339331" y="5481215"/>
            <a:ext cx="1979612" cy="900113"/>
          </a:xfrm>
          <a:prstGeom prst="roundRect">
            <a:avLst>
              <a:gd name="adj" fmla="val 176"/>
            </a:avLst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4318943" y="5481215"/>
            <a:ext cx="1979613" cy="900113"/>
          </a:xfrm>
          <a:prstGeom prst="roundRect">
            <a:avLst>
              <a:gd name="adj" fmla="val 176"/>
            </a:avLst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AutoShape 24"/>
          <p:cNvSpPr>
            <a:spLocks noChangeArrowheads="1"/>
          </p:cNvSpPr>
          <p:nvPr/>
        </p:nvSpPr>
        <p:spPr bwMode="auto">
          <a:xfrm>
            <a:off x="6298556" y="5481215"/>
            <a:ext cx="1979612" cy="900113"/>
          </a:xfrm>
          <a:prstGeom prst="roundRect">
            <a:avLst>
              <a:gd name="adj" fmla="val 176"/>
            </a:avLst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52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</a:pPr>
            <a:endParaRPr lang="de-DE" sz="240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2415531" y="5554240"/>
            <a:ext cx="1905000" cy="5164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de-DE" sz="1400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2.5Gbps (Gen1)</a:t>
            </a:r>
            <a:endParaRPr lang="en-GB" sz="1400" dirty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de-DE" sz="1400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5.0Gbps (Gen2)</a:t>
            </a:r>
            <a:endParaRPr lang="en-GB" sz="1400" dirty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6372200" y="5576873"/>
            <a:ext cx="1905000" cy="736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de-DE" sz="1400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3.125Gbps (Gen1)</a:t>
            </a:r>
            <a:endParaRPr lang="en-GB" sz="1400" dirty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de-DE" sz="1400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6.25Gbps (Gen2)</a:t>
            </a:r>
            <a:endParaRPr lang="en-GB" sz="1400" dirty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4395192" y="5573156"/>
            <a:ext cx="1905000" cy="736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de-DE" sz="1400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1.25Gbps (1GbE)</a:t>
            </a:r>
            <a:endParaRPr lang="en-GB" sz="1400" dirty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28613" indent="-328613">
              <a:lnSpc>
                <a:spcPct val="102000"/>
              </a:lnSpc>
              <a:spcBef>
                <a:spcPts val="600"/>
              </a:spcBef>
              <a:buClr>
                <a:srgbClr val="FF9900"/>
              </a:buClr>
              <a:buSzPct val="100000"/>
              <a:buFont typeface="Verdana" pitchFamily="34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de-DE" sz="1400" dirty="0" smtClean="0">
                <a:solidFill>
                  <a:srgbClr val="0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3.125Gbps (XAUI)</a:t>
            </a:r>
            <a:endParaRPr lang="en-GB" sz="1400" dirty="0">
              <a:solidFill>
                <a:srgbClr val="000000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itel 1"/>
          <p:cNvSpPr txBox="1">
            <a:spLocks/>
          </p:cNvSpPr>
          <p:nvPr/>
        </p:nvSpPr>
        <p:spPr>
          <a:xfrm>
            <a:off x="457200" y="274638"/>
            <a:ext cx="77152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>
                <a:solidFill>
                  <a:srgbClr val="FFB200"/>
                </a:solidFill>
                <a:cs typeface="Verdana"/>
              </a:rPr>
              <a:t>Installing the Data Plane</a:t>
            </a:r>
            <a:endParaRPr lang="en-US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8136927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 rot="16200000">
            <a:off x="8516938" y="6038850"/>
            <a:ext cx="1079500" cy="327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     slide </a:t>
            </a:r>
            <a:fld id="{DF03F93D-2DFF-5648-9916-636D3191A17B}" type="slidenum">
              <a:rPr lang="en-GB"/>
              <a:pPr/>
              <a:t>24</a:t>
            </a:fld>
            <a:endParaRPr lang="en-GB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140564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457200" indent="-4572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800" dirty="0" smtClean="0"/>
              <a:t>Expectations when inserting AMCs</a:t>
            </a:r>
            <a:endParaRPr lang="en-US" sz="1800" dirty="0"/>
          </a:p>
          <a:p>
            <a:pPr marL="838200" lvl="1" indent="-3810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smtClean="0"/>
              <a:t>AMCs are recognized by MCH</a:t>
            </a:r>
            <a:endParaRPr lang="en-US" sz="1400" dirty="0"/>
          </a:p>
          <a:p>
            <a:pPr marL="838200" lvl="1" indent="-3810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smtClean="0"/>
              <a:t>AMCs and MCH exchange their capabilities (“e-keying process”)</a:t>
            </a:r>
            <a:endParaRPr lang="en-US" sz="1400" dirty="0"/>
          </a:p>
          <a:p>
            <a:pPr marL="838200" lvl="1" indent="-3810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smtClean="0"/>
              <a:t>AMCs and MCH establish fabric links if e-keying successful</a:t>
            </a:r>
            <a:endParaRPr lang="en-US" sz="1400" dirty="0"/>
          </a:p>
          <a:p>
            <a:pPr marL="457200" indent="-457200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14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>
                <a:solidFill>
                  <a:srgbClr val="FFB200"/>
                </a:solidFill>
                <a:cs typeface="Verdana"/>
              </a:rPr>
              <a:t>Installing the Data 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Plane</a:t>
            </a:r>
            <a:endParaRPr lang="en-US" sz="2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778300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>
                <a:solidFill>
                  <a:srgbClr val="FFB200"/>
                </a:solidFill>
                <a:cs typeface="Verdana"/>
              </a:rPr>
              <a:t>Installing the Data Plane</a:t>
            </a:r>
            <a:endParaRPr lang="en-US" sz="2400" dirty="0">
              <a:latin typeface="Verdana"/>
              <a:cs typeface="Verdana"/>
            </a:endParaRPr>
          </a:p>
        </p:txBody>
      </p:sp>
      <p:pic>
        <p:nvPicPr>
          <p:cNvPr id="22" name="Bild 21" descr="LS01948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1673805"/>
            <a:ext cx="3121256" cy="2151960"/>
          </a:xfrm>
          <a:prstGeom prst="rect">
            <a:avLst/>
          </a:prstGeom>
        </p:spPr>
      </p:pic>
      <p:pic>
        <p:nvPicPr>
          <p:cNvPr id="26" name="Bild 25" descr="BU00525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25" y="4059070"/>
            <a:ext cx="2480610" cy="2216561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836585" y="4779150"/>
            <a:ext cx="1724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</a:rPr>
              <a:t>Live</a:t>
            </a:r>
            <a:endParaRPr lang="de-DE" sz="6000" b="1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237185" y="5139190"/>
            <a:ext cx="232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</a:rPr>
              <a:t>Demo</a:t>
            </a:r>
            <a:endParaRPr lang="de-DE" sz="6000" b="1" dirty="0">
              <a:solidFill>
                <a:srgbClr val="FF0000"/>
              </a:solidFill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5517105" y="1763815"/>
            <a:ext cx="2880320" cy="2450672"/>
            <a:chOff x="5517105" y="1763815"/>
            <a:chExt cx="2880320" cy="2450672"/>
          </a:xfrm>
        </p:grpSpPr>
        <p:pic>
          <p:nvPicPr>
            <p:cNvPr id="25" name="Bild 24" descr="stk19918boj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105" y="1763815"/>
              <a:ext cx="2880320" cy="2450672"/>
            </a:xfrm>
            <a:prstGeom prst="rect">
              <a:avLst/>
            </a:prstGeom>
          </p:spPr>
        </p:pic>
        <p:pic>
          <p:nvPicPr>
            <p:cNvPr id="27" name="Picture 4" descr="mtca-logo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DF5"/>
                </a:clrFrom>
                <a:clrTo>
                  <a:srgbClr val="FDFD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2382">
              <a:off x="5683795" y="3693367"/>
              <a:ext cx="862570" cy="3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amc_logo_RGB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3059">
              <a:off x="6371807" y="2525338"/>
              <a:ext cx="1512887" cy="293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0679">
              <a:off x="5978097" y="3248888"/>
              <a:ext cx="436425" cy="402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84751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6545" y="3383995"/>
            <a:ext cx="8325924" cy="450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91347"/>
            <a:ext cx="8244147" cy="4852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saw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last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tutorial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Management: power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inventory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Plane: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GbE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PCIexpress,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PCIexpress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MTCA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Sensor,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Alerts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Emergency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Shutdown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backplane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FRU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update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pdate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firmware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MCH, AMCs, CU, PM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2</a:t>
            </a:r>
            <a:r>
              <a:rPr lang="en-US" sz="2400" baseline="30000" dirty="0">
                <a:cs typeface="Verdana"/>
              </a:rPr>
              <a:t>nd</a:t>
            </a:r>
            <a:r>
              <a:rPr lang="en-US" sz="2400" dirty="0">
                <a:cs typeface="Verdana"/>
              </a:rPr>
              <a:t> MTCA Workshop for Industry and Research</a:t>
            </a:r>
            <a:r>
              <a:rPr lang="en-US" sz="2400" dirty="0" smtClean="0">
                <a:cs typeface="Verdana"/>
              </a:rPr>
              <a:t> 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MTCA 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>Tutorial: Configuring and Maintaining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881709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 smtClean="0">
                <a:solidFill>
                  <a:srgbClr val="FFB200"/>
                </a:solidFill>
                <a:cs typeface="Verdana"/>
              </a:rPr>
              <a:t>Configuring the 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>Data 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Plane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83795"/>
            <a:ext cx="8301037" cy="72008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“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Plane“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mean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76545" y="2123856"/>
            <a:ext cx="6570730" cy="20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special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capabilities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fat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pipe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switch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order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achieve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certain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functionalities</a:t>
            </a: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XAUI: i.e.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tagged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VLAN, IGMP</a:t>
            </a:r>
          </a:p>
          <a:p>
            <a:pPr lvl="1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SRIO: i.e.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peer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matrix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PCIe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i.e.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clustering</a:t>
            </a:r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76545" y="4149079"/>
            <a:ext cx="8301037" cy="17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lnSpc>
                <a:spcPct val="200000"/>
              </a:lnSpc>
            </a:pP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“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PCIe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Cluster“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defined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least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two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PCIe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end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points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them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acting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oot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Complex</a:t>
            </a:r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3">
              <a:lnSpc>
                <a:spcPct val="200000"/>
              </a:lnSpc>
            </a:pP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i.e. a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PrAMC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multiple I/O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DAC AMCs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hide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different Clusters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from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each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other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76545" y="5724255"/>
            <a:ext cx="8301037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2" indent="0">
              <a:lnSpc>
                <a:spcPct val="200000"/>
              </a:lnSpc>
              <a:buNone/>
            </a:pP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Answer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“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virtual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switches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their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“non-transparent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upstream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ports</a:t>
            </a:r>
            <a:r>
              <a:rPr lang="de-DE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 </a:t>
            </a:r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156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5" y="201015"/>
            <a:ext cx="9047997" cy="664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85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7265151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</a:t>
            </a:r>
            <a:r>
              <a:rPr lang="en-US" sz="2400" dirty="0" smtClean="0">
                <a:cs typeface="Verdana"/>
              </a:rPr>
              <a:t>Maintaining</a:t>
            </a:r>
            <a:br>
              <a:rPr lang="en-US" sz="2400" dirty="0" smtClean="0">
                <a:cs typeface="Verdana"/>
              </a:rPr>
            </a:br>
            <a:r>
              <a:rPr lang="de-DE" sz="2400" dirty="0" smtClean="0">
                <a:solidFill>
                  <a:srgbClr val="FFB200"/>
                </a:solidFill>
              </a:rPr>
              <a:t>Webinterface </a:t>
            </a:r>
            <a:r>
              <a:rPr lang="de-DE" sz="2400" dirty="0" smtClean="0">
                <a:solidFill>
                  <a:srgbClr val="FFB200"/>
                </a:solidFill>
              </a:rPr>
              <a:t>-&gt; </a:t>
            </a:r>
            <a:r>
              <a:rPr lang="de-DE" sz="2400" dirty="0" err="1" smtClean="0">
                <a:solidFill>
                  <a:srgbClr val="FFB200"/>
                </a:solidFill>
              </a:rPr>
              <a:t>Configuration</a:t>
            </a:r>
            <a:endParaRPr lang="de-DE" sz="2400" dirty="0">
              <a:solidFill>
                <a:srgbClr val="FFB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45306"/>
      </p:ext>
    </p:extLst>
  </p:cSld>
  <p:clrMapOvr>
    <a:masterClrMapping/>
  </p:clrMapOvr>
  <p:transition xmlns:p14="http://schemas.microsoft.com/office/powerpoint/2010/main" advClick="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8301037" cy="485298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>
                <a:solidFill>
                  <a:srgbClr val="FFB200"/>
                </a:solidFill>
                <a:cs typeface="Verdana"/>
              </a:rPr>
              <a:t>Configuring the Data Plane</a:t>
            </a:r>
            <a:endParaRPr lang="en-US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735422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83795"/>
            <a:ext cx="5588852" cy="378042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 “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life</a:t>
            </a: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20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VME, PCI,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cPCI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.... </a:t>
            </a:r>
          </a:p>
          <a:p>
            <a:pPr>
              <a:lnSpc>
                <a:spcPct val="200000"/>
              </a:lnSpc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MicroTCA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AMCs will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next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dominating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systems</a:t>
            </a: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20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othing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real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new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but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better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different</a:t>
            </a:r>
          </a:p>
          <a:p>
            <a:pPr lvl="1">
              <a:lnSpc>
                <a:spcPct val="20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meeting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requirements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many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different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vertical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markets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1570" y="5809909"/>
            <a:ext cx="8055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+mn-lt"/>
                <a:sym typeface="Wingdings"/>
              </a:rPr>
              <a:t> </a:t>
            </a:r>
            <a:r>
              <a:rPr lang="de-DE" b="1" dirty="0" err="1" smtClean="0">
                <a:latin typeface="+mn-lt"/>
                <a:sym typeface="Wingdings"/>
              </a:rPr>
              <a:t>MicroTCA</a:t>
            </a:r>
            <a:r>
              <a:rPr lang="de-DE" b="1" dirty="0" smtClean="0">
                <a:latin typeface="+mn-lt"/>
                <a:sym typeface="Wingdings"/>
              </a:rPr>
              <a:t> </a:t>
            </a:r>
            <a:r>
              <a:rPr lang="de-DE" b="1" dirty="0" err="1" smtClean="0">
                <a:latin typeface="+mn-lt"/>
                <a:sym typeface="Wingdings"/>
              </a:rPr>
              <a:t>is</a:t>
            </a:r>
            <a:r>
              <a:rPr lang="de-DE" b="1" dirty="0" smtClean="0">
                <a:latin typeface="+mn-lt"/>
                <a:sym typeface="Wingdings"/>
              </a:rPr>
              <a:t> </a:t>
            </a:r>
            <a:r>
              <a:rPr lang="de-DE" b="1" dirty="0" err="1" smtClean="0">
                <a:latin typeface="+mn-lt"/>
                <a:sym typeface="Wingdings"/>
              </a:rPr>
              <a:t>important</a:t>
            </a:r>
            <a:r>
              <a:rPr lang="de-DE" b="1" dirty="0" smtClean="0">
                <a:latin typeface="+mn-lt"/>
                <a:sym typeface="Wingdings"/>
              </a:rPr>
              <a:t> </a:t>
            </a:r>
            <a:r>
              <a:rPr lang="de-DE" b="1" dirty="0" err="1" smtClean="0">
                <a:latin typeface="+mn-lt"/>
                <a:sym typeface="Wingdings"/>
              </a:rPr>
              <a:t>already</a:t>
            </a:r>
            <a:r>
              <a:rPr lang="de-DE" b="1" dirty="0" smtClean="0">
                <a:latin typeface="+mn-lt"/>
                <a:sym typeface="Wingdings"/>
              </a:rPr>
              <a:t> !</a:t>
            </a:r>
          </a:p>
          <a:p>
            <a:endParaRPr lang="de-DE" sz="800" b="1" dirty="0">
              <a:latin typeface="+mn-lt"/>
              <a:sym typeface="Wingdings"/>
            </a:endParaRPr>
          </a:p>
          <a:p>
            <a:r>
              <a:rPr lang="de-DE" b="1" dirty="0" smtClean="0">
                <a:latin typeface="+mn-lt"/>
                <a:sym typeface="Wingdings"/>
              </a:rPr>
              <a:t> </a:t>
            </a:r>
            <a:r>
              <a:rPr lang="de-DE" b="1" dirty="0" err="1" smtClean="0">
                <a:latin typeface="+mn-lt"/>
                <a:sym typeface="Wingdings"/>
              </a:rPr>
              <a:t>MicroTCA</a:t>
            </a:r>
            <a:r>
              <a:rPr lang="de-DE" b="1" dirty="0" smtClean="0">
                <a:latin typeface="+mn-lt"/>
                <a:sym typeface="Wingdings"/>
              </a:rPr>
              <a:t> will </a:t>
            </a:r>
            <a:r>
              <a:rPr lang="de-DE" b="1" dirty="0" err="1" smtClean="0">
                <a:latin typeface="+mn-lt"/>
                <a:sym typeface="Wingdings"/>
              </a:rPr>
              <a:t>become</a:t>
            </a:r>
            <a:r>
              <a:rPr lang="de-DE" b="1" dirty="0" smtClean="0">
                <a:latin typeface="+mn-lt"/>
                <a:sym typeface="Wingdings"/>
              </a:rPr>
              <a:t> </a:t>
            </a:r>
            <a:r>
              <a:rPr lang="de-DE" b="1" dirty="0" err="1" smtClean="0">
                <a:latin typeface="+mn-lt"/>
                <a:sym typeface="Wingdings"/>
              </a:rPr>
              <a:t>even</a:t>
            </a:r>
            <a:r>
              <a:rPr lang="de-DE" b="1" dirty="0" smtClean="0">
                <a:latin typeface="+mn-lt"/>
                <a:sym typeface="Wingdings"/>
              </a:rPr>
              <a:t> </a:t>
            </a:r>
            <a:r>
              <a:rPr lang="de-DE" b="1" dirty="0" err="1" smtClean="0">
                <a:latin typeface="+mn-lt"/>
                <a:sym typeface="Wingdings"/>
              </a:rPr>
              <a:t>more</a:t>
            </a:r>
            <a:r>
              <a:rPr lang="de-DE" b="1" dirty="0" smtClean="0">
                <a:latin typeface="+mn-lt"/>
                <a:sym typeface="Wingdings"/>
              </a:rPr>
              <a:t> </a:t>
            </a:r>
            <a:r>
              <a:rPr lang="de-DE" b="1" dirty="0" err="1" smtClean="0">
                <a:latin typeface="+mn-lt"/>
                <a:sym typeface="Wingdings"/>
              </a:rPr>
              <a:t>important</a:t>
            </a:r>
            <a:r>
              <a:rPr lang="de-DE" b="1" dirty="0" smtClean="0">
                <a:latin typeface="+mn-lt"/>
                <a:sym typeface="Wingdings"/>
              </a:rPr>
              <a:t> in </a:t>
            </a:r>
            <a:r>
              <a:rPr lang="de-DE" b="1" dirty="0" err="1" smtClean="0">
                <a:latin typeface="+mn-lt"/>
                <a:sym typeface="Wingdings"/>
              </a:rPr>
              <a:t>the</a:t>
            </a:r>
            <a:r>
              <a:rPr lang="de-DE" b="1" dirty="0" smtClean="0">
                <a:latin typeface="+mn-lt"/>
                <a:sym typeface="Wingdings"/>
              </a:rPr>
              <a:t> </a:t>
            </a:r>
            <a:r>
              <a:rPr lang="de-DE" b="1" dirty="0" err="1" smtClean="0">
                <a:latin typeface="+mn-lt"/>
                <a:sym typeface="Wingdings"/>
              </a:rPr>
              <a:t>future</a:t>
            </a:r>
            <a:r>
              <a:rPr lang="de-DE" b="1" dirty="0" smtClean="0">
                <a:latin typeface="+mn-lt"/>
                <a:sym typeface="Wingdings"/>
              </a:rPr>
              <a:t> !</a:t>
            </a:r>
            <a:endParaRPr lang="de-DE" b="1" dirty="0">
              <a:latin typeface="+mn-lt"/>
            </a:endParaRPr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r="10691" b="41528"/>
          <a:stretch/>
        </p:blipFill>
        <p:spPr>
          <a:xfrm>
            <a:off x="6192532" y="2573905"/>
            <a:ext cx="2730446" cy="2970330"/>
          </a:xfrm>
          <a:prstGeom prst="round2Diag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 smtClean="0">
                <a:cs typeface="Verdana"/>
              </a:rPr>
              <a:t>MTCA </a:t>
            </a:r>
            <a:r>
              <a:rPr lang="en-US" sz="2400" dirty="0" err="1" smtClean="0">
                <a:cs typeface="Verdana"/>
              </a:rPr>
              <a:t>Tuturial</a:t>
            </a:r>
            <a:r>
              <a:rPr lang="en-US" sz="2400" dirty="0" smtClean="0">
                <a:cs typeface="Verdana"/>
              </a:rPr>
              <a:t>: Configuring and Maintaining</a:t>
            </a:r>
            <a:r>
              <a:rPr lang="en-US" sz="800" dirty="0" smtClean="0">
                <a:solidFill>
                  <a:srgbClr val="FFB200"/>
                </a:solidFill>
                <a:cs typeface="Verdana"/>
              </a:rPr>
              <a:t/>
            </a:r>
            <a:br>
              <a:rPr lang="en-US" sz="800" dirty="0" smtClean="0">
                <a:solidFill>
                  <a:srgbClr val="FFB200"/>
                </a:solidFill>
                <a:cs typeface="Verdana"/>
              </a:rPr>
            </a:br>
            <a:r>
              <a:rPr lang="en-US" sz="2400" dirty="0" smtClean="0">
                <a:solidFill>
                  <a:srgbClr val="FFB200"/>
                </a:solidFill>
                <a:cs typeface="Verdana"/>
              </a:rPr>
              <a:t>Why you should be here and why we are here</a:t>
            </a:r>
            <a:endParaRPr lang="en-US" sz="4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8809325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00166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>
                <a:solidFill>
                  <a:srgbClr val="FFB200"/>
                </a:solidFill>
              </a:rPr>
              <a:t>Result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of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correct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configured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PCIe</a:t>
            </a:r>
            <a:r>
              <a:rPr lang="de-DE" sz="2400" dirty="0" smtClean="0">
                <a:solidFill>
                  <a:srgbClr val="FFB200"/>
                </a:solidFill>
              </a:rPr>
              <a:t> (1/3)</a:t>
            </a:r>
            <a:br>
              <a:rPr lang="de-DE" sz="2400" dirty="0" smtClean="0">
                <a:solidFill>
                  <a:srgbClr val="FFB200"/>
                </a:solidFill>
              </a:rPr>
            </a:br>
            <a:r>
              <a:rPr lang="es-ES_tradnl" sz="2400" dirty="0" err="1">
                <a:latin typeface="Courier"/>
                <a:cs typeface="Courier"/>
              </a:rPr>
              <a:t>nat</a:t>
            </a:r>
            <a:r>
              <a:rPr lang="es-ES_tradnl" sz="2400" dirty="0">
                <a:latin typeface="Courier"/>
                <a:cs typeface="Courier"/>
              </a:rPr>
              <a:t>&gt; </a:t>
            </a:r>
            <a:r>
              <a:rPr lang="es-ES_tradnl" sz="2400" dirty="0" err="1" smtClean="0">
                <a:latin typeface="Courier"/>
                <a:cs typeface="Courier"/>
              </a:rPr>
              <a:t>show_ekey</a:t>
            </a:r>
            <a:endParaRPr lang="de-DE" sz="2400" dirty="0">
              <a:solidFill>
                <a:srgbClr val="FFB2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66555" y="1538790"/>
            <a:ext cx="8190910" cy="470898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es-ES_tradnl" sz="1200" dirty="0">
              <a:latin typeface="Courier"/>
              <a:cs typeface="Courier"/>
            </a:endParaRPr>
          </a:p>
          <a:p>
            <a:r>
              <a:rPr lang="es-ES_tradnl" sz="1200" dirty="0" err="1">
                <a:latin typeface="Courier"/>
                <a:cs typeface="Courier"/>
              </a:rPr>
              <a:t>EKeying</a:t>
            </a:r>
            <a:r>
              <a:rPr lang="es-ES_tradnl" sz="1200" dirty="0">
                <a:latin typeface="Courier"/>
                <a:cs typeface="Courier"/>
              </a:rPr>
              <a:t> </a:t>
            </a:r>
            <a:r>
              <a:rPr lang="es-ES_tradnl" sz="1200" dirty="0" err="1">
                <a:latin typeface="Courier"/>
                <a:cs typeface="Courier"/>
              </a:rPr>
              <a:t>information</a:t>
            </a:r>
            <a:r>
              <a:rPr lang="es-ES_tradnl" sz="1200" dirty="0">
                <a:latin typeface="Courier"/>
                <a:cs typeface="Courier"/>
              </a:rPr>
              <a:t> - </a:t>
            </a:r>
            <a:r>
              <a:rPr lang="es-ES_tradnl" sz="1200" dirty="0" err="1">
                <a:latin typeface="Courier"/>
                <a:cs typeface="Courier"/>
              </a:rPr>
              <a:t>activated</a:t>
            </a:r>
            <a:r>
              <a:rPr lang="es-ES_tradnl" sz="1200" dirty="0">
                <a:latin typeface="Courier"/>
                <a:cs typeface="Courier"/>
              </a:rPr>
              <a:t> Links:</a:t>
            </a:r>
          </a:p>
          <a:p>
            <a:r>
              <a:rPr lang="es-ES_tradnl" sz="1200" dirty="0">
                <a:latin typeface="Courier"/>
                <a:cs typeface="Courier"/>
              </a:rPr>
              <a:t>--------------------------------------</a:t>
            </a:r>
          </a:p>
          <a:p>
            <a:r>
              <a:rPr lang="es-ES_tradnl" sz="1200" dirty="0">
                <a:latin typeface="Courier"/>
                <a:cs typeface="Courier"/>
              </a:rPr>
              <a:t> AMC FRU </a:t>
            </a:r>
            <a:r>
              <a:rPr lang="es-ES_tradnl" sz="1200" dirty="0" err="1">
                <a:latin typeface="Courier"/>
                <a:cs typeface="Courier"/>
              </a:rPr>
              <a:t>State</a:t>
            </a:r>
            <a:r>
              <a:rPr lang="es-ES_tradnl" sz="1200" dirty="0">
                <a:latin typeface="Courier"/>
                <a:cs typeface="Courier"/>
              </a:rPr>
              <a:t> </a:t>
            </a:r>
            <a:r>
              <a:rPr lang="es-ES_tradnl" sz="1200" dirty="0" err="1">
                <a:latin typeface="Courier"/>
                <a:cs typeface="Courier"/>
              </a:rPr>
              <a:t>Channel</a:t>
            </a:r>
            <a:r>
              <a:rPr lang="es-ES_tradnl" sz="1200" dirty="0">
                <a:latin typeface="Courier"/>
                <a:cs typeface="Courier"/>
              </a:rPr>
              <a:t> </a:t>
            </a:r>
            <a:r>
              <a:rPr lang="es-ES_tradnl" sz="1200" dirty="0" err="1">
                <a:latin typeface="Courier"/>
                <a:cs typeface="Courier"/>
              </a:rPr>
              <a:t>Type</a:t>
            </a:r>
            <a:r>
              <a:rPr lang="es-ES_tradnl" sz="1200" dirty="0">
                <a:latin typeface="Courier"/>
                <a:cs typeface="Courier"/>
              </a:rPr>
              <a:t> Port</a:t>
            </a:r>
          </a:p>
          <a:p>
            <a:r>
              <a:rPr lang="es-ES_tradnl" sz="1200" dirty="0">
                <a:latin typeface="Courier"/>
                <a:cs typeface="Courier"/>
              </a:rPr>
              <a:t>=================================================</a:t>
            </a:r>
          </a:p>
          <a:p>
            <a:r>
              <a:rPr lang="es-ES_tradnl" sz="1200" dirty="0">
                <a:latin typeface="Courier"/>
                <a:cs typeface="Courier"/>
              </a:rPr>
              <a:t>AMC1   5   M4</a:t>
            </a:r>
          </a:p>
          <a:p>
            <a:r>
              <a:rPr lang="en-US" sz="1200" dirty="0">
                <a:latin typeface="Courier"/>
                <a:cs typeface="Courier"/>
              </a:rPr>
              <a:t>AMC2   6   M4    0     Eth    0 &lt;-&gt; MCH1 Fabric A 1000Base-BX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1     Eth    1 &lt;-&gt; MCH1 Fabric A 1000Base-BX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4     </a:t>
            </a:r>
            <a:r>
              <a:rPr lang="en-US" sz="1200" dirty="0" err="1">
                <a:latin typeface="Courier"/>
                <a:cs typeface="Courier"/>
              </a:rPr>
              <a:t>PCIe</a:t>
            </a:r>
            <a:r>
              <a:rPr lang="en-US" sz="1200" dirty="0">
                <a:latin typeface="Courier"/>
                <a:cs typeface="Courier"/>
              </a:rPr>
              <a:t>   4 &lt;-&gt; MCH1 Fabric D **root** Gen 2, no SSC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             5 &lt;-&gt; MCH1 Fabric E **root** Gen 2, no SSC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             6 &lt;-&gt; MCH1 Fabric F **root** Gen 2, no SSC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             7 &lt;-&gt; MCH1 Fabric G **root** Gen 2, no SSC</a:t>
            </a:r>
          </a:p>
          <a:p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AMC3   7   M4    0     </a:t>
            </a:r>
            <a:r>
              <a:rPr lang="en-US" sz="1200" dirty="0" err="1">
                <a:latin typeface="Courier"/>
                <a:cs typeface="Courier"/>
              </a:rPr>
              <a:t>PCIe</a:t>
            </a:r>
            <a:r>
              <a:rPr lang="en-US" sz="1200" dirty="0">
                <a:latin typeface="Courier"/>
                <a:cs typeface="Courier"/>
              </a:rPr>
              <a:t>   4 &lt;-&gt; MCH1 Fabric D downstream Gen 1, no SSC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             5 &lt;-&gt; MCH1 Fabric E downstream Gen 1, no SSC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             6 &lt;-&gt; MCH1 Fabric F downstream Gen 1, no SSC</a:t>
            </a:r>
          </a:p>
          <a:p>
            <a:r>
              <a:rPr lang="en-US" sz="1200" dirty="0">
                <a:latin typeface="Courier"/>
                <a:cs typeface="Courier"/>
              </a:rPr>
              <a:t>                              7 &lt;-&gt; MCH1 Fabric G downstream Gen 1, no SSC</a:t>
            </a:r>
          </a:p>
          <a:p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AMC4   8   M4    0     </a:t>
            </a:r>
            <a:r>
              <a:rPr lang="en-US" sz="1200" dirty="0" err="1">
                <a:latin typeface="Courier"/>
                <a:cs typeface="Courier"/>
              </a:rPr>
              <a:t>PCIe</a:t>
            </a:r>
            <a:r>
              <a:rPr lang="en-US" sz="1200" dirty="0">
                <a:latin typeface="Courier"/>
                <a:cs typeface="Courier"/>
              </a:rPr>
              <a:t>   4 &lt;-&gt; MCH1 Fabric D downstream Gen 1, no SSC</a:t>
            </a:r>
          </a:p>
          <a:p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AMC5   9   M4    0     </a:t>
            </a:r>
            <a:r>
              <a:rPr lang="en-US" sz="1200" dirty="0" err="1">
                <a:latin typeface="Courier"/>
                <a:cs typeface="Courier"/>
              </a:rPr>
              <a:t>PCIe</a:t>
            </a:r>
            <a:r>
              <a:rPr lang="en-US" sz="1200" dirty="0">
                <a:latin typeface="Courier"/>
                <a:cs typeface="Courier"/>
              </a:rPr>
              <a:t>   4 &lt;-&gt; MCH1 Fabric D downstream Gen 1, no SSC</a:t>
            </a:r>
          </a:p>
          <a:p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AMC6  10   M1</a:t>
            </a:r>
          </a:p>
          <a:p>
            <a:r>
              <a:rPr lang="en-US" sz="1200" dirty="0">
                <a:latin typeface="Courier"/>
                <a:cs typeface="Courier"/>
              </a:rPr>
              <a:t>=================================================</a:t>
            </a:r>
            <a:endParaRPr lang="de-DE" sz="1200" dirty="0">
              <a:latin typeface="Courier"/>
              <a:cs typeface="Courier"/>
            </a:endParaRPr>
          </a:p>
          <a:p>
            <a:endParaRPr lang="de-DE" sz="12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53374544"/>
      </p:ext>
    </p:extLst>
  </p:cSld>
  <p:clrMapOvr>
    <a:masterClrMapping/>
  </p:clrMapOvr>
  <p:transition xmlns:p14="http://schemas.microsoft.com/office/powerpoint/2010/main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00166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>
                <a:solidFill>
                  <a:srgbClr val="FFB200"/>
                </a:solidFill>
              </a:rPr>
              <a:t>Result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of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correct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configured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PCIe</a:t>
            </a:r>
            <a:r>
              <a:rPr lang="de-DE" sz="2400" dirty="0" smtClean="0">
                <a:solidFill>
                  <a:srgbClr val="FFB200"/>
                </a:solidFill>
              </a:rPr>
              <a:t> (2/3)</a:t>
            </a:r>
            <a:br>
              <a:rPr lang="de-DE" sz="2400" dirty="0" smtClean="0">
                <a:solidFill>
                  <a:srgbClr val="FFB200"/>
                </a:solidFill>
              </a:rPr>
            </a:br>
            <a:r>
              <a:rPr lang="de-DE" sz="2400" dirty="0" err="1">
                <a:latin typeface="Courier"/>
                <a:cs typeface="Courier"/>
              </a:rPr>
              <a:t>nat</a:t>
            </a:r>
            <a:r>
              <a:rPr lang="de-DE" sz="2400" dirty="0">
                <a:latin typeface="Courier"/>
                <a:cs typeface="Courier"/>
              </a:rPr>
              <a:t>&gt; </a:t>
            </a:r>
            <a:r>
              <a:rPr lang="de-DE" sz="2400" dirty="0" err="1" smtClean="0">
                <a:latin typeface="Courier"/>
                <a:cs typeface="Courier"/>
              </a:rPr>
              <a:t>show_link_state</a:t>
            </a:r>
            <a:endParaRPr lang="de-DE" sz="2400" dirty="0">
              <a:solidFill>
                <a:srgbClr val="FFB2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66555" y="1718810"/>
            <a:ext cx="8145905" cy="341632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de-DE" sz="1200" dirty="0">
              <a:latin typeface="Courier"/>
              <a:cs typeface="Courier"/>
            </a:endParaRPr>
          </a:p>
          <a:p>
            <a:r>
              <a:rPr lang="de-DE" sz="1600" dirty="0">
                <a:latin typeface="Courier"/>
                <a:cs typeface="Courier"/>
              </a:rPr>
              <a:t>AMC  1 Port  0 </a:t>
            </a:r>
            <a:r>
              <a:rPr lang="de-DE" sz="1600" dirty="0" err="1">
                <a:latin typeface="Courier"/>
                <a:cs typeface="Courier"/>
              </a:rPr>
              <a:t>is</a:t>
            </a:r>
            <a:r>
              <a:rPr lang="de-DE" sz="1600" dirty="0">
                <a:latin typeface="Courier"/>
                <a:cs typeface="Courier"/>
              </a:rPr>
              <a:t> Ethernet - 1000Base-BX</a:t>
            </a:r>
          </a:p>
          <a:p>
            <a:r>
              <a:rPr lang="de-DE" sz="1600" dirty="0">
                <a:latin typeface="Courier"/>
                <a:cs typeface="Courier"/>
              </a:rPr>
              <a:t>AMC  2 Port  0 </a:t>
            </a:r>
            <a:r>
              <a:rPr lang="de-DE" sz="1600" dirty="0" err="1">
                <a:latin typeface="Courier"/>
                <a:cs typeface="Courier"/>
              </a:rPr>
              <a:t>is</a:t>
            </a:r>
            <a:r>
              <a:rPr lang="de-DE" sz="1600" dirty="0">
                <a:latin typeface="Courier"/>
                <a:cs typeface="Courier"/>
              </a:rPr>
              <a:t> Ethernet - 1000Base-BX</a:t>
            </a:r>
          </a:p>
          <a:p>
            <a:r>
              <a:rPr lang="de-DE" sz="1600" dirty="0">
                <a:latin typeface="Courier"/>
                <a:cs typeface="Courier"/>
              </a:rPr>
              <a:t>AMC  2 Port  1 </a:t>
            </a:r>
            <a:r>
              <a:rPr lang="de-DE" sz="1600" dirty="0" err="1">
                <a:latin typeface="Courier"/>
                <a:cs typeface="Courier"/>
              </a:rPr>
              <a:t>is</a:t>
            </a:r>
            <a:r>
              <a:rPr lang="de-DE" sz="1600" dirty="0">
                <a:latin typeface="Courier"/>
                <a:cs typeface="Courier"/>
              </a:rPr>
              <a:t> Ethernet - 1000Base-BX</a:t>
            </a:r>
          </a:p>
          <a:p>
            <a:r>
              <a:rPr lang="fr-FR" sz="1600" dirty="0">
                <a:latin typeface="Courier"/>
                <a:cs typeface="Courier"/>
              </a:rPr>
              <a:t>AMC  3 Port  4 </a:t>
            </a:r>
            <a:r>
              <a:rPr lang="fr-FR" sz="1600" dirty="0" err="1">
                <a:latin typeface="Courier"/>
                <a:cs typeface="Courier"/>
              </a:rPr>
              <a:t>is</a:t>
            </a:r>
            <a:r>
              <a:rPr lang="fr-FR" sz="1600" dirty="0">
                <a:latin typeface="Courier"/>
                <a:cs typeface="Courier"/>
              </a:rPr>
              <a:t> </a:t>
            </a:r>
            <a:r>
              <a:rPr lang="fr-FR" sz="1600" dirty="0" err="1">
                <a:latin typeface="Courier"/>
                <a:cs typeface="Courier"/>
              </a:rPr>
              <a:t>PCIe</a:t>
            </a:r>
            <a:r>
              <a:rPr lang="fr-FR" sz="1600" dirty="0">
                <a:latin typeface="Courier"/>
                <a:cs typeface="Courier"/>
              </a:rPr>
              <a:t> - x4 - 2,5 GT/s</a:t>
            </a:r>
          </a:p>
          <a:p>
            <a:r>
              <a:rPr lang="fr-FR" sz="1600" dirty="0">
                <a:latin typeface="Courier"/>
                <a:cs typeface="Courier"/>
              </a:rPr>
              <a:t>AMC  3 Port  5 </a:t>
            </a:r>
            <a:r>
              <a:rPr lang="fr-FR" sz="1600" dirty="0" err="1">
                <a:latin typeface="Courier"/>
                <a:cs typeface="Courier"/>
              </a:rPr>
              <a:t>is</a:t>
            </a:r>
            <a:r>
              <a:rPr lang="fr-FR" sz="1600" dirty="0">
                <a:latin typeface="Courier"/>
                <a:cs typeface="Courier"/>
              </a:rPr>
              <a:t> </a:t>
            </a:r>
            <a:r>
              <a:rPr lang="fr-FR" sz="1600" dirty="0" err="1">
                <a:latin typeface="Courier"/>
                <a:cs typeface="Courier"/>
              </a:rPr>
              <a:t>PCIe</a:t>
            </a:r>
            <a:r>
              <a:rPr lang="fr-FR" sz="1600" dirty="0">
                <a:latin typeface="Courier"/>
                <a:cs typeface="Courier"/>
              </a:rPr>
              <a:t> - x4 - 2,5 GT/s</a:t>
            </a:r>
          </a:p>
          <a:p>
            <a:r>
              <a:rPr lang="fr-FR" sz="1600" dirty="0">
                <a:latin typeface="Courier"/>
                <a:cs typeface="Courier"/>
              </a:rPr>
              <a:t>AMC  3 Port  6 </a:t>
            </a:r>
            <a:r>
              <a:rPr lang="fr-FR" sz="1600" dirty="0" err="1">
                <a:latin typeface="Courier"/>
                <a:cs typeface="Courier"/>
              </a:rPr>
              <a:t>is</a:t>
            </a:r>
            <a:r>
              <a:rPr lang="fr-FR" sz="1600" dirty="0">
                <a:latin typeface="Courier"/>
                <a:cs typeface="Courier"/>
              </a:rPr>
              <a:t> </a:t>
            </a:r>
            <a:r>
              <a:rPr lang="fr-FR" sz="1600" dirty="0" err="1">
                <a:latin typeface="Courier"/>
                <a:cs typeface="Courier"/>
              </a:rPr>
              <a:t>PCIe</a:t>
            </a:r>
            <a:r>
              <a:rPr lang="fr-FR" sz="1600" dirty="0">
                <a:latin typeface="Courier"/>
                <a:cs typeface="Courier"/>
              </a:rPr>
              <a:t> - x4 - 2,5 GT/s</a:t>
            </a:r>
          </a:p>
          <a:p>
            <a:r>
              <a:rPr lang="fr-FR" sz="1600" dirty="0">
                <a:latin typeface="Courier"/>
                <a:cs typeface="Courier"/>
              </a:rPr>
              <a:t>AMC  3 Port  7 </a:t>
            </a:r>
            <a:r>
              <a:rPr lang="fr-FR" sz="1600" dirty="0" err="1">
                <a:latin typeface="Courier"/>
                <a:cs typeface="Courier"/>
              </a:rPr>
              <a:t>is</a:t>
            </a:r>
            <a:r>
              <a:rPr lang="fr-FR" sz="1600" dirty="0">
                <a:latin typeface="Courier"/>
                <a:cs typeface="Courier"/>
              </a:rPr>
              <a:t> </a:t>
            </a:r>
            <a:r>
              <a:rPr lang="fr-FR" sz="1600" dirty="0" err="1">
                <a:latin typeface="Courier"/>
                <a:cs typeface="Courier"/>
              </a:rPr>
              <a:t>PCIe</a:t>
            </a:r>
            <a:r>
              <a:rPr lang="fr-FR" sz="1600" dirty="0">
                <a:latin typeface="Courier"/>
                <a:cs typeface="Courier"/>
              </a:rPr>
              <a:t> - x4 - 2,5 GT/s</a:t>
            </a:r>
          </a:p>
          <a:p>
            <a:r>
              <a:rPr lang="fr-FR" sz="1600" dirty="0">
                <a:latin typeface="Courier"/>
                <a:cs typeface="Courier"/>
              </a:rPr>
              <a:t>AMC  4 Port  4 </a:t>
            </a:r>
            <a:r>
              <a:rPr lang="fr-FR" sz="1600" dirty="0" err="1">
                <a:latin typeface="Courier"/>
                <a:cs typeface="Courier"/>
              </a:rPr>
              <a:t>is</a:t>
            </a:r>
            <a:r>
              <a:rPr lang="fr-FR" sz="1600" dirty="0">
                <a:latin typeface="Courier"/>
                <a:cs typeface="Courier"/>
              </a:rPr>
              <a:t> </a:t>
            </a:r>
            <a:r>
              <a:rPr lang="fr-FR" sz="1600" dirty="0" err="1">
                <a:latin typeface="Courier"/>
                <a:cs typeface="Courier"/>
              </a:rPr>
              <a:t>PCIe</a:t>
            </a:r>
            <a:r>
              <a:rPr lang="fr-FR" sz="1600" dirty="0">
                <a:latin typeface="Courier"/>
                <a:cs typeface="Courier"/>
              </a:rPr>
              <a:t> - x1 - 2,5 GT/s</a:t>
            </a:r>
          </a:p>
          <a:p>
            <a:r>
              <a:rPr lang="fr-FR" sz="1600" dirty="0">
                <a:latin typeface="Courier"/>
                <a:cs typeface="Courier"/>
              </a:rPr>
              <a:t>AMC  5 Port  4 </a:t>
            </a:r>
            <a:r>
              <a:rPr lang="fr-FR" sz="1600" dirty="0" err="1">
                <a:latin typeface="Courier"/>
                <a:cs typeface="Courier"/>
              </a:rPr>
              <a:t>is</a:t>
            </a:r>
            <a:r>
              <a:rPr lang="fr-FR" sz="1600" dirty="0">
                <a:latin typeface="Courier"/>
                <a:cs typeface="Courier"/>
              </a:rPr>
              <a:t> </a:t>
            </a:r>
            <a:r>
              <a:rPr lang="fr-FR" sz="1600" dirty="0" err="1">
                <a:latin typeface="Courier"/>
                <a:cs typeface="Courier"/>
              </a:rPr>
              <a:t>PCIe</a:t>
            </a:r>
            <a:r>
              <a:rPr lang="fr-FR" sz="1600" dirty="0">
                <a:latin typeface="Courier"/>
                <a:cs typeface="Courier"/>
              </a:rPr>
              <a:t> - x1 - 2,5 GT/s</a:t>
            </a:r>
          </a:p>
          <a:p>
            <a:r>
              <a:rPr lang="fr-FR" sz="1600" dirty="0">
                <a:latin typeface="Courier"/>
                <a:cs typeface="Courier"/>
              </a:rPr>
              <a:t>local RTM </a:t>
            </a:r>
            <a:r>
              <a:rPr lang="fr-FR" sz="1600" dirty="0" err="1">
                <a:latin typeface="Courier"/>
                <a:cs typeface="Courier"/>
              </a:rPr>
              <a:t>link</a:t>
            </a:r>
            <a:r>
              <a:rPr lang="fr-FR" sz="1600" dirty="0">
                <a:latin typeface="Courier"/>
                <a:cs typeface="Courier"/>
              </a:rPr>
              <a:t> </a:t>
            </a:r>
            <a:r>
              <a:rPr lang="fr-FR" sz="1600" dirty="0" err="1">
                <a:latin typeface="Courier"/>
                <a:cs typeface="Courier"/>
              </a:rPr>
              <a:t>status</a:t>
            </a:r>
            <a:r>
              <a:rPr lang="fr-FR" sz="1600" dirty="0">
                <a:latin typeface="Courier"/>
                <a:cs typeface="Courier"/>
              </a:rPr>
              <a:t>:</a:t>
            </a:r>
          </a:p>
          <a:p>
            <a:r>
              <a:rPr lang="fr-FR" sz="1600" dirty="0">
                <a:latin typeface="Courier"/>
                <a:cs typeface="Courier"/>
              </a:rPr>
              <a:t>   Ethernet - 1000Base-BX</a:t>
            </a:r>
          </a:p>
          <a:p>
            <a:r>
              <a:rPr lang="fr-FR" sz="1600" dirty="0">
                <a:latin typeface="Courier"/>
                <a:cs typeface="Courier"/>
              </a:rPr>
              <a:t>   </a:t>
            </a:r>
            <a:r>
              <a:rPr lang="fr-FR" sz="1600" dirty="0" err="1">
                <a:latin typeface="Courier"/>
                <a:cs typeface="Courier"/>
              </a:rPr>
              <a:t>PCIe</a:t>
            </a:r>
            <a:r>
              <a:rPr lang="fr-FR" sz="1600" dirty="0">
                <a:latin typeface="Courier"/>
                <a:cs typeface="Courier"/>
              </a:rPr>
              <a:t> - x4 - 8,0 GT/s</a:t>
            </a:r>
          </a:p>
          <a:p>
            <a:endParaRPr lang="de-DE" sz="12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4356776"/>
      </p:ext>
    </p:extLst>
  </p:cSld>
  <p:clrMapOvr>
    <a:masterClrMapping/>
  </p:clrMapOvr>
  <p:transition xmlns:p14="http://schemas.microsoft.com/office/powerpoint/2010/main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00166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>
                <a:solidFill>
                  <a:srgbClr val="FFB200"/>
                </a:solidFill>
              </a:rPr>
              <a:t>Result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of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correct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configured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PCIe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smtClean="0">
                <a:solidFill>
                  <a:srgbClr val="FFB200"/>
                </a:solidFill>
              </a:rPr>
              <a:t>(3/</a:t>
            </a:r>
            <a:r>
              <a:rPr lang="de-DE" sz="2400" dirty="0">
                <a:solidFill>
                  <a:srgbClr val="FFB200"/>
                </a:solidFill>
              </a:rPr>
              <a:t>3</a:t>
            </a:r>
            <a:r>
              <a:rPr lang="de-DE" sz="2400" dirty="0" smtClean="0">
                <a:solidFill>
                  <a:srgbClr val="FFB200"/>
                </a:solidFill>
              </a:rPr>
              <a:t>)</a:t>
            </a:r>
            <a:br>
              <a:rPr lang="de-DE" sz="2400" dirty="0" smtClean="0">
                <a:solidFill>
                  <a:srgbClr val="FFB200"/>
                </a:solidFill>
              </a:rPr>
            </a:br>
            <a:r>
              <a:rPr lang="de-DE" sz="2400" dirty="0" smtClean="0">
                <a:latin typeface="Courier"/>
                <a:cs typeface="Courier"/>
              </a:rPr>
              <a:t>nat</a:t>
            </a:r>
            <a:r>
              <a:rPr lang="de-DE" sz="2400" dirty="0">
                <a:latin typeface="Courier"/>
                <a:cs typeface="Courier"/>
              </a:rPr>
              <a:t>@NAT-MCH-RTM-I7:~$ </a:t>
            </a:r>
            <a:r>
              <a:rPr lang="de-DE" sz="2400" dirty="0" err="1">
                <a:latin typeface="Courier"/>
                <a:cs typeface="Courier"/>
              </a:rPr>
              <a:t>lspci</a:t>
            </a:r>
            <a:r>
              <a:rPr lang="de-DE" sz="2400" dirty="0">
                <a:latin typeface="Courier"/>
                <a:cs typeface="Courier"/>
              </a:rPr>
              <a:t> </a:t>
            </a:r>
            <a:endParaRPr lang="de-DE" sz="2400" dirty="0">
              <a:solidFill>
                <a:srgbClr val="FFB2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1583795"/>
            <a:ext cx="9144000" cy="452431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ourier"/>
                <a:cs typeface="Courier"/>
              </a:rPr>
              <a:t>00</a:t>
            </a:r>
            <a:r>
              <a:rPr lang="de-DE" sz="1200" dirty="0">
                <a:latin typeface="Courier"/>
                <a:cs typeface="Courier"/>
              </a:rPr>
              <a:t>:00.0 Host </a:t>
            </a:r>
            <a:r>
              <a:rPr lang="de-DE" sz="1200" dirty="0" err="1">
                <a:latin typeface="Courier"/>
                <a:cs typeface="Courier"/>
              </a:rPr>
              <a:t>bridge</a:t>
            </a:r>
            <a:r>
              <a:rPr lang="de-DE" sz="1200" dirty="0">
                <a:latin typeface="Courier"/>
                <a:cs typeface="Courier"/>
              </a:rPr>
              <a:t>: Intel Corporation Ivy Bridge DRAM Controller (</a:t>
            </a:r>
            <a:r>
              <a:rPr lang="de-DE" sz="1200" dirty="0" err="1">
                <a:latin typeface="Courier"/>
                <a:cs typeface="Courier"/>
              </a:rPr>
              <a:t>rev</a:t>
            </a:r>
            <a:r>
              <a:rPr lang="de-DE" sz="1200" dirty="0">
                <a:latin typeface="Courier"/>
                <a:cs typeface="Courier"/>
              </a:rPr>
              <a:t> 09)</a:t>
            </a:r>
          </a:p>
          <a:p>
            <a:r>
              <a:rPr lang="de-DE" sz="1200" dirty="0">
                <a:latin typeface="Courier"/>
                <a:cs typeface="Courier"/>
              </a:rPr>
              <a:t>00:01.0 PCI </a:t>
            </a:r>
            <a:r>
              <a:rPr lang="de-DE" sz="1200" dirty="0" err="1">
                <a:latin typeface="Courier"/>
                <a:cs typeface="Courier"/>
              </a:rPr>
              <a:t>bridge</a:t>
            </a:r>
            <a:r>
              <a:rPr lang="de-DE" sz="1200" dirty="0">
                <a:latin typeface="Courier"/>
                <a:cs typeface="Courier"/>
              </a:rPr>
              <a:t>: Intel Corporation Ivy Bridge PCI Express Root Port (</a:t>
            </a:r>
            <a:r>
              <a:rPr lang="de-DE" sz="1200" dirty="0" err="1">
                <a:latin typeface="Courier"/>
                <a:cs typeface="Courier"/>
              </a:rPr>
              <a:t>rev</a:t>
            </a:r>
            <a:r>
              <a:rPr lang="de-DE" sz="1200" dirty="0">
                <a:latin typeface="Courier"/>
                <a:cs typeface="Courier"/>
              </a:rPr>
              <a:t> 09)</a:t>
            </a:r>
          </a:p>
          <a:p>
            <a:r>
              <a:rPr lang="de-DE" sz="1200" dirty="0">
                <a:latin typeface="Courier"/>
                <a:cs typeface="Courier"/>
              </a:rPr>
              <a:t>00:02.0 VGA </a:t>
            </a:r>
            <a:r>
              <a:rPr lang="de-DE" sz="1200" dirty="0" err="1">
                <a:latin typeface="Courier"/>
                <a:cs typeface="Courier"/>
              </a:rPr>
              <a:t>compatible</a:t>
            </a:r>
            <a:r>
              <a:rPr lang="de-DE" sz="1200" dirty="0">
                <a:latin typeface="Courier"/>
                <a:cs typeface="Courier"/>
              </a:rPr>
              <a:t> </a:t>
            </a:r>
            <a:r>
              <a:rPr lang="de-DE" sz="1200" dirty="0" err="1">
                <a:latin typeface="Courier"/>
                <a:cs typeface="Courier"/>
              </a:rPr>
              <a:t>controller</a:t>
            </a:r>
            <a:r>
              <a:rPr lang="de-DE" sz="1200" dirty="0">
                <a:latin typeface="Courier"/>
                <a:cs typeface="Courier"/>
              </a:rPr>
              <a:t>: Intel Corporation Ivy Bridge Graphics Controller (</a:t>
            </a:r>
            <a:r>
              <a:rPr lang="de-DE" sz="1200" dirty="0" err="1">
                <a:latin typeface="Courier"/>
                <a:cs typeface="Courier"/>
              </a:rPr>
              <a:t>rev</a:t>
            </a:r>
            <a:r>
              <a:rPr lang="de-DE" sz="1200" dirty="0">
                <a:latin typeface="Courier"/>
                <a:cs typeface="Courier"/>
              </a:rPr>
              <a:t> 09)</a:t>
            </a:r>
          </a:p>
          <a:p>
            <a:r>
              <a:rPr lang="de-DE" sz="1200" dirty="0">
                <a:latin typeface="Courier"/>
                <a:cs typeface="Courier"/>
              </a:rPr>
              <a:t>00:14.0 USB </a:t>
            </a:r>
            <a:r>
              <a:rPr lang="de-DE" sz="1200" dirty="0" err="1">
                <a:latin typeface="Courier"/>
                <a:cs typeface="Courier"/>
              </a:rPr>
              <a:t>controller</a:t>
            </a:r>
            <a:r>
              <a:rPr lang="de-DE" sz="1200" dirty="0">
                <a:latin typeface="Courier"/>
                <a:cs typeface="Courier"/>
              </a:rPr>
              <a:t>: Intel Corporation Panther Point USB </a:t>
            </a:r>
            <a:r>
              <a:rPr lang="de-DE" sz="1200" dirty="0" err="1">
                <a:latin typeface="Courier"/>
                <a:cs typeface="Courier"/>
              </a:rPr>
              <a:t>xHCI</a:t>
            </a:r>
            <a:r>
              <a:rPr lang="de-DE" sz="1200" dirty="0">
                <a:latin typeface="Courier"/>
                <a:cs typeface="Courier"/>
              </a:rPr>
              <a:t> Host Controller (</a:t>
            </a:r>
            <a:r>
              <a:rPr lang="de-DE" sz="1200" dirty="0" err="1">
                <a:latin typeface="Courier"/>
                <a:cs typeface="Courier"/>
              </a:rPr>
              <a:t>rev</a:t>
            </a:r>
            <a:r>
              <a:rPr lang="de-DE" sz="1200" dirty="0">
                <a:latin typeface="Courier"/>
                <a:cs typeface="Courier"/>
              </a:rPr>
              <a:t> 04)</a:t>
            </a:r>
          </a:p>
          <a:p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00:16.0 Communication 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controller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: Intel Corporation Panther Point MEI Controller #1 (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rev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 04)</a:t>
            </a:r>
          </a:p>
          <a:p>
            <a:r>
              <a:rPr lang="de-DE" sz="1200" dirty="0">
                <a:latin typeface="Courier"/>
                <a:cs typeface="Courier"/>
              </a:rPr>
              <a:t>00:19.0 Ethernet </a:t>
            </a:r>
            <a:r>
              <a:rPr lang="de-DE" sz="1200" dirty="0" err="1">
                <a:latin typeface="Courier"/>
                <a:cs typeface="Courier"/>
              </a:rPr>
              <a:t>controller</a:t>
            </a:r>
            <a:r>
              <a:rPr lang="de-DE" sz="1200" dirty="0">
                <a:latin typeface="Courier"/>
                <a:cs typeface="Courier"/>
              </a:rPr>
              <a:t>: Intel Corporation 82579LM Gigabit Network Connection (</a:t>
            </a:r>
            <a:r>
              <a:rPr lang="de-DE" sz="1200" dirty="0" err="1">
                <a:latin typeface="Courier"/>
                <a:cs typeface="Courier"/>
              </a:rPr>
              <a:t>rev</a:t>
            </a:r>
            <a:r>
              <a:rPr lang="de-DE" sz="1200" dirty="0">
                <a:latin typeface="Courier"/>
                <a:cs typeface="Courier"/>
              </a:rPr>
              <a:t> 04)</a:t>
            </a:r>
          </a:p>
          <a:p>
            <a:r>
              <a:rPr lang="de-DE" sz="1200" dirty="0">
                <a:latin typeface="Courier"/>
                <a:cs typeface="Courier"/>
              </a:rPr>
              <a:t>00:1a.0 USB </a:t>
            </a:r>
            <a:r>
              <a:rPr lang="de-DE" sz="1200" dirty="0" err="1">
                <a:latin typeface="Courier"/>
                <a:cs typeface="Courier"/>
              </a:rPr>
              <a:t>controller</a:t>
            </a:r>
            <a:r>
              <a:rPr lang="de-DE" sz="1200" dirty="0">
                <a:latin typeface="Courier"/>
                <a:cs typeface="Courier"/>
              </a:rPr>
              <a:t>: Intel Corporation Panther Point USB Enhanced Host Controller #2 (</a:t>
            </a:r>
            <a:r>
              <a:rPr lang="de-DE" sz="1200" dirty="0" err="1">
                <a:latin typeface="Courier"/>
                <a:cs typeface="Courier"/>
              </a:rPr>
              <a:t>rev</a:t>
            </a:r>
            <a:r>
              <a:rPr lang="de-DE" sz="1200" dirty="0">
                <a:latin typeface="Courier"/>
                <a:cs typeface="Courier"/>
              </a:rPr>
              <a:t> 04)</a:t>
            </a:r>
          </a:p>
          <a:p>
            <a:r>
              <a:rPr lang="de-DE" sz="1200" dirty="0">
                <a:latin typeface="Courier"/>
                <a:cs typeface="Courier"/>
              </a:rPr>
              <a:t>00:1c.0 PCI </a:t>
            </a:r>
            <a:r>
              <a:rPr lang="de-DE" sz="1200" dirty="0" err="1">
                <a:latin typeface="Courier"/>
                <a:cs typeface="Courier"/>
              </a:rPr>
              <a:t>bridge</a:t>
            </a:r>
            <a:r>
              <a:rPr lang="de-DE" sz="1200" dirty="0">
                <a:latin typeface="Courier"/>
                <a:cs typeface="Courier"/>
              </a:rPr>
              <a:t>: Intel Corporation Panther Point PCI Express Root Port 1 (</a:t>
            </a:r>
            <a:r>
              <a:rPr lang="de-DE" sz="1200" dirty="0" err="1">
                <a:latin typeface="Courier"/>
                <a:cs typeface="Courier"/>
              </a:rPr>
              <a:t>rev</a:t>
            </a:r>
            <a:r>
              <a:rPr lang="de-DE" sz="1200" dirty="0">
                <a:latin typeface="Courier"/>
                <a:cs typeface="Courier"/>
              </a:rPr>
              <a:t> c4)</a:t>
            </a:r>
          </a:p>
          <a:p>
            <a:r>
              <a:rPr lang="de-DE" sz="1200" dirty="0">
                <a:latin typeface="Courier"/>
                <a:cs typeface="Courier"/>
              </a:rPr>
              <a:t>00:1d.0 USB </a:t>
            </a:r>
            <a:r>
              <a:rPr lang="de-DE" sz="1200" dirty="0" err="1">
                <a:latin typeface="Courier"/>
                <a:cs typeface="Courier"/>
              </a:rPr>
              <a:t>controller</a:t>
            </a:r>
            <a:r>
              <a:rPr lang="de-DE" sz="1200" dirty="0">
                <a:latin typeface="Courier"/>
                <a:cs typeface="Courier"/>
              </a:rPr>
              <a:t>: Intel Corporation Panther Point USB Enhanced Host Controller #1 (</a:t>
            </a:r>
            <a:r>
              <a:rPr lang="de-DE" sz="1200" dirty="0" err="1">
                <a:latin typeface="Courier"/>
                <a:cs typeface="Courier"/>
              </a:rPr>
              <a:t>rev</a:t>
            </a:r>
            <a:r>
              <a:rPr lang="de-DE" sz="1200" dirty="0">
                <a:latin typeface="Courier"/>
                <a:cs typeface="Courier"/>
              </a:rPr>
              <a:t> 04)</a:t>
            </a:r>
          </a:p>
          <a:p>
            <a:r>
              <a:rPr lang="de-DE" sz="1200" dirty="0">
                <a:latin typeface="Courier"/>
                <a:cs typeface="Courier"/>
              </a:rPr>
              <a:t>00:1f.0 ISA </a:t>
            </a:r>
            <a:r>
              <a:rPr lang="de-DE" sz="1200" dirty="0" err="1">
                <a:latin typeface="Courier"/>
                <a:cs typeface="Courier"/>
              </a:rPr>
              <a:t>bridge</a:t>
            </a:r>
            <a:r>
              <a:rPr lang="de-DE" sz="1200" dirty="0">
                <a:latin typeface="Courier"/>
                <a:cs typeface="Courier"/>
              </a:rPr>
              <a:t>: Intel Corporation Panther Point LPC Controller (</a:t>
            </a:r>
            <a:r>
              <a:rPr lang="de-DE" sz="1200" dirty="0" err="1">
                <a:latin typeface="Courier"/>
                <a:cs typeface="Courier"/>
              </a:rPr>
              <a:t>rev</a:t>
            </a:r>
            <a:r>
              <a:rPr lang="de-DE" sz="1200" dirty="0">
                <a:latin typeface="Courier"/>
                <a:cs typeface="Courier"/>
              </a:rPr>
              <a:t> 04)</a:t>
            </a:r>
          </a:p>
          <a:p>
            <a:r>
              <a:rPr lang="de-DE" sz="1200" dirty="0">
                <a:latin typeface="Courier"/>
                <a:cs typeface="Courier"/>
              </a:rPr>
              <a:t>00:1f.2 SATA </a:t>
            </a:r>
            <a:r>
              <a:rPr lang="de-DE" sz="1200" dirty="0" err="1">
                <a:latin typeface="Courier"/>
                <a:cs typeface="Courier"/>
              </a:rPr>
              <a:t>controller</a:t>
            </a:r>
            <a:r>
              <a:rPr lang="de-DE" sz="1200" dirty="0">
                <a:latin typeface="Courier"/>
                <a:cs typeface="Courier"/>
              </a:rPr>
              <a:t>: Intel Corporation Panther Point 6 </a:t>
            </a:r>
            <a:r>
              <a:rPr lang="de-DE" sz="1200" dirty="0" err="1">
                <a:latin typeface="Courier"/>
                <a:cs typeface="Courier"/>
              </a:rPr>
              <a:t>port</a:t>
            </a:r>
            <a:r>
              <a:rPr lang="de-DE" sz="1200" dirty="0">
                <a:latin typeface="Courier"/>
                <a:cs typeface="Courier"/>
              </a:rPr>
              <a:t> SATA Controller [AHCI </a:t>
            </a:r>
            <a:r>
              <a:rPr lang="de-DE" sz="1200" dirty="0" err="1">
                <a:latin typeface="Courier"/>
                <a:cs typeface="Courier"/>
              </a:rPr>
              <a:t>mode</a:t>
            </a:r>
            <a:r>
              <a:rPr lang="de-DE" sz="1200" dirty="0">
                <a:latin typeface="Courier"/>
                <a:cs typeface="Courier"/>
              </a:rPr>
              <a:t>] (</a:t>
            </a:r>
            <a:r>
              <a:rPr lang="de-DE" sz="1200" dirty="0" err="1">
                <a:latin typeface="Courier"/>
                <a:cs typeface="Courier"/>
              </a:rPr>
              <a:t>rev</a:t>
            </a:r>
            <a:r>
              <a:rPr lang="de-DE" sz="1200" dirty="0">
                <a:latin typeface="Courier"/>
                <a:cs typeface="Courier"/>
              </a:rPr>
              <a:t> 04)</a:t>
            </a:r>
          </a:p>
          <a:p>
            <a:r>
              <a:rPr lang="de-DE" sz="1200" dirty="0">
                <a:latin typeface="Courier"/>
                <a:cs typeface="Courier"/>
              </a:rPr>
              <a:t>00:1f.3 </a:t>
            </a:r>
            <a:r>
              <a:rPr lang="de-DE" sz="1200" dirty="0" err="1">
                <a:latin typeface="Courier"/>
                <a:cs typeface="Courier"/>
              </a:rPr>
              <a:t>SMBus</a:t>
            </a:r>
            <a:r>
              <a:rPr lang="de-DE" sz="1200" dirty="0">
                <a:latin typeface="Courier"/>
                <a:cs typeface="Courier"/>
              </a:rPr>
              <a:t>: Intel Corporation Panther Point </a:t>
            </a:r>
            <a:r>
              <a:rPr lang="de-DE" sz="1200" dirty="0" err="1">
                <a:latin typeface="Courier"/>
                <a:cs typeface="Courier"/>
              </a:rPr>
              <a:t>SMBus</a:t>
            </a:r>
            <a:r>
              <a:rPr lang="de-DE" sz="1200" dirty="0">
                <a:latin typeface="Courier"/>
                <a:cs typeface="Courier"/>
              </a:rPr>
              <a:t> Controller (</a:t>
            </a:r>
            <a:r>
              <a:rPr lang="de-DE" sz="1200" dirty="0" err="1">
                <a:latin typeface="Courier"/>
                <a:cs typeface="Courier"/>
              </a:rPr>
              <a:t>rev</a:t>
            </a:r>
            <a:r>
              <a:rPr lang="de-DE" sz="1200" dirty="0">
                <a:latin typeface="Courier"/>
                <a:cs typeface="Courier"/>
              </a:rPr>
              <a:t> 04)</a:t>
            </a:r>
          </a:p>
          <a:p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01:00.0 PCI 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bridge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: PLX Technology, Inc. Device 8748 (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rev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ba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)</a:t>
            </a:r>
          </a:p>
          <a:p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02:00.0 PCI 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bridge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: PLX Technology, Inc. Device 8748 (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rev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ba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)</a:t>
            </a:r>
          </a:p>
          <a:p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02:01.0 PCI 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bridge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: PLX Technology, Inc. Device 8748 (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rev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ba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)</a:t>
            </a:r>
          </a:p>
          <a:p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02:02.0 PCI 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bridge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: PLX Technology, Inc. Device 8748 (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rev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ba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)</a:t>
            </a:r>
          </a:p>
          <a:p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02:08.0 PCI 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bridge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: PLX Technology, Inc. Device 8748 (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rev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ba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)</a:t>
            </a:r>
          </a:p>
          <a:p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02:09.0 PCI 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bridge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: PLX Technology, Inc. Device 8748 (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rev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de-DE" sz="1200" dirty="0" err="1">
                <a:solidFill>
                  <a:srgbClr val="008000"/>
                </a:solidFill>
                <a:latin typeface="Courier"/>
                <a:cs typeface="Courier"/>
              </a:rPr>
              <a:t>ba</a:t>
            </a:r>
            <a:r>
              <a:rPr lang="de-DE" sz="1200" dirty="0">
                <a:solidFill>
                  <a:srgbClr val="008000"/>
                </a:solidFill>
                <a:latin typeface="Courier"/>
                <a:cs typeface="Courier"/>
              </a:rPr>
              <a:t>)</a:t>
            </a:r>
          </a:p>
          <a:p>
            <a:r>
              <a:rPr lang="de-DE" sz="1200" dirty="0">
                <a:latin typeface="Courier"/>
                <a:cs typeface="Courier"/>
              </a:rPr>
              <a:t>03:00.0 PCI </a:t>
            </a:r>
            <a:r>
              <a:rPr lang="de-DE" sz="1200" dirty="0" err="1">
                <a:latin typeface="Courier"/>
                <a:cs typeface="Courier"/>
              </a:rPr>
              <a:t>bridge</a:t>
            </a:r>
            <a:r>
              <a:rPr lang="de-DE" sz="1200" dirty="0">
                <a:latin typeface="Courier"/>
                <a:cs typeface="Courier"/>
              </a:rPr>
              <a:t>: PLX Technology, Inc. PEX8112 x1 Lane PCI Express-</a:t>
            </a:r>
            <a:r>
              <a:rPr lang="de-DE" sz="1200" dirty="0" err="1">
                <a:latin typeface="Courier"/>
                <a:cs typeface="Courier"/>
              </a:rPr>
              <a:t>to</a:t>
            </a:r>
            <a:r>
              <a:rPr lang="de-DE" sz="1200" dirty="0">
                <a:latin typeface="Courier"/>
                <a:cs typeface="Courier"/>
              </a:rPr>
              <a:t>-PCI Bridge (</a:t>
            </a:r>
            <a:r>
              <a:rPr lang="de-DE" sz="1200" dirty="0" err="1">
                <a:latin typeface="Courier"/>
                <a:cs typeface="Courier"/>
              </a:rPr>
              <a:t>rev</a:t>
            </a:r>
            <a:r>
              <a:rPr lang="de-DE" sz="1200" dirty="0">
                <a:latin typeface="Courier"/>
                <a:cs typeface="Courier"/>
              </a:rPr>
              <a:t> </a:t>
            </a:r>
            <a:r>
              <a:rPr lang="de-DE" sz="1200" dirty="0" err="1">
                <a:latin typeface="Courier"/>
                <a:cs typeface="Courier"/>
              </a:rPr>
              <a:t>aa</a:t>
            </a:r>
            <a:r>
              <a:rPr lang="de-DE" sz="1200" dirty="0">
                <a:latin typeface="Courier"/>
                <a:cs typeface="Courier"/>
              </a:rPr>
              <a:t>)</a:t>
            </a:r>
          </a:p>
          <a:p>
            <a:r>
              <a:rPr lang="de-DE" sz="1200" dirty="0">
                <a:latin typeface="Courier"/>
                <a:cs typeface="Courier"/>
              </a:rPr>
              <a:t>04:00.0 Bridge: PLX Technology, Inc. PCI9030 32-bit 33MHz PCI &lt;-&gt; </a:t>
            </a:r>
            <a:r>
              <a:rPr lang="de-DE" sz="1200" dirty="0" err="1">
                <a:latin typeface="Courier"/>
                <a:cs typeface="Courier"/>
              </a:rPr>
              <a:t>IOBus</a:t>
            </a:r>
            <a:r>
              <a:rPr lang="de-DE" sz="1200" dirty="0">
                <a:latin typeface="Courier"/>
                <a:cs typeface="Courier"/>
              </a:rPr>
              <a:t> Bridge</a:t>
            </a:r>
          </a:p>
          <a:p>
            <a:r>
              <a:rPr lang="de-DE" sz="1200" dirty="0">
                <a:latin typeface="Courier"/>
                <a:cs typeface="Courier"/>
              </a:rPr>
              <a:t>05:00.0 Bridge: TEWS Technologies GmbH Device 828b</a:t>
            </a:r>
          </a:p>
          <a:p>
            <a:r>
              <a:rPr lang="de-DE" sz="1200" dirty="0">
                <a:latin typeface="Courier"/>
                <a:cs typeface="Courier"/>
              </a:rPr>
              <a:t>06:00.0 Communication </a:t>
            </a:r>
            <a:r>
              <a:rPr lang="de-DE" sz="1200" dirty="0" err="1">
                <a:latin typeface="Courier"/>
                <a:cs typeface="Courier"/>
              </a:rPr>
              <a:t>controller</a:t>
            </a:r>
            <a:r>
              <a:rPr lang="de-DE" sz="1200" dirty="0">
                <a:latin typeface="Courier"/>
                <a:cs typeface="Courier"/>
              </a:rPr>
              <a:t>: Research </a:t>
            </a:r>
            <a:r>
              <a:rPr lang="de-DE" sz="1200" dirty="0" err="1">
                <a:latin typeface="Courier"/>
                <a:cs typeface="Courier"/>
              </a:rPr>
              <a:t>Centre</a:t>
            </a:r>
            <a:r>
              <a:rPr lang="de-DE" sz="1200" dirty="0">
                <a:latin typeface="Courier"/>
                <a:cs typeface="Courier"/>
              </a:rPr>
              <a:t> </a:t>
            </a:r>
            <a:r>
              <a:rPr lang="de-DE" sz="1200" dirty="0" err="1">
                <a:latin typeface="Courier"/>
                <a:cs typeface="Courier"/>
              </a:rPr>
              <a:t>Juelich</a:t>
            </a:r>
            <a:r>
              <a:rPr lang="de-DE" sz="1200" dirty="0">
                <a:latin typeface="Courier"/>
                <a:cs typeface="Courier"/>
              </a:rPr>
              <a:t> Device 0018</a:t>
            </a:r>
          </a:p>
          <a:p>
            <a:r>
              <a:rPr lang="de-DE" sz="1200" dirty="0">
                <a:latin typeface="Courier"/>
                <a:cs typeface="Courier"/>
              </a:rPr>
              <a:t>09:00.0 Ethernet </a:t>
            </a:r>
            <a:r>
              <a:rPr lang="de-DE" sz="1200" dirty="0" err="1">
                <a:latin typeface="Courier"/>
                <a:cs typeface="Courier"/>
              </a:rPr>
              <a:t>controller</a:t>
            </a:r>
            <a:r>
              <a:rPr lang="de-DE" sz="1200" dirty="0">
                <a:latin typeface="Courier"/>
                <a:cs typeface="Courier"/>
              </a:rPr>
              <a:t>: Intel Corporation I350 Gigabit Backplane Connection (</a:t>
            </a:r>
            <a:r>
              <a:rPr lang="de-DE" sz="1200" dirty="0" err="1">
                <a:latin typeface="Courier"/>
                <a:cs typeface="Courier"/>
              </a:rPr>
              <a:t>rev</a:t>
            </a:r>
            <a:r>
              <a:rPr lang="de-DE" sz="1200" dirty="0">
                <a:latin typeface="Courier"/>
                <a:cs typeface="Courier"/>
              </a:rPr>
              <a:t> 01</a:t>
            </a:r>
            <a:r>
              <a:rPr lang="de-DE" sz="1200" dirty="0" smtClean="0">
                <a:latin typeface="Courier"/>
                <a:cs typeface="Couri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7503932"/>
      </p:ext>
    </p:extLst>
  </p:cSld>
  <p:clrMapOvr>
    <a:masterClrMapping/>
  </p:clrMapOvr>
  <p:transition xmlns:p14="http://schemas.microsoft.com/office/powerpoint/2010/main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en-US" sz="2400" dirty="0">
                <a:solidFill>
                  <a:srgbClr val="FFB200"/>
                </a:solidFill>
                <a:cs typeface="Verdana"/>
              </a:rPr>
              <a:t>Configuring the Data Plane</a:t>
            </a:r>
            <a:endParaRPr lang="en-US" sz="2400" dirty="0">
              <a:latin typeface="Verdana"/>
              <a:cs typeface="Verdana"/>
            </a:endParaRPr>
          </a:p>
        </p:txBody>
      </p:sp>
      <p:pic>
        <p:nvPicPr>
          <p:cNvPr id="22" name="Bild 21" descr="LS01948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1673805"/>
            <a:ext cx="3121256" cy="2151960"/>
          </a:xfrm>
          <a:prstGeom prst="rect">
            <a:avLst/>
          </a:prstGeom>
        </p:spPr>
      </p:pic>
      <p:pic>
        <p:nvPicPr>
          <p:cNvPr id="26" name="Bild 25" descr="BU00525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25" y="4059070"/>
            <a:ext cx="2480610" cy="2216561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836585" y="4779150"/>
            <a:ext cx="1724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</a:rPr>
              <a:t>Live</a:t>
            </a:r>
            <a:endParaRPr lang="de-DE" sz="6000" b="1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237185" y="5139190"/>
            <a:ext cx="232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</a:rPr>
              <a:t>Demo</a:t>
            </a:r>
            <a:endParaRPr lang="de-DE" sz="6000" b="1" dirty="0">
              <a:solidFill>
                <a:srgbClr val="FF0000"/>
              </a:solidFill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5517105" y="1763815"/>
            <a:ext cx="2880320" cy="2450672"/>
            <a:chOff x="5517105" y="1763815"/>
            <a:chExt cx="2880320" cy="2450672"/>
          </a:xfrm>
        </p:grpSpPr>
        <p:pic>
          <p:nvPicPr>
            <p:cNvPr id="25" name="Bild 24" descr="stk19918boj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105" y="1763815"/>
              <a:ext cx="2880320" cy="2450672"/>
            </a:xfrm>
            <a:prstGeom prst="rect">
              <a:avLst/>
            </a:prstGeom>
          </p:spPr>
        </p:pic>
        <p:pic>
          <p:nvPicPr>
            <p:cNvPr id="27" name="Picture 4" descr="mtca-logo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DF5"/>
                </a:clrFrom>
                <a:clrTo>
                  <a:srgbClr val="FDFD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2382">
              <a:off x="5683795" y="3693367"/>
              <a:ext cx="862570" cy="3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amc_logo_RGB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3059">
              <a:off x="6371807" y="2525338"/>
              <a:ext cx="1512887" cy="293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0679">
              <a:off x="5978097" y="3248888"/>
              <a:ext cx="436425" cy="402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368643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6545" y="3744035"/>
            <a:ext cx="8325924" cy="450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91347"/>
            <a:ext cx="8244147" cy="4852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saw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last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tutorial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Management: power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inventory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Plane: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GbE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PCIexpress,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PCIexpress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MTCA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Sensor,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Alerts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Emergency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Shutdown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backplane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FRU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update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pdate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firmware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MCH, AMCs, CU, PM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2</a:t>
            </a:r>
            <a:r>
              <a:rPr lang="en-US" sz="2400" baseline="30000" dirty="0">
                <a:cs typeface="Verdana"/>
              </a:rPr>
              <a:t>nd</a:t>
            </a:r>
            <a:r>
              <a:rPr lang="en-US" sz="2400" dirty="0">
                <a:cs typeface="Verdana"/>
              </a:rPr>
              <a:t> MTCA Workshop for Industry and Research</a:t>
            </a:r>
            <a:r>
              <a:rPr lang="en-US" sz="2400" dirty="0" smtClean="0">
                <a:cs typeface="Verdana"/>
              </a:rPr>
              <a:t> 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MTCA 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>Tutorial: Configuring and Maintaining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881709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/>
            </a:r>
            <a:br>
              <a:rPr lang="en-US" sz="2400" dirty="0" smtClean="0">
                <a:solidFill>
                  <a:srgbClr val="FFB200"/>
                </a:solidFill>
                <a:cs typeface="Verdana"/>
              </a:rPr>
            </a:br>
            <a:r>
              <a:rPr lang="en-US" sz="2400" dirty="0" smtClean="0">
                <a:solidFill>
                  <a:srgbClr val="FFB200"/>
                </a:solidFill>
                <a:cs typeface="Verdana"/>
              </a:rPr>
              <a:t>Maintaining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 MTCA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.4 system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83795"/>
            <a:ext cx="8301037" cy="72008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will happen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during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“</a:t>
            </a:r>
            <a:r>
              <a:rPr lang="de-DE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peration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MTCA.</a:t>
            </a:r>
            <a:r>
              <a:rPr lang="de-DE" sz="1800" b="1" dirty="0" err="1" smtClean="0">
                <a:solidFill>
                  <a:srgbClr val="C00000"/>
                </a:solidFill>
              </a:rPr>
              <a:t>x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76545" y="2123856"/>
            <a:ext cx="6570730" cy="17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Sensors in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will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generate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events</a:t>
            </a: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log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these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events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these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events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flagged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signalled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pPr lvl="1"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certain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sensors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monitored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76545" y="4149080"/>
            <a:ext cx="8301037" cy="58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lnSpc>
                <a:spcPct val="200000"/>
              </a:lnSpc>
            </a:pP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Live Demo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using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temperature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events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hot-swap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events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de-DE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examples</a:t>
            </a:r>
            <a:endParaRPr lang="de-DE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1408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220146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NATview</a:t>
            </a:r>
            <a:r>
              <a:rPr lang="de-DE" sz="2400" dirty="0" smtClean="0"/>
              <a:t>: </a:t>
            </a:r>
            <a:r>
              <a:rPr lang="de-DE" sz="2400" dirty="0" err="1" smtClean="0">
                <a:solidFill>
                  <a:srgbClr val="FFB200"/>
                </a:solidFill>
              </a:rPr>
              <a:t>Load</a:t>
            </a:r>
            <a:r>
              <a:rPr lang="de-DE" sz="2400" dirty="0" smtClean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new</a:t>
            </a:r>
            <a:r>
              <a:rPr lang="de-DE" sz="2400" dirty="0" smtClean="0">
                <a:solidFill>
                  <a:srgbClr val="FFB200"/>
                </a:solidFill>
              </a:rPr>
              <a:t> Backplane FRU</a:t>
            </a:r>
            <a:endParaRPr lang="de-DE" sz="2400" dirty="0">
              <a:solidFill>
                <a:srgbClr val="FFB200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93785"/>
            <a:ext cx="5978255" cy="50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31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00166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</a:t>
            </a:r>
            <a:r>
              <a:rPr lang="en-US" sz="2400" dirty="0" smtClean="0">
                <a:cs typeface="Verdana"/>
              </a:rPr>
              <a:t>Maintaining</a:t>
            </a:r>
            <a:br>
              <a:rPr lang="en-US" sz="2400" dirty="0" smtClean="0">
                <a:cs typeface="Verdana"/>
              </a:rPr>
            </a:br>
            <a:r>
              <a:rPr lang="de-DE" sz="2400" dirty="0" err="1" smtClean="0"/>
              <a:t>NATview</a:t>
            </a:r>
            <a:r>
              <a:rPr lang="de-DE" sz="2400" dirty="0" smtClean="0"/>
              <a:t> 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FFB200"/>
                </a:solidFill>
              </a:rPr>
              <a:t>Sensors </a:t>
            </a:r>
            <a:r>
              <a:rPr lang="de-DE" sz="2400" dirty="0" smtClean="0">
                <a:solidFill>
                  <a:srgbClr val="FFB200"/>
                </a:solidFill>
              </a:rPr>
              <a:t>(1</a:t>
            </a:r>
            <a:r>
              <a:rPr lang="de-DE" sz="2400" dirty="0" smtClean="0">
                <a:solidFill>
                  <a:srgbClr val="FFB200"/>
                </a:solidFill>
              </a:rPr>
              <a:t>/2)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Sensorhistory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56" y="2435161"/>
            <a:ext cx="2250250" cy="368827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386535" y="5364215"/>
            <a:ext cx="1372652" cy="900100"/>
          </a:xfrm>
          <a:prstGeom prst="ellipse">
            <a:avLst/>
          </a:prstGeom>
          <a:solidFill>
            <a:srgbClr val="FFC000">
              <a:alpha val="10000"/>
            </a:srgbClr>
          </a:solidFill>
          <a:ln>
            <a:solidFill>
              <a:srgbClr val="F3A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860" y="1808820"/>
            <a:ext cx="4724400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4724400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860" y="2258870"/>
            <a:ext cx="6459619" cy="355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2652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425" y="2123856"/>
            <a:ext cx="7727030" cy="414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00166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de-DE" sz="2400" dirty="0" err="1"/>
              <a:t>NATview</a:t>
            </a:r>
            <a:r>
              <a:rPr lang="de-DE" sz="2400" dirty="0"/>
              <a:t> : </a:t>
            </a:r>
            <a:r>
              <a:rPr lang="de-DE" sz="2400" dirty="0">
                <a:solidFill>
                  <a:srgbClr val="FFB200"/>
                </a:solidFill>
              </a:rPr>
              <a:t>Sensors </a:t>
            </a:r>
            <a:r>
              <a:rPr lang="de-DE" sz="2400" dirty="0" smtClean="0">
                <a:solidFill>
                  <a:srgbClr val="FFB200"/>
                </a:solidFill>
              </a:rPr>
              <a:t>(2/</a:t>
            </a:r>
            <a:r>
              <a:rPr lang="de-DE" sz="2400" dirty="0">
                <a:solidFill>
                  <a:srgbClr val="FFB200"/>
                </a:solidFill>
              </a:rPr>
              <a:t>2)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86470" y="1664513"/>
            <a:ext cx="188028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Sensor panels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52120" y="513919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Each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sensorpanel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is</a:t>
            </a:r>
            <a:r>
              <a:rPr lang="de-DE" dirty="0" smtClean="0">
                <a:solidFill>
                  <a:schemeClr val="bg1"/>
                </a:solidFill>
              </a:rPr>
              <a:t> an </a:t>
            </a:r>
          </a:p>
          <a:p>
            <a:r>
              <a:rPr lang="de-DE" dirty="0" err="1">
                <a:solidFill>
                  <a:schemeClr val="bg1"/>
                </a:solidFill>
              </a:rPr>
              <a:t>i</a:t>
            </a:r>
            <a:r>
              <a:rPr lang="de-DE" dirty="0" err="1" smtClean="0">
                <a:solidFill>
                  <a:schemeClr val="bg1"/>
                </a:solidFill>
              </a:rPr>
              <a:t>ndependent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window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734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274638"/>
            <a:ext cx="7355161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br>
              <a:rPr lang="en-US" sz="2400" dirty="0">
                <a:cs typeface="Verdana"/>
              </a:rPr>
            </a:br>
            <a:r>
              <a:rPr lang="de-DE" sz="2400" dirty="0" err="1"/>
              <a:t>NATview</a:t>
            </a:r>
            <a:r>
              <a:rPr lang="de-DE" sz="2400" dirty="0"/>
              <a:t> : </a:t>
            </a:r>
            <a:r>
              <a:rPr lang="de-DE" sz="2400" dirty="0" smtClean="0">
                <a:solidFill>
                  <a:srgbClr val="FFB200"/>
                </a:solidFill>
              </a:rPr>
              <a:t>Event </a:t>
            </a:r>
            <a:r>
              <a:rPr lang="de-DE" sz="2400" dirty="0" smtClean="0">
                <a:solidFill>
                  <a:srgbClr val="FFB200"/>
                </a:solidFill>
              </a:rPr>
              <a:t>Viewer</a:t>
            </a:r>
            <a:endParaRPr lang="en-US" sz="2400" dirty="0">
              <a:solidFill>
                <a:srgbClr val="FFB200"/>
              </a:solidFill>
            </a:endParaRPr>
          </a:p>
        </p:txBody>
      </p:sp>
      <p:pic>
        <p:nvPicPr>
          <p:cNvPr id="279558" name="Picture 6" descr="natview_1_30_main_and_ev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6913562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2738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S-12-E96-003_Block diagram_MTCA App Guide_Leach-01.jpg"/>
          <p:cNvPicPr>
            <a:picLocks noGrp="1"/>
          </p:cNvPicPr>
          <p:nvPr>
            <p:ph idx="1"/>
          </p:nvPr>
        </p:nvPicPr>
        <p:blipFill>
          <a:blip r:embed="rId2"/>
          <a:srcRect t="4032" b="4032"/>
          <a:stretch>
            <a:fillRect/>
          </a:stretch>
        </p:blipFill>
        <p:spPr>
          <a:xfrm>
            <a:off x="468313" y="1628775"/>
            <a:ext cx="8301037" cy="485298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 smtClean="0">
                <a:cs typeface="Verdana"/>
              </a:rPr>
              <a:t>MTCA Tutorial: Configuring and Maintaining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/>
            </a:r>
            <a:br>
              <a:rPr lang="en-US" sz="2400" dirty="0" smtClean="0">
                <a:solidFill>
                  <a:srgbClr val="FFB200"/>
                </a:solidFill>
                <a:cs typeface="Verdana"/>
              </a:rPr>
            </a:br>
            <a:r>
              <a:rPr lang="en-US" sz="2400" dirty="0" smtClean="0">
                <a:solidFill>
                  <a:srgbClr val="FFB200"/>
                </a:solidFill>
                <a:cs typeface="Verdana"/>
              </a:rPr>
              <a:t>Why you should be here and why we are here</a:t>
            </a:r>
            <a:endParaRPr lang="en-US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468514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00166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>
                <a:solidFill>
                  <a:srgbClr val="FFB200"/>
                </a:solidFill>
              </a:rPr>
              <a:t>Current</a:t>
            </a:r>
            <a:r>
              <a:rPr lang="de-DE" sz="2400" dirty="0" smtClean="0">
                <a:solidFill>
                  <a:srgbClr val="FFB200"/>
                </a:solidFill>
              </a:rPr>
              <a:t> Measurement in a Life System</a:t>
            </a:r>
            <a:br>
              <a:rPr lang="de-DE" sz="2400" dirty="0" smtClean="0">
                <a:solidFill>
                  <a:srgbClr val="FFB200"/>
                </a:solidFill>
              </a:rPr>
            </a:br>
            <a:r>
              <a:rPr lang="de-DE" sz="2400" dirty="0" err="1">
                <a:latin typeface="Courier"/>
                <a:cs typeface="Courier"/>
              </a:rPr>
              <a:t>nat</a:t>
            </a:r>
            <a:r>
              <a:rPr lang="de-DE" sz="2400" dirty="0">
                <a:latin typeface="Courier"/>
                <a:cs typeface="Courier"/>
              </a:rPr>
              <a:t>&gt; </a:t>
            </a:r>
            <a:r>
              <a:rPr lang="de-DE" sz="2400" dirty="0" err="1">
                <a:latin typeface="Courier"/>
                <a:cs typeface="Courier"/>
              </a:rPr>
              <a:t>show_sensorinfo</a:t>
            </a:r>
            <a:r>
              <a:rPr lang="de-DE" sz="2400" dirty="0">
                <a:latin typeface="Courier"/>
                <a:cs typeface="Courier"/>
              </a:rPr>
              <a:t> </a:t>
            </a:r>
            <a:r>
              <a:rPr lang="de-DE" sz="2400" dirty="0" smtClean="0">
                <a:latin typeface="Courier"/>
                <a:cs typeface="Courier"/>
              </a:rPr>
              <a:t>50</a:t>
            </a:r>
            <a:endParaRPr lang="de-DE" sz="2400" dirty="0">
              <a:solidFill>
                <a:srgbClr val="FFB2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66555" y="1403775"/>
            <a:ext cx="7227295" cy="5632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ourier"/>
                <a:cs typeface="Courier"/>
              </a:rPr>
              <a:t> </a:t>
            </a:r>
            <a:r>
              <a:rPr lang="de-DE" sz="1200" dirty="0">
                <a:latin typeface="Courier"/>
                <a:cs typeface="Courier"/>
              </a:rPr>
              <a:t>#   </a:t>
            </a:r>
            <a:r>
              <a:rPr lang="de-DE" sz="1200" dirty="0" err="1">
                <a:latin typeface="Courier"/>
                <a:cs typeface="Courier"/>
              </a:rPr>
              <a:t>SDRType</a:t>
            </a:r>
            <a:r>
              <a:rPr lang="de-DE" sz="1200" dirty="0">
                <a:latin typeface="Courier"/>
                <a:cs typeface="Courier"/>
              </a:rPr>
              <a:t>  Sensor </a:t>
            </a:r>
            <a:r>
              <a:rPr lang="de-DE" sz="1200" dirty="0" err="1">
                <a:latin typeface="Courier"/>
                <a:cs typeface="Courier"/>
              </a:rPr>
              <a:t>Entity</a:t>
            </a:r>
            <a:r>
              <a:rPr lang="de-DE" sz="1200" dirty="0">
                <a:latin typeface="Courier"/>
                <a:cs typeface="Courier"/>
              </a:rPr>
              <a:t> </a:t>
            </a:r>
            <a:r>
              <a:rPr lang="de-DE" sz="1200" dirty="0" err="1">
                <a:latin typeface="Courier"/>
                <a:cs typeface="Courier"/>
              </a:rPr>
              <a:t>Inst</a:t>
            </a:r>
            <a:r>
              <a:rPr lang="de-DE" sz="1200" dirty="0">
                <a:latin typeface="Courier"/>
                <a:cs typeface="Courier"/>
              </a:rPr>
              <a:t>  Value   State    Name</a:t>
            </a:r>
          </a:p>
          <a:p>
            <a:r>
              <a:rPr lang="de-DE" sz="1200" dirty="0">
                <a:latin typeface="Courier"/>
                <a:cs typeface="Courier"/>
              </a:rPr>
              <a:t>------------------------------------------------------------------</a:t>
            </a:r>
          </a:p>
          <a:p>
            <a:r>
              <a:rPr lang="tr-TR" sz="1200" dirty="0">
                <a:latin typeface="Courier"/>
                <a:cs typeface="Courier"/>
              </a:rPr>
              <a:t> 27   </a:t>
            </a:r>
            <a:r>
              <a:rPr lang="tr-TR" sz="1200" dirty="0" err="1">
                <a:latin typeface="Courier"/>
                <a:cs typeface="Courier"/>
              </a:rPr>
              <a:t>MDevLoc</a:t>
            </a:r>
            <a:r>
              <a:rPr lang="tr-TR" sz="1200" dirty="0">
                <a:latin typeface="Courier"/>
                <a:cs typeface="Courier"/>
              </a:rPr>
              <a:t>           0x0a  0x61                   NAT-PM-AC600</a:t>
            </a:r>
          </a:p>
          <a:p>
            <a:r>
              <a:rPr lang="sv-SE" sz="1200" dirty="0">
                <a:latin typeface="Courier"/>
                <a:cs typeface="Courier"/>
              </a:rPr>
              <a:t>  1   Full     Temp    0x0a  0x61  33 C       ok     T_CPU</a:t>
            </a:r>
          </a:p>
          <a:p>
            <a:r>
              <a:rPr lang="sv-SE" sz="1200" dirty="0">
                <a:latin typeface="Courier"/>
                <a:cs typeface="Courier"/>
              </a:rPr>
              <a:t>  2   Full     Temp    0x0a  0x61  57 C       ok     </a:t>
            </a:r>
            <a:r>
              <a:rPr lang="sv-SE" sz="1200" dirty="0" err="1">
                <a:latin typeface="Courier"/>
                <a:cs typeface="Courier"/>
              </a:rPr>
              <a:t>T_XFrm</a:t>
            </a:r>
            <a:endParaRPr lang="sv-SE" sz="1200" dirty="0">
              <a:latin typeface="Courier"/>
              <a:cs typeface="Courier"/>
            </a:endParaRPr>
          </a:p>
          <a:p>
            <a:r>
              <a:rPr lang="sv-SE" sz="1200" dirty="0">
                <a:latin typeface="Courier"/>
                <a:cs typeface="Courier"/>
              </a:rPr>
              <a:t>  3   Full     Temp    0x0a  0x61  37 C       ok     T-PSB</a:t>
            </a:r>
          </a:p>
          <a:p>
            <a:r>
              <a:rPr lang="sv-SE" sz="1200" dirty="0">
                <a:latin typeface="Courier"/>
                <a:cs typeface="Courier"/>
              </a:rPr>
              <a:t>  4   Full     Temp    0x0a  0x61  44 C       ok     T-PFC1</a:t>
            </a:r>
          </a:p>
          <a:p>
            <a:r>
              <a:rPr lang="sv-SE" sz="1200" dirty="0">
                <a:latin typeface="Courier"/>
                <a:cs typeface="Courier"/>
              </a:rPr>
              <a:t>  5   Full     Temp    0x0a  0x61  51 C       ok     T-PFC2</a:t>
            </a:r>
          </a:p>
          <a:p>
            <a:r>
              <a:rPr lang="sv-SE" sz="1200" dirty="0">
                <a:latin typeface="Courier"/>
                <a:cs typeface="Courier"/>
              </a:rPr>
              <a:t>  6   Full     </a:t>
            </a:r>
            <a:r>
              <a:rPr lang="sv-SE" sz="1200" dirty="0" err="1">
                <a:latin typeface="Courier"/>
                <a:cs typeface="Courier"/>
              </a:rPr>
              <a:t>Voltage</a:t>
            </a:r>
            <a:r>
              <a:rPr lang="sv-SE" sz="1200" dirty="0">
                <a:latin typeface="Courier"/>
                <a:cs typeface="Courier"/>
              </a:rPr>
              <a:t> 0x0a  0x61  45 V       ok     VIN</a:t>
            </a:r>
          </a:p>
          <a:p>
            <a:r>
              <a:rPr lang="sv-SE" sz="1200" dirty="0">
                <a:latin typeface="Courier"/>
                <a:cs typeface="Courier"/>
              </a:rPr>
              <a:t>  7   Full     </a:t>
            </a:r>
            <a:r>
              <a:rPr lang="sv-SE" sz="1200" dirty="0" err="1">
                <a:latin typeface="Courier"/>
                <a:cs typeface="Courier"/>
              </a:rPr>
              <a:t>Voltage</a:t>
            </a:r>
            <a:r>
              <a:rPr lang="sv-SE" sz="1200" dirty="0">
                <a:latin typeface="Courier"/>
                <a:cs typeface="Courier"/>
              </a:rPr>
              <a:t> 0x0a  0x61  12.1 V     ok     12V</a:t>
            </a:r>
          </a:p>
          <a:p>
            <a:r>
              <a:rPr lang="sv-SE" sz="1200" dirty="0">
                <a:latin typeface="Courier"/>
                <a:cs typeface="Courier"/>
              </a:rPr>
              <a:t>  8   Full     </a:t>
            </a:r>
            <a:r>
              <a:rPr lang="sv-SE" sz="1200" dirty="0" err="1">
                <a:latin typeface="Courier"/>
                <a:cs typeface="Courier"/>
              </a:rPr>
              <a:t>Voltage</a:t>
            </a:r>
            <a:r>
              <a:rPr lang="sv-SE" sz="1200" dirty="0">
                <a:latin typeface="Courier"/>
                <a:cs typeface="Courier"/>
              </a:rPr>
              <a:t> 0x0a  0x61  3.5 V      ok     3.3V</a:t>
            </a:r>
          </a:p>
          <a:p>
            <a:r>
              <a:rPr lang="en-US" sz="1200" dirty="0">
                <a:latin typeface="Courier"/>
                <a:cs typeface="Courier"/>
              </a:rPr>
              <a:t>  9   Full     Current 0x0a  0x61  12.25 A    ok     </a:t>
            </a:r>
            <a:r>
              <a:rPr lang="en-US" sz="1200" dirty="0" err="1">
                <a:latin typeface="Courier"/>
                <a:cs typeface="Courier"/>
              </a:rPr>
              <a:t>I_Sum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 10   Compact  Current 0x0a  0x61  2.75 A     ok     I_CH01</a:t>
            </a:r>
          </a:p>
          <a:p>
            <a:r>
              <a:rPr lang="en-US" sz="1200" dirty="0">
                <a:latin typeface="Courier"/>
                <a:cs typeface="Courier"/>
              </a:rPr>
              <a:t> 11   Compact  Current 0x0a  0x61  0.00 A     ok     I_CH02</a:t>
            </a:r>
          </a:p>
          <a:p>
            <a:r>
              <a:rPr lang="en-US" sz="1200" dirty="0">
                <a:latin typeface="Courier"/>
                <a:cs typeface="Courier"/>
              </a:rPr>
              <a:t> 12   Compact  Current 0x0a  0x61  0.80 A     ok     I_CH03</a:t>
            </a:r>
          </a:p>
          <a:p>
            <a:r>
              <a:rPr lang="en-US" sz="1200" dirty="0">
                <a:latin typeface="Courier"/>
                <a:cs typeface="Courier"/>
              </a:rPr>
              <a:t> 13   Compact  Current 0x0a  0x61  0.00 A     ok     I_CH04</a:t>
            </a:r>
          </a:p>
          <a:p>
            <a:r>
              <a:rPr lang="en-US" sz="1200" dirty="0">
                <a:latin typeface="Courier"/>
                <a:cs typeface="Courier"/>
              </a:rPr>
              <a:t> 14   Compact  Current 0x0a  0x61  2.75 A     ok     I_CH05</a:t>
            </a:r>
          </a:p>
          <a:p>
            <a:r>
              <a:rPr lang="en-US" sz="1200" dirty="0">
                <a:latin typeface="Courier"/>
                <a:cs typeface="Courier"/>
              </a:rPr>
              <a:t> 15   Compact  Current 0x0a  0x61  2.60 A     ok     I_CH06</a:t>
            </a:r>
          </a:p>
          <a:p>
            <a:r>
              <a:rPr lang="en-US" sz="1200" dirty="0">
                <a:latin typeface="Courier"/>
                <a:cs typeface="Courier"/>
              </a:rPr>
              <a:t> 16   Compact  Current 0x0a  0x61  2.35 A     ok     I_CH07</a:t>
            </a:r>
          </a:p>
          <a:p>
            <a:r>
              <a:rPr lang="en-US" sz="1200" dirty="0">
                <a:latin typeface="Courier"/>
                <a:cs typeface="Courier"/>
              </a:rPr>
              <a:t> 17   Compact  Current 0x0a  0x61  0.65 A     ok     I_CH08</a:t>
            </a:r>
          </a:p>
          <a:p>
            <a:r>
              <a:rPr lang="en-US" sz="1200" dirty="0">
                <a:latin typeface="Courier"/>
                <a:cs typeface="Courier"/>
              </a:rPr>
              <a:t> 18   Compact  Current 0x0a  0x61  0.45 A     ok     I_CH09</a:t>
            </a:r>
          </a:p>
          <a:p>
            <a:r>
              <a:rPr lang="en-US" sz="1200" dirty="0">
                <a:latin typeface="Courier"/>
                <a:cs typeface="Courier"/>
              </a:rPr>
              <a:t> 19   Compact  Current 0x0a  0x61  0.00 A     ok     I_CH10</a:t>
            </a:r>
          </a:p>
          <a:p>
            <a:r>
              <a:rPr lang="en-US" sz="1200" dirty="0">
                <a:latin typeface="Courier"/>
                <a:cs typeface="Courier"/>
              </a:rPr>
              <a:t> 20   Compact  Current 0x0a  0x61  0.00 A     ok     I_CH11</a:t>
            </a:r>
          </a:p>
          <a:p>
            <a:r>
              <a:rPr lang="en-US" sz="1200" dirty="0">
                <a:latin typeface="Courier"/>
                <a:cs typeface="Courier"/>
              </a:rPr>
              <a:t> 21   Compact  Current 0x0a  0x61  0.00 A     ok     I_CH12</a:t>
            </a:r>
          </a:p>
          <a:p>
            <a:r>
              <a:rPr lang="en-US" sz="1200" dirty="0">
                <a:latin typeface="Courier"/>
                <a:cs typeface="Courier"/>
              </a:rPr>
              <a:t> 22   Compact  Current 0x0a  0x61  0.00 A     ok     I_CH13</a:t>
            </a:r>
          </a:p>
          <a:p>
            <a:r>
              <a:rPr lang="en-US" sz="1200" dirty="0">
                <a:latin typeface="Courier"/>
                <a:cs typeface="Courier"/>
              </a:rPr>
              <a:t> 23   Compact  Current 0x0a  0x61  0.00 A     ok     I_CH14</a:t>
            </a:r>
          </a:p>
          <a:p>
            <a:r>
              <a:rPr lang="en-US" sz="1200" dirty="0">
                <a:latin typeface="Courier"/>
                <a:cs typeface="Courier"/>
              </a:rPr>
              <a:t> 24   Compact  Current 0x0a  0x61  0.00 A     ok     I_CH15</a:t>
            </a:r>
          </a:p>
          <a:p>
            <a:r>
              <a:rPr lang="en-US" sz="1200" dirty="0">
                <a:latin typeface="Courier"/>
                <a:cs typeface="Courier"/>
              </a:rPr>
              <a:t> 25   Compact  Current 0x0a  0x61  0.00 A     ok     I_CH16</a:t>
            </a:r>
          </a:p>
          <a:p>
            <a:r>
              <a:rPr lang="en-US" sz="1200" dirty="0">
                <a:latin typeface="Courier"/>
                <a:cs typeface="Courier"/>
              </a:rPr>
              <a:t> 26   Compact  0xf2    0x0a  0x61  0x01              </a:t>
            </a:r>
            <a:r>
              <a:rPr lang="en-US" sz="1200" dirty="0" err="1">
                <a:latin typeface="Courier"/>
                <a:cs typeface="Courier"/>
              </a:rPr>
              <a:t>HotSwap</a:t>
            </a:r>
            <a:endParaRPr lang="de-DE" sz="12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46932911"/>
      </p:ext>
    </p:extLst>
  </p:cSld>
  <p:clrMapOvr>
    <a:masterClrMapping/>
  </p:clrMapOvr>
  <p:transition xmlns:p14="http://schemas.microsoft.com/office/powerpoint/2010/main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MTCA Tutorial: Configuring and Maintaining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/>
            </a:r>
            <a:br>
              <a:rPr lang="en-US" sz="2400" dirty="0">
                <a:solidFill>
                  <a:srgbClr val="FFB200"/>
                </a:solidFill>
                <a:cs typeface="Verdana"/>
              </a:rPr>
            </a:br>
            <a:r>
              <a:rPr lang="en-US" sz="2400" dirty="0">
                <a:solidFill>
                  <a:srgbClr val="FFB200"/>
                </a:solidFill>
                <a:cs typeface="Verdana"/>
              </a:rPr>
              <a:t>Maintaining MTCA.4 system</a:t>
            </a:r>
            <a:endParaRPr lang="en-US" sz="2400" dirty="0">
              <a:latin typeface="Verdana"/>
              <a:cs typeface="Verdana"/>
            </a:endParaRPr>
          </a:p>
        </p:txBody>
      </p:sp>
      <p:pic>
        <p:nvPicPr>
          <p:cNvPr id="22" name="Bild 21" descr="LS01948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1673805"/>
            <a:ext cx="3121256" cy="2151960"/>
          </a:xfrm>
          <a:prstGeom prst="rect">
            <a:avLst/>
          </a:prstGeom>
        </p:spPr>
      </p:pic>
      <p:pic>
        <p:nvPicPr>
          <p:cNvPr id="26" name="Bild 25" descr="BU00525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25" y="4059070"/>
            <a:ext cx="2480610" cy="2216561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836585" y="4779150"/>
            <a:ext cx="1724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</a:rPr>
              <a:t>Live</a:t>
            </a:r>
            <a:endParaRPr lang="de-DE" sz="6000" b="1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237185" y="5139190"/>
            <a:ext cx="232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>
                <a:solidFill>
                  <a:srgbClr val="FF0000"/>
                </a:solidFill>
              </a:rPr>
              <a:t>Demo</a:t>
            </a:r>
            <a:endParaRPr lang="de-DE" sz="6000" b="1" dirty="0">
              <a:solidFill>
                <a:srgbClr val="FF0000"/>
              </a:solidFill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5517105" y="1763815"/>
            <a:ext cx="2880320" cy="2450672"/>
            <a:chOff x="5517105" y="1763815"/>
            <a:chExt cx="2880320" cy="2450672"/>
          </a:xfrm>
        </p:grpSpPr>
        <p:pic>
          <p:nvPicPr>
            <p:cNvPr id="25" name="Bild 24" descr="stk19918boj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105" y="1763815"/>
              <a:ext cx="2880320" cy="2450672"/>
            </a:xfrm>
            <a:prstGeom prst="rect">
              <a:avLst/>
            </a:prstGeom>
          </p:spPr>
        </p:pic>
        <p:pic>
          <p:nvPicPr>
            <p:cNvPr id="27" name="Picture 4" descr="mtca-logo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DF5"/>
                </a:clrFrom>
                <a:clrTo>
                  <a:srgbClr val="FDFD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2382">
              <a:off x="5683795" y="3693367"/>
              <a:ext cx="862570" cy="3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amc_logo_RGB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3059">
              <a:off x="6371807" y="2525338"/>
              <a:ext cx="1512887" cy="293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0679">
              <a:off x="5978097" y="3248888"/>
              <a:ext cx="436425" cy="402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830804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6545" y="5184195"/>
            <a:ext cx="8325924" cy="450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91347"/>
            <a:ext cx="8244147" cy="4852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saw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last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tutorial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Management: power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inventory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Plane: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GbE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PCIexpress,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PCIexpress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MTCA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Sensor,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Alerts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Emergency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Shutdown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backplane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FRU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update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pdate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firmware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MCH, AMCs, CU, PM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2</a:t>
            </a:r>
            <a:r>
              <a:rPr lang="en-US" sz="2400" baseline="30000" dirty="0">
                <a:cs typeface="Verdana"/>
              </a:rPr>
              <a:t>nd</a:t>
            </a:r>
            <a:r>
              <a:rPr lang="en-US" sz="2400" dirty="0">
                <a:cs typeface="Verdana"/>
              </a:rPr>
              <a:t> MTCA Workshop for Industry and Research</a:t>
            </a:r>
            <a:r>
              <a:rPr lang="en-US" sz="2400" dirty="0" smtClean="0">
                <a:cs typeface="Verdana"/>
              </a:rPr>
              <a:t> 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MTCA 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>Tutorial: Configuring and Maintaining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138022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 smtClean="0">
                <a:cs typeface="Verdana"/>
              </a:rPr>
              <a:t>MTCA </a:t>
            </a:r>
            <a:r>
              <a:rPr lang="en-US" sz="2400" dirty="0">
                <a:cs typeface="Verdana"/>
              </a:rPr>
              <a:t>Tutorial: Configuring and </a:t>
            </a:r>
            <a:r>
              <a:rPr lang="en-US" sz="2400" dirty="0" smtClean="0">
                <a:cs typeface="Verdana"/>
              </a:rPr>
              <a:t>Maintaining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/>
            </a:r>
            <a:br>
              <a:rPr lang="en-US" sz="2400" dirty="0" smtClean="0">
                <a:solidFill>
                  <a:srgbClr val="FFB200"/>
                </a:solidFill>
                <a:cs typeface="Verdana"/>
              </a:rPr>
            </a:br>
            <a:r>
              <a:rPr lang="de-DE" sz="2400" dirty="0" err="1">
                <a:solidFill>
                  <a:srgbClr val="FFB200"/>
                </a:solidFill>
              </a:rPr>
              <a:t>What</a:t>
            </a:r>
            <a:r>
              <a:rPr lang="de-DE" sz="2400" dirty="0">
                <a:solidFill>
                  <a:srgbClr val="FFB200"/>
                </a:solidFill>
              </a:rPr>
              <a:t> </a:t>
            </a:r>
            <a:r>
              <a:rPr lang="de-DE" sz="2400" dirty="0" err="1">
                <a:solidFill>
                  <a:srgbClr val="FFB200"/>
                </a:solidFill>
              </a:rPr>
              <a:t>you</a:t>
            </a:r>
            <a:r>
              <a:rPr lang="de-DE" sz="2400" dirty="0">
                <a:solidFill>
                  <a:srgbClr val="FFB200"/>
                </a:solidFill>
              </a:rPr>
              <a:t> </a:t>
            </a:r>
            <a:r>
              <a:rPr lang="de-DE" sz="2400" dirty="0" err="1">
                <a:solidFill>
                  <a:srgbClr val="FFB200"/>
                </a:solidFill>
              </a:rPr>
              <a:t>can</a:t>
            </a:r>
            <a:r>
              <a:rPr lang="de-DE" sz="2400" dirty="0">
                <a:solidFill>
                  <a:srgbClr val="FFB200"/>
                </a:solidFill>
              </a:rPr>
              <a:t> do </a:t>
            </a:r>
            <a:r>
              <a:rPr lang="de-DE" sz="2400" dirty="0" err="1">
                <a:solidFill>
                  <a:srgbClr val="FFB200"/>
                </a:solidFill>
              </a:rPr>
              <a:t>as</a:t>
            </a:r>
            <a:r>
              <a:rPr lang="de-DE" sz="2400" dirty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well</a:t>
            </a:r>
            <a:endParaRPr lang="en-US" sz="2400" dirty="0">
              <a:solidFill>
                <a:srgbClr val="FFB200"/>
              </a:solidFill>
              <a:latin typeface="Verdana"/>
              <a:cs typeface="Verdana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76545" y="3699029"/>
            <a:ext cx="8301037" cy="126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need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redundancy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so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many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slots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RTMs?</a:t>
            </a:r>
          </a:p>
          <a:p>
            <a:pPr marL="1371600" lvl="6" indent="0">
              <a:lnSpc>
                <a:spcPct val="200000"/>
              </a:lnSpc>
              <a:buClr>
                <a:srgbClr val="FFB200"/>
              </a:buClr>
              <a:buNone/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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Use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 a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smaller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or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 different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system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 !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476545" y="5229199"/>
            <a:ext cx="8301037" cy="139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B2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Need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RTMs </a:t>
            </a:r>
            <a:r>
              <a:rPr lang="de-DE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slots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 marL="1371600" lvl="6" indent="0">
              <a:lnSpc>
                <a:spcPct val="140000"/>
              </a:lnSpc>
              <a:buClr>
                <a:srgbClr val="FFB200"/>
              </a:buClr>
              <a:buNone/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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Use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 different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system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components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,</a:t>
            </a:r>
          </a:p>
          <a:p>
            <a:pPr marL="1371600" lvl="6" indent="0">
              <a:lnSpc>
                <a:spcPct val="140000"/>
              </a:lnSpc>
              <a:buClr>
                <a:srgbClr val="FFB200"/>
              </a:buClr>
              <a:buNone/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	i.e. NAT-MCH-PHYS +RTM (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ession 5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tomorrow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3pm)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130" y="1628800"/>
            <a:ext cx="1925368" cy="1280370"/>
          </a:xfrm>
          <a:prstGeom prst="rect">
            <a:avLst/>
          </a:prstGeom>
        </p:spPr>
      </p:pic>
      <p:pic>
        <p:nvPicPr>
          <p:cNvPr id="12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47" y="1853825"/>
            <a:ext cx="1084018" cy="990110"/>
          </a:xfrm>
          <a:prstGeom prst="rect">
            <a:avLst/>
          </a:prstGeom>
        </p:spPr>
      </p:pic>
      <p:pic>
        <p:nvPicPr>
          <p:cNvPr id="14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3699030"/>
            <a:ext cx="2025225" cy="1350150"/>
          </a:xfrm>
          <a:prstGeom prst="rect">
            <a:avLst/>
          </a:prstGeom>
        </p:spPr>
      </p:pic>
      <p:pic>
        <p:nvPicPr>
          <p:cNvPr id="13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81" y="2888940"/>
            <a:ext cx="1796549" cy="899966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83795"/>
            <a:ext cx="5633857" cy="211523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Most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important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vendors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guarantee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interoperability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their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Products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other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MTCX.x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AMC.x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compliant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lnSpc>
                <a:spcPct val="140000"/>
              </a:lnSpc>
              <a:buNone/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from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other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vendors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314450" lvl="3" indent="0">
              <a:lnSpc>
                <a:spcPct val="140000"/>
              </a:lnSpc>
              <a:buNone/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 PICMG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interoperability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workshops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(“IW“)</a:t>
            </a:r>
          </a:p>
        </p:txBody>
      </p:sp>
      <p:pic>
        <p:nvPicPr>
          <p:cNvPr id="15" name="Bild 14" descr="NAT-MCH-PHYS_retusche_frei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65" y="4779149"/>
            <a:ext cx="2250251" cy="15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390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6545" y="5544235"/>
            <a:ext cx="8325924" cy="450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91347"/>
            <a:ext cx="8244147" cy="4852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saw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last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tutorial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Management: power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inventory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Plane: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GbE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PCIexpress,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PCIexpress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MTCA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Sensor,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Alerts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Emergency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Shutdown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backplane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FRU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update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pdate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firmware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MCH, AMCs, CU, PM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2</a:t>
            </a:r>
            <a:r>
              <a:rPr lang="en-US" sz="2400" baseline="30000" dirty="0">
                <a:cs typeface="Verdana"/>
              </a:rPr>
              <a:t>nd</a:t>
            </a:r>
            <a:r>
              <a:rPr lang="en-US" sz="2400" dirty="0">
                <a:cs typeface="Verdana"/>
              </a:rPr>
              <a:t> MTCA Workshop for Industry and Research</a:t>
            </a:r>
            <a:r>
              <a:rPr lang="en-US" sz="2400" dirty="0" smtClean="0">
                <a:cs typeface="Verdana"/>
              </a:rPr>
              <a:t> 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MTCA 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>Tutorial: Configuring and Maintaining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494459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83795"/>
            <a:ext cx="8301037" cy="485298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Summary:</a:t>
            </a:r>
          </a:p>
          <a:p>
            <a:pPr lvl="1">
              <a:lnSpc>
                <a:spcPct val="150000"/>
              </a:lnSpc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MTCA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embedded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systems</a:t>
            </a: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thinking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about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MTCA,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think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N.A.T.</a:t>
            </a:r>
          </a:p>
          <a:p>
            <a:pPr marL="1257300" lvl="3" indent="0">
              <a:lnSpc>
                <a:spcPct val="150000"/>
              </a:lnSpc>
              <a:buNone/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credo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Talk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... </a:t>
            </a:r>
          </a:p>
          <a:p>
            <a:pPr lvl="1">
              <a:lnSpc>
                <a:spcPct val="150000"/>
              </a:lnSpc>
            </a:pPr>
            <a:r>
              <a:rPr lang="de-D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showed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demonstrated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de-DE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First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all ....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pulling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things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together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Enabling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Management Plane</a:t>
            </a:r>
          </a:p>
          <a:p>
            <a:pPr lvl="2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Installing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</a:t>
            </a:r>
          </a:p>
          <a:p>
            <a:pPr lvl="2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Enabling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</a:t>
            </a:r>
          </a:p>
          <a:p>
            <a:pPr lvl="2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</a:t>
            </a: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Operating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MTCA.4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Alternatives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some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requirements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2</a:t>
            </a:r>
            <a:r>
              <a:rPr lang="en-US" sz="2400" baseline="30000" dirty="0">
                <a:cs typeface="Verdana"/>
              </a:rPr>
              <a:t>nd</a:t>
            </a:r>
            <a:r>
              <a:rPr lang="en-US" sz="2400" dirty="0">
                <a:cs typeface="Verdana"/>
              </a:rPr>
              <a:t> MTCA Workshop for Industry and Research 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>MTCA Tutorial: Configuring and Maintaining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7082897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57200" y="274638"/>
            <a:ext cx="7085130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very much!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305" y="1628800"/>
            <a:ext cx="2838095" cy="288571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900492" y="1718810"/>
            <a:ext cx="3108543" cy="6155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n-lt"/>
              </a:rPr>
              <a:t>Heiko Körte</a:t>
            </a:r>
            <a:endParaRPr lang="de-DE" b="1" dirty="0">
              <a:latin typeface="+mn-lt"/>
            </a:endParaRPr>
          </a:p>
          <a:p>
            <a:r>
              <a:rPr lang="de-DE" sz="1400" dirty="0" err="1" smtClean="0">
                <a:latin typeface="+mn-lt"/>
              </a:rPr>
              <a:t>Director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Sales</a:t>
            </a:r>
            <a:r>
              <a:rPr lang="de-DE" sz="1400" dirty="0" smtClean="0">
                <a:latin typeface="+mn-lt"/>
              </a:rPr>
              <a:t> &amp; Marketing</a:t>
            </a:r>
            <a:endParaRPr lang="de-DE" sz="1400" dirty="0">
              <a:latin typeface="+mn-lt"/>
            </a:endParaRPr>
          </a:p>
          <a:p>
            <a:endParaRPr lang="de-DE" sz="1400" dirty="0">
              <a:latin typeface="+mn-lt"/>
            </a:endParaRPr>
          </a:p>
          <a:p>
            <a:r>
              <a:rPr lang="de-DE" sz="1600" dirty="0" err="1" smtClean="0">
                <a:latin typeface="+mn-lt"/>
              </a:rPr>
              <a:t>heiko@</a:t>
            </a:r>
            <a:r>
              <a:rPr lang="de-DE" sz="1600" dirty="0" err="1">
                <a:latin typeface="+mn-lt"/>
              </a:rPr>
              <a:t>nateurope.com</a:t>
            </a:r>
            <a:r>
              <a:rPr lang="de-DE" sz="1600" dirty="0">
                <a:latin typeface="+mn-lt"/>
              </a:rPr>
              <a:t> </a:t>
            </a:r>
          </a:p>
          <a:p>
            <a:endParaRPr lang="de-DE" sz="1400" dirty="0" smtClean="0">
              <a:latin typeface="+mn-lt"/>
            </a:endParaRPr>
          </a:p>
          <a:p>
            <a:endParaRPr lang="de-DE" sz="1400" dirty="0" smtClean="0">
              <a:latin typeface="+mn-lt"/>
            </a:endParaRPr>
          </a:p>
          <a:p>
            <a:endParaRPr lang="de-DE" sz="1400" dirty="0">
              <a:latin typeface="+mn-lt"/>
            </a:endParaRPr>
          </a:p>
          <a:p>
            <a:r>
              <a:rPr lang="de-DE" b="1" dirty="0" smtClean="0">
                <a:latin typeface="+mn-lt"/>
              </a:rPr>
              <a:t>Vollrath Dirksen</a:t>
            </a:r>
          </a:p>
          <a:p>
            <a:r>
              <a:rPr lang="de-DE" sz="1400" dirty="0" smtClean="0">
                <a:latin typeface="+mn-lt"/>
              </a:rPr>
              <a:t>Strategic Business Development</a:t>
            </a:r>
          </a:p>
          <a:p>
            <a:endParaRPr lang="de-DE" sz="1400" dirty="0">
              <a:latin typeface="+mn-lt"/>
            </a:endParaRPr>
          </a:p>
          <a:p>
            <a:r>
              <a:rPr lang="de-DE" sz="1600" dirty="0" smtClean="0">
                <a:latin typeface="+mn-lt"/>
              </a:rPr>
              <a:t>vollrath@nateurope.com </a:t>
            </a:r>
          </a:p>
          <a:p>
            <a:endParaRPr lang="de-DE" sz="1400" dirty="0" smtClean="0">
              <a:latin typeface="+mn-lt"/>
            </a:endParaRPr>
          </a:p>
          <a:p>
            <a:endParaRPr lang="de-DE" sz="1400" dirty="0" smtClean="0">
              <a:latin typeface="+mn-lt"/>
            </a:endParaRPr>
          </a:p>
          <a:p>
            <a:endParaRPr lang="de-DE" sz="1400" dirty="0" smtClean="0">
              <a:latin typeface="+mn-lt"/>
            </a:endParaRPr>
          </a:p>
          <a:p>
            <a:endParaRPr lang="de-DE" sz="1400" dirty="0">
              <a:latin typeface="+mn-lt"/>
            </a:endParaRPr>
          </a:p>
          <a:p>
            <a:r>
              <a:rPr lang="de-DE" sz="1600" dirty="0"/>
              <a:t>N.A.T. GmbH</a:t>
            </a:r>
          </a:p>
          <a:p>
            <a:r>
              <a:rPr lang="de-DE" sz="1600" dirty="0"/>
              <a:t>Konrad-Zuse-Platz 9</a:t>
            </a:r>
          </a:p>
          <a:p>
            <a:r>
              <a:rPr lang="de-DE" sz="1600" dirty="0"/>
              <a:t>53227 Bonn, Germany</a:t>
            </a:r>
          </a:p>
          <a:p>
            <a:endParaRPr lang="de-DE" sz="1600" dirty="0"/>
          </a:p>
          <a:p>
            <a:r>
              <a:rPr lang="de-DE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www.nateurope.com</a:t>
            </a:r>
            <a:endParaRPr lang="de-DE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600" dirty="0"/>
          </a:p>
          <a:p>
            <a:endParaRPr lang="de-DE" sz="1600" dirty="0">
              <a:latin typeface="+mn-lt"/>
            </a:endParaRPr>
          </a:p>
          <a:p>
            <a:endParaRPr lang="de-DE" sz="1600" dirty="0" smtClean="0"/>
          </a:p>
          <a:p>
            <a:endParaRPr lang="de-DE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842030" y="4689140"/>
            <a:ext cx="40504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Further </a:t>
            </a:r>
            <a:r>
              <a:rPr lang="de-DE" sz="2000" b="1" dirty="0" err="1" smtClean="0"/>
              <a:t>presentation</a:t>
            </a:r>
            <a:r>
              <a:rPr lang="de-DE" sz="1600" b="1" dirty="0" smtClean="0"/>
              <a:t>:</a:t>
            </a:r>
          </a:p>
          <a:p>
            <a:r>
              <a:rPr lang="de-DE" sz="1600" dirty="0" smtClean="0"/>
              <a:t> </a:t>
            </a:r>
          </a:p>
          <a:p>
            <a:pPr lvl="1"/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S</a:t>
            </a: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ession </a:t>
            </a: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Wednesday</a:t>
            </a: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11:40 am</a:t>
            </a:r>
            <a:endParaRPr lang="de-DE" sz="1600" b="1" dirty="0"/>
          </a:p>
          <a:p>
            <a:endParaRPr lang="de-DE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</a:t>
            </a: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see</a:t>
            </a: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</a:t>
            </a: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booth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96484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6545" y="1943835"/>
            <a:ext cx="8325924" cy="450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91347"/>
            <a:ext cx="8244147" cy="4852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saw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last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tutorial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Management: power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inventory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Plane: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GbE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PCIexpress,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PCIexpress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MTCA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Sensor,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Alerts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Emergency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Shutdown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backplane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FRU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update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pdate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firmware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MCH, AMCs, CU, PM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2</a:t>
            </a:r>
            <a:r>
              <a:rPr lang="en-US" sz="2400" baseline="30000" dirty="0">
                <a:cs typeface="Verdana"/>
              </a:rPr>
              <a:t>nd</a:t>
            </a:r>
            <a:r>
              <a:rPr lang="en-US" sz="2400" dirty="0">
                <a:cs typeface="Verdana"/>
              </a:rPr>
              <a:t> MTCA Workshop for Industry and Research</a:t>
            </a:r>
            <a:r>
              <a:rPr lang="en-US" sz="2400" dirty="0" smtClean="0">
                <a:cs typeface="Verdana"/>
              </a:rPr>
              <a:t> 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MTCA 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>Tutorial: Configuring and Maintaining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4298544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220145" cy="1143000"/>
          </a:xfrm>
        </p:spPr>
        <p:txBody>
          <a:bodyPr/>
          <a:lstStyle/>
          <a:p>
            <a:r>
              <a:rPr lang="de-DE" sz="2400" dirty="0" smtClean="0"/>
              <a:t>About </a:t>
            </a:r>
            <a:r>
              <a:rPr lang="de-DE" sz="2400" dirty="0" smtClean="0">
                <a:solidFill>
                  <a:srgbClr val="FFC000"/>
                </a:solidFill>
              </a:rPr>
              <a:t>N.A.T.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FFC000"/>
                </a:solidFill>
              </a:rPr>
              <a:t>N</a:t>
            </a:r>
            <a:r>
              <a:rPr lang="de-DE" sz="2400" dirty="0" smtClean="0"/>
              <a:t>etwork and </a:t>
            </a:r>
            <a:r>
              <a:rPr lang="de-DE" sz="2400" dirty="0" smtClean="0">
                <a:solidFill>
                  <a:srgbClr val="FFC000"/>
                </a:solidFill>
              </a:rPr>
              <a:t>A</a:t>
            </a:r>
            <a:r>
              <a:rPr lang="de-DE" sz="2400" dirty="0" smtClean="0"/>
              <a:t>utomation </a:t>
            </a:r>
            <a:r>
              <a:rPr lang="de-DE" sz="2400" dirty="0" smtClean="0">
                <a:solidFill>
                  <a:srgbClr val="FFC000"/>
                </a:solidFill>
              </a:rPr>
              <a:t>T</a:t>
            </a:r>
            <a:r>
              <a:rPr lang="de-DE" sz="2400" dirty="0" smtClean="0"/>
              <a:t>echnology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89151" cy="432050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1800" dirty="0" smtClean="0"/>
              <a:t>Dipl</a:t>
            </a:r>
            <a:r>
              <a:rPr lang="en-US" sz="1800" dirty="0"/>
              <a:t>. </a:t>
            </a:r>
            <a:r>
              <a:rPr lang="en-US" sz="1800" dirty="0" err="1"/>
              <a:t>Ing</a:t>
            </a:r>
            <a:r>
              <a:rPr lang="en-US" sz="1800" dirty="0"/>
              <a:t>. </a:t>
            </a:r>
            <a:r>
              <a:rPr lang="en-US" sz="1800" dirty="0" err="1"/>
              <a:t>Vollrath</a:t>
            </a:r>
            <a:r>
              <a:rPr lang="en-US" sz="1800" dirty="0"/>
              <a:t> </a:t>
            </a:r>
            <a:r>
              <a:rPr lang="en-US" sz="1800" dirty="0" smtClean="0"/>
              <a:t>Dirksen and </a:t>
            </a:r>
            <a:r>
              <a:rPr lang="en-US" sz="1800" dirty="0"/>
              <a:t>Dipl. </a:t>
            </a:r>
            <a:r>
              <a:rPr lang="en-US" sz="1800" dirty="0" err="1"/>
              <a:t>Phys</a:t>
            </a:r>
            <a:r>
              <a:rPr lang="en-US" sz="1800" dirty="0"/>
              <a:t> </a:t>
            </a:r>
            <a:r>
              <a:rPr lang="en-US" sz="1800" dirty="0" err="1"/>
              <a:t>Heiko</a:t>
            </a:r>
            <a:r>
              <a:rPr lang="en-US" sz="1800" dirty="0"/>
              <a:t> </a:t>
            </a:r>
            <a:r>
              <a:rPr lang="en-US" sz="1800" dirty="0" err="1"/>
              <a:t>Körte</a:t>
            </a:r>
            <a:endParaRPr lang="en-US" sz="1800" dirty="0" smtClean="0"/>
          </a:p>
          <a:p>
            <a:pPr>
              <a:lnSpc>
                <a:spcPct val="200000"/>
              </a:lnSpc>
            </a:pPr>
            <a:r>
              <a:rPr lang="en-US" sz="1800" dirty="0" smtClean="0"/>
              <a:t>Founded in 1990, privately owned</a:t>
            </a:r>
          </a:p>
          <a:p>
            <a:pPr>
              <a:lnSpc>
                <a:spcPct val="200000"/>
              </a:lnSpc>
            </a:pPr>
            <a:r>
              <a:rPr lang="en-US" sz="1800" dirty="0" smtClean="0"/>
              <a:t>Hard- and Software design and manufacturing </a:t>
            </a:r>
          </a:p>
          <a:p>
            <a:pPr>
              <a:lnSpc>
                <a:spcPct val="200000"/>
              </a:lnSpc>
            </a:pPr>
            <a:r>
              <a:rPr lang="en-US" sz="1800" dirty="0" smtClean="0"/>
              <a:t>Focus on </a:t>
            </a:r>
            <a:r>
              <a:rPr lang="en-US" sz="1800" dirty="0" smtClean="0">
                <a:solidFill>
                  <a:srgbClr val="FFC000"/>
                </a:solidFill>
              </a:rPr>
              <a:t>innovation in communication</a:t>
            </a:r>
          </a:p>
          <a:p>
            <a:pPr>
              <a:lnSpc>
                <a:spcPct val="200000"/>
              </a:lnSpc>
            </a:pPr>
            <a:r>
              <a:rPr lang="en-US" sz="1800" dirty="0" smtClean="0"/>
              <a:t>international and worldwide operations</a:t>
            </a:r>
            <a:endParaRPr lang="en-US" sz="1800" dirty="0"/>
          </a:p>
          <a:p>
            <a:pPr>
              <a:lnSpc>
                <a:spcPct val="200000"/>
              </a:lnSpc>
            </a:pPr>
            <a:r>
              <a:rPr lang="en-US" sz="1800" dirty="0" smtClean="0"/>
              <a:t>Headquarters </a:t>
            </a:r>
            <a:endParaRPr lang="en-US" sz="1800" dirty="0"/>
          </a:p>
          <a:p>
            <a:pPr marL="1314450" lvl="3" indent="0">
              <a:lnSpc>
                <a:spcPct val="130000"/>
              </a:lnSpc>
              <a:buNone/>
            </a:pPr>
            <a:r>
              <a:rPr lang="en-US" sz="1400" dirty="0" err="1" smtClean="0"/>
              <a:t>Konrad-Zuse-Platz</a:t>
            </a:r>
            <a:r>
              <a:rPr lang="en-US" sz="1400" dirty="0" smtClean="0"/>
              <a:t> 9</a:t>
            </a:r>
          </a:p>
          <a:p>
            <a:pPr marL="1314450" lvl="3" indent="0">
              <a:lnSpc>
                <a:spcPct val="130000"/>
              </a:lnSpc>
              <a:buNone/>
            </a:pPr>
            <a:r>
              <a:rPr lang="en-US" sz="1400" dirty="0" smtClean="0"/>
              <a:t>53227 Bonn</a:t>
            </a:r>
          </a:p>
          <a:p>
            <a:pPr marL="1314450" lvl="3" indent="0">
              <a:lnSpc>
                <a:spcPct val="130000"/>
              </a:lnSpc>
              <a:buNone/>
            </a:pPr>
            <a:r>
              <a:rPr lang="en-US" sz="1400" dirty="0" smtClean="0"/>
              <a:t>Germany </a:t>
            </a:r>
            <a:endParaRPr lang="en-US" sz="1400" dirty="0"/>
          </a:p>
        </p:txBody>
      </p:sp>
      <p:pic>
        <p:nvPicPr>
          <p:cNvPr id="7174" name="Picture 6" descr="\\natoffice2\verwaltung\Projekte\Firmengebäude\Fotos\100224_Luftbild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4896326"/>
            <a:ext cx="2469319" cy="145799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205" y="2790789"/>
            <a:ext cx="2367560" cy="1931916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8357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6545" y="2303875"/>
            <a:ext cx="8325924" cy="450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91347"/>
            <a:ext cx="8244147" cy="4852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saw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last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tutorial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Management: power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inventory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Plane: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GbE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PCIexpress,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PCIexpress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MTCA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Sensor,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Alerts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Emergency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Shutdown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backplane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FRU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update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pdate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firmware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MCH, AMCs, CU, PM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2</a:t>
            </a:r>
            <a:r>
              <a:rPr lang="en-US" sz="2400" baseline="30000" dirty="0">
                <a:cs typeface="Verdana"/>
              </a:rPr>
              <a:t>nd</a:t>
            </a:r>
            <a:r>
              <a:rPr lang="en-US" sz="2400" dirty="0">
                <a:cs typeface="Verdana"/>
              </a:rPr>
              <a:t> MTCA Workshop for Industry and Research</a:t>
            </a:r>
            <a:r>
              <a:rPr lang="en-US" sz="2400" dirty="0" smtClean="0">
                <a:cs typeface="Verdana"/>
              </a:rPr>
              <a:t> 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MTCA 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>Tutorial: Configuring and Maintaining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4298544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83795"/>
            <a:ext cx="8301037" cy="4852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First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all ....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pulling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things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together</a:t>
            </a:r>
            <a:endParaRPr lang="de-DE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Enabling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Management Plane</a:t>
            </a:r>
          </a:p>
          <a:p>
            <a:pPr>
              <a:lnSpc>
                <a:spcPct val="150000"/>
              </a:lnSpc>
            </a:pP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Installing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</a:t>
            </a:r>
          </a:p>
          <a:p>
            <a:pPr>
              <a:lnSpc>
                <a:spcPct val="150000"/>
              </a:lnSpc>
            </a:pPr>
            <a:r>
              <a:rPr lang="de-DE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Enabling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</a:t>
            </a:r>
          </a:p>
          <a:p>
            <a:pPr>
              <a:lnSpc>
                <a:spcPct val="150000"/>
              </a:lnSpc>
            </a:pPr>
            <a:r>
              <a:rPr lang="de-DE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</a:t>
            </a:r>
          </a:p>
          <a:p>
            <a:pPr>
              <a:lnSpc>
                <a:spcPct val="150000"/>
              </a:lnSpc>
            </a:pP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Operating </a:t>
            </a:r>
            <a:r>
              <a:rPr lang="de-DE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MTCA.4 </a:t>
            </a:r>
            <a:r>
              <a:rPr lang="de-DE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</a:t>
            </a:r>
            <a:endParaRPr lang="de-DE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 smtClean="0">
                <a:cs typeface="Verdana"/>
              </a:rPr>
              <a:t>MTCA Tutorial: Configuring and Maintaining</a:t>
            </a:r>
            <a:br>
              <a:rPr lang="en-US" sz="2400" dirty="0" smtClean="0">
                <a:cs typeface="Verdana"/>
              </a:rPr>
            </a:br>
            <a:r>
              <a:rPr lang="de-DE" sz="2400" dirty="0" err="1">
                <a:solidFill>
                  <a:srgbClr val="FFB200"/>
                </a:solidFill>
              </a:rPr>
              <a:t>What</a:t>
            </a:r>
            <a:r>
              <a:rPr lang="de-DE" sz="2400" dirty="0">
                <a:solidFill>
                  <a:srgbClr val="FFB200"/>
                </a:solidFill>
              </a:rPr>
              <a:t> </a:t>
            </a:r>
            <a:r>
              <a:rPr lang="de-DE" sz="2400" dirty="0" err="1">
                <a:solidFill>
                  <a:srgbClr val="FFB200"/>
                </a:solidFill>
              </a:rPr>
              <a:t>you</a:t>
            </a:r>
            <a:r>
              <a:rPr lang="de-DE" sz="2400" dirty="0">
                <a:solidFill>
                  <a:srgbClr val="FFB200"/>
                </a:solidFill>
              </a:rPr>
              <a:t> </a:t>
            </a:r>
            <a:r>
              <a:rPr lang="de-DE" sz="2400" dirty="0" err="1">
                <a:solidFill>
                  <a:srgbClr val="FFB200"/>
                </a:solidFill>
              </a:rPr>
              <a:t>saw</a:t>
            </a:r>
            <a:r>
              <a:rPr lang="de-DE" sz="2400" dirty="0">
                <a:solidFill>
                  <a:srgbClr val="FFB200"/>
                </a:solidFill>
              </a:rPr>
              <a:t> in last </a:t>
            </a:r>
            <a:r>
              <a:rPr lang="de-DE" sz="2400" dirty="0" err="1">
                <a:solidFill>
                  <a:srgbClr val="FFB200"/>
                </a:solidFill>
              </a:rPr>
              <a:t>year</a:t>
            </a:r>
            <a:r>
              <a:rPr lang="de-DE" sz="2400" dirty="0">
                <a:solidFill>
                  <a:srgbClr val="FFB200"/>
                </a:solidFill>
              </a:rPr>
              <a:t> </a:t>
            </a:r>
            <a:r>
              <a:rPr lang="de-DE" sz="2400" dirty="0" err="1" smtClean="0">
                <a:solidFill>
                  <a:srgbClr val="FFB200"/>
                </a:solidFill>
              </a:rPr>
              <a:t>tutorial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5042377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6545" y="2663915"/>
            <a:ext cx="8325924" cy="450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3" y="1591347"/>
            <a:ext cx="8244147" cy="48529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saw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last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tutorial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Management: power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inventory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Configuring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Data Plane: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GbE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PCIexpress,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PCIexpress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training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Maintaining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MTCA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Sensor,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Alerts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Emergency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Shutdown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backplane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AMC 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FRU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update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pdate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firmware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MCH, AMCs, CU, PM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de-DE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well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learned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today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sz="2400" dirty="0">
                <a:cs typeface="Verdana"/>
              </a:rPr>
              <a:t>2</a:t>
            </a:r>
            <a:r>
              <a:rPr lang="en-US" sz="2400" baseline="30000" dirty="0">
                <a:cs typeface="Verdana"/>
              </a:rPr>
              <a:t>nd</a:t>
            </a:r>
            <a:r>
              <a:rPr lang="en-US" sz="2400" dirty="0">
                <a:cs typeface="Verdana"/>
              </a:rPr>
              <a:t> MTCA Workshop for Industry and Research</a:t>
            </a:r>
            <a:r>
              <a:rPr lang="en-US" sz="2400" dirty="0" smtClean="0">
                <a:cs typeface="Verdana"/>
              </a:rPr>
              <a:t> </a:t>
            </a:r>
            <a:r>
              <a:rPr lang="en-US" sz="2400" dirty="0" smtClean="0">
                <a:solidFill>
                  <a:srgbClr val="FFB200"/>
                </a:solidFill>
                <a:cs typeface="Verdana"/>
              </a:rPr>
              <a:t>MTCA </a:t>
            </a:r>
            <a:r>
              <a:rPr lang="en-US" sz="2400" dirty="0">
                <a:solidFill>
                  <a:srgbClr val="FFB200"/>
                </a:solidFill>
                <a:cs typeface="Verdana"/>
              </a:rPr>
              <a:t>Tutorial: Configuring and Maintaining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319333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.A.T. Technical template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000000"/>
      </a:folHlink>
    </a:clrScheme>
    <a:fontScheme name="N.A.T. Technical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.A.T. Technic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.A.T. Technica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.A.T. Technica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.A.T. Technica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.A.T. Technica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.A.T. Technica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.A.T. Technica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.A.T. Technica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.A.T. Technica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.A.T. Technica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.A.T. Technica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.A.T. Technica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3654</Words>
  <Application>Microsoft Macintosh PowerPoint</Application>
  <PresentationFormat>Bildschirmpräsentation (4:3)</PresentationFormat>
  <Paragraphs>621</Paragraphs>
  <Slides>46</Slides>
  <Notes>35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7" baseType="lpstr">
      <vt:lpstr>N.A.T. Technical template</vt:lpstr>
      <vt:lpstr>PowerPoint-Präsentation</vt:lpstr>
      <vt:lpstr>2nd MTCA Workshop for Industry and Research MTCA Tutorial: Configuring and Maintaining</vt:lpstr>
      <vt:lpstr>MTCA Tuturial: Configuring and Maintaining Why you should be here and why we are here</vt:lpstr>
      <vt:lpstr>MTCA Tutorial: Configuring and Maintaining Why you should be here and why we are here</vt:lpstr>
      <vt:lpstr>2nd MTCA Workshop for Industry and Research MTCA Tutorial: Configuring and Maintaining</vt:lpstr>
      <vt:lpstr>About N.A.T.  Network and Automation Technology</vt:lpstr>
      <vt:lpstr>2nd MTCA Workshop for Industry and Research MTCA Tutorial: Configuring and Maintaining</vt:lpstr>
      <vt:lpstr>MTCA Tutorial: Configuring and Maintaining What you saw in last year tutorial</vt:lpstr>
      <vt:lpstr>2nd MTCA Workshop for Industry and Research MTCA Tutorial: Configuring and Maintaining</vt:lpstr>
      <vt:lpstr>MTCA Tutorial: Configuring and Maintaining Enabling the Management Plane</vt:lpstr>
      <vt:lpstr>PowerPoint-Präsentation</vt:lpstr>
      <vt:lpstr>PowerPoint-Präsentation</vt:lpstr>
      <vt:lpstr>MCH demanded by SLAC and Desy NAT-MCH-PHYS</vt:lpstr>
      <vt:lpstr>MTCA Tutorial: Configuring and Maintaining Enabling the Management Plane</vt:lpstr>
      <vt:lpstr>MTCA Tutorial: Configuring and Maintaining What you saw in last year tutorial</vt:lpstr>
      <vt:lpstr>2nd MTCA Workshop for Industry and Research MTCA Tutorial: Configuring and Maintaining</vt:lpstr>
      <vt:lpstr>MTCA Tutorial: Configuring and Maintaining Installing the Data Plane</vt:lpstr>
      <vt:lpstr>MTCA Tutorial: Configuring and Maintaining Installing the Data Plane</vt:lpstr>
      <vt:lpstr>MTCA Tutorial: Configuring and Maintaining Star Topology: IPMI, PCIe (SRIO, XAUI), GbE</vt:lpstr>
      <vt:lpstr>MTCA Tutorial: Configuring and Maintaining Installing the Data Plane</vt:lpstr>
      <vt:lpstr>MTCA Tutorial: Configuring and Maintaining Installing the Data Plane</vt:lpstr>
      <vt:lpstr>MTCA Tutorial: Configuring and Maintaining Installing the Data Plane</vt:lpstr>
      <vt:lpstr>PowerPoint-Präsentation</vt:lpstr>
      <vt:lpstr>MTCA Tutorial: Configuring and Maintaining Installing the Data Plane</vt:lpstr>
      <vt:lpstr>MTCA Tutorial: Configuring and Maintaining Installing the Data Plane</vt:lpstr>
      <vt:lpstr>2nd MTCA Workshop for Industry and Research MTCA Tutorial: Configuring and Maintaining</vt:lpstr>
      <vt:lpstr>MTCA Tutorial: Configuring and Maintaining Configuring the Data Plane</vt:lpstr>
      <vt:lpstr>MTCA Tutorial: Configuring and Maintaining Webinterface -&gt; Configuration</vt:lpstr>
      <vt:lpstr>MTCA Tutorial: Configuring and Maintaining Configuring the Data Plane</vt:lpstr>
      <vt:lpstr>MTCA Tutorial: Configuring and Maintaining Result of correct configured PCIe (1/3) nat&gt; show_ekey</vt:lpstr>
      <vt:lpstr>MTCA Tutorial: Configuring and Maintaining Result of correct configured PCIe (2/3) nat&gt; show_link_state</vt:lpstr>
      <vt:lpstr>MTCA Tutorial: Configuring and Maintaining Result of correct configured PCIe (3/3) nat@NAT-MCH-RTM-I7:~$ lspci </vt:lpstr>
      <vt:lpstr>MTCA Tutorial: Configuring and Maintaining Configuring the Data Plane</vt:lpstr>
      <vt:lpstr>2nd MTCA Workshop for Industry and Research MTCA Tutorial: Configuring and Maintaining</vt:lpstr>
      <vt:lpstr>MTCA Tutorial: Configuring and Maintaining Maintaining MTCA.4 system</vt:lpstr>
      <vt:lpstr>MTCA Tutorial: Configuring and Maintaining NATview: Load new Backplane FRU</vt:lpstr>
      <vt:lpstr>MTCA Tutorial: Configuring and Maintaining NATview : Sensors (1/2)</vt:lpstr>
      <vt:lpstr>MTCA Tutorial: Configuring and Maintaining NATview : Sensors (2/2)</vt:lpstr>
      <vt:lpstr>MTCA Tutorial: Configuring and Maintaining NATview : Event Viewer</vt:lpstr>
      <vt:lpstr>MTCA Tutorial: Configuring and Maintaining Current Measurement in a Life System nat&gt; show_sensorinfo 50</vt:lpstr>
      <vt:lpstr>MTCA Tutorial: Configuring and Maintaining Maintaining MTCA.4 system</vt:lpstr>
      <vt:lpstr>2nd MTCA Workshop for Industry and Research MTCA Tutorial: Configuring and Maintaining</vt:lpstr>
      <vt:lpstr>MTCA Tutorial: Configuring and Maintaining What you can do as well</vt:lpstr>
      <vt:lpstr>2nd MTCA Workshop for Industry and Research MTCA Tutorial: Configuring and Maintaining</vt:lpstr>
      <vt:lpstr>2nd MTCA Workshop for Industry and Research MTCA Tutorial: Configuring and Maintaining</vt:lpstr>
      <vt:lpstr>PowerPoint-Präsentation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MTCA.4 Tutorial: Configuring and Maintaining</dc:title>
  <dc:subject>Bring up, maintain, configure</dc:subject>
  <dc:creator>VD</dc:creator>
  <cp:keywords>NAT-MCH, MTCA.4, command line interface, web interface, NATview</cp:keywords>
  <dc:description/>
  <cp:lastModifiedBy>Vollrath Dirksen</cp:lastModifiedBy>
  <cp:revision>451</cp:revision>
  <cp:lastPrinted>2012-09-10T11:44:13Z</cp:lastPrinted>
  <dcterms:modified xsi:type="dcterms:W3CDTF">2013-12-09T15:49:18Z</dcterms:modified>
  <cp:category>Tuturial, training</cp:category>
</cp:coreProperties>
</file>