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68" r:id="rId4"/>
    <p:sldId id="283" r:id="rId5"/>
    <p:sldId id="282" r:id="rId6"/>
    <p:sldId id="281" r:id="rId7"/>
    <p:sldId id="279" r:id="rId8"/>
    <p:sldId id="261" r:id="rId9"/>
    <p:sldId id="272" r:id="rId10"/>
    <p:sldId id="265" r:id="rId11"/>
    <p:sldId id="266" r:id="rId12"/>
    <p:sldId id="285" r:id="rId13"/>
    <p:sldId id="257" r:id="rId14"/>
    <p:sldId id="260" r:id="rId15"/>
    <p:sldId id="277" r:id="rId16"/>
    <p:sldId id="284" r:id="rId17"/>
    <p:sldId id="270" r:id="rId18"/>
    <p:sldId id="271" r:id="rId19"/>
    <p:sldId id="262" r:id="rId20"/>
    <p:sldId id="269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56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2F03-FF5A-A746-9097-5ED5F4CA6C82}" type="datetimeFigureOut">
              <a:rPr lang="en-US" smtClean="0"/>
              <a:t>09.12.13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455B-068A-F849-8FAB-313A061B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4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035A-5993-4240-8533-F20D77E7BDA5}" type="datetimeFigureOut">
              <a:rPr lang="en-US" smtClean="0"/>
              <a:t>09.12.13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F54F6-86B1-814B-9AC8-7B941CC58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2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161E1-61E2-2C4E-BA40-803A5DB370E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1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de-DE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3175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15874" y="6654800"/>
            <a:ext cx="225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1475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1831975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CLIC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Machine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Protection Workshop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5271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40C04A77-E2D9-8544-B3F4-ED52E15114A7}" type="slidenum">
              <a:rPr lang="en-US" smtClean="0"/>
              <a:t>‹#›</a:t>
            </a:fld>
            <a:endParaRPr lang="en-US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XFEL Machine Protection System (MPS) based on </a:t>
            </a:r>
            <a:r>
              <a:rPr lang="en-US" sz="1000" b="1" dirty="0" err="1" smtClean="0">
                <a:solidFill>
                  <a:schemeClr val="bg1"/>
                </a:solidFill>
              </a:rPr>
              <a:t>uTCA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9.emf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cmg.org/pdf/introduction_to_microtc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42975" y="3411538"/>
            <a:ext cx="7258050" cy="1897062"/>
          </a:xfrm>
        </p:spPr>
        <p:txBody>
          <a:bodyPr/>
          <a:lstStyle/>
          <a:p>
            <a:r>
              <a:rPr lang="en-US" b="1" dirty="0"/>
              <a:t>XFEL Machine Protection System (MPS) </a:t>
            </a:r>
            <a:r>
              <a:rPr lang="en-US" b="1" dirty="0" smtClean="0"/>
              <a:t>based </a:t>
            </a:r>
            <a:r>
              <a:rPr lang="en-US" b="1" dirty="0"/>
              <a:t>on </a:t>
            </a:r>
            <a:r>
              <a:rPr lang="en-US" b="1" dirty="0" err="1" smtClean="0"/>
              <a:t>Micro</a:t>
            </a:r>
            <a:r>
              <a:rPr lang="en-US" b="1" dirty="0" err="1" smtClean="0"/>
              <a:t>TCA</a:t>
            </a:r>
            <a:endParaRPr lang="en-US" b="1" dirty="0" smtClean="0"/>
          </a:p>
          <a:p>
            <a:r>
              <a:rPr lang="en-US" b="1" dirty="0" smtClean="0"/>
              <a:t>Sven Karstensen, </a:t>
            </a:r>
            <a:r>
              <a:rPr lang="en-US" b="1" dirty="0" smtClean="0"/>
              <a:t>DESY</a:t>
            </a:r>
          </a:p>
          <a:p>
            <a:r>
              <a:rPr lang="en-US" dirty="0"/>
              <a:t>MTCA workshop 10.-12. Dec 2013, DESY </a:t>
            </a:r>
            <a:r>
              <a:rPr lang="en-US" dirty="0" smtClean="0"/>
              <a:t>Hamburg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XFEL-MPS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75" y="5575300"/>
            <a:ext cx="1282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5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MPS </a:t>
            </a:r>
            <a:r>
              <a:rPr lang="en-US" dirty="0"/>
              <a:t>features </a:t>
            </a:r>
            <a:r>
              <a:rPr lang="en-US" dirty="0" smtClean="0"/>
              <a:t>for every DAMC2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518525" cy="5157787"/>
          </a:xfrm>
        </p:spPr>
        <p:txBody>
          <a:bodyPr/>
          <a:lstStyle/>
          <a:p>
            <a:r>
              <a:rPr lang="en-US" dirty="0" smtClean="0"/>
              <a:t>45 RS422 external input channels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3 internal input channels for FMC</a:t>
            </a:r>
          </a:p>
          <a:p>
            <a:r>
              <a:rPr lang="en-US" dirty="0"/>
              <a:t>7</a:t>
            </a:r>
            <a:r>
              <a:rPr lang="en-US" dirty="0" smtClean="0"/>
              <a:t> RS422 output channels, 1 Backplane Output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</a:t>
            </a:r>
            <a:r>
              <a:rPr lang="en-US" baseline="30000" dirty="0" smtClean="0">
                <a:solidFill>
                  <a:srgbClr val="A6A6A6"/>
                </a:solidFill>
              </a:rPr>
              <a:t>2</a:t>
            </a:r>
            <a:r>
              <a:rPr lang="en-US" dirty="0" smtClean="0">
                <a:solidFill>
                  <a:srgbClr val="A6A6A6"/>
                </a:solidFill>
              </a:rPr>
              <a:t>C support to FMC</a:t>
            </a:r>
          </a:p>
          <a:p>
            <a:r>
              <a:rPr lang="en-US" dirty="0" smtClean="0"/>
              <a:t>4 SFP I/O fiber optic lines (0-4 Inputs, 0-4 outputs)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Addressable up to 64 Sections, each equipped with 64 DAMC2 MPS modules</a:t>
            </a:r>
          </a:p>
          <a:p>
            <a:r>
              <a:rPr lang="en-US" dirty="0" smtClean="0"/>
              <a:t>Indirect redundancy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Fast internal RS422 link from in- to outputs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Debug Register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LED status indicator (heart beat, server connection, initialization)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 and OUTPUT channel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34425" cy="4976812"/>
          </a:xfrm>
        </p:spPr>
        <p:txBody>
          <a:bodyPr/>
          <a:lstStyle/>
          <a:p>
            <a:r>
              <a:rPr lang="en-US" dirty="0" smtClean="0"/>
              <a:t>Options for each </a:t>
            </a:r>
            <a:r>
              <a:rPr lang="en-US" b="1" dirty="0" err="1" smtClean="0"/>
              <a:t>IN</a:t>
            </a:r>
            <a:r>
              <a:rPr lang="en-US" dirty="0" err="1" smtClean="0"/>
              <a:t>put</a:t>
            </a:r>
            <a:r>
              <a:rPr lang="en-US" dirty="0" smtClean="0"/>
              <a:t> channel (48):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Enable / disable Inputs </a:t>
            </a:r>
            <a:r>
              <a:rPr lang="en-US" dirty="0" smtClean="0">
                <a:solidFill>
                  <a:srgbClr val="A6A6A6"/>
                </a:solidFill>
              </a:rPr>
              <a:t>; Test input; Check functionality of connected systems between Macro Pulses; </a:t>
            </a:r>
            <a:r>
              <a:rPr lang="en-US" dirty="0" smtClean="0">
                <a:solidFill>
                  <a:srgbClr val="000000"/>
                </a:solidFill>
              </a:rPr>
              <a:t>Pulse counter within a given time, both configurable</a:t>
            </a:r>
            <a:r>
              <a:rPr lang="en-US" dirty="0" smtClean="0">
                <a:solidFill>
                  <a:srgbClr val="A6A6A6"/>
                </a:solidFill>
              </a:rPr>
              <a:t>; Beam Mode generation; Section Pattern generation; </a:t>
            </a:r>
            <a:r>
              <a:rPr lang="en-US" dirty="0" smtClean="0">
                <a:solidFill>
                  <a:srgbClr val="000000"/>
                </a:solidFill>
              </a:rPr>
              <a:t>Alarm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ype generation</a:t>
            </a:r>
            <a:r>
              <a:rPr lang="en-US" dirty="0" smtClean="0">
                <a:solidFill>
                  <a:srgbClr val="A6A6A6"/>
                </a:solidFill>
              </a:rPr>
              <a:t>; Save each Alarm into DOOCS history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Options for each </a:t>
            </a:r>
            <a:r>
              <a:rPr lang="en-US" b="1" dirty="0" err="1" smtClean="0"/>
              <a:t>OUT</a:t>
            </a:r>
            <a:r>
              <a:rPr lang="en-US" dirty="0" err="1" smtClean="0"/>
              <a:t>put</a:t>
            </a:r>
            <a:r>
              <a:rPr lang="en-US" dirty="0" smtClean="0"/>
              <a:t> channel (8):</a:t>
            </a:r>
            <a:endParaRPr lang="en-US" dirty="0"/>
          </a:p>
          <a:p>
            <a:pPr lvl="1"/>
            <a:r>
              <a:rPr lang="en-US" dirty="0"/>
              <a:t>Enable / </a:t>
            </a:r>
            <a:r>
              <a:rPr lang="en-US" dirty="0" smtClean="0"/>
              <a:t>disable Outputs </a:t>
            </a:r>
            <a:r>
              <a:rPr lang="en-US" dirty="0" smtClean="0">
                <a:solidFill>
                  <a:srgbClr val="A6A6A6"/>
                </a:solidFill>
              </a:rPr>
              <a:t>;Test output; Fast </a:t>
            </a:r>
            <a:r>
              <a:rPr lang="en-US" dirty="0">
                <a:solidFill>
                  <a:srgbClr val="A6A6A6"/>
                </a:solidFill>
              </a:rPr>
              <a:t>output </a:t>
            </a:r>
            <a:r>
              <a:rPr lang="en-US" dirty="0" smtClean="0">
                <a:solidFill>
                  <a:srgbClr val="A6A6A6"/>
                </a:solidFill>
              </a:rPr>
              <a:t>line; Save </a:t>
            </a:r>
            <a:r>
              <a:rPr lang="en-US" dirty="0">
                <a:solidFill>
                  <a:srgbClr val="A6A6A6"/>
                </a:solidFill>
              </a:rPr>
              <a:t>each action into DOOCS </a:t>
            </a:r>
            <a:r>
              <a:rPr lang="en-US" dirty="0" smtClean="0">
                <a:solidFill>
                  <a:srgbClr val="A6A6A6"/>
                </a:solidFill>
              </a:rPr>
              <a:t>history; </a:t>
            </a:r>
            <a:r>
              <a:rPr lang="en-US" dirty="0" smtClean="0">
                <a:solidFill>
                  <a:srgbClr val="000000"/>
                </a:solidFill>
              </a:rPr>
              <a:t>Fast </a:t>
            </a:r>
            <a:r>
              <a:rPr lang="en-US" dirty="0">
                <a:solidFill>
                  <a:srgbClr val="000000"/>
                </a:solidFill>
              </a:rPr>
              <a:t>Output configuration on same DAMC2 board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2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00" y="3087689"/>
            <a:ext cx="6931025" cy="1179512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 smtClean="0"/>
              <a:t>The Protocol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7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structures</a:t>
            </a:r>
            <a:r>
              <a:rPr lang="en-US" sz="1800" dirty="0"/>
              <a:t>, protocol priority, pre-processing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32" y="3796779"/>
            <a:ext cx="6758962" cy="85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732" y="4718519"/>
            <a:ext cx="6758962" cy="85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732" y="5640259"/>
            <a:ext cx="6758962" cy="858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898" y="3970638"/>
            <a:ext cx="141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Modes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898" y="4829782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Pattern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898" y="5774523"/>
            <a:ext cx="109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 Info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98" y="1532155"/>
            <a:ext cx="3759200" cy="1993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294" y="1231379"/>
            <a:ext cx="4089400" cy="25654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rror rotate red 200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5" y="3581493"/>
            <a:ext cx="962706" cy="96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9" y="90994"/>
            <a:ext cx="4604076" cy="295857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59998" y="4250464"/>
            <a:ext cx="2369185" cy="1707667"/>
            <a:chOff x="1287391" y="4386057"/>
            <a:chExt cx="2369185" cy="1707667"/>
          </a:xfrm>
        </p:grpSpPr>
        <p:sp>
          <p:nvSpPr>
            <p:cNvPr id="8" name="Rounded Rectangle 7"/>
            <p:cNvSpPr/>
            <p:nvPr/>
          </p:nvSpPr>
          <p:spPr>
            <a:xfrm>
              <a:off x="1287391" y="4386057"/>
              <a:ext cx="2369185" cy="170766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Master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1999" y="4513597"/>
              <a:ext cx="1959485" cy="24874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1999" y="4817985"/>
              <a:ext cx="1959485" cy="248743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1287391" y="5086543"/>
              <a:ext cx="2273289" cy="687740"/>
              <a:chOff x="1481999" y="5199873"/>
              <a:chExt cx="2273289" cy="68774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1999" y="5199873"/>
                <a:ext cx="1816089" cy="23054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4399" y="5352273"/>
                <a:ext cx="1816089" cy="23054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6799" y="5504673"/>
                <a:ext cx="1816089" cy="23054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9199" y="5657073"/>
                <a:ext cx="1816089" cy="230540"/>
              </a:xfrm>
              <a:prstGeom prst="rect">
                <a:avLst/>
              </a:prstGeom>
            </p:spPr>
          </p:pic>
        </p:grpSp>
      </p:grpSp>
      <p:sp>
        <p:nvSpPr>
          <p:cNvPr id="21" name="Rounded Rectangle 20"/>
          <p:cNvSpPr/>
          <p:nvPr/>
        </p:nvSpPr>
        <p:spPr>
          <a:xfrm>
            <a:off x="3855504" y="3091802"/>
            <a:ext cx="2369185" cy="170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Slave 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12" y="3219342"/>
            <a:ext cx="1959485" cy="248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112" y="3523730"/>
            <a:ext cx="1959485" cy="24874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050112" y="3910446"/>
            <a:ext cx="1968489" cy="382940"/>
            <a:chOff x="4355190" y="4012499"/>
            <a:chExt cx="1968489" cy="3829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5190" y="4012499"/>
              <a:ext cx="1816089" cy="2305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7590" y="4164899"/>
              <a:ext cx="1816089" cy="230540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>
          <a:xfrm>
            <a:off x="6655082" y="2355179"/>
            <a:ext cx="2369185" cy="170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Slave 2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690" y="2482719"/>
            <a:ext cx="1959485" cy="2487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690" y="2787107"/>
            <a:ext cx="1959485" cy="2487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690" y="3170935"/>
            <a:ext cx="1816089" cy="23054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020804" y="5096210"/>
            <a:ext cx="2369185" cy="17076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Slave 3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12" y="5223750"/>
            <a:ext cx="1959485" cy="2487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412" y="5528138"/>
            <a:ext cx="1959485" cy="248743"/>
          </a:xfrm>
          <a:prstGeom prst="rect">
            <a:avLst/>
          </a:prstGeom>
        </p:spPr>
      </p:pic>
      <p:cxnSp>
        <p:nvCxnSpPr>
          <p:cNvPr id="48" name="Straight Arrow Connector 47"/>
          <p:cNvCxnSpPr>
            <a:stCxn id="21" idx="1"/>
          </p:cNvCxnSpPr>
          <p:nvPr/>
        </p:nvCxnSpPr>
        <p:spPr>
          <a:xfrm flipH="1">
            <a:off x="2929183" y="3945636"/>
            <a:ext cx="926321" cy="736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1"/>
            <a:endCxn id="21" idx="3"/>
          </p:cNvCxnSpPr>
          <p:nvPr/>
        </p:nvCxnSpPr>
        <p:spPr>
          <a:xfrm flipH="1">
            <a:off x="6224689" y="3209013"/>
            <a:ext cx="430393" cy="736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1"/>
          </p:cNvCxnSpPr>
          <p:nvPr/>
        </p:nvCxnSpPr>
        <p:spPr>
          <a:xfrm flipH="1" flipV="1">
            <a:off x="2929183" y="5408150"/>
            <a:ext cx="3091621" cy="541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689" y="5869909"/>
            <a:ext cx="1816089" cy="2305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689" y="5869909"/>
            <a:ext cx="1816089" cy="23054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690" y="2482719"/>
            <a:ext cx="1959485" cy="24874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466" y="2787107"/>
            <a:ext cx="1959485" cy="24874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690" y="3170935"/>
            <a:ext cx="1816089" cy="230540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8230642" y="1391224"/>
            <a:ext cx="746644" cy="952085"/>
            <a:chOff x="7466353" y="1403094"/>
            <a:chExt cx="746644" cy="952085"/>
          </a:xfrm>
        </p:grpSpPr>
        <p:cxnSp>
          <p:nvCxnSpPr>
            <p:cNvPr id="58" name="Straight Arrow Connector 57"/>
            <p:cNvCxnSpPr>
              <a:stCxn id="60" idx="2"/>
              <a:endCxn id="29" idx="0"/>
            </p:cNvCxnSpPr>
            <p:nvPr/>
          </p:nvCxnSpPr>
          <p:spPr>
            <a:xfrm>
              <a:off x="7839675" y="1772426"/>
              <a:ext cx="0" cy="582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466353" y="1403094"/>
              <a:ext cx="74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Alarm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12" y="3209013"/>
            <a:ext cx="1959485" cy="24874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778889" y="3131754"/>
            <a:ext cx="4667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690" y="3159878"/>
            <a:ext cx="1816089" cy="2305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112" y="3520422"/>
            <a:ext cx="1959485" cy="24874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864234" y="3468820"/>
            <a:ext cx="4667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52240" y="4313060"/>
            <a:ext cx="4667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57163" y="4581618"/>
            <a:ext cx="4667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996713" y="6505575"/>
            <a:ext cx="5702300" cy="266700"/>
          </a:xfrm>
        </p:spPr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745602" y="3320924"/>
            <a:ext cx="1968489" cy="51722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timing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00637" y="198914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3.) Slave info </a:t>
            </a:r>
            <a:r>
              <a:rPr lang="en-US" b="1" dirty="0" smtClean="0">
                <a:solidFill>
                  <a:srgbClr val="008000"/>
                </a:solidFill>
              </a:rPr>
              <a:t>low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5740" y="1245344"/>
            <a:ext cx="296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1.) Beam Modes </a:t>
            </a:r>
            <a:r>
              <a:rPr lang="en-US" b="1" dirty="0" smtClean="0">
                <a:solidFill>
                  <a:srgbClr val="FF0000"/>
                </a:solidFill>
              </a:rPr>
              <a:t>very high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7798" y="1626088"/>
            <a:ext cx="26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2.) Section Pattern </a:t>
            </a:r>
            <a:r>
              <a:rPr lang="en-US" b="1" dirty="0" smtClean="0">
                <a:solidFill>
                  <a:schemeClr val="accent2"/>
                </a:solidFill>
              </a:rPr>
              <a:t>high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66512" y="5724731"/>
            <a:ext cx="102425" cy="10429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166512" y="5853832"/>
            <a:ext cx="102425" cy="10429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166512" y="5985179"/>
            <a:ext cx="102425" cy="10429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112" y="3910446"/>
            <a:ext cx="1816089" cy="23054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540" y="4065588"/>
            <a:ext cx="1816089" cy="230540"/>
          </a:xfrm>
          <a:prstGeom prst="rect">
            <a:avLst/>
          </a:prstGeom>
        </p:spPr>
      </p:pic>
      <p:sp>
        <p:nvSpPr>
          <p:cNvPr id="73" name="Oval 72"/>
          <p:cNvSpPr/>
          <p:nvPr/>
        </p:nvSpPr>
        <p:spPr>
          <a:xfrm>
            <a:off x="269524" y="5845745"/>
            <a:ext cx="102425" cy="10429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09" y="5225809"/>
            <a:ext cx="1959485" cy="24874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509" y="5504692"/>
            <a:ext cx="1959485" cy="24874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457163" y="4313060"/>
            <a:ext cx="4667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57163" y="4582271"/>
            <a:ext cx="4667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9998" y="6235700"/>
            <a:ext cx="2369185" cy="536575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ALARM 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Notched Right Arrow 6"/>
          <p:cNvSpPr/>
          <p:nvPr/>
        </p:nvSpPr>
        <p:spPr bwMode="auto">
          <a:xfrm rot="5400000">
            <a:off x="1043167" y="5243643"/>
            <a:ext cx="1304565" cy="679551"/>
          </a:xfrm>
          <a:prstGeom prst="notchedRightArrow">
            <a:avLst/>
          </a:prstGeom>
          <a:solidFill>
            <a:srgbClr val="FF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559998" y="6235700"/>
            <a:ext cx="2369185" cy="536575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ALARM out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Notched Right Arrow 80"/>
          <p:cNvSpPr/>
          <p:nvPr/>
        </p:nvSpPr>
        <p:spPr bwMode="auto">
          <a:xfrm rot="5400000">
            <a:off x="1057572" y="5249706"/>
            <a:ext cx="1275755" cy="679551"/>
          </a:xfrm>
          <a:prstGeom prst="notchedRightArrow">
            <a:avLst/>
          </a:prstGeom>
          <a:solidFill>
            <a:srgbClr val="FF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charset="0"/>
              <a:buChar char="n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67699" y="5985179"/>
            <a:ext cx="102425" cy="10429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502" y="6149977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7294134" y="4144125"/>
            <a:ext cx="746644" cy="952085"/>
            <a:chOff x="7466353" y="1403094"/>
            <a:chExt cx="746644" cy="952085"/>
          </a:xfrm>
        </p:grpSpPr>
        <p:cxnSp>
          <p:nvCxnSpPr>
            <p:cNvPr id="88" name="Straight Arrow Connector 87"/>
            <p:cNvCxnSpPr>
              <a:stCxn id="89" idx="2"/>
            </p:cNvCxnSpPr>
            <p:nvPr/>
          </p:nvCxnSpPr>
          <p:spPr>
            <a:xfrm>
              <a:off x="7839675" y="1772426"/>
              <a:ext cx="0" cy="582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466353" y="1403094"/>
              <a:ext cx="74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Alarm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164" y="536577"/>
            <a:ext cx="7283450" cy="481012"/>
          </a:xfrm>
        </p:spPr>
        <p:txBody>
          <a:bodyPr/>
          <a:lstStyle/>
          <a:p>
            <a:r>
              <a:rPr lang="en-US" dirty="0" smtClean="0"/>
              <a:t>How it </a:t>
            </a:r>
            <a:r>
              <a:rPr lang="en-US" dirty="0"/>
              <a:t>works</a:t>
            </a:r>
            <a:r>
              <a:rPr lang="en-US" sz="1600" dirty="0"/>
              <a:t>, priority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9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514" y="4362815"/>
            <a:ext cx="8428597" cy="2130177"/>
          </a:xfrm>
        </p:spPr>
        <p:txBody>
          <a:bodyPr/>
          <a:lstStyle/>
          <a:p>
            <a:r>
              <a:rPr lang="en-US" dirty="0" smtClean="0"/>
              <a:t>~ 50 bunches are inside accelerator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Signal transport from dump to injector 20 µs (2000 m)</a:t>
            </a:r>
          </a:p>
          <a:p>
            <a:r>
              <a:rPr lang="en-US" dirty="0" smtClean="0"/>
              <a:t>~ 50 bunches generated before laser is blocked</a:t>
            </a:r>
          </a:p>
          <a:p>
            <a:r>
              <a:rPr lang="en-US" dirty="0" smtClean="0"/>
              <a:t>Using beam dump kicker reduces the number of lost bunches inside SASE </a:t>
            </a:r>
            <a:r>
              <a:rPr lang="en-US" dirty="0"/>
              <a:t>U</a:t>
            </a:r>
            <a:r>
              <a:rPr lang="en-US" dirty="0" smtClean="0"/>
              <a:t>ndulator sections.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659240"/>
              </p:ext>
            </p:extLst>
          </p:nvPr>
        </p:nvGraphicFramePr>
        <p:xfrm>
          <a:off x="581608" y="1123985"/>
          <a:ext cx="784576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442"/>
                <a:gridCol w="1961442"/>
                <a:gridCol w="1961442"/>
                <a:gridCol w="19614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loss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from</a:t>
                      </a:r>
                      <a:r>
                        <a:rPr lang="en-US" baseline="0" dirty="0" smtClean="0"/>
                        <a:t> injector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from dump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lost</a:t>
                      </a:r>
                      <a:r>
                        <a:rPr lang="en-US" baseline="0" dirty="0" smtClean="0"/>
                        <a:t> bunches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-1970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-1810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-1640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Linac</a:t>
                      </a:r>
                      <a:r>
                        <a:rPr lang="en-US" dirty="0" smtClean="0"/>
                        <a:t>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-930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Linac</a:t>
                      </a:r>
                      <a:r>
                        <a:rPr lang="en-US" dirty="0" smtClean="0"/>
                        <a:t> 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-320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distribution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2010 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Last </a:t>
                      </a:r>
                      <a:r>
                        <a:rPr lang="en-US" dirty="0" err="1" smtClean="0"/>
                        <a:t>undulator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3010 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1040 m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Times in XFEL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1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4" y="2023272"/>
            <a:ext cx="7612062" cy="2764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What does all information of the slides before now mean for our largest problem:</a:t>
            </a:r>
          </a:p>
          <a:p>
            <a:pPr marL="0" indent="0" algn="ctr">
              <a:buNone/>
            </a:pPr>
            <a:r>
              <a:rPr lang="en-US" sz="4000" dirty="0" smtClean="0"/>
              <a:t>the Latency?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8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MPS-DAMC2 boards </a:t>
            </a:r>
            <a:r>
              <a:rPr lang="en-US" sz="1800" dirty="0" smtClean="0"/>
              <a:t>(August 2013)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82600" y="3251200"/>
            <a:ext cx="6445391" cy="863600"/>
            <a:chOff x="82409" y="1638300"/>
            <a:chExt cx="6445391" cy="8636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244600" y="1638300"/>
              <a:ext cx="1841500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DAMC2</a:t>
              </a:r>
              <a:endParaRPr kumimoji="0" lang="en-US" sz="24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498991" y="1638300"/>
              <a:ext cx="1841500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</a:pPr>
              <a:r>
                <a:rPr lang="en-US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DAMC2</a:t>
              </a:r>
              <a:endParaRPr kumimoji="0" lang="en-US" sz="24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3" name="Straight Arrow Connector 12"/>
            <p:cNvCxnSpPr>
              <a:stCxn id="11" idx="1"/>
              <a:endCxn id="10" idx="3"/>
            </p:cNvCxnSpPr>
            <p:nvPr/>
          </p:nvCxnSpPr>
          <p:spPr bwMode="auto">
            <a:xfrm flipH="1">
              <a:off x="3086100" y="2070100"/>
              <a:ext cx="41289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5340491" y="2070100"/>
              <a:ext cx="8001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5432566" y="1713468"/>
              <a:ext cx="109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Alarm IN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409" y="1737836"/>
              <a:ext cx="1185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Alarm out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H="1">
              <a:off x="444500" y="2082800"/>
              <a:ext cx="8001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496958" y="4610100"/>
            <a:ext cx="8647042" cy="863600"/>
            <a:chOff x="117475" y="3746500"/>
            <a:chExt cx="8647042" cy="863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244600" y="3746500"/>
              <a:ext cx="1841500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</a:pPr>
              <a:r>
                <a:rPr lang="en-US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DAMC2</a:t>
              </a:r>
              <a:endParaRPr kumimoji="0" lang="en-US" sz="24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3498991" y="3746500"/>
              <a:ext cx="1841500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</a:pPr>
              <a:r>
                <a:rPr lang="en-US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DAMC2</a:t>
              </a:r>
              <a:endParaRPr kumimoji="0" lang="en-US" sz="24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7700" y="3746500"/>
              <a:ext cx="1841500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</a:pPr>
              <a:r>
                <a:rPr lang="en-US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DAMC2</a:t>
              </a:r>
              <a:endParaRPr kumimoji="0" lang="en-US" sz="24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444500" y="4178300"/>
              <a:ext cx="8001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8" idx="1"/>
              <a:endCxn id="7" idx="3"/>
            </p:cNvCxnSpPr>
            <p:nvPr/>
          </p:nvCxnSpPr>
          <p:spPr bwMode="auto">
            <a:xfrm flipH="1">
              <a:off x="3086100" y="4178300"/>
              <a:ext cx="41289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9" idx="1"/>
              <a:endCxn id="8" idx="3"/>
            </p:cNvCxnSpPr>
            <p:nvPr/>
          </p:nvCxnSpPr>
          <p:spPr bwMode="auto">
            <a:xfrm flipH="1">
              <a:off x="5340491" y="4178300"/>
              <a:ext cx="3872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endCxn id="9" idx="3"/>
            </p:cNvCxnSpPr>
            <p:nvPr/>
          </p:nvCxnSpPr>
          <p:spPr bwMode="auto">
            <a:xfrm flipH="1">
              <a:off x="7569200" y="4178300"/>
              <a:ext cx="8731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117475" y="3808968"/>
              <a:ext cx="1185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Alarm out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9283" y="3833336"/>
              <a:ext cx="109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Alarm IN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6958" y="1938298"/>
            <a:ext cx="4181334" cy="863600"/>
            <a:chOff x="0" y="2184400"/>
            <a:chExt cx="4181334" cy="86360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1162191" y="2184400"/>
              <a:ext cx="1841500" cy="863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DAMC2</a:t>
              </a:r>
              <a:endParaRPr kumimoji="0" lang="en-US" sz="24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40" name="Straight Arrow Connector 39"/>
            <p:cNvCxnSpPr>
              <a:stCxn id="41" idx="2"/>
              <a:endCxn id="37" idx="3"/>
            </p:cNvCxnSpPr>
            <p:nvPr/>
          </p:nvCxnSpPr>
          <p:spPr bwMode="auto">
            <a:xfrm flipH="1">
              <a:off x="3003691" y="2616200"/>
              <a:ext cx="63002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3086100" y="2246868"/>
              <a:ext cx="109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Alarm IN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0" y="2283936"/>
              <a:ext cx="1185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Alarm out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362091" y="2628900"/>
              <a:ext cx="8001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9" name="TextBox 48"/>
          <p:cNvSpPr txBox="1"/>
          <p:nvPr/>
        </p:nvSpPr>
        <p:spPr>
          <a:xfrm>
            <a:off x="239758" y="2560598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82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5400" y="3745468"/>
            <a:ext cx="87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780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5400" y="5104368"/>
            <a:ext cx="100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1400 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62500" y="1047571"/>
            <a:ext cx="4162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 optics: unattended (5ns / m)</a:t>
            </a:r>
          </a:p>
          <a:p>
            <a:r>
              <a:rPr lang="en-US" dirty="0" smtClean="0"/>
              <a:t>Speed: 1.25 </a:t>
            </a:r>
            <a:r>
              <a:rPr lang="en-US" dirty="0" err="1" smtClean="0"/>
              <a:t>GBps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Latency between DAMCs will be improved.</a:t>
            </a:r>
          </a:p>
          <a:p>
            <a:r>
              <a:rPr lang="en-US" dirty="0" smtClean="0"/>
              <a:t>Factor 3 is aspired.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46800"/>
            <a:ext cx="739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XFEL needs 20 µsec, we peak: 1400 ns + 2000 m * 5 ns/m = 11,4 µsec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2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4700" y="2984500"/>
            <a:ext cx="2851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746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 flipV="1">
            <a:off x="3814243" y="3106997"/>
            <a:ext cx="956713" cy="127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II, XFEL, 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ADBD3-BF96-5547-986D-77E13AFB811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MTCA workshop 10.-12. Dec 2013, DESY Hamburg, Sven Karstensen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40500" y="2401379"/>
            <a:ext cx="8516096" cy="1540944"/>
            <a:chOff x="232053" y="3143988"/>
            <a:chExt cx="8516096" cy="15409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40" y="3143988"/>
              <a:ext cx="2563057" cy="746790"/>
            </a:xfrm>
            <a:prstGeom prst="rect">
              <a:avLst/>
            </a:prstGeom>
          </p:spPr>
        </p:pic>
        <p:pic>
          <p:nvPicPr>
            <p:cNvPr id="7" name="Picture 6" descr="XFEL_PrinzipSkizze_2005-04-07 [Converted]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53" y="3863737"/>
              <a:ext cx="8516096" cy="821195"/>
            </a:xfrm>
            <a:prstGeom prst="rect">
              <a:avLst/>
            </a:prstGeom>
          </p:spPr>
        </p:pic>
      </p:grpSp>
      <p:pic>
        <p:nvPicPr>
          <p:cNvPr id="8" name="Picture 7" descr="IL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3869"/>
            <a:ext cx="9144000" cy="21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2 and XFEL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MTCA workshop 10.-12. Dec 2013, DESY Hamburg, Sven Karstensen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2157441" y="3419698"/>
            <a:ext cx="4647084" cy="309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3954170" y="1035214"/>
            <a:ext cx="431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XFEL_PrinzipSkizze_2005-04-07 [Converted]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53" y="4789147"/>
            <a:ext cx="8516096" cy="8211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97" y="3065736"/>
            <a:ext cx="39811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Overall length</a:t>
            </a:r>
          </a:p>
          <a:p>
            <a:r>
              <a:rPr lang="en-US" sz="2000" dirty="0" smtClean="0"/>
              <a:t>FLASH: 500m </a:t>
            </a:r>
          </a:p>
          <a:p>
            <a:r>
              <a:rPr lang="en-US" sz="2000" dirty="0" smtClean="0"/>
              <a:t>XFEL: 5.4 km</a:t>
            </a:r>
            <a:endParaRPr lang="en-US" sz="2000" dirty="0"/>
          </a:p>
        </p:txBody>
      </p:sp>
      <p:pic>
        <p:nvPicPr>
          <p:cNvPr id="13" name="Picture 12" descr="FLASH_II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73" y="1289962"/>
            <a:ext cx="4656574" cy="13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0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99" y="1025525"/>
            <a:ext cx="5205687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architecture in XFEL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081974"/>
            <a:ext cx="5019379" cy="577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2735" y="4652278"/>
            <a:ext cx="37988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Numbers in drawing corresponding to numbers in FPGA code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Excel Sheet includes all addresses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4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MPS architecture in XFEL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  <p:pic>
        <p:nvPicPr>
          <p:cNvPr id="7" name="Picture 6" descr="XFEL_PrinzipSkizze_2005-04-07 [Converted]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771" y="1022350"/>
            <a:ext cx="8516096" cy="821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7730"/>
            <a:ext cx="9144000" cy="3126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3600" y="5548868"/>
            <a:ext cx="26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Masters, &gt;120 Slaves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9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2262189"/>
            <a:ext cx="8324850" cy="2881312"/>
          </a:xfrm>
        </p:spPr>
        <p:txBody>
          <a:bodyPr/>
          <a:lstStyle/>
          <a:p>
            <a:r>
              <a:rPr lang="en-US" sz="4000" dirty="0" smtClean="0"/>
              <a:t>Latency of signals</a:t>
            </a:r>
          </a:p>
          <a:p>
            <a:r>
              <a:rPr lang="en-US" sz="4000" dirty="0" smtClean="0"/>
              <a:t>Reliability of components</a:t>
            </a:r>
          </a:p>
          <a:p>
            <a:r>
              <a:rPr lang="en-US" sz="4000" dirty="0" smtClean="0"/>
              <a:t>Maintenance without shutdown the </a:t>
            </a:r>
            <a:r>
              <a:rPr lang="en-US" sz="4000" dirty="0" smtClean="0"/>
              <a:t>accelerators XFEL or FLASH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MTCA.4 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101"/>
            <a:ext cx="8110538" cy="4459287"/>
          </a:xfrm>
        </p:spPr>
        <p:txBody>
          <a:bodyPr/>
          <a:lstStyle/>
          <a:p>
            <a:r>
              <a:rPr lang="en-US" dirty="0" smtClean="0"/>
              <a:t>IPMI Management for 12 AMC modules</a:t>
            </a:r>
          </a:p>
          <a:p>
            <a:r>
              <a:rPr lang="en-US" dirty="0" smtClean="0"/>
              <a:t>Management for up to 4 Power Modules</a:t>
            </a:r>
          </a:p>
          <a:p>
            <a:r>
              <a:rPr lang="en-US" dirty="0" smtClean="0"/>
              <a:t>Fabric </a:t>
            </a:r>
            <a:r>
              <a:rPr lang="en-US" dirty="0"/>
              <a:t>Switching for up to 60 Ports</a:t>
            </a:r>
          </a:p>
          <a:p>
            <a:pPr lvl="1"/>
            <a:r>
              <a:rPr lang="en-US" dirty="0" smtClean="0"/>
              <a:t>12 </a:t>
            </a:r>
            <a:r>
              <a:rPr lang="en-US" dirty="0" err="1"/>
              <a:t>GbE</a:t>
            </a:r>
            <a:r>
              <a:rPr lang="en-US" dirty="0"/>
              <a:t> minimum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12 </a:t>
            </a:r>
            <a:r>
              <a:rPr lang="en-US" dirty="0">
                <a:solidFill>
                  <a:srgbClr val="A6A6A6"/>
                </a:solidFill>
              </a:rPr>
              <a:t>x 4 lanes XAUI, PCI-E or SRIO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Management </a:t>
            </a:r>
            <a:r>
              <a:rPr lang="en-US" dirty="0">
                <a:solidFill>
                  <a:srgbClr val="A6A6A6"/>
                </a:solidFill>
              </a:rPr>
              <a:t>for up to 2 Cooling Units</a:t>
            </a:r>
          </a:p>
          <a:p>
            <a:r>
              <a:rPr lang="en-US" dirty="0" smtClean="0"/>
              <a:t>Optionally </a:t>
            </a:r>
            <a:r>
              <a:rPr lang="en-US" dirty="0"/>
              <a:t>provides Shelf Management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Front </a:t>
            </a:r>
            <a:r>
              <a:rPr lang="en-US" dirty="0">
                <a:solidFill>
                  <a:srgbClr val="A6A6A6"/>
                </a:solidFill>
              </a:rPr>
              <a:t>Panel Alarms</a:t>
            </a:r>
          </a:p>
          <a:p>
            <a:r>
              <a:rPr lang="en-US" dirty="0" smtClean="0"/>
              <a:t>Clock </a:t>
            </a:r>
            <a:r>
              <a:rPr lang="en-US" dirty="0"/>
              <a:t>Distribution system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Fabric </a:t>
            </a:r>
            <a:r>
              <a:rPr lang="en-US" dirty="0">
                <a:solidFill>
                  <a:srgbClr val="A6A6A6"/>
                </a:solidFill>
              </a:rPr>
              <a:t>Channel </a:t>
            </a:r>
            <a:r>
              <a:rPr lang="en-US" dirty="0" smtClean="0">
                <a:solidFill>
                  <a:srgbClr val="A6A6A6"/>
                </a:solidFill>
              </a:rPr>
              <a:t>Uplink</a:t>
            </a:r>
          </a:p>
          <a:p>
            <a:r>
              <a:rPr lang="en-US" dirty="0" smtClean="0"/>
              <a:t>HOT </a:t>
            </a:r>
            <a:r>
              <a:rPr lang="en-US" dirty="0" err="1" smtClean="0"/>
              <a:t>SWAPable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788" y="5884863"/>
            <a:ext cx="51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http://www.picmg.org/pdf/</a:t>
            </a:r>
            <a:r>
              <a:rPr lang="en-US" sz="1400" dirty="0" smtClean="0">
                <a:hlinkClick r:id="rId2"/>
              </a:rPr>
              <a:t>introduction_to_microtca.pdf</a:t>
            </a:r>
            <a:endParaRPr lang="en-US" sz="1400" dirty="0" smtClean="0"/>
          </a:p>
          <a:p>
            <a:r>
              <a:rPr lang="en-US" sz="1400" dirty="0"/>
              <a:t>a</a:t>
            </a:r>
            <a:r>
              <a:rPr lang="en-US" sz="1400" dirty="0" smtClean="0"/>
              <a:t>nd Kay </a:t>
            </a:r>
            <a:r>
              <a:rPr lang="en-US" sz="1400" dirty="0" err="1" smtClean="0"/>
              <a:t>Rehlich</a:t>
            </a:r>
            <a:r>
              <a:rPr lang="en-US" sz="1400" dirty="0" smtClean="0"/>
              <a:t>, DESY</a:t>
            </a:r>
            <a:endParaRPr lang="en-US" sz="1400" dirty="0"/>
          </a:p>
        </p:txBody>
      </p:sp>
      <p:pic>
        <p:nvPicPr>
          <p:cNvPr id="1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>
            <a:fillRect/>
          </a:stretch>
        </p:blipFill>
        <p:spPr bwMode="auto">
          <a:xfrm>
            <a:off x="5252958" y="3670497"/>
            <a:ext cx="3991998" cy="310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002" y="1587500"/>
            <a:ext cx="306158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2" y="3206749"/>
            <a:ext cx="3055938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MTCA.4 @ XFEL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-865187" y="8350250"/>
            <a:ext cx="126650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12"/>
          <p:cNvSpPr>
            <a:spLocks/>
          </p:cNvSpPr>
          <p:nvPr/>
        </p:nvSpPr>
        <p:spPr bwMode="auto">
          <a:xfrm>
            <a:off x="117475" y="1128712"/>
            <a:ext cx="8901113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400" tIns="25400" rIns="117275" bIns="25400"/>
          <a:lstStyle/>
          <a:p>
            <a:pPr marL="515938" indent="-296863">
              <a:lnSpc>
                <a:spcPct val="93000"/>
              </a:lnSpc>
              <a:spcBef>
                <a:spcPts val="900"/>
              </a:spcBef>
              <a:buClr>
                <a:srgbClr val="FD930A"/>
              </a:buClr>
              <a:buSzPct val="80000"/>
              <a:buFont typeface="Wingdings" charset="0"/>
              <a:buChar char="n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3200" dirty="0">
                <a:solidFill>
                  <a:srgbClr val="000000"/>
                </a:solidFill>
                <a:latin typeface="Arial Bold" charset="0"/>
                <a:ea typeface="ＭＳ Ｐゴシック" charset="0"/>
                <a:sym typeface="Arial Bold" charset="0"/>
              </a:rPr>
              <a:t>Modular + modern architecture</a:t>
            </a:r>
          </a:p>
          <a:p>
            <a:pPr marL="973138" lvl="1" indent="-296863">
              <a:lnSpc>
                <a:spcPct val="93000"/>
              </a:lnSpc>
              <a:spcBef>
                <a:spcPts val="900"/>
              </a:spcBef>
              <a:buClr>
                <a:srgbClr val="261748"/>
              </a:buClr>
              <a:buSzPct val="100000"/>
              <a:buFont typeface="Wingdings" charset="0"/>
              <a:buChar char="§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Reusability +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PCIe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 + Ethernet</a:t>
            </a:r>
          </a:p>
          <a:p>
            <a:pPr marL="515938" indent="-296863">
              <a:lnSpc>
                <a:spcPct val="93000"/>
              </a:lnSpc>
              <a:spcBef>
                <a:spcPts val="900"/>
              </a:spcBef>
              <a:buClr>
                <a:srgbClr val="FD930A"/>
              </a:buClr>
              <a:buSzPct val="80000"/>
              <a:buFont typeface="Wingdings" charset="0"/>
              <a:buChar char="n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3200" dirty="0">
                <a:solidFill>
                  <a:srgbClr val="000000"/>
                </a:solidFill>
                <a:latin typeface="Arial Bold" charset="0"/>
                <a:ea typeface="ＭＳ Ｐゴシック" charset="0"/>
                <a:sym typeface="Arial Bold" charset="0"/>
              </a:rPr>
              <a:t>High </a:t>
            </a:r>
            <a:r>
              <a:rPr lang="en-US" sz="3200" dirty="0" smtClean="0">
                <a:solidFill>
                  <a:srgbClr val="000000"/>
                </a:solidFill>
                <a:latin typeface="Arial Bold" charset="0"/>
                <a:ea typeface="ＭＳ Ｐゴシック" charset="0"/>
                <a:sym typeface="Arial Bold" charset="0"/>
              </a:rPr>
              <a:t>availability </a:t>
            </a:r>
            <a:r>
              <a:rPr lang="en-US" sz="2400" dirty="0" smtClean="0">
                <a:solidFill>
                  <a:srgbClr val="000000"/>
                </a:solidFill>
                <a:latin typeface="Arial Bold" charset="0"/>
                <a:ea typeface="ＭＳ Ｐゴシック" charset="0"/>
                <a:sym typeface="Arial Bold" charset="0"/>
              </a:rPr>
              <a:t>(.999 to .99999)</a:t>
            </a:r>
            <a:endParaRPr lang="en-US" sz="2400" dirty="0">
              <a:solidFill>
                <a:srgbClr val="000000"/>
              </a:solidFill>
              <a:latin typeface="Arial Bold" charset="0"/>
              <a:ea typeface="ＭＳ Ｐゴシック" charset="0"/>
              <a:sym typeface="Arial Bold" charset="0"/>
            </a:endParaRPr>
          </a:p>
          <a:p>
            <a:pPr marL="973138" lvl="1" indent="-296863">
              <a:lnSpc>
                <a:spcPct val="93000"/>
              </a:lnSpc>
              <a:spcBef>
                <a:spcPts val="900"/>
              </a:spcBef>
              <a:buClr>
                <a:srgbClr val="261748"/>
              </a:buClr>
              <a:buSzPct val="100000"/>
              <a:buFont typeface="Wingdings" charset="0"/>
              <a:buChar char="§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2400" dirty="0">
                <a:solidFill>
                  <a:srgbClr val="A6A6A6"/>
                </a:solidFill>
                <a:ea typeface="ＭＳ Ｐゴシック" charset="0"/>
              </a:rPr>
              <a:t>Redundant power and fan optional</a:t>
            </a:r>
          </a:p>
          <a:p>
            <a:pPr marL="973138" lvl="1" indent="-296863">
              <a:lnSpc>
                <a:spcPct val="93000"/>
              </a:lnSpc>
              <a:spcBef>
                <a:spcPts val="900"/>
              </a:spcBef>
              <a:buClr>
                <a:srgbClr val="261748"/>
              </a:buClr>
              <a:buSzPct val="100000"/>
              <a:buFont typeface="Wingdings" charset="0"/>
              <a:buChar char="§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2400" dirty="0" smtClean="0">
                <a:solidFill>
                  <a:srgbClr val="A6A6A6"/>
                </a:solidFill>
                <a:ea typeface="ＭＳ Ｐゴシック" charset="0"/>
              </a:rPr>
              <a:t>IPMI management</a:t>
            </a:r>
            <a:endParaRPr lang="en-US" sz="2400" dirty="0">
              <a:solidFill>
                <a:srgbClr val="A6A6A6"/>
              </a:solidFill>
              <a:ea typeface="ＭＳ Ｐゴシック" charset="0"/>
            </a:endParaRPr>
          </a:p>
          <a:p>
            <a:pPr marL="515938" indent="-296863">
              <a:lnSpc>
                <a:spcPct val="93000"/>
              </a:lnSpc>
              <a:spcBef>
                <a:spcPts val="900"/>
              </a:spcBef>
              <a:buClr>
                <a:srgbClr val="FD930A"/>
              </a:buClr>
              <a:buSzPct val="80000"/>
              <a:buFont typeface="Wingdings" charset="0"/>
              <a:buChar char="n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3200" dirty="0">
                <a:solidFill>
                  <a:srgbClr val="000000"/>
                </a:solidFill>
                <a:latin typeface="Arial Bold" charset="0"/>
                <a:ea typeface="ＭＳ Ｐゴシック" charset="0"/>
                <a:sym typeface="Arial Bold" charset="0"/>
              </a:rPr>
              <a:t>High performance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:</a:t>
            </a:r>
          </a:p>
          <a:p>
            <a:pPr marL="973138" lvl="1" indent="-296863">
              <a:lnSpc>
                <a:spcPct val="93000"/>
              </a:lnSpc>
              <a:spcBef>
                <a:spcPts val="900"/>
              </a:spcBef>
              <a:buClr>
                <a:srgbClr val="261748"/>
              </a:buClr>
              <a:buSzPct val="100000"/>
              <a:buFont typeface="Wingdings" charset="0"/>
              <a:buChar char="§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Very low analog distortions</a:t>
            </a:r>
          </a:p>
          <a:p>
            <a:pPr marL="973138" lvl="1" indent="-296863">
              <a:lnSpc>
                <a:spcPct val="93000"/>
              </a:lnSpc>
              <a:spcBef>
                <a:spcPts val="900"/>
              </a:spcBef>
              <a:buClr>
                <a:srgbClr val="261748"/>
              </a:buClr>
              <a:buSzPct val="100000"/>
              <a:buFont typeface="Wingdings" charset="0"/>
              <a:buChar char="§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4 lanes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</a:rPr>
              <a:t>PCIe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: 400 MB/s ... 3.2 GB/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s</a:t>
            </a:r>
          </a:p>
          <a:p>
            <a:pPr marL="515938" indent="-296863">
              <a:lnSpc>
                <a:spcPct val="93000"/>
              </a:lnSpc>
              <a:spcBef>
                <a:spcPts val="900"/>
              </a:spcBef>
              <a:buClr>
                <a:srgbClr val="FD930A"/>
              </a:buClr>
              <a:buSzPct val="80000"/>
              <a:buFont typeface="Wingdings" charset="0"/>
              <a:buChar char="n"/>
              <a:tabLst>
                <a:tab pos="1638300" algn="l"/>
                <a:tab pos="2946400" algn="l"/>
                <a:tab pos="4241800" algn="l"/>
                <a:tab pos="5549900" algn="l"/>
                <a:tab pos="6845300" algn="l"/>
                <a:tab pos="8140700" algn="l"/>
                <a:tab pos="9448800" algn="l"/>
                <a:tab pos="10744200" algn="l"/>
                <a:tab pos="12052300" algn="l"/>
                <a:tab pos="13347700" algn="l"/>
                <a:tab pos="14643100" algn="l"/>
              </a:tabLst>
            </a:pP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XFEL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fast electronics will be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based</a:t>
            </a:r>
            <a:b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</a:b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on </a:t>
            </a:r>
            <a:r>
              <a:rPr lang="en-US" sz="2800" dirty="0">
                <a:solidFill>
                  <a:srgbClr val="FF0000"/>
                </a:solidFill>
                <a:latin typeface="Arial Bold" charset="0"/>
                <a:ea typeface="ＭＳ Ｐゴシック" charset="0"/>
                <a:sym typeface="Arial Bold" charset="0"/>
              </a:rPr>
              <a:t>MTCA.4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:  &gt; 200 Crates </a:t>
            </a:r>
          </a:p>
        </p:txBody>
      </p:sp>
      <p:pic>
        <p:nvPicPr>
          <p:cNvPr id="8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904365"/>
            <a:ext cx="3198813" cy="5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550862"/>
            <a:ext cx="1663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Freeform 15"/>
          <p:cNvSpPr>
            <a:spLocks/>
          </p:cNvSpPr>
          <p:nvPr/>
        </p:nvSpPr>
        <p:spPr bwMode="auto">
          <a:xfrm rot="10800000" flipH="1">
            <a:off x="5868988" y="2461258"/>
            <a:ext cx="1106487" cy="41814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21546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46" y="21600"/>
                </a:lnTo>
              </a:path>
            </a:pathLst>
          </a:custGeom>
          <a:noFill/>
          <a:ln w="22225" cap="flat">
            <a:solidFill>
              <a:srgbClr val="D900E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17939981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0800000" flipH="1">
            <a:off x="3671888" y="2461258"/>
            <a:ext cx="4705350" cy="88359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21546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46" y="21600"/>
                </a:lnTo>
              </a:path>
            </a:pathLst>
          </a:custGeom>
          <a:noFill/>
          <a:ln w="22225" cap="flat">
            <a:solidFill>
              <a:srgbClr val="D900E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17939981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45899" y="594308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</a:t>
            </a:r>
            <a:r>
              <a:rPr lang="en-US" dirty="0"/>
              <a:t> </a:t>
            </a:r>
            <a:r>
              <a:rPr lang="en-US" dirty="0" smtClean="0"/>
              <a:t>to Kay </a:t>
            </a:r>
            <a:r>
              <a:rPr lang="en-US" dirty="0" err="1" smtClean="0"/>
              <a:t>Rehlich</a:t>
            </a:r>
            <a:r>
              <a:rPr lang="en-US" dirty="0" smtClean="0"/>
              <a:t>, DESY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MTCA components, DESY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 dirty="0"/>
          </a:p>
        </p:txBody>
      </p:sp>
      <p:pic>
        <p:nvPicPr>
          <p:cNvPr id="7" name="Picture 6" descr="IMG_13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22402" y="3914775"/>
            <a:ext cx="5952625" cy="25908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7475" y="1130009"/>
            <a:ext cx="3925888" cy="2669774"/>
            <a:chOff x="5092701" y="1256718"/>
            <a:chExt cx="3925888" cy="2669774"/>
          </a:xfrm>
        </p:grpSpPr>
        <p:pic>
          <p:nvPicPr>
            <p:cNvPr id="8" name="Picture 7" descr="IMG_1304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2701" y="1256718"/>
              <a:ext cx="3925888" cy="26697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92701" y="3440668"/>
              <a:ext cx="2014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MPS RS422 RTM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5065" y="1415534"/>
              <a:ext cx="753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DC/DC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89157" y="3511034"/>
              <a:ext cx="12234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45 in  /  7 out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7071969" y="1531028"/>
              <a:ext cx="1003096" cy="577172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7689157" y="3250168"/>
              <a:ext cx="206177" cy="260866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8512523" y="2705100"/>
              <a:ext cx="123477" cy="8059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542167" y="1117309"/>
            <a:ext cx="3476421" cy="2667581"/>
            <a:chOff x="117475" y="1256718"/>
            <a:chExt cx="3476421" cy="2667581"/>
          </a:xfrm>
        </p:grpSpPr>
        <p:pic>
          <p:nvPicPr>
            <p:cNvPr id="6" name="Picture 5" descr="IMG_1303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75" y="1256718"/>
              <a:ext cx="3476421" cy="26675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5496" y="1269418"/>
              <a:ext cx="802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FFFF"/>
                  </a:solidFill>
                </a:rPr>
                <a:t>Virtex</a:t>
              </a:r>
              <a:r>
                <a:rPr lang="en-US" sz="1400" dirty="0" smtClean="0">
                  <a:solidFill>
                    <a:srgbClr val="FFFFFF"/>
                  </a:solidFill>
                </a:rPr>
                <a:t> 5</a:t>
              </a: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</a:rPr>
                <a:t>FPGA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100" y="3250168"/>
              <a:ext cx="99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DAMC2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9" idx="1"/>
            </p:cNvCxnSpPr>
            <p:nvPr/>
          </p:nvCxnSpPr>
          <p:spPr bwMode="auto">
            <a:xfrm flipH="1">
              <a:off x="1422400" y="1531028"/>
              <a:ext cx="1003096" cy="577172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577896" y="3357890"/>
              <a:ext cx="912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4 x SFPs</a:t>
              </a: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 bwMode="auto">
            <a:xfrm flipV="1">
              <a:off x="3034386" y="2565400"/>
              <a:ext cx="0" cy="792490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121406" y="3616522"/>
              <a:ext cx="573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FMC</a:t>
              </a: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 bwMode="auto">
            <a:xfrm flipH="1" flipV="1">
              <a:off x="1593457" y="2451100"/>
              <a:ext cx="814721" cy="1165422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5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MPS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7461982" cy="4459287"/>
          </a:xfrm>
        </p:spPr>
        <p:txBody>
          <a:bodyPr/>
          <a:lstStyle/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same firmware in every DAMC2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Every DAMC2 slave holds all information of all prior connected slaves (debugging)</a:t>
            </a:r>
          </a:p>
          <a:p>
            <a:r>
              <a:rPr lang="en-US" dirty="0" smtClean="0"/>
              <a:t>Every slave can be connected to the timing system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Every slave can be hold one I2C driven FMC Dosimetry board</a:t>
            </a:r>
          </a:p>
          <a:p>
            <a:r>
              <a:rPr lang="en-US" dirty="0" smtClean="0"/>
              <a:t>Configurable – NOT programmable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4A77-E2D9-8544-B3F4-ED52E15114A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MTCA workshop 10.-12. Dec 2013, DESY Hamburg, Sven Karstensen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" y="1038909"/>
            <a:ext cx="8909209" cy="54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7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. XFEL-THEME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XFEL-THEME.thmx</Template>
  <TotalTime>12507</TotalTime>
  <Words>1034</Words>
  <Application>Microsoft Macintosh PowerPoint</Application>
  <PresentationFormat>On-screen Show (4:3)</PresentationFormat>
  <Paragraphs>210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1. XFEL-THEME</vt:lpstr>
      <vt:lpstr>XFEL-MPS</vt:lpstr>
      <vt:lpstr>FLASH 2 and XFEL</vt:lpstr>
      <vt:lpstr>MPS architecture in XFEL</vt:lpstr>
      <vt:lpstr>The Problems</vt:lpstr>
      <vt:lpstr>MTCA.4 in general</vt:lpstr>
      <vt:lpstr>MTCA.4 @ XFEL</vt:lpstr>
      <vt:lpstr>MPS MTCA components, DESY design</vt:lpstr>
      <vt:lpstr>Overall MPS features</vt:lpstr>
      <vt:lpstr>Configuration Panel</vt:lpstr>
      <vt:lpstr>General MPS features for every DAMC2</vt:lpstr>
      <vt:lpstr>IN- and OUTPUT channel features</vt:lpstr>
      <vt:lpstr> </vt:lpstr>
      <vt:lpstr>Information structures, protocol priority, pre-processing</vt:lpstr>
      <vt:lpstr>How it works, priority protocols</vt:lpstr>
      <vt:lpstr>Reaction Times in XFEL</vt:lpstr>
      <vt:lpstr> </vt:lpstr>
      <vt:lpstr>Latency MPS-DAMC2 boards (August 2013)</vt:lpstr>
      <vt:lpstr>PowerPoint Presentation</vt:lpstr>
      <vt:lpstr>FLASH II, XFEL, ILC</vt:lpstr>
      <vt:lpstr>Configuration Instruction</vt:lpstr>
      <vt:lpstr>MPS architecture in XFEL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Karstensen</dc:creator>
  <cp:lastModifiedBy>Sven Karstensen</cp:lastModifiedBy>
  <cp:revision>96</cp:revision>
  <cp:lastPrinted>2013-08-27T14:02:05Z</cp:lastPrinted>
  <dcterms:created xsi:type="dcterms:W3CDTF">2013-08-19T14:54:08Z</dcterms:created>
  <dcterms:modified xsi:type="dcterms:W3CDTF">2013-12-09T17:15:43Z</dcterms:modified>
</cp:coreProperties>
</file>