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956" r:id="rId1"/>
  </p:sldMasterIdLst>
  <p:notesMasterIdLst>
    <p:notesMasterId r:id="rId22"/>
  </p:notesMasterIdLst>
  <p:sldIdLst>
    <p:sldId id="341" r:id="rId2"/>
    <p:sldId id="587" r:id="rId3"/>
    <p:sldId id="582" r:id="rId4"/>
    <p:sldId id="498" r:id="rId5"/>
    <p:sldId id="583" r:id="rId6"/>
    <p:sldId id="573" r:id="rId7"/>
    <p:sldId id="557" r:id="rId8"/>
    <p:sldId id="584" r:id="rId9"/>
    <p:sldId id="564" r:id="rId10"/>
    <p:sldId id="585" r:id="rId11"/>
    <p:sldId id="574" r:id="rId12"/>
    <p:sldId id="572" r:id="rId13"/>
    <p:sldId id="538" r:id="rId14"/>
    <p:sldId id="570" r:id="rId15"/>
    <p:sldId id="586" r:id="rId16"/>
    <p:sldId id="504" r:id="rId17"/>
    <p:sldId id="568" r:id="rId18"/>
    <p:sldId id="576" r:id="rId19"/>
    <p:sldId id="579" r:id="rId20"/>
    <p:sldId id="525" r:id="rId21"/>
  </p:sldIdLst>
  <p:sldSz cx="9144000" cy="6858000" type="screen4x3"/>
  <p:notesSz cx="6858000" cy="9144000"/>
  <p:defaultTextStyle>
    <a:defPPr>
      <a:defRPr lang="en-GB"/>
    </a:defPPr>
    <a:lvl1pPr algn="l" defTabSz="449263" rtl="0" fontAlgn="base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1pPr>
    <a:lvl2pPr marL="457200" algn="l" defTabSz="449263" rtl="0" fontAlgn="base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2pPr>
    <a:lvl3pPr marL="914400" algn="l" defTabSz="449263" rtl="0" fontAlgn="base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3pPr>
    <a:lvl4pPr marL="1371600" algn="l" defTabSz="449263" rtl="0" fontAlgn="base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4pPr>
    <a:lvl5pPr marL="1828800" algn="l" defTabSz="449263" rtl="0" fontAlgn="base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schachner" initials="r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AFB4"/>
    <a:srgbClr val="EF11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Gitternetz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61" autoAdjust="0"/>
    <p:restoredTop sz="91771" autoAdjust="0"/>
  </p:normalViewPr>
  <p:slideViewPr>
    <p:cSldViewPr>
      <p:cViewPr>
        <p:scale>
          <a:sx n="100" d="100"/>
          <a:sy n="100" d="100"/>
        </p:scale>
        <p:origin x="-1074" y="-24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6" d="100"/>
        <a:sy n="8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image" Target="../media/image5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702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70212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8613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8685213"/>
            <a:ext cx="2970213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C7BCB219-0DFA-480E-A200-F943FCF805DA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57032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C7BCB219-0DFA-480E-A200-F943FCF805DA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19672" y="71426"/>
            <a:ext cx="6048672" cy="94615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412874"/>
            <a:ext cx="4037013" cy="49684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412874"/>
            <a:ext cx="4038600" cy="49684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/>
        </p:nvSpPr>
        <p:spPr bwMode="auto">
          <a:xfrm>
            <a:off x="0" y="0"/>
            <a:ext cx="9144000" cy="1052736"/>
          </a:xfrm>
          <a:prstGeom prst="rect">
            <a:avLst/>
          </a:prstGeom>
          <a:solidFill>
            <a:srgbClr val="DADAD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57697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84168" y="3648794"/>
            <a:ext cx="287655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19672" y="71426"/>
            <a:ext cx="6048672" cy="946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72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das Format des Titeltextes zu bearbeiten</a:t>
            </a:r>
          </a:p>
        </p:txBody>
      </p:sp>
      <p:sp>
        <p:nvSpPr>
          <p:cNvPr id="1843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528" y="1285874"/>
            <a:ext cx="8424936" cy="516746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die Formate des Gliederungstextes zu bearbeiten</a:t>
            </a:r>
          </a:p>
          <a:p>
            <a:pPr lvl="1"/>
            <a:r>
              <a:rPr lang="en-GB" smtClean="0"/>
              <a:t>Zweite Gliederungsebene</a:t>
            </a:r>
          </a:p>
          <a:p>
            <a:pPr lvl="2"/>
            <a:r>
              <a:rPr lang="en-GB" smtClean="0"/>
              <a:t>Dritte Gliederungsebene</a:t>
            </a:r>
          </a:p>
          <a:p>
            <a:pPr lvl="3"/>
            <a:r>
              <a:rPr lang="en-GB" smtClean="0"/>
              <a:t>Vierte Gliederungsebene</a:t>
            </a:r>
          </a:p>
          <a:p>
            <a:pPr lvl="4"/>
            <a:r>
              <a:rPr lang="en-GB" smtClean="0"/>
              <a:t>Fünfte Gliederungsebene</a:t>
            </a:r>
          </a:p>
          <a:p>
            <a:pPr lvl="4"/>
            <a:r>
              <a:rPr lang="en-GB" smtClean="0"/>
              <a:t>Sechste Gliederungsebene</a:t>
            </a:r>
          </a:p>
          <a:p>
            <a:pPr lvl="4"/>
            <a:r>
              <a:rPr lang="en-GB" smtClean="0"/>
              <a:t>Siebente Gliederungsebene</a:t>
            </a:r>
          </a:p>
          <a:p>
            <a:pPr lvl="4"/>
            <a:r>
              <a:rPr lang="en-GB" smtClean="0"/>
              <a:t>Achte Gliederungsebene</a:t>
            </a:r>
          </a:p>
          <a:p>
            <a:pPr lvl="4"/>
            <a:r>
              <a:rPr lang="en-GB" smtClean="0"/>
              <a:t>Neunte Gliederungsebene</a:t>
            </a:r>
          </a:p>
        </p:txBody>
      </p:sp>
      <p:pic>
        <p:nvPicPr>
          <p:cNvPr id="157699" name="Picture 3" descr="D:\Embedded4You\E4Y_Logo_flat_150px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528" y="76992"/>
            <a:ext cx="1170987" cy="905563"/>
          </a:xfrm>
          <a:prstGeom prst="rect">
            <a:avLst/>
          </a:prstGeom>
          <a:noFill/>
        </p:spPr>
      </p:pic>
      <p:sp>
        <p:nvSpPr>
          <p:cNvPr id="8" name="Rechteck 7"/>
          <p:cNvSpPr/>
          <p:nvPr/>
        </p:nvSpPr>
        <p:spPr bwMode="auto">
          <a:xfrm>
            <a:off x="0" y="6669360"/>
            <a:ext cx="9144000" cy="188640"/>
          </a:xfrm>
          <a:prstGeom prst="rect">
            <a:avLst/>
          </a:prstGeom>
          <a:gradFill>
            <a:gsLst>
              <a:gs pos="0">
                <a:srgbClr val="DADADA"/>
              </a:gs>
              <a:gs pos="100000">
                <a:srgbClr val="0F96D4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9" name="Picture 3" descr="D:\Eigene Dateien\TV\GAMMA\RST\Logos\RSTLogo_2009_3D_dropshadow_small.jpg"/>
          <p:cNvPicPr>
            <a:picLocks noChangeAspect="1" noChangeArrowheads="1"/>
          </p:cNvPicPr>
          <p:nvPr userDrawn="1"/>
        </p:nvPicPr>
        <p:blipFill>
          <a:blip r:embed="rId9" cstate="screen"/>
          <a:stretch>
            <a:fillRect/>
          </a:stretch>
        </p:blipFill>
        <p:spPr bwMode="auto">
          <a:xfrm>
            <a:off x="7761279" y="190628"/>
            <a:ext cx="1275217" cy="70774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  <p:sldLayoutId id="2147483958" r:id="rId2"/>
    <p:sldLayoutId id="2147483959" r:id="rId3"/>
    <p:sldLayoutId id="2147483960" r:id="rId4"/>
    <p:sldLayoutId id="2147483961" r:id="rId5"/>
  </p:sldLayoutIdLst>
  <p:transition>
    <p:pull/>
  </p:transition>
  <p:timing>
    <p:tnLst>
      <p:par>
        <p:cTn id="1" dur="indefinite" restart="never" nodeType="tmRoot"/>
      </p:par>
    </p:tnLst>
  </p:timing>
  <p:txStyles>
    <p:titleStyle>
      <a:lvl1pPr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2800" b="1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j-ea"/>
          <a:cs typeface="Arial" pitchFamily="34" charset="0"/>
        </a:defRPr>
      </a:lvl1pPr>
      <a:lvl2pPr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28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2pPr>
      <a:lvl3pPr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28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3pPr>
      <a:lvl4pPr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28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4pPr>
      <a:lvl5pPr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28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5pPr>
      <a:lvl6pPr marL="4572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2800" b="1">
          <a:solidFill>
            <a:srgbClr val="000000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9144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2800" b="1">
          <a:solidFill>
            <a:srgbClr val="000000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1371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2800" b="1">
          <a:solidFill>
            <a:srgbClr val="000000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18288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2800" b="1">
          <a:solidFill>
            <a:srgbClr val="000000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176213" indent="-176213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1795D3"/>
        </a:buClr>
        <a:buSzPct val="100000"/>
        <a:buFont typeface="Wingdings" pitchFamily="2" charset="2"/>
        <a:buChar char="§"/>
        <a:defRPr sz="24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531813" indent="-174625" algn="l" defTabSz="449263" rtl="0" eaLnBrk="1" fontAlgn="base" hangingPunct="1">
        <a:lnSpc>
          <a:spcPct val="93000"/>
        </a:lnSpc>
        <a:spcBef>
          <a:spcPts val="500"/>
        </a:spcBef>
        <a:spcAft>
          <a:spcPct val="0"/>
        </a:spcAft>
        <a:buClr>
          <a:srgbClr val="53AD34"/>
        </a:buClr>
        <a:buSzPct val="100000"/>
        <a:buFont typeface="Wingdings" pitchFamily="2" charset="2"/>
        <a:buChar char="§"/>
        <a:defRPr sz="20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722313" indent="-11113" algn="l" defTabSz="449263" rtl="0" eaLnBrk="1" fontAlgn="base" hangingPunct="1">
        <a:lnSpc>
          <a:spcPct val="93000"/>
        </a:lnSpc>
        <a:spcBef>
          <a:spcPts val="400"/>
        </a:spcBef>
        <a:spcAft>
          <a:spcPct val="0"/>
        </a:spcAft>
        <a:buClr>
          <a:srgbClr val="E31F30"/>
        </a:buClr>
        <a:buSzPct val="100000"/>
        <a:buFont typeface="Wingdings" pitchFamily="2" charset="2"/>
        <a:buChar char="§"/>
        <a:defRPr sz="16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1663700" indent="-228600" algn="l" defTabSz="449263" rtl="0" eaLnBrk="1" fontAlgn="base" hangingPunct="1">
        <a:lnSpc>
          <a:spcPct val="93000"/>
        </a:lnSpc>
        <a:spcBef>
          <a:spcPts val="500"/>
        </a:spcBef>
        <a:spcAft>
          <a:spcPct val="0"/>
        </a:spcAft>
        <a:buClr>
          <a:srgbClr val="C0C0C0"/>
        </a:buClr>
        <a:buSzPct val="100000"/>
        <a:buFont typeface="Wingdings" pitchFamily="2" charset="2"/>
        <a:buChar char="§"/>
        <a:defRPr sz="16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2071688" indent="-228600" algn="l" defTabSz="449263" rtl="0" eaLnBrk="1" fontAlgn="base" hangingPunct="1">
        <a:lnSpc>
          <a:spcPct val="93000"/>
        </a:lnSpc>
        <a:spcBef>
          <a:spcPts val="500"/>
        </a:spcBef>
        <a:spcAft>
          <a:spcPct val="0"/>
        </a:spcAft>
        <a:buClr>
          <a:schemeClr val="tx1"/>
        </a:buClr>
        <a:buSzPct val="100000"/>
        <a:buFont typeface="Arial" pitchFamily="34" charset="0"/>
        <a:buChar char="•"/>
        <a:defRPr sz="16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Arial" pitchFamily="34" charset="0"/>
        </a:defRPr>
      </a:lvl5pPr>
      <a:lvl6pPr marL="2528888" indent="-228600" algn="l" defTabSz="449263" rtl="0" eaLnBrk="1" fontAlgn="base" hangingPunct="1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86088" indent="-228600" algn="l" defTabSz="449263" rtl="0" eaLnBrk="1" fontAlgn="base" hangingPunct="1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43288" indent="-228600" algn="l" defTabSz="449263" rtl="0" eaLnBrk="1" fontAlgn="base" hangingPunct="1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900488" indent="-228600" algn="l" defTabSz="449263" rtl="0" eaLnBrk="1" fontAlgn="base" hangingPunct="1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6.png"/><Relationship Id="rId18" Type="http://schemas.openxmlformats.org/officeDocument/2006/relationships/image" Target="../media/image41.jpeg"/><Relationship Id="rId26" Type="http://schemas.openxmlformats.org/officeDocument/2006/relationships/image" Target="../media/image49.png"/><Relationship Id="rId3" Type="http://schemas.openxmlformats.org/officeDocument/2006/relationships/image" Target="../media/image28.png"/><Relationship Id="rId21" Type="http://schemas.openxmlformats.org/officeDocument/2006/relationships/image" Target="../media/image44.jpeg"/><Relationship Id="rId7" Type="http://schemas.openxmlformats.org/officeDocument/2006/relationships/image" Target="../media/image32.wmf"/><Relationship Id="rId12" Type="http://schemas.openxmlformats.org/officeDocument/2006/relationships/image" Target="../media/image35.jpeg"/><Relationship Id="rId17" Type="http://schemas.openxmlformats.org/officeDocument/2006/relationships/image" Target="../media/image40.png"/><Relationship Id="rId25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9.wmf"/><Relationship Id="rId20" Type="http://schemas.openxmlformats.org/officeDocument/2006/relationships/image" Target="../media/image43.jpeg"/><Relationship Id="rId1" Type="http://schemas.openxmlformats.org/officeDocument/2006/relationships/vmlDrawing" Target="../drawings/vmlDrawing1.vml"/><Relationship Id="rId6" Type="http://schemas.openxmlformats.org/officeDocument/2006/relationships/image" Target="../media/image31.jpeg"/><Relationship Id="rId11" Type="http://schemas.openxmlformats.org/officeDocument/2006/relationships/image" Target="../media/image34.png"/><Relationship Id="rId24" Type="http://schemas.openxmlformats.org/officeDocument/2006/relationships/image" Target="../media/image47.wmf"/><Relationship Id="rId5" Type="http://schemas.openxmlformats.org/officeDocument/2006/relationships/image" Target="../media/image30.jpeg"/><Relationship Id="rId15" Type="http://schemas.openxmlformats.org/officeDocument/2006/relationships/image" Target="../media/image38.png"/><Relationship Id="rId23" Type="http://schemas.openxmlformats.org/officeDocument/2006/relationships/image" Target="../media/image46.jpeg"/><Relationship Id="rId10" Type="http://schemas.openxmlformats.org/officeDocument/2006/relationships/image" Target="../media/image27.png"/><Relationship Id="rId19" Type="http://schemas.openxmlformats.org/officeDocument/2006/relationships/image" Target="../media/image42.png"/><Relationship Id="rId4" Type="http://schemas.openxmlformats.org/officeDocument/2006/relationships/image" Target="../media/image29.wmf"/><Relationship Id="rId9" Type="http://schemas.openxmlformats.org/officeDocument/2006/relationships/oleObject" Target="../embeddings/oleObject1.bin"/><Relationship Id="rId14" Type="http://schemas.openxmlformats.org/officeDocument/2006/relationships/image" Target="../media/image37.png"/><Relationship Id="rId22" Type="http://schemas.openxmlformats.org/officeDocument/2006/relationships/image" Target="../media/image4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0.png"/><Relationship Id="rId4" Type="http://schemas.openxmlformats.org/officeDocument/2006/relationships/oleObject" Target="../embeddings/oleObject2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3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GV-Circle-2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013290" y="1196752"/>
            <a:ext cx="5078990" cy="5099532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1619672" y="71426"/>
            <a:ext cx="6192688" cy="946150"/>
          </a:xfrm>
        </p:spPr>
        <p:txBody>
          <a:bodyPr/>
          <a:lstStyle/>
          <a:p>
            <a:r>
              <a:rPr lang="de-DE" dirty="0" smtClean="0"/>
              <a:t>Gamma Middleware </a:t>
            </a:r>
            <a:r>
              <a:rPr lang="de-DE" dirty="0" err="1" smtClean="0"/>
              <a:t>meets</a:t>
            </a:r>
            <a:r>
              <a:rPr lang="de-DE" dirty="0" smtClean="0"/>
              <a:t> MTCA.4</a:t>
            </a:r>
            <a:endParaRPr lang="de-DE"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Grafik 2"/>
          <p:cNvSpPr>
            <a:spLocks noChangeAspect="1" noChangeArrowheads="1"/>
          </p:cNvSpPr>
          <p:nvPr/>
        </p:nvSpPr>
        <p:spPr bwMode="auto">
          <a:xfrm>
            <a:off x="1763713" y="3213100"/>
            <a:ext cx="5140325" cy="349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8434" name="Titel 4"/>
          <p:cNvSpPr>
            <a:spLocks noGrp="1"/>
          </p:cNvSpPr>
          <p:nvPr>
            <p:ph type="title"/>
          </p:nvPr>
        </p:nvSpPr>
        <p:spPr>
          <a:xfrm>
            <a:off x="1619250" y="71438"/>
            <a:ext cx="6048375" cy="946150"/>
          </a:xfrm>
        </p:spPr>
        <p:txBody>
          <a:bodyPr/>
          <a:lstStyle/>
          <a:p>
            <a:pPr eaLnBrk="1" hangingPunct="1"/>
            <a:r>
              <a:rPr lang="de-DE" dirty="0" smtClean="0">
                <a:latin typeface="Arial" charset="0"/>
                <a:cs typeface="Arial" charset="0"/>
              </a:rPr>
              <a:t>Development </a:t>
            </a:r>
            <a:r>
              <a:rPr lang="de-DE" dirty="0" err="1" smtClean="0">
                <a:latin typeface="Arial" charset="0"/>
                <a:cs typeface="Arial" charset="0"/>
              </a:rPr>
              <a:t>tools</a:t>
            </a:r>
            <a:endParaRPr lang="de-DE" dirty="0" smtClean="0">
              <a:latin typeface="Arial" charset="0"/>
              <a:cs typeface="Arial" charset="0"/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Different development tools for different purposes:</a:t>
            </a:r>
            <a:br>
              <a:rPr lang="en-US" sz="2000" dirty="0"/>
            </a:br>
            <a:r>
              <a:rPr lang="en-US" sz="2000" dirty="0"/>
              <a:t>PLC languages ​​(</a:t>
            </a:r>
            <a:r>
              <a:rPr lang="en-US" sz="2000" dirty="0" err="1"/>
              <a:t>eg</a:t>
            </a:r>
            <a:r>
              <a:rPr lang="en-US" sz="2000" dirty="0"/>
              <a:t> IEC 61131 and 61499): Easy to use, high penetration, fast implementation of standard tasks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High-level </a:t>
            </a:r>
            <a:r>
              <a:rPr lang="en-US" sz="2000" dirty="0"/>
              <a:t>languages ​​C / C + + for complex tasks (</a:t>
            </a:r>
            <a:r>
              <a:rPr lang="en-US" sz="2000" dirty="0" err="1"/>
              <a:t>eg</a:t>
            </a:r>
            <a:r>
              <a:rPr lang="en-US" sz="2000" dirty="0"/>
              <a:t>, image processing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Script </a:t>
            </a:r>
            <a:r>
              <a:rPr lang="en-US" sz="2000" dirty="0"/>
              <a:t>c</a:t>
            </a:r>
            <a:r>
              <a:rPr lang="en-US" sz="2000" dirty="0" smtClean="0"/>
              <a:t>onfiguration with Python</a:t>
            </a:r>
          </a:p>
          <a:p>
            <a:r>
              <a:rPr lang="en-US" sz="2000" dirty="0" smtClean="0"/>
              <a:t>Model-based </a:t>
            </a:r>
            <a:r>
              <a:rPr lang="en-US" sz="2000" dirty="0"/>
              <a:t>development techniques (</a:t>
            </a:r>
            <a:r>
              <a:rPr lang="en-US" sz="2000" dirty="0" err="1"/>
              <a:t>eg</a:t>
            </a:r>
            <a:r>
              <a:rPr lang="en-US" sz="2000" dirty="0"/>
              <a:t> UML): High flexibility not only for standard </a:t>
            </a:r>
            <a:r>
              <a:rPr lang="en-US" sz="2000" dirty="0" smtClean="0"/>
              <a:t>tasks</a:t>
            </a:r>
          </a:p>
          <a:p>
            <a:r>
              <a:rPr lang="en-US" sz="2000" dirty="0" smtClean="0"/>
              <a:t>Domain-specific </a:t>
            </a:r>
            <a:r>
              <a:rPr lang="en-US" sz="2000" dirty="0"/>
              <a:t>or application-specific languages ​​(ROOM) with an optimal degree of abstraction and high productivity with code </a:t>
            </a:r>
            <a:r>
              <a:rPr lang="en-US" sz="2000" dirty="0" smtClean="0"/>
              <a:t>generation</a:t>
            </a:r>
          </a:p>
          <a:p>
            <a:r>
              <a:rPr lang="en-US" sz="2000" dirty="0" smtClean="0"/>
              <a:t>Use </a:t>
            </a:r>
            <a:r>
              <a:rPr lang="en-US" sz="2000" dirty="0"/>
              <a:t>of appropriate methods in combination</a:t>
            </a:r>
            <a:endParaRPr lang="de-DE" sz="2000" dirty="0" smtClean="0">
              <a:latin typeface="Arial" charset="0"/>
              <a:cs typeface="Arial" charset="0"/>
            </a:endParaRPr>
          </a:p>
          <a:p>
            <a:pPr eaLnBrk="1" hangingPunct="1"/>
            <a:endParaRPr lang="de-DE" sz="20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165021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Python Demo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de-DE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import</a:t>
            </a:r>
            <a:r>
              <a:rPr lang="de-DE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libraries</a:t>
            </a:r>
            <a:endParaRPr lang="de-DE" sz="18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import</a:t>
            </a:r>
            <a:r>
              <a:rPr lang="de-DE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gaapi</a:t>
            </a:r>
            <a:endParaRPr lang="de-DE" sz="18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import</a:t>
            </a:r>
            <a:r>
              <a:rPr lang="de-DE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gacommon</a:t>
            </a:r>
            <a:endParaRPr lang="de-DE" sz="18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de-DE" sz="18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de-DE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attach</a:t>
            </a:r>
            <a:r>
              <a:rPr lang="de-DE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to</a:t>
            </a:r>
            <a:r>
              <a:rPr lang="de-DE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gamma</a:t>
            </a:r>
            <a:r>
              <a:rPr lang="de-DE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middleware</a:t>
            </a:r>
            <a:endParaRPr lang="de-DE" sz="18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gacommon.attachToService</a:t>
            </a:r>
            <a:r>
              <a:rPr lang="de-DE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0" indent="0">
              <a:buNone/>
            </a:pPr>
            <a:endParaRPr lang="de-DE" sz="18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de-DE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attach</a:t>
            </a:r>
            <a:r>
              <a:rPr lang="de-DE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process</a:t>
            </a:r>
            <a:r>
              <a:rPr lang="de-DE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variable</a:t>
            </a:r>
          </a:p>
          <a:p>
            <a:pPr marL="0" indent="0">
              <a:buNone/>
            </a:pPr>
            <a:r>
              <a:rPr lang="de-DE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ExamplePV</a:t>
            </a:r>
            <a:r>
              <a:rPr lang="de-DE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de-DE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gaapi.PV</a:t>
            </a:r>
            <a:r>
              <a:rPr lang="de-DE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 ":</a:t>
            </a:r>
            <a:r>
              <a:rPr lang="de-DE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Node.Array.Value</a:t>
            </a:r>
            <a:r>
              <a:rPr lang="de-DE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r>
              <a:rPr lang="de-DE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endParaRPr lang="de-DE" sz="18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de-DE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read</a:t>
            </a:r>
            <a:r>
              <a:rPr lang="de-DE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process</a:t>
            </a:r>
            <a:r>
              <a:rPr lang="de-DE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variable</a:t>
            </a:r>
          </a:p>
          <a:p>
            <a:pPr marL="0" indent="0">
              <a:buNone/>
            </a:pPr>
            <a:r>
              <a:rPr lang="de-DE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de-DE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de-DE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Opened</a:t>
            </a:r>
            <a:r>
              <a:rPr lang="de-DE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variable </a:t>
            </a:r>
            <a:r>
              <a:rPr lang="de-DE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with</a:t>
            </a:r>
            <a:r>
              <a:rPr lang="de-DE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value</a:t>
            </a:r>
            <a:r>
              <a:rPr lang="de-DE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%s" % </a:t>
            </a:r>
            <a:r>
              <a:rPr lang="de-DE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ExamplePV.value</a:t>
            </a:r>
            <a:endParaRPr lang="de-DE" sz="18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de-DE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write</a:t>
            </a:r>
            <a:r>
              <a:rPr lang="de-DE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process</a:t>
            </a:r>
            <a:r>
              <a:rPr lang="de-DE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variable</a:t>
            </a:r>
          </a:p>
          <a:p>
            <a:pPr marL="0" indent="0">
              <a:buNone/>
            </a:pPr>
            <a:r>
              <a:rPr lang="de-DE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ExamplePV.value</a:t>
            </a:r>
            <a:r>
              <a:rPr lang="de-DE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de-DE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123</a:t>
            </a:r>
          </a:p>
          <a:p>
            <a:pPr marL="0" indent="0">
              <a:buNone/>
            </a:pPr>
            <a:r>
              <a:rPr lang="de-DE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de-DE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"</a:t>
            </a:r>
            <a:r>
              <a:rPr lang="de-DE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Changed</a:t>
            </a:r>
            <a:r>
              <a:rPr lang="de-DE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variable </a:t>
            </a:r>
            <a:r>
              <a:rPr lang="de-DE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value</a:t>
            </a:r>
            <a:r>
              <a:rPr lang="de-DE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to</a:t>
            </a:r>
            <a:r>
              <a:rPr lang="de-DE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%s" % </a:t>
            </a:r>
            <a:r>
              <a:rPr lang="de-DE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ExamplePV.value</a:t>
            </a:r>
            <a:endParaRPr lang="de-DE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295254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96752"/>
            <a:ext cx="8073191" cy="5056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Development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eTrice</a:t>
            </a:r>
            <a:endParaRPr lang="de-DE" dirty="0"/>
          </a:p>
        </p:txBody>
      </p:sp>
      <p:pic>
        <p:nvPicPr>
          <p:cNvPr id="778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7" y="1857316"/>
            <a:ext cx="7641143" cy="4395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08656" y="6139656"/>
            <a:ext cx="1993046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eTrice - Toolchain</a:t>
            </a:r>
            <a:endParaRPr lang="de-DE" i="1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84948970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78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7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PLC Development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RadCase</a:t>
            </a:r>
            <a:endParaRPr lang="de-DE" dirty="0"/>
          </a:p>
        </p:txBody>
      </p:sp>
      <p:pic>
        <p:nvPicPr>
          <p:cNvPr id="3" name="Picture 2" descr="C:\Temp\e4y\radCASE - Bobbel_Bild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1" b="-3221"/>
          <a:stretch/>
        </p:blipFill>
        <p:spPr bwMode="auto">
          <a:xfrm>
            <a:off x="189037" y="1124744"/>
            <a:ext cx="6480000" cy="4426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Temp\e4y\radCASE_V-Model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475" y="2188057"/>
            <a:ext cx="2250084" cy="174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3131840" y="5733256"/>
            <a:ext cx="2608406" cy="7364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series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generation</a:t>
            </a:r>
            <a:r>
              <a:rPr lang="de-DE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without</a:t>
            </a:r>
            <a:r>
              <a:rPr lang="de-DE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rework</a:t>
            </a:r>
            <a:endParaRPr lang="de-DE" sz="9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100</a:t>
            </a:r>
            <a:r>
              <a:rPr lang="de-DE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% </a:t>
            </a:r>
            <a:r>
              <a:rPr lang="de-DE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target</a:t>
            </a:r>
            <a:r>
              <a:rPr lang="de-DE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platform</a:t>
            </a:r>
            <a:r>
              <a:rPr lang="de-DE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independent</a:t>
            </a:r>
            <a:endParaRPr lang="de-DE" sz="9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 </a:t>
            </a:r>
            <a:r>
              <a:rPr lang="de-DE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 C + + </a:t>
            </a:r>
            <a:r>
              <a:rPr lang="de-DE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code</a:t>
            </a:r>
            <a:r>
              <a:rPr lang="de-DE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generation</a:t>
            </a:r>
            <a:r>
              <a:rPr lang="de-DE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production</a:t>
            </a:r>
            <a:endParaRPr lang="de-DE" sz="9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targets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from</a:t>
            </a:r>
            <a:r>
              <a:rPr lang="de-DE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1kB-ROM, 100 </a:t>
            </a:r>
            <a:r>
              <a:rPr lang="de-DE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bytes</a:t>
            </a:r>
            <a:r>
              <a:rPr lang="de-DE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of</a:t>
            </a:r>
            <a:r>
              <a:rPr lang="de-DE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RAM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realistic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PC </a:t>
            </a:r>
            <a:r>
              <a:rPr lang="de-DE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simulation</a:t>
            </a:r>
            <a:r>
              <a:rPr lang="de-DE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de-DE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SiL</a:t>
            </a:r>
            <a:r>
              <a:rPr lang="de-DE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de-DE" sz="9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89037" y="5589240"/>
            <a:ext cx="27494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de-DE" altLang="zh-CN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SimSun" pitchFamily="2" charset="-122"/>
                <a:sym typeface="Wingdings" pitchFamily="2" charset="2"/>
              </a:rPr>
              <a:t>Key </a:t>
            </a:r>
            <a:r>
              <a:rPr lang="de-DE" altLang="zh-CN" sz="9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SimSun" pitchFamily="2" charset="-122"/>
                <a:sym typeface="Wingdings" pitchFamily="2" charset="2"/>
              </a:rPr>
              <a:t>features</a:t>
            </a:r>
            <a:r>
              <a:rPr lang="de-DE" altLang="zh-CN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SimSun" pitchFamily="2" charset="-122"/>
                <a:sym typeface="Wingdings" pitchFamily="2" charset="2"/>
              </a:rPr>
              <a:t>:</a:t>
            </a:r>
            <a:endParaRPr lang="de-DE" altLang="zh-CN" sz="900" b="1" dirty="0">
              <a:solidFill>
                <a:schemeClr val="tx1">
                  <a:lumMod val="75000"/>
                  <a:lumOff val="25000"/>
                </a:schemeClr>
              </a:solidFill>
              <a:ea typeface="SimSun" pitchFamily="2" charset="-122"/>
              <a:sym typeface="Wingdings" pitchFamily="2" charset="2"/>
            </a:endParaRPr>
          </a:p>
          <a:p>
            <a:pPr marL="171450" indent="-1714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de-DE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model-</a:t>
            </a:r>
            <a:r>
              <a:rPr lang="de-DE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based</a:t>
            </a:r>
            <a:r>
              <a:rPr lang="de-DE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de-DE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hierarchical</a:t>
            </a:r>
            <a:r>
              <a:rPr lang="de-DE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de-DE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consistent</a:t>
            </a:r>
            <a:endParaRPr lang="de-DE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0" indent="-1714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de-DE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parallel C / C + +, UML / </a:t>
            </a:r>
            <a:r>
              <a:rPr lang="de-DE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SysML</a:t>
            </a:r>
            <a:r>
              <a:rPr lang="de-DE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and</a:t>
            </a:r>
            <a:r>
              <a:rPr lang="de-DE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IEC61131</a:t>
            </a:r>
          </a:p>
          <a:p>
            <a:pPr marL="171450" indent="-1714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de-DE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integrated</a:t>
            </a:r>
            <a:r>
              <a:rPr lang="de-DE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MMI </a:t>
            </a:r>
            <a:r>
              <a:rPr lang="de-DE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modeling</a:t>
            </a:r>
            <a:r>
              <a:rPr lang="de-DE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(WYSIWYG)</a:t>
            </a:r>
          </a:p>
          <a:p>
            <a:pPr marL="171450" indent="-1714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de-DE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 ³ </a:t>
            </a:r>
            <a:r>
              <a:rPr lang="de-DE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model</a:t>
            </a:r>
            <a:r>
              <a:rPr lang="de-DE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(Overall </a:t>
            </a:r>
            <a:r>
              <a:rPr lang="de-DE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Object</a:t>
            </a:r>
            <a:r>
              <a:rPr lang="de-DE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Oriented</a:t>
            </a:r>
            <a:r>
              <a:rPr lang="de-DE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de-DE" sz="9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6084168" y="5661248"/>
            <a:ext cx="2089033" cy="7364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de-DE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energy</a:t>
            </a:r>
            <a:r>
              <a:rPr lang="de-DE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Analysis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PC </a:t>
            </a:r>
            <a:r>
              <a:rPr lang="de-DE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remote </a:t>
            </a:r>
            <a:r>
              <a:rPr lang="de-DE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visualization</a:t>
            </a:r>
            <a:r>
              <a:rPr lang="de-DE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and</a:t>
            </a:r>
            <a:r>
              <a:rPr lang="de-DE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WEB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Design-level </a:t>
            </a:r>
            <a:r>
              <a:rPr lang="de-DE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debugging</a:t>
            </a:r>
            <a:endParaRPr lang="de-DE" sz="9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DE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automatic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documentation</a:t>
            </a:r>
            <a:endParaRPr lang="de-DE" sz="9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DE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coupling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to</a:t>
            </a:r>
            <a:r>
              <a:rPr lang="de-DE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external</a:t>
            </a:r>
            <a:r>
              <a:rPr lang="de-DE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tools</a:t>
            </a:r>
            <a:endParaRPr lang="de-DE" sz="9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Matlab</a:t>
            </a:r>
            <a:r>
              <a:rPr lang="de-DE" dirty="0" smtClean="0"/>
              <a:t> </a:t>
            </a:r>
            <a:r>
              <a:rPr lang="de-DE" dirty="0" err="1" smtClean="0"/>
              <a:t>Simulink</a:t>
            </a:r>
            <a:r>
              <a:rPr lang="de-DE" dirty="0" smtClean="0"/>
              <a:t> </a:t>
            </a:r>
            <a:r>
              <a:rPr lang="de-DE" dirty="0" err="1" smtClean="0"/>
              <a:t>Blockset</a:t>
            </a:r>
            <a:endParaRPr lang="de-DE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751" y="1128173"/>
            <a:ext cx="4859923" cy="4173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44781" y="1128172"/>
            <a:ext cx="4863723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Inhaltsplatzhalter 4"/>
          <p:cNvSpPr txBox="1">
            <a:spLocks/>
          </p:cNvSpPr>
          <p:nvPr/>
        </p:nvSpPr>
        <p:spPr bwMode="auto">
          <a:xfrm>
            <a:off x="0" y="1347669"/>
            <a:ext cx="4176464" cy="481759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176213" indent="-176213" algn="l" defTabSz="449263" rtl="0" eaLnBrk="1" fontAlgn="base" hangingPunct="1">
              <a:lnSpc>
                <a:spcPct val="93000"/>
              </a:lnSpc>
              <a:spcBef>
                <a:spcPts val="600"/>
              </a:spcBef>
              <a:spcAft>
                <a:spcPct val="0"/>
              </a:spcAft>
              <a:buClr>
                <a:srgbClr val="1795D3"/>
              </a:buClr>
              <a:buSzPct val="100000"/>
              <a:buFont typeface="Wingdings" pitchFamily="2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1813" indent="-174625" algn="l" defTabSz="449263" rtl="0" eaLnBrk="1" fontAlgn="base" hangingPunct="1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53AD34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722313" indent="-11113" algn="l" defTabSz="449263" rtl="0" eaLnBrk="1" fontAlgn="base" hangingPunct="1">
              <a:lnSpc>
                <a:spcPct val="93000"/>
              </a:lnSpc>
              <a:spcBef>
                <a:spcPts val="400"/>
              </a:spcBef>
              <a:spcAft>
                <a:spcPct val="0"/>
              </a:spcAft>
              <a:buClr>
                <a:srgbClr val="E31F30"/>
              </a:buClr>
              <a:buSzPct val="100000"/>
              <a:buFont typeface="Wingdings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63700" indent="-228600" algn="l" defTabSz="449263" rtl="0" eaLnBrk="1" fontAlgn="base" hangingPunct="1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C0C0C0"/>
              </a:buClr>
              <a:buSzPct val="100000"/>
              <a:buFont typeface="Wingdings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71688" indent="-228600" algn="l" defTabSz="449263" rtl="0" eaLnBrk="1" fontAlgn="base" hangingPunct="1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34" charset="0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28888" indent="-228600" algn="l" defTabSz="449263" rtl="0" eaLnBrk="1" fontAlgn="base" hangingPunct="1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986088" indent="-228600" algn="l" defTabSz="449263" rtl="0" eaLnBrk="1" fontAlgn="base" hangingPunct="1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443288" indent="-228600" algn="l" defTabSz="449263" rtl="0" eaLnBrk="1" fontAlgn="base" hangingPunct="1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900488" indent="-228600" algn="l" defTabSz="449263" rtl="0" eaLnBrk="1" fontAlgn="base" hangingPunct="1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Integration of </a:t>
            </a:r>
            <a:r>
              <a:rPr lang="en-US" dirty="0"/>
              <a:t>middleware </a:t>
            </a:r>
            <a:r>
              <a:rPr lang="en-US" dirty="0" smtClean="0"/>
              <a:t>based S-functions</a:t>
            </a:r>
          </a:p>
          <a:p>
            <a:r>
              <a:rPr lang="en-US" dirty="0" smtClean="0"/>
              <a:t>S-Function </a:t>
            </a:r>
            <a:r>
              <a:rPr lang="en-US" dirty="0"/>
              <a:t>builder </a:t>
            </a:r>
            <a:r>
              <a:rPr lang="en-US" dirty="0" smtClean="0"/>
              <a:t>block</a:t>
            </a:r>
          </a:p>
          <a:p>
            <a:r>
              <a:rPr lang="en-US" dirty="0" smtClean="0"/>
              <a:t>Runs </a:t>
            </a:r>
            <a:r>
              <a:rPr lang="en-US" dirty="0"/>
              <a:t>directly in </a:t>
            </a:r>
            <a:r>
              <a:rPr lang="en-US" dirty="0" err="1"/>
              <a:t>Matlab</a:t>
            </a:r>
            <a:r>
              <a:rPr lang="en-US" dirty="0"/>
              <a:t> Simulink, Windows and </a:t>
            </a:r>
            <a:r>
              <a:rPr lang="en-US" dirty="0" smtClean="0"/>
              <a:t>Linux</a:t>
            </a:r>
          </a:p>
          <a:p>
            <a:r>
              <a:rPr lang="en-US" dirty="0" smtClean="0"/>
              <a:t>Multicore-capable </a:t>
            </a:r>
            <a:r>
              <a:rPr lang="en-US" dirty="0"/>
              <a:t>via middleware </a:t>
            </a:r>
            <a:r>
              <a:rPr lang="en-US" dirty="0" smtClean="0"/>
              <a:t>scheduler</a:t>
            </a:r>
          </a:p>
          <a:p>
            <a:r>
              <a:rPr lang="en-US" dirty="0" smtClean="0"/>
              <a:t>Easy </a:t>
            </a:r>
            <a:r>
              <a:rPr lang="en-US" dirty="0"/>
              <a:t>integration with </a:t>
            </a:r>
            <a:r>
              <a:rPr lang="en-US" dirty="0" smtClean="0"/>
              <a:t>templates</a:t>
            </a:r>
          </a:p>
          <a:p>
            <a:r>
              <a:rPr lang="en-US" dirty="0" smtClean="0"/>
              <a:t>Easy </a:t>
            </a:r>
            <a:r>
              <a:rPr lang="en-US" dirty="0"/>
              <a:t>transfer of models (</a:t>
            </a:r>
            <a:r>
              <a:rPr lang="en-US" dirty="0" err="1" smtClean="0"/>
              <a:t>eg</a:t>
            </a:r>
            <a:r>
              <a:rPr lang="en-US" dirty="0" smtClean="0"/>
              <a:t>. </a:t>
            </a:r>
            <a:r>
              <a:rPr lang="en-US" dirty="0"/>
              <a:t>from </a:t>
            </a:r>
            <a:r>
              <a:rPr lang="en-US" dirty="0" err="1"/>
              <a:t>Dspace</a:t>
            </a:r>
            <a:r>
              <a:rPr lang="en-US" dirty="0"/>
              <a:t>)</a:t>
            </a:r>
            <a:endParaRPr lang="de-DE" kern="0" dirty="0"/>
          </a:p>
        </p:txBody>
      </p:sp>
    </p:spTree>
    <p:extLst>
      <p:ext uri="{BB962C8B-B14F-4D97-AF65-F5344CB8AC3E}">
        <p14:creationId xmlns:p14="http://schemas.microsoft.com/office/powerpoint/2010/main" val="3068218176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Test Development</a:t>
            </a:r>
            <a:endParaRPr lang="de-DE" dirty="0"/>
          </a:p>
        </p:txBody>
      </p:sp>
      <p:sp>
        <p:nvSpPr>
          <p:cNvPr id="7" name="TextBox 6"/>
          <p:cNvSpPr txBox="1"/>
          <p:nvPr/>
        </p:nvSpPr>
        <p:spPr>
          <a:xfrm>
            <a:off x="208656" y="6139656"/>
            <a:ext cx="2997744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YAVE  Testing Environment</a:t>
            </a:r>
          </a:p>
        </p:txBody>
      </p:sp>
      <p:pic>
        <p:nvPicPr>
          <p:cNvPr id="12" name="Picture 15"/>
          <p:cNvPicPr>
            <a:picLocks noChangeAspect="1" noChangeArrowheads="1"/>
          </p:cNvPicPr>
          <p:nvPr/>
        </p:nvPicPr>
        <p:blipFill>
          <a:blip r:embed="rId2" cstate="screen"/>
          <a:srcRect b="4456"/>
          <a:stretch>
            <a:fillRect/>
          </a:stretch>
        </p:blipFill>
        <p:spPr bwMode="auto">
          <a:xfrm>
            <a:off x="179512" y="1052737"/>
            <a:ext cx="6840760" cy="5133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208656" y="6139656"/>
            <a:ext cx="4690387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Model-based Test Case Generator .getmore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08656" y="6139656"/>
            <a:ext cx="7503336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Model-based Test Case Generator .getmore / CETES Test Environment</a:t>
            </a:r>
          </a:p>
        </p:txBody>
      </p:sp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87624" y="1052736"/>
            <a:ext cx="7497495" cy="51125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4" name="Picture 1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187624" y="1052736"/>
            <a:ext cx="7488832" cy="51125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18607074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XiBase9: GUI-Builder</a:t>
            </a:r>
            <a:endParaRPr lang="en-US" dirty="0"/>
          </a:p>
        </p:txBody>
      </p:sp>
      <p:pic>
        <p:nvPicPr>
          <p:cNvPr id="7" name="Grafik 6" descr="GUI-Build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9" y="1267559"/>
            <a:ext cx="7776864" cy="4959398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uppieren 94"/>
          <p:cNvGrpSpPr/>
          <p:nvPr/>
        </p:nvGrpSpPr>
        <p:grpSpPr>
          <a:xfrm>
            <a:off x="179512" y="1074154"/>
            <a:ext cx="8676277" cy="1185466"/>
            <a:chOff x="179512" y="1124744"/>
            <a:chExt cx="8676277" cy="1185466"/>
          </a:xfrm>
        </p:grpSpPr>
        <p:grpSp>
          <p:nvGrpSpPr>
            <p:cNvPr id="47" name="Gruppieren 46"/>
            <p:cNvGrpSpPr/>
            <p:nvPr/>
          </p:nvGrpSpPr>
          <p:grpSpPr>
            <a:xfrm>
              <a:off x="179512" y="1280128"/>
              <a:ext cx="1872208" cy="1030082"/>
              <a:chOff x="107504" y="1280128"/>
              <a:chExt cx="1872208" cy="1030082"/>
            </a:xfrm>
          </p:grpSpPr>
          <p:pic>
            <p:nvPicPr>
              <p:cNvPr id="34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04925" y="1280128"/>
                <a:ext cx="1677367" cy="5533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8" name="Rechteck 47"/>
              <p:cNvSpPr/>
              <p:nvPr/>
            </p:nvSpPr>
            <p:spPr>
              <a:xfrm>
                <a:off x="107504" y="1988840"/>
                <a:ext cx="1872208" cy="3213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DE" sz="800" dirty="0" err="1" smtClean="0">
                    <a:solidFill>
                      <a:schemeClr val="accent1"/>
                    </a:solidFill>
                  </a:rPr>
                  <a:t>ModellbasedTest</a:t>
                </a:r>
                <a:r>
                  <a:rPr lang="de-DE" sz="800" dirty="0" smtClean="0">
                    <a:solidFill>
                      <a:schemeClr val="accent1"/>
                    </a:solidFill>
                  </a:rPr>
                  <a:t>, </a:t>
                </a:r>
              </a:p>
              <a:p>
                <a:pPr algn="ctr"/>
                <a:r>
                  <a:rPr lang="de-DE" sz="800" dirty="0" smtClean="0">
                    <a:solidFill>
                      <a:schemeClr val="accent1"/>
                    </a:solidFill>
                  </a:rPr>
                  <a:t>Embedded Linux, Automation</a:t>
                </a:r>
                <a:endParaRPr lang="de-DE" sz="800" dirty="0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50" name="Gruppieren 49"/>
            <p:cNvGrpSpPr/>
            <p:nvPr/>
          </p:nvGrpSpPr>
          <p:grpSpPr>
            <a:xfrm>
              <a:off x="2193019" y="1160748"/>
              <a:ext cx="1296144" cy="1034943"/>
              <a:chOff x="2339752" y="1160748"/>
              <a:chExt cx="1296144" cy="1034943"/>
            </a:xfrm>
          </p:grpSpPr>
          <p:pic>
            <p:nvPicPr>
              <p:cNvPr id="24" name="Picture 5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526498" y="1160748"/>
                <a:ext cx="922652" cy="792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9" name="Rechteck 48"/>
              <p:cNvSpPr/>
              <p:nvPr/>
            </p:nvSpPr>
            <p:spPr>
              <a:xfrm>
                <a:off x="2339752" y="1988840"/>
                <a:ext cx="1296144" cy="2068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DE" sz="800" dirty="0" err="1" smtClean="0">
                    <a:solidFill>
                      <a:schemeClr val="accent1"/>
                    </a:solidFill>
                  </a:rPr>
                  <a:t>Avionik</a:t>
                </a:r>
                <a:r>
                  <a:rPr lang="de-DE" sz="800" dirty="0" smtClean="0">
                    <a:solidFill>
                      <a:schemeClr val="accent1"/>
                    </a:solidFill>
                  </a:rPr>
                  <a:t>, Real-time Java</a:t>
                </a:r>
                <a:endParaRPr lang="de-DE" sz="800" dirty="0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71" name="Gruppieren 70"/>
            <p:cNvGrpSpPr/>
            <p:nvPr/>
          </p:nvGrpSpPr>
          <p:grpSpPr>
            <a:xfrm>
              <a:off x="3614433" y="1194952"/>
              <a:ext cx="2045753" cy="1000739"/>
              <a:chOff x="3763883" y="1194952"/>
              <a:chExt cx="2045753" cy="1000739"/>
            </a:xfrm>
          </p:grpSpPr>
          <p:pic>
            <p:nvPicPr>
              <p:cNvPr id="1028" name="Picture 4" descr="berger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246698" y="1194952"/>
                <a:ext cx="1080120" cy="723680"/>
              </a:xfrm>
              <a:prstGeom prst="rect">
                <a:avLst/>
              </a:prstGeom>
              <a:noFill/>
            </p:spPr>
          </p:pic>
          <p:sp>
            <p:nvSpPr>
              <p:cNvPr id="51" name="Rechteck 50"/>
              <p:cNvSpPr/>
              <p:nvPr/>
            </p:nvSpPr>
            <p:spPr>
              <a:xfrm>
                <a:off x="3763883" y="1988840"/>
                <a:ext cx="2045753" cy="2068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de-DE" sz="800" dirty="0" smtClean="0">
                    <a:solidFill>
                      <a:schemeClr val="accent1"/>
                    </a:solidFill>
                  </a:rPr>
                  <a:t>Real-time </a:t>
                </a:r>
                <a:r>
                  <a:rPr lang="de-DE" sz="800" dirty="0" err="1" smtClean="0">
                    <a:solidFill>
                      <a:schemeClr val="accent1"/>
                    </a:solidFill>
                  </a:rPr>
                  <a:t>systems</a:t>
                </a:r>
                <a:r>
                  <a:rPr lang="de-DE" sz="800" dirty="0" smtClean="0">
                    <a:solidFill>
                      <a:schemeClr val="accent1"/>
                    </a:solidFill>
                  </a:rPr>
                  <a:t>, Linux, </a:t>
                </a:r>
                <a:r>
                  <a:rPr lang="de-DE" sz="800" dirty="0" err="1" smtClean="0">
                    <a:solidFill>
                      <a:schemeClr val="accent1"/>
                    </a:solidFill>
                  </a:rPr>
                  <a:t>Portation</a:t>
                </a:r>
                <a:r>
                  <a:rPr lang="de-DE" sz="800" dirty="0" smtClean="0">
                    <a:solidFill>
                      <a:schemeClr val="accent1"/>
                    </a:solidFill>
                  </a:rPr>
                  <a:t>, GUI</a:t>
                </a:r>
                <a:endParaRPr lang="de-DE" sz="800" dirty="0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72" name="Gruppieren 71"/>
            <p:cNvGrpSpPr/>
            <p:nvPr/>
          </p:nvGrpSpPr>
          <p:grpSpPr>
            <a:xfrm>
              <a:off x="5785454" y="1124744"/>
              <a:ext cx="1800200" cy="1185466"/>
              <a:chOff x="5724128" y="1124744"/>
              <a:chExt cx="1800200" cy="1185466"/>
            </a:xfrm>
          </p:grpSpPr>
          <p:pic>
            <p:nvPicPr>
              <p:cNvPr id="1030" name="Picture 6" descr="comi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212754" y="1124744"/>
                <a:ext cx="822949" cy="864096"/>
              </a:xfrm>
              <a:prstGeom prst="rect">
                <a:avLst/>
              </a:prstGeom>
              <a:noFill/>
            </p:spPr>
          </p:pic>
          <p:sp>
            <p:nvSpPr>
              <p:cNvPr id="52" name="Rechteck 51"/>
              <p:cNvSpPr/>
              <p:nvPr/>
            </p:nvSpPr>
            <p:spPr>
              <a:xfrm>
                <a:off x="5724128" y="1988840"/>
                <a:ext cx="1800200" cy="3213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DE" sz="800" dirty="0" err="1" smtClean="0">
                    <a:solidFill>
                      <a:schemeClr val="accent1"/>
                    </a:solidFill>
                  </a:rPr>
                  <a:t>Application</a:t>
                </a:r>
                <a:r>
                  <a:rPr lang="de-DE" sz="800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de-DE" sz="800" dirty="0" err="1" smtClean="0">
                    <a:solidFill>
                      <a:schemeClr val="accent1"/>
                    </a:solidFill>
                  </a:rPr>
                  <a:t>development</a:t>
                </a:r>
                <a:r>
                  <a:rPr lang="de-DE" sz="800" dirty="0" smtClean="0">
                    <a:solidFill>
                      <a:schemeClr val="accent1"/>
                    </a:solidFill>
                  </a:rPr>
                  <a:t>,</a:t>
                </a:r>
              </a:p>
              <a:p>
                <a:pPr algn="ctr"/>
                <a:r>
                  <a:rPr lang="de-DE" sz="800" dirty="0" smtClean="0">
                    <a:solidFill>
                      <a:schemeClr val="accent1"/>
                    </a:solidFill>
                  </a:rPr>
                  <a:t> User Interfaces</a:t>
                </a:r>
                <a:endParaRPr lang="de-DE" sz="800" dirty="0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73" name="Gruppieren 72"/>
            <p:cNvGrpSpPr/>
            <p:nvPr/>
          </p:nvGrpSpPr>
          <p:grpSpPr>
            <a:xfrm>
              <a:off x="7794280" y="1223417"/>
              <a:ext cx="1061509" cy="972274"/>
              <a:chOff x="7807679" y="1223417"/>
              <a:chExt cx="1061509" cy="972274"/>
            </a:xfrm>
          </p:grpSpPr>
          <p:pic>
            <p:nvPicPr>
              <p:cNvPr id="8" name="Picture 7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8005057" y="1223417"/>
                <a:ext cx="666750" cy="666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3" name="Rechteck 52"/>
              <p:cNvSpPr/>
              <p:nvPr/>
            </p:nvSpPr>
            <p:spPr>
              <a:xfrm>
                <a:off x="7807679" y="1988840"/>
                <a:ext cx="1061509" cy="2068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de-DE" sz="800" dirty="0" smtClean="0">
                    <a:solidFill>
                      <a:schemeClr val="accent1"/>
                    </a:solidFill>
                  </a:rPr>
                  <a:t>Backplanes, Racks</a:t>
                </a:r>
                <a:endParaRPr lang="de-DE" sz="800" dirty="0">
                  <a:solidFill>
                    <a:schemeClr val="accent1"/>
                  </a:solidFill>
                </a:endParaRPr>
              </a:p>
            </p:txBody>
          </p:sp>
        </p:grpSp>
      </p:grpSp>
      <p:grpSp>
        <p:nvGrpSpPr>
          <p:cNvPr id="74" name="Gruppieren 73"/>
          <p:cNvGrpSpPr/>
          <p:nvPr/>
        </p:nvGrpSpPr>
        <p:grpSpPr>
          <a:xfrm>
            <a:off x="179512" y="2204888"/>
            <a:ext cx="1728192" cy="1072305"/>
            <a:chOff x="107504" y="2348880"/>
            <a:chExt cx="1728192" cy="1072305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E6E6E6"/>
                </a:clrFrom>
                <a:clrTo>
                  <a:srgbClr val="E6E6E6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64381" y="2348880"/>
              <a:ext cx="1214438" cy="755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4" name="Rechteck 53"/>
            <p:cNvSpPr/>
            <p:nvPr/>
          </p:nvSpPr>
          <p:spPr>
            <a:xfrm>
              <a:off x="107504" y="3099815"/>
              <a:ext cx="1728192" cy="3213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de-DE" sz="800" dirty="0" err="1" smtClean="0">
                  <a:solidFill>
                    <a:schemeClr val="accent1"/>
                  </a:solidFill>
                </a:rPr>
                <a:t>Safety</a:t>
              </a:r>
              <a:r>
                <a:rPr lang="de-DE" sz="800" dirty="0" smtClean="0">
                  <a:solidFill>
                    <a:schemeClr val="accent1"/>
                  </a:solidFill>
                </a:rPr>
                <a:t>, Validation &amp; </a:t>
              </a:r>
              <a:r>
                <a:rPr lang="de-DE" sz="800" dirty="0" err="1" smtClean="0">
                  <a:solidFill>
                    <a:schemeClr val="accent1"/>
                  </a:solidFill>
                </a:rPr>
                <a:t>Verification</a:t>
              </a:r>
              <a:r>
                <a:rPr lang="de-DE" sz="800" dirty="0" smtClean="0">
                  <a:solidFill>
                    <a:schemeClr val="accent1"/>
                  </a:solidFill>
                </a:rPr>
                <a:t>, </a:t>
              </a:r>
              <a:br>
                <a:rPr lang="de-DE" sz="800" dirty="0" smtClean="0">
                  <a:solidFill>
                    <a:schemeClr val="accent1"/>
                  </a:solidFill>
                </a:rPr>
              </a:br>
              <a:r>
                <a:rPr lang="de-DE" sz="800" dirty="0" err="1" smtClean="0">
                  <a:solidFill>
                    <a:schemeClr val="accent1"/>
                  </a:solidFill>
                </a:rPr>
                <a:t>Application</a:t>
              </a:r>
              <a:r>
                <a:rPr lang="de-DE" sz="800" dirty="0" smtClean="0">
                  <a:solidFill>
                    <a:schemeClr val="accent1"/>
                  </a:solidFill>
                </a:rPr>
                <a:t> </a:t>
              </a:r>
              <a:r>
                <a:rPr lang="de-DE" sz="800" dirty="0" err="1" smtClean="0">
                  <a:solidFill>
                    <a:schemeClr val="accent1"/>
                  </a:solidFill>
                </a:rPr>
                <a:t>development</a:t>
              </a:r>
              <a:endParaRPr lang="de-DE" sz="800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55" name="Rechteck 54"/>
          <p:cNvSpPr/>
          <p:nvPr/>
        </p:nvSpPr>
        <p:spPr>
          <a:xfrm>
            <a:off x="2271853" y="2955823"/>
            <a:ext cx="2286000" cy="206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800" dirty="0" smtClean="0">
                <a:solidFill>
                  <a:schemeClr val="accent1"/>
                </a:solidFill>
              </a:rPr>
              <a:t>Research, Innovation, Technology </a:t>
            </a:r>
            <a:r>
              <a:rPr lang="de-DE" sz="800" dirty="0" err="1" smtClean="0">
                <a:solidFill>
                  <a:schemeClr val="accent1"/>
                </a:solidFill>
              </a:rPr>
              <a:t>scouting</a:t>
            </a:r>
            <a:endParaRPr lang="de-DE" sz="800" dirty="0">
              <a:solidFill>
                <a:schemeClr val="accent1"/>
              </a:solidFill>
            </a:endParaRPr>
          </a:p>
        </p:txBody>
      </p:sp>
      <p:grpSp>
        <p:nvGrpSpPr>
          <p:cNvPr id="76" name="Gruppieren 75"/>
          <p:cNvGrpSpPr/>
          <p:nvPr/>
        </p:nvGrpSpPr>
        <p:grpSpPr>
          <a:xfrm>
            <a:off x="4922002" y="2369194"/>
            <a:ext cx="1662113" cy="907999"/>
            <a:chOff x="4283968" y="2513186"/>
            <a:chExt cx="1662113" cy="907999"/>
          </a:xfrm>
        </p:grpSpPr>
        <p:graphicFrame>
          <p:nvGraphicFramePr>
            <p:cNvPr id="15" name="Object 2"/>
            <p:cNvGraphicFramePr>
              <a:graphicFrameLocks noChangeAspect="1"/>
            </p:cNvGraphicFramePr>
            <p:nvPr/>
          </p:nvGraphicFramePr>
          <p:xfrm>
            <a:off x="4283968" y="2513186"/>
            <a:ext cx="1662113" cy="4270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595" name="Bitmap" r:id="rId9" imgW="2409524" imgH="619211" progId="PBrush">
                    <p:embed/>
                  </p:oleObj>
                </mc:Choice>
                <mc:Fallback>
                  <p:oleObj name="Bitmap" r:id="rId9" imgW="2409524" imgH="619211" progId="PBrush">
                    <p:embed/>
                    <p:pic>
                      <p:nvPicPr>
                        <p:cNvPr id="0" name="Picture 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83968" y="2513186"/>
                          <a:ext cx="1662113" cy="4270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6" name="Rechteck 55"/>
            <p:cNvSpPr/>
            <p:nvPr/>
          </p:nvSpPr>
          <p:spPr>
            <a:xfrm>
              <a:off x="4322936" y="3099815"/>
              <a:ext cx="1584176" cy="3213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800" dirty="0" err="1" smtClean="0">
                  <a:solidFill>
                    <a:schemeClr val="accent1"/>
                  </a:solidFill>
                </a:rPr>
                <a:t>Verifikation</a:t>
              </a:r>
              <a:r>
                <a:rPr lang="en-US" sz="800" dirty="0" smtClean="0">
                  <a:solidFill>
                    <a:schemeClr val="accent1"/>
                  </a:solidFill>
                </a:rPr>
                <a:t>, </a:t>
              </a:r>
              <a:r>
                <a:rPr lang="en-US" sz="800" dirty="0" err="1" smtClean="0">
                  <a:solidFill>
                    <a:schemeClr val="accent1"/>
                  </a:solidFill>
                </a:rPr>
                <a:t>Testmanagement</a:t>
              </a:r>
              <a:r>
                <a:rPr lang="en-US" sz="800" dirty="0" smtClean="0">
                  <a:solidFill>
                    <a:schemeClr val="accent1"/>
                  </a:solidFill>
                </a:rPr>
                <a:t>, </a:t>
              </a:r>
              <a:br>
                <a:rPr lang="en-US" sz="800" dirty="0" smtClean="0">
                  <a:solidFill>
                    <a:schemeClr val="accent1"/>
                  </a:solidFill>
                </a:rPr>
              </a:br>
              <a:r>
                <a:rPr lang="en-US" sz="800" dirty="0" smtClean="0">
                  <a:solidFill>
                    <a:schemeClr val="accent1"/>
                  </a:solidFill>
                </a:rPr>
                <a:t>Real-Time Systems, Avionic</a:t>
              </a:r>
              <a:endParaRPr lang="de-DE" sz="8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77" name="Gruppieren 76"/>
          <p:cNvGrpSpPr/>
          <p:nvPr/>
        </p:nvGrpSpPr>
        <p:grpSpPr>
          <a:xfrm>
            <a:off x="6948264" y="2349351"/>
            <a:ext cx="1974850" cy="813323"/>
            <a:chOff x="6732240" y="2493343"/>
            <a:chExt cx="1974850" cy="813323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6732240" y="2493343"/>
              <a:ext cx="1974850" cy="466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7" name="Rechteck 56"/>
            <p:cNvSpPr/>
            <p:nvPr/>
          </p:nvSpPr>
          <p:spPr>
            <a:xfrm>
              <a:off x="7406920" y="3099815"/>
              <a:ext cx="625492" cy="20685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de-DE" sz="800" dirty="0" smtClean="0">
                  <a:solidFill>
                    <a:schemeClr val="accent1"/>
                  </a:solidFill>
                </a:rPr>
                <a:t>Research</a:t>
              </a:r>
              <a:endParaRPr lang="de-DE" sz="8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93" name="Gruppieren 92"/>
          <p:cNvGrpSpPr/>
          <p:nvPr/>
        </p:nvGrpSpPr>
        <p:grpSpPr>
          <a:xfrm>
            <a:off x="179512" y="3222826"/>
            <a:ext cx="8743602" cy="1080120"/>
            <a:chOff x="179512" y="3429000"/>
            <a:chExt cx="8743602" cy="1080120"/>
          </a:xfrm>
        </p:grpSpPr>
        <p:grpSp>
          <p:nvGrpSpPr>
            <p:cNvPr id="78" name="Gruppieren 77"/>
            <p:cNvGrpSpPr/>
            <p:nvPr/>
          </p:nvGrpSpPr>
          <p:grpSpPr>
            <a:xfrm>
              <a:off x="179512" y="3477944"/>
              <a:ext cx="2520280" cy="1031176"/>
              <a:chOff x="107504" y="3477944"/>
              <a:chExt cx="2520280" cy="1031176"/>
            </a:xfrm>
          </p:grpSpPr>
          <p:pic>
            <p:nvPicPr>
              <p:cNvPr id="1032" name="Picture 8" descr="imacs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501901" y="3477944"/>
                <a:ext cx="1731487" cy="718568"/>
              </a:xfrm>
              <a:prstGeom prst="rect">
                <a:avLst/>
              </a:prstGeom>
              <a:noFill/>
            </p:spPr>
          </p:pic>
          <p:sp>
            <p:nvSpPr>
              <p:cNvPr id="58" name="Rechteck 57"/>
              <p:cNvSpPr/>
              <p:nvPr/>
            </p:nvSpPr>
            <p:spPr>
              <a:xfrm>
                <a:off x="107504" y="4187750"/>
                <a:ext cx="2520280" cy="3213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DE" sz="800" dirty="0" smtClean="0">
                    <a:solidFill>
                      <a:schemeClr val="accent1"/>
                    </a:solidFill>
                  </a:rPr>
                  <a:t>Hard- und Software </a:t>
                </a:r>
                <a:r>
                  <a:rPr lang="de-DE" sz="800" dirty="0" err="1" smtClean="0">
                    <a:solidFill>
                      <a:schemeClr val="accent1"/>
                    </a:solidFill>
                  </a:rPr>
                  <a:t>development</a:t>
                </a:r>
                <a:r>
                  <a:rPr lang="de-DE" sz="800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de-DE" sz="800" dirty="0" err="1" smtClean="0">
                    <a:solidFill>
                      <a:schemeClr val="accent1"/>
                    </a:solidFill>
                  </a:rPr>
                  <a:t>customer</a:t>
                </a:r>
                <a:r>
                  <a:rPr lang="de-DE" sz="800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de-DE" sz="800" dirty="0" err="1" smtClean="0">
                    <a:solidFill>
                      <a:schemeClr val="accent1"/>
                    </a:solidFill>
                  </a:rPr>
                  <a:t>specific</a:t>
                </a:r>
                <a:r>
                  <a:rPr lang="de-DE" sz="800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de-DE" sz="800" dirty="0" err="1" smtClean="0">
                    <a:solidFill>
                      <a:schemeClr val="accent1"/>
                    </a:solidFill>
                  </a:rPr>
                  <a:t>measure</a:t>
                </a:r>
                <a:r>
                  <a:rPr lang="de-DE" sz="800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de-DE" sz="800" dirty="0" err="1" smtClean="0">
                    <a:solidFill>
                      <a:schemeClr val="accent1"/>
                    </a:solidFill>
                  </a:rPr>
                  <a:t>and</a:t>
                </a:r>
                <a:r>
                  <a:rPr lang="de-DE" sz="800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de-DE" sz="800" dirty="0" err="1" smtClean="0">
                    <a:solidFill>
                      <a:schemeClr val="accent1"/>
                    </a:solidFill>
                  </a:rPr>
                  <a:t>control</a:t>
                </a:r>
                <a:r>
                  <a:rPr lang="de-DE" sz="800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de-DE" sz="800" dirty="0" err="1" smtClean="0">
                    <a:solidFill>
                      <a:schemeClr val="accent1"/>
                    </a:solidFill>
                  </a:rPr>
                  <a:t>systems</a:t>
                </a:r>
                <a:endParaRPr lang="de-DE" sz="800" dirty="0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79" name="Gruppieren 78"/>
            <p:cNvGrpSpPr/>
            <p:nvPr/>
          </p:nvGrpSpPr>
          <p:grpSpPr>
            <a:xfrm>
              <a:off x="2662424" y="3429000"/>
              <a:ext cx="1387425" cy="1080120"/>
              <a:chOff x="2411760" y="3429000"/>
              <a:chExt cx="1387425" cy="1080120"/>
            </a:xfrm>
          </p:grpSpPr>
          <p:pic>
            <p:nvPicPr>
              <p:cNvPr id="36" name="Picture 5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2411760" y="3429000"/>
                <a:ext cx="1387425" cy="8164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9" name="Rechteck 58"/>
              <p:cNvSpPr/>
              <p:nvPr/>
            </p:nvSpPr>
            <p:spPr>
              <a:xfrm>
                <a:off x="2529408" y="4187750"/>
                <a:ext cx="1152128" cy="3213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DE" sz="800" dirty="0" smtClean="0">
                    <a:solidFill>
                      <a:schemeClr val="accent1"/>
                    </a:solidFill>
                  </a:rPr>
                  <a:t>Test </a:t>
                </a:r>
                <a:r>
                  <a:rPr lang="de-DE" sz="800" dirty="0" err="1" smtClean="0">
                    <a:solidFill>
                      <a:schemeClr val="accent1"/>
                    </a:solidFill>
                  </a:rPr>
                  <a:t>systems</a:t>
                </a:r>
                <a:r>
                  <a:rPr lang="de-DE" sz="800" dirty="0" smtClean="0">
                    <a:solidFill>
                      <a:schemeClr val="accent1"/>
                    </a:solidFill>
                  </a:rPr>
                  <a:t>, Rapid </a:t>
                </a:r>
                <a:r>
                  <a:rPr lang="de-DE" sz="800" dirty="0" err="1" smtClean="0">
                    <a:solidFill>
                      <a:schemeClr val="accent1"/>
                    </a:solidFill>
                  </a:rPr>
                  <a:t>Prototyping</a:t>
                </a:r>
                <a:r>
                  <a:rPr lang="de-DE" sz="800" dirty="0" smtClean="0">
                    <a:solidFill>
                      <a:schemeClr val="accent1"/>
                    </a:solidFill>
                  </a:rPr>
                  <a:t>, HIL-Test</a:t>
                </a:r>
                <a:endParaRPr lang="de-DE" sz="800" dirty="0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80" name="Gruppieren 79"/>
            <p:cNvGrpSpPr/>
            <p:nvPr/>
          </p:nvGrpSpPr>
          <p:grpSpPr>
            <a:xfrm>
              <a:off x="4012481" y="3518141"/>
              <a:ext cx="1781944" cy="990979"/>
              <a:chOff x="4067944" y="3518141"/>
              <a:chExt cx="1781944" cy="990979"/>
            </a:xfrm>
          </p:grpSpPr>
          <p:pic>
            <p:nvPicPr>
              <p:cNvPr id="23" name="Picture 3" descr="142261112@04122009-361C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4358841" y="3518141"/>
                <a:ext cx="1200150" cy="638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0" name="Rechteck 59"/>
              <p:cNvSpPr/>
              <p:nvPr/>
            </p:nvSpPr>
            <p:spPr>
              <a:xfrm>
                <a:off x="4067944" y="4187750"/>
                <a:ext cx="1781944" cy="3213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DE" sz="800" smtClean="0">
                    <a:solidFill>
                      <a:schemeClr val="accent1"/>
                    </a:solidFill>
                  </a:rPr>
                  <a:t>Testmanagement, Software &amp; Management Consulting</a:t>
                </a:r>
                <a:endParaRPr lang="de-DE" sz="800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81" name="Gruppieren 80"/>
            <p:cNvGrpSpPr/>
            <p:nvPr/>
          </p:nvGrpSpPr>
          <p:grpSpPr>
            <a:xfrm>
              <a:off x="5757057" y="3663397"/>
              <a:ext cx="1619250" cy="731204"/>
              <a:chOff x="6084168" y="3663397"/>
              <a:chExt cx="1619250" cy="731204"/>
            </a:xfrm>
          </p:grpSpPr>
          <p:pic>
            <p:nvPicPr>
              <p:cNvPr id="29" name="Picture 7"/>
              <p:cNvPicPr>
                <a:picLocks noChangeAspect="1" noChangeArrowheads="1"/>
              </p:cNvPicPr>
              <p:nvPr/>
            </p:nvPicPr>
            <p:blipFill>
              <a:blip r:embed="rId1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084168" y="3663397"/>
                <a:ext cx="1619250" cy="3476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1" name="Rechteck 60"/>
              <p:cNvSpPr/>
              <p:nvPr/>
            </p:nvSpPr>
            <p:spPr>
              <a:xfrm>
                <a:off x="6190716" y="4187750"/>
                <a:ext cx="1406154" cy="2068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de-DE" sz="800" smtClean="0">
                    <a:solidFill>
                      <a:schemeClr val="accent1"/>
                    </a:solidFill>
                  </a:rPr>
                  <a:t>Embedded Systems, OS-9</a:t>
                </a:r>
                <a:endParaRPr lang="de-DE" sz="800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82" name="Gruppieren 81"/>
            <p:cNvGrpSpPr/>
            <p:nvPr/>
          </p:nvGrpSpPr>
          <p:grpSpPr>
            <a:xfrm>
              <a:off x="7338938" y="3489566"/>
              <a:ext cx="1584176" cy="1019554"/>
              <a:chOff x="7452320" y="3489566"/>
              <a:chExt cx="1584176" cy="1019554"/>
            </a:xfrm>
          </p:grpSpPr>
          <p:pic>
            <p:nvPicPr>
              <p:cNvPr id="7" name="Picture 6"/>
              <p:cNvPicPr>
                <a:picLocks noChangeAspect="1" noChangeArrowheads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7873727" y="3489566"/>
                <a:ext cx="741362" cy="695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62" name="Rechteck 61"/>
              <p:cNvSpPr/>
              <p:nvPr/>
            </p:nvSpPr>
            <p:spPr>
              <a:xfrm>
                <a:off x="7452320" y="4187750"/>
                <a:ext cx="1584176" cy="3213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DE" sz="800" dirty="0" smtClean="0">
                    <a:solidFill>
                      <a:schemeClr val="accent1"/>
                    </a:solidFill>
                  </a:rPr>
                  <a:t>Embedded Systems, Networking, Communication</a:t>
                </a:r>
                <a:endParaRPr lang="de-DE" sz="800" dirty="0">
                  <a:solidFill>
                    <a:schemeClr val="accent1"/>
                  </a:solidFill>
                </a:endParaRPr>
              </a:p>
            </p:txBody>
          </p:sp>
        </p:grpSp>
      </p:grpSp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79512" y="4361797"/>
            <a:ext cx="2448967" cy="684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" name="Rechteck 62"/>
          <p:cNvSpPr/>
          <p:nvPr/>
        </p:nvSpPr>
        <p:spPr>
          <a:xfrm>
            <a:off x="215863" y="5060505"/>
            <a:ext cx="2376264" cy="206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800" dirty="0" smtClean="0">
                <a:solidFill>
                  <a:schemeClr val="accent1"/>
                </a:solidFill>
              </a:rPr>
              <a:t>Development </a:t>
            </a:r>
            <a:r>
              <a:rPr lang="de-DE" sz="800" dirty="0" err="1" smtClean="0">
                <a:solidFill>
                  <a:schemeClr val="accent1"/>
                </a:solidFill>
              </a:rPr>
              <a:t>tools</a:t>
            </a:r>
            <a:r>
              <a:rPr lang="de-DE" sz="800" dirty="0" smtClean="0">
                <a:solidFill>
                  <a:schemeClr val="accent1"/>
                </a:solidFill>
              </a:rPr>
              <a:t>, </a:t>
            </a:r>
            <a:r>
              <a:rPr lang="de-DE" sz="800" dirty="0" err="1" smtClean="0">
                <a:solidFill>
                  <a:schemeClr val="accent1"/>
                </a:solidFill>
              </a:rPr>
              <a:t>Application</a:t>
            </a:r>
            <a:r>
              <a:rPr lang="de-DE" sz="800" dirty="0" smtClean="0">
                <a:solidFill>
                  <a:schemeClr val="accent1"/>
                </a:solidFill>
              </a:rPr>
              <a:t> </a:t>
            </a:r>
            <a:r>
              <a:rPr lang="de-DE" sz="800" dirty="0" err="1" smtClean="0">
                <a:solidFill>
                  <a:schemeClr val="accent1"/>
                </a:solidFill>
              </a:rPr>
              <a:t>development</a:t>
            </a:r>
            <a:endParaRPr lang="de-DE" sz="800" dirty="0">
              <a:solidFill>
                <a:schemeClr val="accent1"/>
              </a:solidFill>
            </a:endParaRPr>
          </a:p>
        </p:txBody>
      </p:sp>
      <p:pic>
        <p:nvPicPr>
          <p:cNvPr id="31" name="Picture 4" descr="D:\Eigene Dateien\TV\GAMMA\RST\Logos\RSTLogo_2009_3D_dropshadow_small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100430" y="4344266"/>
            <a:ext cx="1214437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" name="Rechteck 63"/>
          <p:cNvSpPr/>
          <p:nvPr/>
        </p:nvSpPr>
        <p:spPr>
          <a:xfrm>
            <a:off x="2627528" y="5060505"/>
            <a:ext cx="2160240" cy="321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800" dirty="0" err="1" smtClean="0">
                <a:solidFill>
                  <a:schemeClr val="accent1"/>
                </a:solidFill>
              </a:rPr>
              <a:t>Middlewareplattform</a:t>
            </a:r>
            <a:r>
              <a:rPr lang="de-DE" sz="800" dirty="0" smtClean="0">
                <a:solidFill>
                  <a:schemeClr val="accent1"/>
                </a:solidFill>
              </a:rPr>
              <a:t>, System </a:t>
            </a:r>
            <a:r>
              <a:rPr lang="de-DE" sz="800" dirty="0" err="1" smtClean="0">
                <a:solidFill>
                  <a:schemeClr val="accent1"/>
                </a:solidFill>
              </a:rPr>
              <a:t>integration</a:t>
            </a:r>
            <a:r>
              <a:rPr lang="de-DE" sz="800" dirty="0" smtClean="0">
                <a:solidFill>
                  <a:schemeClr val="accent1"/>
                </a:solidFill>
              </a:rPr>
              <a:t>, </a:t>
            </a:r>
            <a:r>
              <a:rPr lang="de-DE" sz="800" dirty="0" err="1" smtClean="0">
                <a:solidFill>
                  <a:schemeClr val="accent1"/>
                </a:solidFill>
              </a:rPr>
              <a:t>customer</a:t>
            </a:r>
            <a:r>
              <a:rPr lang="de-DE" sz="800" dirty="0" smtClean="0">
                <a:solidFill>
                  <a:schemeClr val="accent1"/>
                </a:solidFill>
              </a:rPr>
              <a:t> </a:t>
            </a:r>
            <a:r>
              <a:rPr lang="de-DE" sz="800" dirty="0" err="1" smtClean="0">
                <a:solidFill>
                  <a:schemeClr val="accent1"/>
                </a:solidFill>
              </a:rPr>
              <a:t>applications</a:t>
            </a:r>
            <a:endParaRPr lang="de-DE" sz="800" dirty="0">
              <a:solidFill>
                <a:schemeClr val="accent1"/>
              </a:solidFill>
            </a:endParaRPr>
          </a:p>
        </p:txBody>
      </p:sp>
      <p:grpSp>
        <p:nvGrpSpPr>
          <p:cNvPr id="85" name="Gruppieren 84"/>
          <p:cNvGrpSpPr/>
          <p:nvPr/>
        </p:nvGrpSpPr>
        <p:grpSpPr>
          <a:xfrm>
            <a:off x="4786817" y="4508573"/>
            <a:ext cx="2232248" cy="873302"/>
            <a:chOff x="4211960" y="4745435"/>
            <a:chExt cx="2232248" cy="873302"/>
          </a:xfrm>
        </p:grpSpPr>
        <p:pic>
          <p:nvPicPr>
            <p:cNvPr id="26" name="Picture 5" descr="Sepp Med Logo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4475597" y="4745435"/>
              <a:ext cx="1704975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5" name="Rechteck 64"/>
            <p:cNvSpPr/>
            <p:nvPr/>
          </p:nvSpPr>
          <p:spPr>
            <a:xfrm>
              <a:off x="4211960" y="5297367"/>
              <a:ext cx="2232248" cy="3213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de-DE" sz="800" dirty="0" smtClean="0">
                  <a:solidFill>
                    <a:schemeClr val="accent1"/>
                  </a:solidFill>
                </a:rPr>
                <a:t>Software </a:t>
              </a:r>
              <a:r>
                <a:rPr lang="de-DE" sz="800" dirty="0" err="1" smtClean="0">
                  <a:solidFill>
                    <a:schemeClr val="accent1"/>
                  </a:solidFill>
                </a:rPr>
                <a:t>development</a:t>
              </a:r>
              <a:r>
                <a:rPr lang="de-DE" sz="800" dirty="0" smtClean="0">
                  <a:solidFill>
                    <a:schemeClr val="accent1"/>
                  </a:solidFill>
                </a:rPr>
                <a:t>, </a:t>
              </a:r>
              <a:r>
                <a:rPr lang="de-DE" sz="800" dirty="0" err="1" smtClean="0">
                  <a:solidFill>
                    <a:schemeClr val="accent1"/>
                  </a:solidFill>
                </a:rPr>
                <a:t>modell</a:t>
              </a:r>
              <a:r>
                <a:rPr lang="de-DE" sz="800" dirty="0" smtClean="0">
                  <a:solidFill>
                    <a:schemeClr val="accent1"/>
                  </a:solidFill>
                </a:rPr>
                <a:t> </a:t>
              </a:r>
              <a:r>
                <a:rPr lang="de-DE" sz="800" dirty="0" err="1" smtClean="0">
                  <a:solidFill>
                    <a:schemeClr val="accent1"/>
                  </a:solidFill>
                </a:rPr>
                <a:t>centralized</a:t>
              </a:r>
              <a:r>
                <a:rPr lang="de-DE" sz="800" dirty="0" smtClean="0">
                  <a:solidFill>
                    <a:schemeClr val="accent1"/>
                  </a:solidFill>
                </a:rPr>
                <a:t> Test / Testfallgenerierung, Consulting</a:t>
              </a:r>
              <a:endParaRPr lang="de-DE" sz="8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86" name="Gruppieren 85"/>
          <p:cNvGrpSpPr/>
          <p:nvPr/>
        </p:nvGrpSpPr>
        <p:grpSpPr>
          <a:xfrm>
            <a:off x="7018114" y="4394272"/>
            <a:ext cx="1905000" cy="1102122"/>
            <a:chOff x="7092280" y="4631134"/>
            <a:chExt cx="1905000" cy="1102122"/>
          </a:xfrm>
        </p:grpSpPr>
        <p:pic>
          <p:nvPicPr>
            <p:cNvPr id="1034" name="Picture 10" descr="las3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7092280" y="4631134"/>
              <a:ext cx="1905000" cy="619126"/>
            </a:xfrm>
            <a:prstGeom prst="rect">
              <a:avLst/>
            </a:prstGeom>
            <a:noFill/>
          </p:spPr>
        </p:pic>
        <p:sp>
          <p:nvSpPr>
            <p:cNvPr id="66" name="Rechteck 65"/>
            <p:cNvSpPr/>
            <p:nvPr/>
          </p:nvSpPr>
          <p:spPr>
            <a:xfrm>
              <a:off x="7180684" y="5297367"/>
              <a:ext cx="1728192" cy="4358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de-DE" sz="800" b="1" dirty="0" smtClean="0">
                  <a:solidFill>
                    <a:schemeClr val="accent1"/>
                  </a:solidFill>
                </a:rPr>
                <a:t>Universität Regensburg</a:t>
              </a:r>
            </a:p>
            <a:p>
              <a:pPr algn="ctr"/>
              <a:r>
                <a:rPr lang="de-DE" sz="800" dirty="0" smtClean="0">
                  <a:solidFill>
                    <a:schemeClr val="accent1"/>
                  </a:solidFill>
                </a:rPr>
                <a:t>Research, Software </a:t>
              </a:r>
              <a:r>
                <a:rPr lang="de-DE" sz="800" dirty="0" err="1" smtClean="0">
                  <a:solidFill>
                    <a:schemeClr val="accent1"/>
                  </a:solidFill>
                </a:rPr>
                <a:t>development</a:t>
              </a:r>
              <a:r>
                <a:rPr lang="de-DE" sz="800" dirty="0" smtClean="0">
                  <a:solidFill>
                    <a:schemeClr val="accent1"/>
                  </a:solidFill>
                </a:rPr>
                <a:t>, IT- und </a:t>
              </a:r>
              <a:r>
                <a:rPr lang="de-DE" sz="800" dirty="0" err="1" smtClean="0">
                  <a:solidFill>
                    <a:schemeClr val="accent1"/>
                  </a:solidFill>
                </a:rPr>
                <a:t>functional</a:t>
              </a:r>
              <a:r>
                <a:rPr lang="de-DE" sz="800" dirty="0" smtClean="0">
                  <a:solidFill>
                    <a:schemeClr val="accent1"/>
                  </a:solidFill>
                </a:rPr>
                <a:t> </a:t>
              </a:r>
              <a:r>
                <a:rPr lang="de-DE" sz="800" dirty="0" err="1" smtClean="0">
                  <a:solidFill>
                    <a:schemeClr val="accent1"/>
                  </a:solidFill>
                </a:rPr>
                <a:t>safety</a:t>
              </a:r>
              <a:endParaRPr lang="de-DE" sz="8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91" name="Gruppieren 90"/>
          <p:cNvGrpSpPr/>
          <p:nvPr/>
        </p:nvGrpSpPr>
        <p:grpSpPr>
          <a:xfrm>
            <a:off x="179512" y="5459281"/>
            <a:ext cx="8697921" cy="945322"/>
            <a:chOff x="179512" y="5667660"/>
            <a:chExt cx="8697921" cy="945322"/>
          </a:xfrm>
        </p:grpSpPr>
        <p:grpSp>
          <p:nvGrpSpPr>
            <p:cNvPr id="87" name="Gruppieren 86"/>
            <p:cNvGrpSpPr/>
            <p:nvPr/>
          </p:nvGrpSpPr>
          <p:grpSpPr>
            <a:xfrm>
              <a:off x="179512" y="5669062"/>
              <a:ext cx="2016224" cy="943920"/>
              <a:chOff x="179512" y="5669062"/>
              <a:chExt cx="2016224" cy="943920"/>
            </a:xfrm>
          </p:grpSpPr>
          <p:pic>
            <p:nvPicPr>
              <p:cNvPr id="1036" name="Picture 12" descr="tieto"/>
              <p:cNvPicPr>
                <a:picLocks noChangeAspect="1" noChangeArrowheads="1"/>
              </p:cNvPicPr>
              <p:nvPr/>
            </p:nvPicPr>
            <p:blipFill>
              <a:blip r:embed="rId21" cstate="print"/>
              <a:srcRect/>
              <a:stretch>
                <a:fillRect/>
              </a:stretch>
            </p:blipFill>
            <p:spPr bwMode="auto">
              <a:xfrm>
                <a:off x="823540" y="5669062"/>
                <a:ext cx="728169" cy="648071"/>
              </a:xfrm>
              <a:prstGeom prst="rect">
                <a:avLst/>
              </a:prstGeom>
              <a:noFill/>
            </p:spPr>
          </p:pic>
          <p:sp>
            <p:nvSpPr>
              <p:cNvPr id="67" name="Rechteck 66"/>
              <p:cNvSpPr/>
              <p:nvPr/>
            </p:nvSpPr>
            <p:spPr>
              <a:xfrm>
                <a:off x="179512" y="6291612"/>
                <a:ext cx="2016224" cy="3213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DE" sz="800" dirty="0" smtClean="0">
                    <a:solidFill>
                      <a:schemeClr val="accent1"/>
                    </a:solidFill>
                  </a:rPr>
                  <a:t>HW- &amp; SW-Development, Smart Products Engineering</a:t>
                </a:r>
                <a:endParaRPr lang="de-DE" sz="800" dirty="0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88" name="Gruppieren 87"/>
            <p:cNvGrpSpPr/>
            <p:nvPr/>
          </p:nvGrpSpPr>
          <p:grpSpPr>
            <a:xfrm>
              <a:off x="2493595" y="5869272"/>
              <a:ext cx="1905000" cy="743710"/>
              <a:chOff x="2483768" y="5869272"/>
              <a:chExt cx="1905000" cy="743710"/>
            </a:xfrm>
          </p:grpSpPr>
          <p:pic>
            <p:nvPicPr>
              <p:cNvPr id="1038" name="Picture 14" descr="uni-a"/>
              <p:cNvPicPr>
                <a:picLocks noChangeAspect="1" noChangeArrowheads="1"/>
              </p:cNvPicPr>
              <p:nvPr/>
            </p:nvPicPr>
            <p:blipFill>
              <a:blip r:embed="rId22" cstate="print"/>
              <a:srcRect/>
              <a:stretch>
                <a:fillRect/>
              </a:stretch>
            </p:blipFill>
            <p:spPr bwMode="auto">
              <a:xfrm>
                <a:off x="2483768" y="5869272"/>
                <a:ext cx="1905000" cy="247650"/>
              </a:xfrm>
              <a:prstGeom prst="rect">
                <a:avLst/>
              </a:prstGeom>
              <a:noFill/>
            </p:spPr>
          </p:pic>
          <p:sp>
            <p:nvSpPr>
              <p:cNvPr id="68" name="Rechteck 67"/>
              <p:cNvSpPr/>
              <p:nvPr/>
            </p:nvSpPr>
            <p:spPr>
              <a:xfrm>
                <a:off x="2592928" y="6291612"/>
                <a:ext cx="1686680" cy="3213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de-DE" sz="800" b="1" dirty="0" smtClean="0">
                    <a:solidFill>
                      <a:schemeClr val="accent1"/>
                    </a:solidFill>
                  </a:rPr>
                  <a:t>Universität Augsburg</a:t>
                </a:r>
              </a:p>
              <a:p>
                <a:pPr algn="ctr"/>
                <a:r>
                  <a:rPr lang="de-DE" sz="800" dirty="0" err="1" smtClean="0">
                    <a:solidFill>
                      <a:schemeClr val="accent1"/>
                    </a:solidFill>
                  </a:rPr>
                  <a:t>Modelling</a:t>
                </a:r>
                <a:r>
                  <a:rPr lang="de-DE" sz="800" dirty="0" smtClean="0">
                    <a:solidFill>
                      <a:schemeClr val="accent1"/>
                    </a:solidFill>
                  </a:rPr>
                  <a:t>, Analysis </a:t>
                </a:r>
                <a:r>
                  <a:rPr lang="de-DE" sz="800" dirty="0" err="1" smtClean="0">
                    <a:solidFill>
                      <a:schemeClr val="accent1"/>
                    </a:solidFill>
                  </a:rPr>
                  <a:t>methodology</a:t>
                </a:r>
                <a:endParaRPr lang="de-DE" sz="800" dirty="0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89" name="Gruppieren 88"/>
            <p:cNvGrpSpPr/>
            <p:nvPr/>
          </p:nvGrpSpPr>
          <p:grpSpPr>
            <a:xfrm>
              <a:off x="4696454" y="5769260"/>
              <a:ext cx="2088232" cy="843722"/>
              <a:chOff x="5020444" y="5769260"/>
              <a:chExt cx="2088232" cy="843722"/>
            </a:xfrm>
          </p:grpSpPr>
          <p:pic>
            <p:nvPicPr>
              <p:cNvPr id="1040" name="Picture 16" descr="viconnis"/>
              <p:cNvPicPr>
                <a:picLocks noChangeAspect="1" noChangeArrowheads="1"/>
              </p:cNvPicPr>
              <p:nvPr/>
            </p:nvPicPr>
            <p:blipFill>
              <a:blip r:embed="rId23" cstate="print"/>
              <a:srcRect/>
              <a:stretch>
                <a:fillRect/>
              </a:stretch>
            </p:blipFill>
            <p:spPr bwMode="auto">
              <a:xfrm>
                <a:off x="5112060" y="5769260"/>
                <a:ext cx="1905000" cy="447675"/>
              </a:xfrm>
              <a:prstGeom prst="rect">
                <a:avLst/>
              </a:prstGeom>
              <a:noFill/>
            </p:spPr>
          </p:pic>
          <p:sp>
            <p:nvSpPr>
              <p:cNvPr id="69" name="Rechteck 68"/>
              <p:cNvSpPr/>
              <p:nvPr/>
            </p:nvSpPr>
            <p:spPr>
              <a:xfrm>
                <a:off x="5020444" y="6291612"/>
                <a:ext cx="2088232" cy="3213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800" smtClean="0">
                    <a:solidFill>
                      <a:schemeClr val="accent1"/>
                    </a:solidFill>
                  </a:rPr>
                  <a:t>IC-/System-Test, on-Chip / off-Chip Infrastruktur, digital/analog/mixed-signal</a:t>
                </a:r>
                <a:endParaRPr lang="de-DE" sz="800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90" name="Gruppieren 89"/>
            <p:cNvGrpSpPr/>
            <p:nvPr/>
          </p:nvGrpSpPr>
          <p:grpSpPr>
            <a:xfrm>
              <a:off x="7128235" y="5667660"/>
              <a:ext cx="1749198" cy="830803"/>
              <a:chOff x="7281985" y="5667660"/>
              <a:chExt cx="1749198" cy="830803"/>
            </a:xfrm>
          </p:grpSpPr>
          <p:pic>
            <p:nvPicPr>
              <p:cNvPr id="9" name="Picture 8"/>
              <p:cNvPicPr>
                <a:picLocks noChangeAspect="1" noChangeArrowheads="1"/>
              </p:cNvPicPr>
              <p:nvPr/>
            </p:nvPicPr>
            <p:blipFill>
              <a:blip r:embed="rId24" cstate="print"/>
              <a:srcRect/>
              <a:stretch>
                <a:fillRect/>
              </a:stretch>
            </p:blipFill>
            <p:spPr bwMode="auto">
              <a:xfrm>
                <a:off x="7760499" y="5667660"/>
                <a:ext cx="792162" cy="650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0" name="Rechteck 69"/>
              <p:cNvSpPr/>
              <p:nvPr/>
            </p:nvSpPr>
            <p:spPr>
              <a:xfrm>
                <a:off x="7281985" y="6291612"/>
                <a:ext cx="1749198" cy="2068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de-DE" sz="800" dirty="0" smtClean="0">
                    <a:solidFill>
                      <a:schemeClr val="accent1"/>
                    </a:solidFill>
                  </a:rPr>
                  <a:t>Data </a:t>
                </a:r>
                <a:r>
                  <a:rPr lang="de-DE" sz="800" dirty="0" err="1" smtClean="0">
                    <a:solidFill>
                      <a:schemeClr val="accent1"/>
                    </a:solidFill>
                  </a:rPr>
                  <a:t>visualization</a:t>
                </a:r>
                <a:r>
                  <a:rPr lang="de-DE" sz="800" dirty="0" smtClean="0">
                    <a:solidFill>
                      <a:schemeClr val="accent1"/>
                    </a:solidFill>
                  </a:rPr>
                  <a:t>, User Interfaces</a:t>
                </a:r>
                <a:endParaRPr lang="de-DE" sz="800" dirty="0">
                  <a:solidFill>
                    <a:schemeClr val="accent1"/>
                  </a:solidFill>
                </a:endParaRPr>
              </a:p>
            </p:txBody>
          </p:sp>
        </p:grpSp>
      </p:grpSp>
      <p:pic>
        <p:nvPicPr>
          <p:cNvPr id="3" name="Picture 4" descr="Fortiss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2610481" y="2341417"/>
            <a:ext cx="1628775" cy="485775"/>
          </a:xfrm>
          <a:prstGeom prst="rect">
            <a:avLst/>
          </a:prstGeom>
          <a:noFill/>
        </p:spPr>
      </p:pic>
      <p:sp>
        <p:nvSpPr>
          <p:cNvPr id="4" name="AutoShape 8" descr="data:image/jpeg;base64,/9j/4AAQSkZJRgABAQAAAQABAAD/2wCEAAkGBxQSEhMUExQWFBMUGBwYFxcXExQaFxUXFBUWFhQaFBcbHCggGBolHBcUITEhJSorLi4uFx8zODMsNygtLisBCgoKDg0OGxAQGiwkHyQsLSwsLCwsLCwsLCwsLS0sLC0sLC4sLCwsLCwsLCwsLDQsLCwsLCwsLCwsLCwsLCwtLP/AABEIAIgBcgMBEQACEQEDEQH/xAAbAAEAAgMBAQAAAAAAAAAAAAAABQYDBAcCAf/EAEYQAAECAgUHCAcHAgUFAAAAAAEAAgMRBAUGITESQVFhcXKyIjM0gZGhscEjMkJzgsLRBxMkUmKSohXSFkNT8PEUg6Ph4v/EABoBAQADAQEBAAAAAAAAAAAAAAABAgMGBQT/xAA2EQACAQIDAwoFBAMBAQAAAAAAAQIDEQQFMRIhcTM0QVFhgZGxwdETIjJyoRRC4fAjUrIVJP/aAAwDAQACEQMRAD8A7igCAIAgCAIAgCAIAgCAIAgCAIAgCAIAgCAIAgCAIAgCAIAgCAIAgCAIDHEjNb6zgNpAVZTjHV2BrPraAMYrOpwPgsHjMOv3rxIujAbQQMzi4/pY8+SyeZYfRNvgm/QXR4dX7PyP+L7tg/m4Kksxgt+y++0f+mhc8trvK9VrT/3C4/8AjY5P17krwSfff/lSFzL/ANdEInIN2wn/ADli0+PUaulbjF+riLmM1l+aI1p34LfmeqPFL900u+K9ZEXPH9Vh+1GadkQngYFX9ZTX1VF4+yQueP6zAH+bPVkRj4mSp+vw6/f+JC6Por+jjBzuqHLyUrMcMul+H8C6DrVQRmiHY1vm5Hm9BaJvuXuNpGN1rIeZj/4/VU/9ml/q/wAe42jE+1wzQj1vA8is5Z0lpDxdvRjaJKDWzi0EwIt4BubdeMxX3QxcpRTdOXgTclF9pIQBAEAQBAEAQBAEAQBAEAQBAEAQBAEAQBAEAQBAEAQBAaVOrNkH18rqY4j90pd6+avi6dH67+Dt42t+SGyJjWsYPVhuO0hvhNfBPOIL6Yt8bL3I2jTiWsieyxg25R+i+aWcVX9MUvF+xG0asS0lIODg3Ywec1hLNMS+lLgve42ma0St47sYr+oy8JLCWNxEtZvy8iLsxw/vouH3kTrc7tVI/GrbltS8WN5tw7PRZTdkQxpe8Dwmvojlla15JRXa/a5Ng6g0dnrx8s6ITJ/yNyPD4aH11b/avXeiLIxupMBvqQS7QYkQ97WyCo6uHj9NNv7m/JbhuMf9ScPUbDh7sJs+0gnvVf1Ul9CjHhFetxcxxKfFdjEedWWZdmCpLE1pazfixc1ysXv1ICAIAgCAID1DYXEBoJJuAGJUxi5NJK7YLdUlnhDk+LJz8Q3EN+p/3rXQ4LLVT+ervfV0L3f97S6RPr1iwQBAEAQBAEAQBAEAQBAEAQBAEAQBAEAQBAEAQBAEAQBAEBr0ugw4vrsDtuI2HELGrh6dVfPG4sQ9JspDPqOczUeUPr3rzqmT039Emvyvf8ldkiqRZmK2ZymFoz5UpbZi5fDUyqtHfdW672I2TVbRILecjZR/LCbP+brl86o0I8pUv2RV/wAvcRZGQVhBZzdHBP5opyj+3AdSusTQp8nSXGTv+Bc8x69juuy8kaGANlsOPeonmGIlu2rLs3fyLsj4kQuM3EuOkkk96+OUnJ3k78SDyoAQBAEAQBAEAQBAbFBoT4zslgmc5zAaSVtQoTrS2YL+OJKRdqoqhkAXcp5xcfAaAumwmChh1u3y6X/dEXSsSK+wkIAgCAIAgCAIAgCAIAgCAIAgCAIAgCAIAgCAIAgCAIAgCAIAgCAptqKVFc8sc1zYbTdcZO/UTgfJc3mdWtObg01FeD7b/wBsUkQS8sqEAQABErg+5J0HsU7L6gMk6D2JsvqAyToPYmy+oDJOg9ibL6gffuzoPYVOxLqYH3btB7CmxLqfgD6ILvyu/aVPw5/6vwYPoo7/AMjv2n6J8Kf+r8GCRquookU8oFjM5IkTug47cF9mFy+rWfzLZXW/Rf1Fki50KhshNDWCQ7ydJOcrpKNGFGOzBWRexnWoCAIDFFpLG3Oe1p1uA8VSVWEd0pJd4uZGuBEwZg5wrJpq6B9UgIAgCAIAgCAIAgCAIAgCAIAgPEWM1om5waNJIHiqynGKvJ2AhRmuE2uDhqIPgkZxkrxdwe1YBAEAQBAEAQBAEAQBAJIBJAJIAgCAIAgCAIAgCAIAgCAIAgCA5nGiFzi515cZnrXEzk5ycnqzIs1iohlFbO4ZJA0F2VPwC9rJpv549Cs/G/sXiWZe4WCAIAgCAIAgKxaCvnsiGHC5OT6zpAkkichPMvDx+YVIVHTp7rasq2e7PV4+I/7uJIkjkukAZi+RlqVsvzCdSfw6m/qYTLIvaLBAEAQBAEBR7VRCaQ4HBoAGqYBPeVzGaSbxDT6EiktT5ZaIRSGgYOBB1yBI7woyuTjiEl03EdS8rqC4QBAEBBxbUQQZAPcNIAl1TN68uWbUE7K77UV2kSlCpjIrA9hmD2g5wQvvo1oVobcHuLXNhagIAgIqsbQwIJIc7KcPZaJkbcw6ypSbKuSREPtuzNCcRrc0fVW2SvxDPRrZwXGTmvZrkCO4z7lGyydtE/RaUyI3KhuDm6QfHQVUunczIAgMNLpbITcqI4NbpJ8NJQN2ICk2zgtMmte/XIAd9/crbLKbaMDLbszwnAanNP0U7JHxCXq60ECMQGvk4+y4SJ2Zj1FVaaLKSZKqCwQBARFY2jgQSQXZTh7LBMjacB2qVFlXJIin23ZmhOI1uaPqrbJX4hsUW2UBxk4PZrIBHdf3KNlk7aJ+j0hsRocxwc05wZhVLmVAEBzBcOZFnsT/AJ3wfOvcyb9/d6l4loXuFggCAIAgCAICrWgqKI6IYkMZWViJgEECV08QvCx+X1J1HUpq99UVaPdnakex/wB5EGTIHJbMEzN0zLC6atl+AqU5/EqK1tEEizL2ywQBAEAQBAUS0/SYnw8DVy2Z85l3eRnLUWZ6TD+LhKjLecx7/IR1L2uqNAgCA16efRRNx3CVlX5KXB+QZzcLjDIt9i+aib/ytXQZNyUvu9EXiWFewWCAqdsa9LD9zDMnS5bhiAcGjQVeKM5y6Ckq5mbEKgRXCbYb3DSGOI7ZKLk2ZiiwnNMnAtOggg9hQg2KsrF8B4fDO0ZnDQ4I1clOx06rqa2NDbEbg4YZwcCDsKzasbJ3FZU1sGG6I7Bow0nAAbSiVw3Y5jWVYPjvL4hmcwzNGhoWiVjFu5rwoLnmTWlx0NBJ7AhBmjUCKwTdDe0aSxwHbJLk2ZrKSC7WOr0vP3MUzcBNjji4DFp0kC+eiazkjSEugtiqaFNthXzg4wIRlLnHDG/2Qc2vs0q8V0mc5dBT1czPbITjg0nYCVAPBCkG9VNaPo78phu9puZw169ahq5KdjptCpTYrGxGXtcJjzB1gzCyNk7mdCTmC4cyJWo61FHEU5Jc52TkjAXZU5nrC+7BYtYZTdrt2t3XLJ2Psa0cdxucGjQ1o85q08zxEnuduC97jaZmolp4rTy5PGyR6iLu5aUs2rRfz714MbRa6DTGxWB7DMHtBzg6179GvCtDbhoXTNhaggK4tGIZLIYDnC4k+qDo1leTi8zVNuFNXfX0L3KuRBm0NIn64GrJbLwXmPM8Te+1+EV2mS1R2gdEiCHEA5WDgJXgTkR2r78FmU6lRU6lt+jLJmSu7QuhRDDY0EtlMuniROQA1K+NzKVGp8OCW7W4cj1UVfOjPyHtAMpgtnK7EEFTgcxlXnsTW/sCZPr1ixCVvaFsIljBlvGN/Jbt0nUvMxeZQovYgrv8Iq5EDEtHSDg4N1Bo85rypZniH0pcERtM+wrSRwb3B2otHlJI5piI6tPivYbTLDU9fMjHJIyImidzt0+S9jCZhCu9l7pefAsncl16BJRLT9JifDwBctmfOZd3kZy1NaqqWIMVryCQ2dw1ggLDC1lRqqbV7BG/SrTRnHkyYNQmesn6L66ua15P5bRXj/fAnaZjg2ijtN7g4aC0eUis4ZniIve78V7WG0yz1NW7Y4N2S8Yt8wc4XuYPGwxC6mtUWTubVYc1E3HcJX0V+SlwfkSznC4wyJCrK4iQAQzJIJnIjPIDMdQX14bG1MOmoWs9+8lOxvQrVRQQXNYW5wAQZajNfVHOKqd5JW/vaTtFwDrp5sV0Sdy5ySmxzEiPecXOJ7Tctj52WCxVVNiudEeJtZINBwLjfM6ZCXaqyZeCuXxUNTSrarGUiGWOF/suztOYhSnYhq5yyIwtJabi0kHaDIrQwLn9n8clsVmZpDh8QIPCFWRpA+faBHIbCZmJLj8IAHEUiKhToUMucGjFxAG0mQVjM6nVVWsgQwxg3jncc5KzbubpWNxQSUK2lVNhPbEYJNiTBAwDhfdomPArSLMpqxAUOkGHEY8YscHdhvHYpKI6050gToE1kfQcijRS9znHFxJO0mZWp85ZbG1K2LlRYgymtMmtOBMpknSBMKsmXhG+8vLWgXC4KhqR9cVPDpDCHAB8uS+V7TmvzjUpTsQ1c5hEYWktOIJB2gyK1MC7WApJMOJDPsOBGx4Pm09qzkaQZalU0OYLhzIy0ajuiODWCbjm+ugLSnSlUkowV2SSr7MRwJ8gnQHGfeJL7pZViEr7n2X/AIJ2WQzmkEgiRFxGghec007MqTdkaUWxizM8d7bx3TXp5TVca2x0NflFoljr6mGFBc4eseS3UXXT6hM9S9nHVnRoOS10XeWb3FAXJGZuUSq4sUTYwkabgOqeK+ilhK1VXhHd1k2JiprPRGxGviSaGGYAIJJGGGAXpYPLakainU3JbyVEjrS9JifDwNXxZjzmXd5Ih6nuy3SW7HeC0yvnC4MmOpa66pZhQXuGMpDa4yHjNe7jKzo0ZTWvRxZZ6HPiuRMyRq6pYsYZTQA3S4yB2aV9mHwNWutqO5dbJSueaxqiJAkXgFpuymmYnr0KMRgqtDfJbutBqxoscQQQZEXg6CMF8qbTutSDolWUr72Ex+dwv2i53eCuww1b41KM+vz6fyaIqFqekv2N4QuezPnL7vIrLUiQF55UmYVmY5E+S3UXGfXIXL0o5VXlG+5dl/4LbLIulUZ0Nxa8ScP9zGkL4atKdKWxNWZBlqukmHFY4ZnCew3O7lfDVXSqxkuv8dIRfaw5qJuO4Susr8lLg/I0ZzhcYZGxRKFEiz+7YXSxlKQ6zctqVCrV+iNybG3CqCO5wBYWg4klsgOoreOXYiT2XG3bu9xZl3iiTDLM09wXVJW3GhyELc+cv9gx+Hd7w8LVnLU1hoWRVLhAcrr0fiY/vHeJWq0MJak99nx5cYfpb3E/VVkXpj7QTy4O67xCRFQgqgE6TB3x3Gas9CkdTqayNwgK3bxv4duqIOF4Vo6lJ6FActDI6zHdKC46IZ4Vl0m/QcnC1MDoViD+FG+6fb/ws5amsNCwKpcIDlNc9Ije8fxFarQwepO2AieliN0sn+1wHzKsi0NS8qhqcwXDmRY7FM5cU5wGjtLp+AXs5Mvnm+xfm/sWiWxe+XKJaZgFJfLPI9rRNctmUUsTK3YZvUx2fMqRC2nvaVngH/8ATDj6MLUn7Zn0TN/5XL1s5f8Aij93oy0ioLnih0Wqmygwh+hvCF2OFVqEF2LyNFobS3JKHaXpMT4eBq5XMecy7vJGctT3ZbpLdjvBXyvnC4MmOpN2xfKC0aXjuDivSzeVqKXW/cmWhTlzhQ6NVrMmDDAzMb4Bdlh4qNKKXUjRGKvIYdR408zCetoyh3hZ46KeHnfqb8N4ehz5ciZlzse6cAjQ8gdjT5ldJlDvQt1N+jLx0IK1PSX7G8IXl5nzl93kRLUw1BDyqRCBwnP9oJHeAssBHaxEE+vyRC1L+utNCr21hD0Ts97fAjz7V4ecwXyS4orIrAK8ModHrDmom47hK7OvyUuD8jVnOFxhkW2xY9HE3/lC6DJuTlx9EXiWJewWPEYcl2w+CA4+1bHznQbC9GO+7was5amsNCxKpcIDllfdJj+8d4rVaGEtSb+z/nYu4OJVkWhqPtAPpYW4eJIiepDWe6TB3wrPQrHU6isjcICuW76MPeN8HK0dSk9Dn7loZHVqcfw8T3TuArLpN3ocqWpgbNGrCLDEmRHsE5ya4gTUWJuzL/WaR/rRP3lLIXY/rNI/1on7ylkLs03vJJJMyTMk4km8kqSCx2CYf+oecwhkHrc2XgexVloXhqX1ZmpzBcOZFnsSOe+D517eSrfUfD1LxLQvdLFGtV0l2xvguXzTnL4IpLU16j6RC3ljgucQ4kLUsFtOah7/AMrl62c8lH7vRlpFRXPlDo1W8zC3G8IXZYbkYcF5GqNlbAodpekxPh4Grlcx5zLu8kZy1Pdlukt2O8FfK+cLgyY6kvbQ+jh73ylffnPJx4+hMiolc+yh0qh82zdHgF2lLk48Eaow1zzEb3buErLG83qfa/IhnPFyBmXGxvMu94eFi6PJ+Rf3eiLx0IS1PSX7G8IXmZnzl93kRLU82Z6TD+LhKrlvOY9/kRHUva6o0K5bT1IW8fBeNnP0R4+hWRU14BQ6NT+aibjuErsq/JS4PyNHoc5XGmZbbF83E3/lC6DJuTlx9EXiWJewWPEY8k7D4IDj7VsfOdBsL0b43eAWctTWGhYlUuEBy2vx+Jjb58VqtDCWpM/Z/wA7F3BxKsi0NR9oHOwtw8SRE9SIs30qDveRVnoVjqdQWRuEBXrc9G+NvmrR1KT0OeuWhkdWp3RonuncBWXSbvQ5UtTAs1nbNspEL7xz3tOURJuTKQlpGtUcrF4xuiT/AMEwv9SJ/D+1RtFthD/BML/Uifw/tTaGwjIyxcDO+Ietv9qbTGwiaq6rocBuTDbkg4nEnaSobuWSSNtQScwXDmRZrEm+N8Hzr28le+ovt9S8S0r3SxRrVdIdsb4Ll805y+CKS1Neoh+Ihb3kVjgecQ4kLUsFtOah7/yuXrZzyUfu9GWkVFc+UOjVbzMLcbwhdlhuRhwXkao2VsCh2l6TE+HgauVzHnMu7yRnLU92W6S3Y7wV8r5wuDJjqS9tB6OHv/KV9+c8nHj6MmRUSufKHSaA6cKGdLG8IXZ0HenF9i8jVGGuT6CNuO72kLLG83qfa/Ih6HPVyJmXCxnMv94eBi6HJuRl93oi8dCEtQfxL9jeELzcz5zLu8istT5ZnpMP4uEqMt5zHv8AIR1L2uqNCuW09SFvHwXjZz9EePoVkVIrwGUOjU3mX+7dwldlW5GXB+Ro9DnS40zLbYvm4m/8oXQZNycuPoi8SxL2CxjpA5Lth8EByALY+c6BYM/h3e8PC1Zy1NYaFjVS4QHLbQOnSY++e4yWq0MJak39nw9JG3W+JVZF6Z5+0DnYW4eJIkT1IizfSoO95FWehWOp1BZG4QFetz0b42+atHUpPQ58VoZHVoonRyNMM8Cy6TfoOUhamB0Gw3Rvjd5LOWprDQsKqXCArtNtfBhvLA178kyJGTKYxlM3q2yUc0StU1pDpDMqHO4yIIkQdahqxZO5uqCTmcZknOGgkdhkuJmrSa6mzIn7FxQHxG53NBGvJJnxL1smklUnHrS/F/ctEtq6AuUO0kUOpESWaQ6wBPvmuVzGaliJW6Nxm9TzZ1k6TD1EnsaVXL43xMO/yYWpO205qHv/ACuXqZzyUfu9GWkVFc+UOjVbzMLcbwhdlhuRhwXkao2VsCh2l6TE+HgauVzHnMu7yRnLU92W6S3Y7wV8r5wuDJjqWG1cDKgEj2CHdWB7ivWzSnt4dtdG8tLQpC5gzJ2qLRmEwMe3KaMCDeBoM8V6uEzN0obE1dLQspHiubQGM3Ia3JacZmZMrwNQVcZmLrx2Iqy6ethu5CrzCpcLGcy/3h4GLocm5GX3eiLx0IO0/SYnw8DV5uZ85l3eRWWosz0mH8XCVGW85j3+QjqXtdUaFctp6kLePgvGzn6I8fQrIqRXgFDpFMb6J4/QR/Ers6qvSkux+Rp0HNwuMRmWyxbuREGfKB7R/wCivfyZrYku30LxLIvZLHxwmgORR4RY5zTi0kHqMlqfOWmwdYBpfBcZFxym6zKThtkAeoqskaQfQXVUNDBTaW2Exz3mTWie3QBrKEN2OUUiKXuc84ucXHa4knxWpgW77PoRlGfmJa0bRlE+IVZGlM1vtA52FuHiSJE9SHs90mDvhWehWOp1FZG4QFct30Ye8b4OVo6lJ6FAK0MjrcJs4YGloHaFifQclewtJBuIMjtFxWx85b7BU8DLgkyJOU3XdJwHYD2qkkaQfQXJUNDUrSmtgwnxHHAXa3ZgOtSlchuyOULUwLxYCCRCiuzOcAPhH/13LORrAtSqXKRaegmHGLgOREvB/V7Q7b+tcxmWHdKs5LSW/v6fcpJETCiFpDmkgjAjEL4IycXtRdmVJB9e0giRiHqDQe0BfU8wxLVtv8L2JuyNXxkFnsfQTyoxFxGS3X+Y90u1e5lGHe+s+C9S8UZ7ac1D3/lctM55KP3ejEiornyh0areZhbjeELssNyMOC8jRGytiSh2kP4mJ8PA1cpmPOZd3kjN6nuy3SW7HeC0yvnC4MR1Lw9oIIN4NxGkFdM0mrM0KXW1nokMkwwXszSvc3URn2hc3istqU3emrx/KKNEUKK8mWQ+ejId9F8Hwal7bL8GQbrajjZD3ubkNa0u5WJkJyA+sl9P6Ct8OVSSskm9+u7s9xZkaviILhYzmX+8PAxdDk3Iy+70ReOhB2n6TE+HgavNzPnMu7yKy1Fmekw/i4Soy3nMe/yEdS9rqjQrltPUhbx8F42c/RHj6FZFSK8AodOF42hdut6NTnNOophRHMPsm7WPZPZJcbWoujUdN9Hl0GbPECO5hmxxadIJCrCpODvFtPsINllcR2mf3rjLMTMHaFusdiIu+2ybsv8ABflNB0gHtC6yL2opmhSraVMWvMdgm13ry9l2E9h8dq1i+gynHpKsCrlCUg2jpLRIRSRrDXHtImq7KLbTNSm1hFjGcR7nywBwGwC4KbENtmKjUd0RwYwFznXAD/dw1oQdPqWrhR4LYYvIvcdLjifLYAs27m6VkVT7QOdhbh4laJnPUh7PdJg74VnoVjqdRWRuEBXLd9GHvG+DlaOpSehQCtDI67RvUbujwWJ9BSLZVMWPMZgnDeZul7LjjPUdOnqV4synHpK01xBBBkRgRiNiuUJWHaWlNEhFPW1hPaRMquyi20zSptPiRjOI9zyMJm4bALgpsQ22eaDQ3xnhjBNx7AM5OgIErnUasoQgwmQ24NGOkm8nrM1m3c2SsjaUEmKlUZsRpa8ZTTm+mgrOrShVjszV0Ct0uyZn6N4loeMOsfReNVyd3/xy8ff+CuyagstG0s/cf7V8/wD5NfrXi/YjZZIUGyrQQYrsr9Lbh1nE9y+yhlEYu9V37Fp/fAlRLGxoAAAkBcAMAvYSSVkWNStKA2OzIcZXzBGYj/krDE4aOIhsSIauQkKyV/KizboDZE9c7l5ccm3/ADT3di/kjZLMxoAAFwFw2Be2kkrIsfVIISt7PCM/LD8hxxumDK4HESuXmYvLVXntqVn07rlXG56qaoRAcXl2W6UhdICeOczKtg8uWHltt3fgSlY36ypzYLC90zmAGJJwC+rEYiNCG3IN2IOj2sBdy4eS3SHTI2iQmvLp5ynL54WXY7+hG0WVjgQCLwbwdIK9pNNXRY1K4cBAjT/I7vaQF8+MaWHnf/V+RDOeLkDMuVjh6B2t54WrpMoX+B8X5IvHQ91zUAjuyw7IdKRumDLDPcVbGZcq8ttOz8Q1cVPUAgOyy7LdKQukBPHPeUweXKhLbbu/AJWJpekWNGt6tEdgaTkkGYOMjheM4Xy4vCxxENlu1t6ZDVyHg2SAIyok25wGyn1zuXnQyZJ/NO64fyRslmXtljRrOqoccDLEnDBwxH1C+XE4SniF82vWtSGrkFEsk72YolrafIry5ZNL9s/x/JXZPdHsneMuJMZw1uOqZNytTybf88t3Yidks4El7i3Fg4TuN4KArtY2PgxCTDJhE5gJt/bm6irKRRwREvsTFzRGEaw4fVTtFdhmejWIP+ZFu0Nb5k+SbRPwyyVXVMKjiUNsicXG9x2nyFyq3cukkbygkja6qWHSQ3LmC3BzZTvxBniMFKdiHG5qVTZeFAeImU57hhOUhO6cgMVLlchQSJ1VLBAa1Y0FkaG6G/1ToxBF4IOlSnYhq5BQLFwQ4Fz3uAPqnJAOoyGCnaK7CLMqlz45oIIImDiDgdqArlY2OhPJMMmETmlNvUMR2qykUcERTrExZ3RGEaw4d0ip2iuwzYo1iL/SRbtDG+Z+ibROwWWrqthwG5MNoE8Ti47Sqt3LpJG4oJCAIAgCAIAgCAIAgCAIAgIy0dDMWA4Nvc3lAaZYjsJXw5hRdWg0tVvIa3FDXKmZYamtEITAyI1xDfVLZTloIJC9fB5mqVNQqJu2lv6iyka1d16Y4yWjJh4kHF0sJ6BqWONzB4hbMVaP5YbuQ684qdBqSiGFBY0+tKbtrjMjqnLqXXYKi6NCMXr08XvNEby+okIAgCAIAgCAIAgCAIAgCAIAgCAIAgCAIAgCAIAgCAIAgCAIAgCAIAgCAIAgCAIAgCAIAgKzXdnC4l8GV95ZhfpacOpeJjcscm50e9exVxK3Ho72GT2ubtaQvFnSnDdKLXFFT5Ao73mTGudsBP8AwkKU5u0Yt8ECz1FZ4sIiRZZQvazGR0uOcr3MDlrg1Uq69C6uPb/eFkiyL2SwQBAEAQBAEAQBAEAQBAEAQBAEAQBAEAQBAEAQBAEAQBAEAQBAE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AutoShape 10" descr="data:image/jpeg;base64,/9j/4AAQSkZJRgABAQAAAQABAAD/2wCEAAkGBxQSEhMUExQWFBMUGBwYFxcXExQaFxUXFBUWFhQaFBcbHCggGBolHBcUITEhJSorLi4uFx8zODMsNygtLisBCgoKDg0OGxAQGiwkHyQsLSwsLCwsLCwsLCwsLS0sLC0sLC4sLCwsLCwsLCwsLDQsLCwsLCwsLCwsLCwsLCwtLP/AABEIAIgBcgMBEQACEQEDEQH/xAAbAAEAAgMBAQAAAAAAAAAAAAAABQYDBAcCAf/EAEYQAAECAgUHCAcHAgUFAAAAAAEAAgMRBAUGITESQVFhcXKyIjM0gZGhscEjMkJzgsLRBxMkUmKSohXSFkNT8PEUg6Ph4v/EABoBAQADAQEBAAAAAAAAAAAAAAABAgMGBQT/xAA2EQACAQIDAwoFBAMBAQAAAAAAAQIDEQQFMRIhcTM0QVFhgZGxwdETIjJyoRRC4fAjUrIVJP/aAAwDAQACEQMRAD8A7igCAIAgCAIAgCAIAgCAIAgCAIAgCAIAgCAIAgCAIAgCAIAgCAIAgCAIDHEjNb6zgNpAVZTjHV2BrPraAMYrOpwPgsHjMOv3rxIujAbQQMzi4/pY8+SyeZYfRNvgm/QXR4dX7PyP+L7tg/m4Kksxgt+y++0f+mhc8trvK9VrT/3C4/8AjY5P17krwSfff/lSFzL/ANdEInIN2wn/ADli0+PUaulbjF+riLmM1l+aI1p34LfmeqPFL900u+K9ZEXPH9Vh+1GadkQngYFX9ZTX1VF4+yQueP6zAH+bPVkRj4mSp+vw6/f+JC6Por+jjBzuqHLyUrMcMul+H8C6DrVQRmiHY1vm5Hm9BaJvuXuNpGN1rIeZj/4/VU/9ml/q/wAe42jE+1wzQj1vA8is5Z0lpDxdvRjaJKDWzi0EwIt4BubdeMxX3QxcpRTdOXgTclF9pIQBAEAQBAEAQBAEAQBAEAQBAEAQBAEAQBAEAQBAEAQBAaVOrNkH18rqY4j90pd6+avi6dH67+Dt42t+SGyJjWsYPVhuO0hvhNfBPOIL6Yt8bL3I2jTiWsieyxg25R+i+aWcVX9MUvF+xG0asS0lIODg3Ywec1hLNMS+lLgve42ma0St47sYr+oy8JLCWNxEtZvy8iLsxw/vouH3kTrc7tVI/GrbltS8WN5tw7PRZTdkQxpe8Dwmvojlla15JRXa/a5Ng6g0dnrx8s6ITJ/yNyPD4aH11b/avXeiLIxupMBvqQS7QYkQ97WyCo6uHj9NNv7m/JbhuMf9ScPUbDh7sJs+0gnvVf1Ul9CjHhFetxcxxKfFdjEedWWZdmCpLE1pazfixc1ysXv1ICAIAgCAID1DYXEBoJJuAGJUxi5NJK7YLdUlnhDk+LJz8Q3EN+p/3rXQ4LLVT+ervfV0L3f97S6RPr1iwQBAEAQBAEAQBAEAQBAEAQBAEAQBAEAQBAEAQBAEAQBAEBr0ugw4vrsDtuI2HELGrh6dVfPG4sQ9JspDPqOczUeUPr3rzqmT039Emvyvf8ldkiqRZmK2ZymFoz5UpbZi5fDUyqtHfdW672I2TVbRILecjZR/LCbP+brl86o0I8pUv2RV/wAvcRZGQVhBZzdHBP5opyj+3AdSusTQp8nSXGTv+Bc8x69juuy8kaGANlsOPeonmGIlu2rLs3fyLsj4kQuM3EuOkkk96+OUnJ3k78SDyoAQBAEAQBAEAQBAbFBoT4zslgmc5zAaSVtQoTrS2YL+OJKRdqoqhkAXcp5xcfAaAumwmChh1u3y6X/dEXSsSK+wkIAgCAIAgCAIAgCAIAgCAIAgCAIAgCAIAgCAIAgCAIAgCAIAgCAptqKVFc8sc1zYbTdcZO/UTgfJc3mdWtObg01FeD7b/wBsUkQS8sqEAQABErg+5J0HsU7L6gMk6D2JsvqAyToPYmy+oDJOg9ibL6gffuzoPYVOxLqYH3btB7CmxLqfgD6ILvyu/aVPw5/6vwYPoo7/AMjv2n6J8Kf+r8GCRquookU8oFjM5IkTug47cF9mFy+rWfzLZXW/Rf1Fki50KhshNDWCQ7ydJOcrpKNGFGOzBWRexnWoCAIDFFpLG3Oe1p1uA8VSVWEd0pJd4uZGuBEwZg5wrJpq6B9UgIAgCAIAgCAIAgCAIAgCAIAgPEWM1om5waNJIHiqynGKvJ2AhRmuE2uDhqIPgkZxkrxdwe1YBAEAQBAEAQBAEAQBAJIBJAJIAgCAIAgCAIAgCAIAgCAIAgCA5nGiFzi515cZnrXEzk5ycnqzIs1iohlFbO4ZJA0F2VPwC9rJpv549Cs/G/sXiWZe4WCAIAgCAIAgKxaCvnsiGHC5OT6zpAkkichPMvDx+YVIVHTp7rasq2e7PV4+I/7uJIkjkukAZi+RlqVsvzCdSfw6m/qYTLIvaLBAEAQBAEBR7VRCaQ4HBoAGqYBPeVzGaSbxDT6EiktT5ZaIRSGgYOBB1yBI7woyuTjiEl03EdS8rqC4QBAEBBxbUQQZAPcNIAl1TN68uWbUE7K77UV2kSlCpjIrA9hmD2g5wQvvo1oVobcHuLXNhagIAgIqsbQwIJIc7KcPZaJkbcw6ypSbKuSREPtuzNCcRrc0fVW2SvxDPRrZwXGTmvZrkCO4z7lGyydtE/RaUyI3KhuDm6QfHQVUunczIAgMNLpbITcqI4NbpJ8NJQN2ICk2zgtMmte/XIAd9/crbLKbaMDLbszwnAanNP0U7JHxCXq60ECMQGvk4+y4SJ2Zj1FVaaLKSZKqCwQBARFY2jgQSQXZTh7LBMjacB2qVFlXJIin23ZmhOI1uaPqrbJX4hsUW2UBxk4PZrIBHdf3KNlk7aJ+j0hsRocxwc05wZhVLmVAEBzBcOZFnsT/AJ3wfOvcyb9/d6l4loXuFggCAIAgCAICrWgqKI6IYkMZWViJgEECV08QvCx+X1J1HUpq99UVaPdnakex/wB5EGTIHJbMEzN0zLC6atl+AqU5/EqK1tEEizL2ywQBAEAQBAUS0/SYnw8DVy2Z85l3eRnLUWZ6TD+LhKjLecx7/IR1L2uqNAgCA16efRRNx3CVlX5KXB+QZzcLjDIt9i+aib/ytXQZNyUvu9EXiWFewWCAqdsa9LD9zDMnS5bhiAcGjQVeKM5y6Ckq5mbEKgRXCbYb3DSGOI7ZKLk2ZiiwnNMnAtOggg9hQg2KsrF8B4fDO0ZnDQ4I1clOx06rqa2NDbEbg4YZwcCDsKzasbJ3FZU1sGG6I7Bow0nAAbSiVw3Y5jWVYPjvL4hmcwzNGhoWiVjFu5rwoLnmTWlx0NBJ7AhBmjUCKwTdDe0aSxwHbJLk2ZrKSC7WOr0vP3MUzcBNjji4DFp0kC+eiazkjSEugtiqaFNthXzg4wIRlLnHDG/2Qc2vs0q8V0mc5dBT1czPbITjg0nYCVAPBCkG9VNaPo78phu9puZw169ahq5KdjptCpTYrGxGXtcJjzB1gzCyNk7mdCTmC4cyJWo61FHEU5Jc52TkjAXZU5nrC+7BYtYZTdrt2t3XLJ2Psa0cdxucGjQ1o85q08zxEnuduC97jaZmolp4rTy5PGyR6iLu5aUs2rRfz714MbRa6DTGxWB7DMHtBzg6179GvCtDbhoXTNhaggK4tGIZLIYDnC4k+qDo1leTi8zVNuFNXfX0L3KuRBm0NIn64GrJbLwXmPM8Te+1+EV2mS1R2gdEiCHEA5WDgJXgTkR2r78FmU6lRU6lt+jLJmSu7QuhRDDY0EtlMuniROQA1K+NzKVGp8OCW7W4cj1UVfOjPyHtAMpgtnK7EEFTgcxlXnsTW/sCZPr1ixCVvaFsIljBlvGN/Jbt0nUvMxeZQovYgrv8Iq5EDEtHSDg4N1Bo85rypZniH0pcERtM+wrSRwb3B2otHlJI5piI6tPivYbTLDU9fMjHJIyImidzt0+S9jCZhCu9l7pefAsncl16BJRLT9JifDwBctmfOZd3kZy1NaqqWIMVryCQ2dw1ggLDC1lRqqbV7BG/SrTRnHkyYNQmesn6L66ua15P5bRXj/fAnaZjg2ijtN7g4aC0eUis4ZniIve78V7WG0yz1NW7Y4N2S8Yt8wc4XuYPGwxC6mtUWTubVYc1E3HcJX0V+SlwfkSznC4wyJCrK4iQAQzJIJnIjPIDMdQX14bG1MOmoWs9+8lOxvQrVRQQXNYW5wAQZajNfVHOKqd5JW/vaTtFwDrp5sV0Sdy5ySmxzEiPecXOJ7Tctj52WCxVVNiudEeJtZINBwLjfM6ZCXaqyZeCuXxUNTSrarGUiGWOF/suztOYhSnYhq5yyIwtJabi0kHaDIrQwLn9n8clsVmZpDh8QIPCFWRpA+faBHIbCZmJLj8IAHEUiKhToUMucGjFxAG0mQVjM6nVVWsgQwxg3jncc5KzbubpWNxQSUK2lVNhPbEYJNiTBAwDhfdomPArSLMpqxAUOkGHEY8YscHdhvHYpKI6050gToE1kfQcijRS9znHFxJO0mZWp85ZbG1K2LlRYgymtMmtOBMpknSBMKsmXhG+8vLWgXC4KhqR9cVPDpDCHAB8uS+V7TmvzjUpTsQ1c5hEYWktOIJB2gyK1MC7WApJMOJDPsOBGx4Pm09qzkaQZalU0OYLhzIy0ajuiODWCbjm+ugLSnSlUkowV2SSr7MRwJ8gnQHGfeJL7pZViEr7n2X/AIJ2WQzmkEgiRFxGghec007MqTdkaUWxizM8d7bx3TXp5TVca2x0NflFoljr6mGFBc4eseS3UXXT6hM9S9nHVnRoOS10XeWb3FAXJGZuUSq4sUTYwkabgOqeK+ilhK1VXhHd1k2JiprPRGxGviSaGGYAIJJGGGAXpYPLakainU3JbyVEjrS9JifDwNXxZjzmXd5Ih6nuy3SW7HeC0yvnC4MmOpa66pZhQXuGMpDa4yHjNe7jKzo0ZTWvRxZZ6HPiuRMyRq6pYsYZTQA3S4yB2aV9mHwNWutqO5dbJSueaxqiJAkXgFpuymmYnr0KMRgqtDfJbutBqxoscQQQZEXg6CMF8qbTutSDolWUr72Ex+dwv2i53eCuww1b41KM+vz6fyaIqFqekv2N4QuezPnL7vIrLUiQF55UmYVmY5E+S3UXGfXIXL0o5VXlG+5dl/4LbLIulUZ0Nxa8ScP9zGkL4atKdKWxNWZBlqukmHFY4ZnCew3O7lfDVXSqxkuv8dIRfaw5qJuO4Susr8lLg/I0ZzhcYZGxRKFEiz+7YXSxlKQ6zctqVCrV+iNybG3CqCO5wBYWg4klsgOoreOXYiT2XG3bu9xZl3iiTDLM09wXVJW3GhyELc+cv9gx+Hd7w8LVnLU1hoWRVLhAcrr0fiY/vHeJWq0MJak99nx5cYfpb3E/VVkXpj7QTy4O67xCRFQgqgE6TB3x3Gas9CkdTqayNwgK3bxv4duqIOF4Vo6lJ6FActDI6zHdKC46IZ4Vl0m/QcnC1MDoViD+FG+6fb/ws5amsNCwKpcIDlNc9Ije8fxFarQwepO2AieliN0sn+1wHzKsi0NS8qhqcwXDmRY7FM5cU5wGjtLp+AXs5Mvnm+xfm/sWiWxe+XKJaZgFJfLPI9rRNctmUUsTK3YZvUx2fMqRC2nvaVngH/8ATDj6MLUn7Zn0TN/5XL1s5f8Aij93oy0ioLnih0Wqmygwh+hvCF2OFVqEF2LyNFobS3JKHaXpMT4eBq5XMecy7vJGctT3ZbpLdjvBXyvnC4MmOpN2xfKC0aXjuDivSzeVqKXW/cmWhTlzhQ6NVrMmDDAzMb4Bdlh4qNKKXUjRGKvIYdR408zCetoyh3hZ46KeHnfqb8N4ehz5ciZlzse6cAjQ8gdjT5ldJlDvQt1N+jLx0IK1PSX7G8IXl5nzl93kRLUw1BDyqRCBwnP9oJHeAssBHaxEE+vyRC1L+utNCr21hD0Ts97fAjz7V4ecwXyS4orIrAK8ModHrDmom47hK7OvyUuD8jVnOFxhkW2xY9HE3/lC6DJuTlx9EXiWJewWPEYcl2w+CA4+1bHznQbC9GO+7was5amsNCxKpcIDllfdJj+8d4rVaGEtSb+z/nYu4OJVkWhqPtAPpYW4eJIiepDWe6TB3wrPQrHU6isjcICuW76MPeN8HK0dSk9Dn7loZHVqcfw8T3TuArLpN3ocqWpgbNGrCLDEmRHsE5ya4gTUWJuzL/WaR/rRP3lLIXY/rNI/1on7ylkLs03vJJJMyTMk4km8kqSCx2CYf+oecwhkHrc2XgexVloXhqX1ZmpzBcOZFnsSOe+D517eSrfUfD1LxLQvdLFGtV0l2xvguXzTnL4IpLU16j6RC3ljgucQ4kLUsFtOah7/AMrl62c8lH7vRlpFRXPlDo1W8zC3G8IXZYbkYcF5GqNlbAodpekxPh4Grlcx5zLu8kZy1Pdlukt2O8FfK+cLgyY6kvbQ+jh73ylffnPJx4+hMiolc+yh0qh82zdHgF2lLk48Eaow1zzEb3buErLG83qfa/IhnPFyBmXGxvMu94eFi6PJ+Rf3eiLx0IS1PSX7G8IXmZnzl93kRLU82Z6TD+LhKrlvOY9/kRHUva6o0K5bT1IW8fBeNnP0R4+hWRU14BQ6NT+aibjuErsq/JS4PyNHoc5XGmZbbF83E3/lC6DJuTlx9EXiWJewWPEY8k7D4IDj7VsfOdBsL0b43eAWctTWGhYlUuEBy2vx+Jjb58VqtDCWpM/Z/wA7F3BxKsi0NR9oHOwtw8SRE9SIs30qDveRVnoVjqdQWRuEBXrc9G+NvmrR1KT0OeuWhkdWp3RonuncBWXSbvQ5UtTAs1nbNspEL7xz3tOURJuTKQlpGtUcrF4xuiT/AMEwv9SJ/D+1RtFthD/BML/Uifw/tTaGwjIyxcDO+Ietv9qbTGwiaq6rocBuTDbkg4nEnaSobuWSSNtQScwXDmRZrEm+N8Hzr28le+ovt9S8S0r3SxRrVdIdsb4Ll805y+CKS1Neoh+Ihb3kVjgecQ4kLUsFtOah7/yuXrZzyUfu9GWkVFc+UOjVbzMLcbwhdlhuRhwXkao2VsCh2l6TE+HgauVzHnMu7yRnLU92W6S3Y7wV8r5wuDJjqS9tB6OHv/KV9+c8nHj6MmRUSufKHSaA6cKGdLG8IXZ0HenF9i8jVGGuT6CNuO72kLLG83qfa/Ih6HPVyJmXCxnMv94eBi6HJuRl93oi8dCEtQfxL9jeELzcz5zLu8istT5ZnpMP4uEqMt5zHv8AIR1L2uqNCuW09SFvHwXjZz9EePoVkVIrwGUOjU3mX+7dwldlW5GXB+Ro9DnS40zLbYvm4m/8oXQZNycuPoi8SxL2CxjpA5Lth8EByALY+c6BYM/h3e8PC1Zy1NYaFjVS4QHLbQOnSY++e4yWq0MJak39nw9JG3W+JVZF6Z5+0DnYW4eJIkT1IizfSoO95FWehWOp1BZG4QFetz0b42+atHUpPQ58VoZHVoonRyNMM8Cy6TfoOUhamB0Gw3Rvjd5LOWprDQsKqXCArtNtfBhvLA178kyJGTKYxlM3q2yUc0StU1pDpDMqHO4yIIkQdahqxZO5uqCTmcZknOGgkdhkuJmrSa6mzIn7FxQHxG53NBGvJJnxL1smklUnHrS/F/ctEtq6AuUO0kUOpESWaQ6wBPvmuVzGaliJW6Nxm9TzZ1k6TD1EnsaVXL43xMO/yYWpO205qHv/ACuXqZzyUfu9GWkVFc+UOjVbzMLcbwhdlhuRhwXkao2VsCh2l6TE+HgauVzHnMu7yRnLU92W6S3Y7wV8r5wuDJjqWG1cDKgEj2CHdWB7ivWzSnt4dtdG8tLQpC5gzJ2qLRmEwMe3KaMCDeBoM8V6uEzN0obE1dLQspHiubQGM3Ia3JacZmZMrwNQVcZmLrx2Iqy6ethu5CrzCpcLGcy/3h4GLocm5GX3eiLx0IO0/SYnw8DV5uZ85l3eRWWosz0mH8XCVGW85j3+QjqXtdUaFctp6kLePgvGzn6I8fQrIqRXgFDpFMb6J4/QR/Ers6qvSkux+Rp0HNwuMRmWyxbuREGfKB7R/wCivfyZrYku30LxLIvZLHxwmgORR4RY5zTi0kHqMlqfOWmwdYBpfBcZFxym6zKThtkAeoqskaQfQXVUNDBTaW2Exz3mTWie3QBrKEN2OUUiKXuc84ucXHa4knxWpgW77PoRlGfmJa0bRlE+IVZGlM1vtA52FuHiSJE9SHs90mDvhWehWOp1FZG4QFct30Ye8b4OVo6lJ6FAK0MjrcJs4YGloHaFifQclewtJBuIMjtFxWx85b7BU8DLgkyJOU3XdJwHYD2qkkaQfQXJUNDUrSmtgwnxHHAXa3ZgOtSlchuyOULUwLxYCCRCiuzOcAPhH/13LORrAtSqXKRaegmHGLgOREvB/V7Q7b+tcxmWHdKs5LSW/v6fcpJETCiFpDmkgjAjEL4IycXtRdmVJB9e0giRiHqDQe0BfU8wxLVtv8L2JuyNXxkFnsfQTyoxFxGS3X+Y90u1e5lGHe+s+C9S8UZ7ac1D3/lctM55KP3ejEiornyh0areZhbjeELssNyMOC8jRGytiSh2kP4mJ8PA1cpmPOZd3kjN6nuy3SW7HeC0yvnC4MR1Lw9oIIN4NxGkFdM0mrM0KXW1nokMkwwXszSvc3URn2hc3istqU3emrx/KKNEUKK8mWQ+ejId9F8Hwal7bL8GQbrajjZD3ubkNa0u5WJkJyA+sl9P6Ct8OVSSskm9+u7s9xZkaviILhYzmX+8PAxdDk3Iy+70ReOhB2n6TE+HgavNzPnMu7yKy1Fmekw/i4Soy3nMe/yEdS9rqjQrltPUhbx8F42c/RHj6FZFSK8AodOF42hdut6NTnNOophRHMPsm7WPZPZJcbWoujUdN9Hl0GbPECO5hmxxadIJCrCpODvFtPsINllcR2mf3rjLMTMHaFusdiIu+2ybsv8ABflNB0gHtC6yL2opmhSraVMWvMdgm13ry9l2E9h8dq1i+gynHpKsCrlCUg2jpLRIRSRrDXHtImq7KLbTNSm1hFjGcR7nywBwGwC4KbENtmKjUd0RwYwFznXAD/dw1oQdPqWrhR4LYYvIvcdLjifLYAs27m6VkVT7QOdhbh4laJnPUh7PdJg74VnoVjqdRWRuEBXLd9GHvG+DlaOpSehQCtDI67RvUbujwWJ9BSLZVMWPMZgnDeZul7LjjPUdOnqV4synHpK01xBBBkRgRiNiuUJWHaWlNEhFPW1hPaRMquyi20zSptPiRjOI9zyMJm4bALgpsQ22eaDQ3xnhjBNx7AM5OgIErnUasoQgwmQ24NGOkm8nrM1m3c2SsjaUEmKlUZsRpa8ZTTm+mgrOrShVjszV0Ct0uyZn6N4loeMOsfReNVyd3/xy8ff+CuyagstG0s/cf7V8/wD5NfrXi/YjZZIUGyrQQYrsr9Lbh1nE9y+yhlEYu9V37Fp/fAlRLGxoAAAkBcAMAvYSSVkWNStKA2OzIcZXzBGYj/krDE4aOIhsSIauQkKyV/KizboDZE9c7l5ccm3/ADT3di/kjZLMxoAAFwFw2Be2kkrIsfVIISt7PCM/LD8hxxumDK4HESuXmYvLVXntqVn07rlXG56qaoRAcXl2W6UhdICeOczKtg8uWHltt3fgSlY36ypzYLC90zmAGJJwC+rEYiNCG3IN2IOj2sBdy4eS3SHTI2iQmvLp5ynL54WXY7+hG0WVjgQCLwbwdIK9pNNXRY1K4cBAjT/I7vaQF8+MaWHnf/V+RDOeLkDMuVjh6B2t54WrpMoX+B8X5IvHQ91zUAjuyw7IdKRumDLDPcVbGZcq8ttOz8Q1cVPUAgOyy7LdKQukBPHPeUweXKhLbbu/AJWJpekWNGt6tEdgaTkkGYOMjheM4Xy4vCxxENlu1t6ZDVyHg2SAIyok25wGyn1zuXnQyZJ/NO64fyRslmXtljRrOqoccDLEnDBwxH1C+XE4SniF82vWtSGrkFEsk72YolrafIry5ZNL9s/x/JXZPdHsneMuJMZw1uOqZNytTybf88t3Yidks4El7i3Fg4TuN4KArtY2PgxCTDJhE5gJt/bm6irKRRwREvsTFzRGEaw4fVTtFdhmejWIP+ZFu0Nb5k+SbRPwyyVXVMKjiUNsicXG9x2nyFyq3cukkbygkja6qWHSQ3LmC3BzZTvxBniMFKdiHG5qVTZeFAeImU57hhOUhO6cgMVLlchQSJ1VLBAa1Y0FkaG6G/1ToxBF4IOlSnYhq5BQLFwQ4Fz3uAPqnJAOoyGCnaK7CLMqlz45oIIImDiDgdqArlY2OhPJMMmETmlNvUMR2qykUcERTrExZ3RGEaw4d0ip2iuwzYo1iL/SRbtDG+Z+ibROwWWrqthwG5MNoE8Ti47Sqt3LpJG4oJCAIAgCAIAgCAIAgCAIAgIy0dDMWA4Nvc3lAaZYjsJXw5hRdWg0tVvIa3FDXKmZYamtEITAyI1xDfVLZTloIJC9fB5mqVNQqJu2lv6iyka1d16Y4yWjJh4kHF0sJ6BqWONzB4hbMVaP5YbuQ684qdBqSiGFBY0+tKbtrjMjqnLqXXYKi6NCMXr08XvNEby+okIAgCAIAgCAIAgCAIAgCAIAgCAIAgCAIAgCAIAgCAIAgCAIAgCAIAgCAIAgCAIAgCAIAgKzXdnC4l8GV95ZhfpacOpeJjcscm50e9exVxK3Ho72GT2ubtaQvFnSnDdKLXFFT5Ao73mTGudsBP8AwkKU5u0Yt8ECz1FZ4sIiRZZQvazGR0uOcr3MDlrg1Uq69C6uPb/eFkiyL2SwQBAEAQBAEAQBAEAQBAEAQBAEAQBAEAQBAEAQBAEAQBAEAQBAEB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" name="AutoShape 12" descr="data:image/jpeg;base64,/9j/4AAQSkZJRgABAQAAAQABAAD/2wCEAAkGBxQSEhMUExQWFBMUGBwYFxcXExQaFxUXFBUWFhQaFBcbHCggGBolHBcUITEhJSorLi4uFx8zODMsNygtLisBCgoKDg0OGxAQGiwkHyQsLSwsLCwsLCwsLCwsLS0sLC0sLC4sLCwsLCwsLCwsLDQsLCwsLCwsLCwsLCwsLCwtLP/AABEIAIgBcgMBEQACEQEDEQH/xAAbAAEAAgMBAQAAAAAAAAAAAAAABQYDBAcCAf/EAEYQAAECAgUHCAcHAgUFAAAAAAEAAgMRBAUGITESQVFhcXKyIjM0gZGhscEjMkJzgsLRBxMkUmKSohXSFkNT8PEUg6Ph4v/EABoBAQADAQEBAAAAAAAAAAAAAAABAgMGBQT/xAA2EQACAQIDAwoFBAMBAQAAAAAAAQIDEQQFMRIhcTM0QVFhgZGxwdETIjJyoRRC4fAjUrIVJP/aAAwDAQACEQMRAD8A7igCAIAgCAIAgCAIAgCAIAgCAIAgCAIAgCAIAgCAIAgCAIAgCAIAgCAIDHEjNb6zgNpAVZTjHV2BrPraAMYrOpwPgsHjMOv3rxIujAbQQMzi4/pY8+SyeZYfRNvgm/QXR4dX7PyP+L7tg/m4Kksxgt+y++0f+mhc8trvK9VrT/3C4/8AjY5P17krwSfff/lSFzL/ANdEInIN2wn/ADli0+PUaulbjF+riLmM1l+aI1p34LfmeqPFL900u+K9ZEXPH9Vh+1GadkQngYFX9ZTX1VF4+yQueP6zAH+bPVkRj4mSp+vw6/f+JC6Por+jjBzuqHLyUrMcMul+H8C6DrVQRmiHY1vm5Hm9BaJvuXuNpGN1rIeZj/4/VU/9ml/q/wAe42jE+1wzQj1vA8is5Z0lpDxdvRjaJKDWzi0EwIt4BubdeMxX3QxcpRTdOXgTclF9pIQBAEAQBAEAQBAEAQBAEAQBAEAQBAEAQBAEAQBAEAQBAaVOrNkH18rqY4j90pd6+avi6dH67+Dt42t+SGyJjWsYPVhuO0hvhNfBPOIL6Yt8bL3I2jTiWsieyxg25R+i+aWcVX9MUvF+xG0asS0lIODg3Ywec1hLNMS+lLgve42ma0St47sYr+oy8JLCWNxEtZvy8iLsxw/vouH3kTrc7tVI/GrbltS8WN5tw7PRZTdkQxpe8Dwmvojlla15JRXa/a5Ng6g0dnrx8s6ITJ/yNyPD4aH11b/avXeiLIxupMBvqQS7QYkQ97WyCo6uHj9NNv7m/JbhuMf9ScPUbDh7sJs+0gnvVf1Ul9CjHhFetxcxxKfFdjEedWWZdmCpLE1pazfixc1ysXv1ICAIAgCAID1DYXEBoJJuAGJUxi5NJK7YLdUlnhDk+LJz8Q3EN+p/3rXQ4LLVT+ervfV0L3f97S6RPr1iwQBAEAQBAEAQBAEAQBAEAQBAEAQBAEAQBAEAQBAEAQBAEBr0ugw4vrsDtuI2HELGrh6dVfPG4sQ9JspDPqOczUeUPr3rzqmT039Emvyvf8ldkiqRZmK2ZymFoz5UpbZi5fDUyqtHfdW672I2TVbRILecjZR/LCbP+brl86o0I8pUv2RV/wAvcRZGQVhBZzdHBP5opyj+3AdSusTQp8nSXGTv+Bc8x69juuy8kaGANlsOPeonmGIlu2rLs3fyLsj4kQuM3EuOkkk96+OUnJ3k78SDyoAQBAEAQBAEAQBAbFBoT4zslgmc5zAaSVtQoTrS2YL+OJKRdqoqhkAXcp5xcfAaAumwmChh1u3y6X/dEXSsSK+wkIAgCAIAgCAIAgCAIAgCAIAgCAIAgCAIAgCAIAgCAIAgCAIAgCAptqKVFc8sc1zYbTdcZO/UTgfJc3mdWtObg01FeD7b/wBsUkQS8sqEAQABErg+5J0HsU7L6gMk6D2JsvqAyToPYmy+oDJOg9ibL6gffuzoPYVOxLqYH3btB7CmxLqfgD6ILvyu/aVPw5/6vwYPoo7/AMjv2n6J8Kf+r8GCRquookU8oFjM5IkTug47cF9mFy+rWfzLZXW/Rf1Fki50KhshNDWCQ7ydJOcrpKNGFGOzBWRexnWoCAIDFFpLG3Oe1p1uA8VSVWEd0pJd4uZGuBEwZg5wrJpq6B9UgIAgCAIAgCAIAgCAIAgCAIAgPEWM1om5waNJIHiqynGKvJ2AhRmuE2uDhqIPgkZxkrxdwe1YBAEAQBAEAQBAEAQBAJIBJAJIAgCAIAgCAIAgCAIAgCAIAgCA5nGiFzi515cZnrXEzk5ycnqzIs1iohlFbO4ZJA0F2VPwC9rJpv549Cs/G/sXiWZe4WCAIAgCAIAgKxaCvnsiGHC5OT6zpAkkichPMvDx+YVIVHTp7rasq2e7PV4+I/7uJIkjkukAZi+RlqVsvzCdSfw6m/qYTLIvaLBAEAQBAEBR7VRCaQ4HBoAGqYBPeVzGaSbxDT6EiktT5ZaIRSGgYOBB1yBI7woyuTjiEl03EdS8rqC4QBAEBBxbUQQZAPcNIAl1TN68uWbUE7K77UV2kSlCpjIrA9hmD2g5wQvvo1oVobcHuLXNhagIAgIqsbQwIJIc7KcPZaJkbcw6ypSbKuSREPtuzNCcRrc0fVW2SvxDPRrZwXGTmvZrkCO4z7lGyydtE/RaUyI3KhuDm6QfHQVUunczIAgMNLpbITcqI4NbpJ8NJQN2ICk2zgtMmte/XIAd9/crbLKbaMDLbszwnAanNP0U7JHxCXq60ECMQGvk4+y4SJ2Zj1FVaaLKSZKqCwQBARFY2jgQSQXZTh7LBMjacB2qVFlXJIin23ZmhOI1uaPqrbJX4hsUW2UBxk4PZrIBHdf3KNlk7aJ+j0hsRocxwc05wZhVLmVAEBzBcOZFnsT/AJ3wfOvcyb9/d6l4loXuFggCAIAgCAICrWgqKI6IYkMZWViJgEECV08QvCx+X1J1HUpq99UVaPdnakex/wB5EGTIHJbMEzN0zLC6atl+AqU5/EqK1tEEizL2ywQBAEAQBAUS0/SYnw8DVy2Z85l3eRnLUWZ6TD+LhKjLecx7/IR1L2uqNAgCA16efRRNx3CVlX5KXB+QZzcLjDIt9i+aib/ytXQZNyUvu9EXiWFewWCAqdsa9LD9zDMnS5bhiAcGjQVeKM5y6Ckq5mbEKgRXCbYb3DSGOI7ZKLk2ZiiwnNMnAtOggg9hQg2KsrF8B4fDO0ZnDQ4I1clOx06rqa2NDbEbg4YZwcCDsKzasbJ3FZU1sGG6I7Bow0nAAbSiVw3Y5jWVYPjvL4hmcwzNGhoWiVjFu5rwoLnmTWlx0NBJ7AhBmjUCKwTdDe0aSxwHbJLk2ZrKSC7WOr0vP3MUzcBNjji4DFp0kC+eiazkjSEugtiqaFNthXzg4wIRlLnHDG/2Qc2vs0q8V0mc5dBT1czPbITjg0nYCVAPBCkG9VNaPo78phu9puZw169ahq5KdjptCpTYrGxGXtcJjzB1gzCyNk7mdCTmC4cyJWo61FHEU5Jc52TkjAXZU5nrC+7BYtYZTdrt2t3XLJ2Psa0cdxucGjQ1o85q08zxEnuduC97jaZmolp4rTy5PGyR6iLu5aUs2rRfz714MbRa6DTGxWB7DMHtBzg6179GvCtDbhoXTNhaggK4tGIZLIYDnC4k+qDo1leTi8zVNuFNXfX0L3KuRBm0NIn64GrJbLwXmPM8Te+1+EV2mS1R2gdEiCHEA5WDgJXgTkR2r78FmU6lRU6lt+jLJmSu7QuhRDDY0EtlMuniROQA1K+NzKVGp8OCW7W4cj1UVfOjPyHtAMpgtnK7EEFTgcxlXnsTW/sCZPr1ixCVvaFsIljBlvGN/Jbt0nUvMxeZQovYgrv8Iq5EDEtHSDg4N1Bo85rypZniH0pcERtM+wrSRwb3B2otHlJI5piI6tPivYbTLDU9fMjHJIyImidzt0+S9jCZhCu9l7pefAsncl16BJRLT9JifDwBctmfOZd3kZy1NaqqWIMVryCQ2dw1ggLDC1lRqqbV7BG/SrTRnHkyYNQmesn6L66ua15P5bRXj/fAnaZjg2ijtN7g4aC0eUis4ZniIve78V7WG0yz1NW7Y4N2S8Yt8wc4XuYPGwxC6mtUWTubVYc1E3HcJX0V+SlwfkSznC4wyJCrK4iQAQzJIJnIjPIDMdQX14bG1MOmoWs9+8lOxvQrVRQQXNYW5wAQZajNfVHOKqd5JW/vaTtFwDrp5sV0Sdy5ySmxzEiPecXOJ7Tctj52WCxVVNiudEeJtZINBwLjfM6ZCXaqyZeCuXxUNTSrarGUiGWOF/suztOYhSnYhq5yyIwtJabi0kHaDIrQwLn9n8clsVmZpDh8QIPCFWRpA+faBHIbCZmJLj8IAHEUiKhToUMucGjFxAG0mQVjM6nVVWsgQwxg3jncc5KzbubpWNxQSUK2lVNhPbEYJNiTBAwDhfdomPArSLMpqxAUOkGHEY8YscHdhvHYpKI6050gToE1kfQcijRS9znHFxJO0mZWp85ZbG1K2LlRYgymtMmtOBMpknSBMKsmXhG+8vLWgXC4KhqR9cVPDpDCHAB8uS+V7TmvzjUpTsQ1c5hEYWktOIJB2gyK1MC7WApJMOJDPsOBGx4Pm09qzkaQZalU0OYLhzIy0ajuiODWCbjm+ugLSnSlUkowV2SSr7MRwJ8gnQHGfeJL7pZViEr7n2X/AIJ2WQzmkEgiRFxGghec007MqTdkaUWxizM8d7bx3TXp5TVca2x0NflFoljr6mGFBc4eseS3UXXT6hM9S9nHVnRoOS10XeWb3FAXJGZuUSq4sUTYwkabgOqeK+ilhK1VXhHd1k2JiprPRGxGviSaGGYAIJJGGGAXpYPLakainU3JbyVEjrS9JifDwNXxZjzmXd5Ih6nuy3SW7HeC0yvnC4MmOpa66pZhQXuGMpDa4yHjNe7jKzo0ZTWvRxZZ6HPiuRMyRq6pYsYZTQA3S4yB2aV9mHwNWutqO5dbJSueaxqiJAkXgFpuymmYnr0KMRgqtDfJbutBqxoscQQQZEXg6CMF8qbTutSDolWUr72Ex+dwv2i53eCuww1b41KM+vz6fyaIqFqekv2N4QuezPnL7vIrLUiQF55UmYVmY5E+S3UXGfXIXL0o5VXlG+5dl/4LbLIulUZ0Nxa8ScP9zGkL4atKdKWxNWZBlqukmHFY4ZnCew3O7lfDVXSqxkuv8dIRfaw5qJuO4Susr8lLg/I0ZzhcYZGxRKFEiz+7YXSxlKQ6zctqVCrV+iNybG3CqCO5wBYWg4klsgOoreOXYiT2XG3bu9xZl3iiTDLM09wXVJW3GhyELc+cv9gx+Hd7w8LVnLU1hoWRVLhAcrr0fiY/vHeJWq0MJak99nx5cYfpb3E/VVkXpj7QTy4O67xCRFQgqgE6TB3x3Gas9CkdTqayNwgK3bxv4duqIOF4Vo6lJ6FActDI6zHdKC46IZ4Vl0m/QcnC1MDoViD+FG+6fb/ws5amsNCwKpcIDlNc9Ije8fxFarQwepO2AieliN0sn+1wHzKsi0NS8qhqcwXDmRY7FM5cU5wGjtLp+AXs5Mvnm+xfm/sWiWxe+XKJaZgFJfLPI9rRNctmUUsTK3YZvUx2fMqRC2nvaVngH/8ATDj6MLUn7Zn0TN/5XL1s5f8Aij93oy0ioLnih0Wqmygwh+hvCF2OFVqEF2LyNFobS3JKHaXpMT4eBq5XMecy7vJGctT3ZbpLdjvBXyvnC4MmOpN2xfKC0aXjuDivSzeVqKXW/cmWhTlzhQ6NVrMmDDAzMb4Bdlh4qNKKXUjRGKvIYdR408zCetoyh3hZ46KeHnfqb8N4ehz5ciZlzse6cAjQ8gdjT5ldJlDvQt1N+jLx0IK1PSX7G8IXl5nzl93kRLUw1BDyqRCBwnP9oJHeAssBHaxEE+vyRC1L+utNCr21hD0Ts97fAjz7V4ecwXyS4orIrAK8ModHrDmom47hK7OvyUuD8jVnOFxhkW2xY9HE3/lC6DJuTlx9EXiWJewWPEYcl2w+CA4+1bHznQbC9GO+7was5amsNCxKpcIDllfdJj+8d4rVaGEtSb+z/nYu4OJVkWhqPtAPpYW4eJIiepDWe6TB3wrPQrHU6isjcICuW76MPeN8HK0dSk9Dn7loZHVqcfw8T3TuArLpN3ocqWpgbNGrCLDEmRHsE5ya4gTUWJuzL/WaR/rRP3lLIXY/rNI/1on7ylkLs03vJJJMyTMk4km8kqSCx2CYf+oecwhkHrc2XgexVloXhqX1ZmpzBcOZFnsSOe+D517eSrfUfD1LxLQvdLFGtV0l2xvguXzTnL4IpLU16j6RC3ljgucQ4kLUsFtOah7/AMrl62c8lH7vRlpFRXPlDo1W8zC3G8IXZYbkYcF5GqNlbAodpekxPh4Grlcx5zLu8kZy1Pdlukt2O8FfK+cLgyY6kvbQ+jh73ylffnPJx4+hMiolc+yh0qh82zdHgF2lLk48Eaow1zzEb3buErLG83qfa/IhnPFyBmXGxvMu94eFi6PJ+Rf3eiLx0IS1PSX7G8IXmZnzl93kRLU82Z6TD+LhKrlvOY9/kRHUva6o0K5bT1IW8fBeNnP0R4+hWRU14BQ6NT+aibjuErsq/JS4PyNHoc5XGmZbbF83E3/lC6DJuTlx9EXiWJewWPEY8k7D4IDj7VsfOdBsL0b43eAWctTWGhYlUuEBy2vx+Jjb58VqtDCWpM/Z/wA7F3BxKsi0NR9oHOwtw8SRE9SIs30qDveRVnoVjqdQWRuEBXrc9G+NvmrR1KT0OeuWhkdWp3RonuncBWXSbvQ5UtTAs1nbNspEL7xz3tOURJuTKQlpGtUcrF4xuiT/AMEwv9SJ/D+1RtFthD/BML/Uifw/tTaGwjIyxcDO+Ietv9qbTGwiaq6rocBuTDbkg4nEnaSobuWSSNtQScwXDmRZrEm+N8Hzr28le+ovt9S8S0r3SxRrVdIdsb4Ll805y+CKS1Neoh+Ihb3kVjgecQ4kLUsFtOah7/yuXrZzyUfu9GWkVFc+UOjVbzMLcbwhdlhuRhwXkao2VsCh2l6TE+HgauVzHnMu7yRnLU92W6S3Y7wV8r5wuDJjqS9tB6OHv/KV9+c8nHj6MmRUSufKHSaA6cKGdLG8IXZ0HenF9i8jVGGuT6CNuO72kLLG83qfa/Ih6HPVyJmXCxnMv94eBi6HJuRl93oi8dCEtQfxL9jeELzcz5zLu8istT5ZnpMP4uEqMt5zHv8AIR1L2uqNCuW09SFvHwXjZz9EePoVkVIrwGUOjU3mX+7dwldlW5GXB+Ro9DnS40zLbYvm4m/8oXQZNycuPoi8SxL2CxjpA5Lth8EByALY+c6BYM/h3e8PC1Zy1NYaFjVS4QHLbQOnSY++e4yWq0MJak39nw9JG3W+JVZF6Z5+0DnYW4eJIkT1IizfSoO95FWehWOp1BZG4QFetz0b42+atHUpPQ58VoZHVoonRyNMM8Cy6TfoOUhamB0Gw3Rvjd5LOWprDQsKqXCArtNtfBhvLA178kyJGTKYxlM3q2yUc0StU1pDpDMqHO4yIIkQdahqxZO5uqCTmcZknOGgkdhkuJmrSa6mzIn7FxQHxG53NBGvJJnxL1smklUnHrS/F/ctEtq6AuUO0kUOpESWaQ6wBPvmuVzGaliJW6Nxm9TzZ1k6TD1EnsaVXL43xMO/yYWpO205qHv/ACuXqZzyUfu9GWkVFc+UOjVbzMLcbwhdlhuRhwXkao2VsCh2l6TE+HgauVzHnMu7yRnLU92W6S3Y7wV8r5wuDJjqWG1cDKgEj2CHdWB7ivWzSnt4dtdG8tLQpC5gzJ2qLRmEwMe3KaMCDeBoM8V6uEzN0obE1dLQspHiubQGM3Ia3JacZmZMrwNQVcZmLrx2Iqy6ethu5CrzCpcLGcy/3h4GLocm5GX3eiLx0IO0/SYnw8DV5uZ85l3eRWWosz0mH8XCVGW85j3+QjqXtdUaFctp6kLePgvGzn6I8fQrIqRXgFDpFMb6J4/QR/Ers6qvSkux+Rp0HNwuMRmWyxbuREGfKB7R/wCivfyZrYku30LxLIvZLHxwmgORR4RY5zTi0kHqMlqfOWmwdYBpfBcZFxym6zKThtkAeoqskaQfQXVUNDBTaW2Exz3mTWie3QBrKEN2OUUiKXuc84ucXHa4knxWpgW77PoRlGfmJa0bRlE+IVZGlM1vtA52FuHiSJE9SHs90mDvhWehWOp1FZG4QFct30Ye8b4OVo6lJ6FAK0MjrcJs4YGloHaFifQclewtJBuIMjtFxWx85b7BU8DLgkyJOU3XdJwHYD2qkkaQfQXJUNDUrSmtgwnxHHAXa3ZgOtSlchuyOULUwLxYCCRCiuzOcAPhH/13LORrAtSqXKRaegmHGLgOREvB/V7Q7b+tcxmWHdKs5LSW/v6fcpJETCiFpDmkgjAjEL4IycXtRdmVJB9e0giRiHqDQe0BfU8wxLVtv8L2JuyNXxkFnsfQTyoxFxGS3X+Y90u1e5lGHe+s+C9S8UZ7ac1D3/lctM55KP3ejEiornyh0areZhbjeELssNyMOC8jRGytiSh2kP4mJ8PA1cpmPOZd3kjN6nuy3SW7HeC0yvnC4MR1Lw9oIIN4NxGkFdM0mrM0KXW1nokMkwwXszSvc3URn2hc3istqU3emrx/KKNEUKK8mWQ+ejId9F8Hwal7bL8GQbrajjZD3ubkNa0u5WJkJyA+sl9P6Ct8OVSSskm9+u7s9xZkaviILhYzmX+8PAxdDk3Iy+70ReOhB2n6TE+HgavNzPnMu7yKy1Fmekw/i4Soy3nMe/yEdS9rqjQrltPUhbx8F42c/RHj6FZFSK8AodOF42hdut6NTnNOophRHMPsm7WPZPZJcbWoujUdN9Hl0GbPECO5hmxxadIJCrCpODvFtPsINllcR2mf3rjLMTMHaFusdiIu+2ybsv8ABflNB0gHtC6yL2opmhSraVMWvMdgm13ry9l2E9h8dq1i+gynHpKsCrlCUg2jpLRIRSRrDXHtImq7KLbTNSm1hFjGcR7nywBwGwC4KbENtmKjUd0RwYwFznXAD/dw1oQdPqWrhR4LYYvIvcdLjifLYAs27m6VkVT7QOdhbh4laJnPUh7PdJg74VnoVjqdRWRuEBXLd9GHvG+DlaOpSehQCtDI67RvUbujwWJ9BSLZVMWPMZgnDeZul7LjjPUdOnqV4synHpK01xBBBkRgRiNiuUJWHaWlNEhFPW1hPaRMquyi20zSptPiRjOI9zyMJm4bALgpsQ22eaDQ3xnhjBNx7AM5OgIErnUasoQgwmQ24NGOkm8nrM1m3c2SsjaUEmKlUZsRpa8ZTTm+mgrOrShVjszV0Ct0uyZn6N4loeMOsfReNVyd3/xy8ff+CuyagstG0s/cf7V8/wD5NfrXi/YjZZIUGyrQQYrsr9Lbh1nE9y+yhlEYu9V37Fp/fAlRLGxoAAAkBcAMAvYSSVkWNStKA2OzIcZXzBGYj/krDE4aOIhsSIauQkKyV/KizboDZE9c7l5ccm3/ADT3di/kjZLMxoAAFwFw2Be2kkrIsfVIISt7PCM/LD8hxxumDK4HESuXmYvLVXntqVn07rlXG56qaoRAcXl2W6UhdICeOczKtg8uWHltt3fgSlY36ypzYLC90zmAGJJwC+rEYiNCG3IN2IOj2sBdy4eS3SHTI2iQmvLp5ynL54WXY7+hG0WVjgQCLwbwdIK9pNNXRY1K4cBAjT/I7vaQF8+MaWHnf/V+RDOeLkDMuVjh6B2t54WrpMoX+B8X5IvHQ91zUAjuyw7IdKRumDLDPcVbGZcq8ttOz8Q1cVPUAgOyy7LdKQukBPHPeUweXKhLbbu/AJWJpekWNGt6tEdgaTkkGYOMjheM4Xy4vCxxENlu1t6ZDVyHg2SAIyok25wGyn1zuXnQyZJ/NO64fyRslmXtljRrOqoccDLEnDBwxH1C+XE4SniF82vWtSGrkFEsk72YolrafIry5ZNL9s/x/JXZPdHsneMuJMZw1uOqZNytTybf88t3Yidks4El7i3Fg4TuN4KArtY2PgxCTDJhE5gJt/bm6irKRRwREvsTFzRGEaw4fVTtFdhmejWIP+ZFu0Nb5k+SbRPwyyVXVMKjiUNsicXG9x2nyFyq3cukkbygkja6qWHSQ3LmC3BzZTvxBniMFKdiHG5qVTZeFAeImU57hhOUhO6cgMVLlchQSJ1VLBAa1Y0FkaG6G/1ToxBF4IOlSnYhq5BQLFwQ4Fz3uAPqnJAOoyGCnaK7CLMqlz45oIIImDiDgdqArlY2OhPJMMmETmlNvUMR2qykUcERTrExZ3RGEaw4d0ip2iuwzYo1iL/SRbtDG+Z+ibROwWWrqthwG5MNoE8Ti47Sqt3LpJG4oJCAIAgCAIAgCAIAgCAIAgIy0dDMWA4Nvc3lAaZYjsJXw5hRdWg0tVvIa3FDXKmZYamtEITAyI1xDfVLZTloIJC9fB5mqVNQqJu2lv6iyka1d16Y4yWjJh4kHF0sJ6BqWONzB4hbMVaP5YbuQ684qdBqSiGFBY0+tKbtrjMjqnLqXXYKi6NCMXr08XvNEby+okIAgCAIAgCAIAgCAIAgCAIAgCAIAgCAIAgCAIAgCAIAgCAIAgCAIAgCAIAgCAIAgCAIAgKzXdnC4l8GV95ZhfpacOpeJjcscm50e9exVxK3Ho72GT2ubtaQvFnSnDdKLXFFT5Ao73mTGudsBP8AwkKU5u0Yt8ECz1FZ4sIiRZZQvazGR0uOcr3MDlrg1Uq69C6uPb/eFkiyL2SwQBAEAQBAEAQBAEAQBAEAQBAEAQBAEAQBAEAQBAEAQBAEAQBAEB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" name="AutoShape 14" descr="data:image/jpeg;base64,/9j/4AAQSkZJRgABAQAAAQABAAD/2wCEAAkGBxQSEhMUExQWFBMUGBwYFxcXExQaFxUXFBUWFhQaFBcbHCggGBolHBcUITEhJSorLi4uFx8zODMsNygtLisBCgoKDg0OGxAQGiwkHyQsLSwsLCwsLCwsLCwsLS0sLC0sLC4sLCwsLCwsLCwsLDQsLCwsLCwsLCwsLCwsLCwtLP/AABEIAIgBcgMBEQACEQEDEQH/xAAbAAEAAgMBAQAAAAAAAAAAAAAABQYDBAcCAf/EAEYQAAECAgUHCAcHAgUFAAAAAAEAAgMRBAUGITESQVFhcXKyIjM0gZGhscEjMkJzgsLRBxMkUmKSohXSFkNT8PEUg6Ph4v/EABoBAQADAQEBAAAAAAAAAAAAAAABAgMGBQT/xAA2EQACAQIDAwoFBAMBAQAAAAAAAQIDEQQFMRIhcTM0QVFhgZGxwdETIjJyoRRC4fAjUrIVJP/aAAwDAQACEQMRAD8A7igCAIAgCAIAgCAIAgCAIAgCAIAgCAIAgCAIAgCAIAgCAIAgCAIAgCAIDHEjNb6zgNpAVZTjHV2BrPraAMYrOpwPgsHjMOv3rxIujAbQQMzi4/pY8+SyeZYfRNvgm/QXR4dX7PyP+L7tg/m4Kksxgt+y++0f+mhc8trvK9VrT/3C4/8AjY5P17krwSfff/lSFzL/ANdEInIN2wn/ADli0+PUaulbjF+riLmM1l+aI1p34LfmeqPFL900u+K9ZEXPH9Vh+1GadkQngYFX9ZTX1VF4+yQueP6zAH+bPVkRj4mSp+vw6/f+JC6Por+jjBzuqHLyUrMcMul+H8C6DrVQRmiHY1vm5Hm9BaJvuXuNpGN1rIeZj/4/VU/9ml/q/wAe42jE+1wzQj1vA8is5Z0lpDxdvRjaJKDWzi0EwIt4BubdeMxX3QxcpRTdOXgTclF9pIQBAEAQBAEAQBAEAQBAEAQBAEAQBAEAQBAEAQBAEAQBAaVOrNkH18rqY4j90pd6+avi6dH67+Dt42t+SGyJjWsYPVhuO0hvhNfBPOIL6Yt8bL3I2jTiWsieyxg25R+i+aWcVX9MUvF+xG0asS0lIODg3Ywec1hLNMS+lLgve42ma0St47sYr+oy8JLCWNxEtZvy8iLsxw/vouH3kTrc7tVI/GrbltS8WN5tw7PRZTdkQxpe8Dwmvojlla15JRXa/a5Ng6g0dnrx8s6ITJ/yNyPD4aH11b/avXeiLIxupMBvqQS7QYkQ97WyCo6uHj9NNv7m/JbhuMf9ScPUbDh7sJs+0gnvVf1Ul9CjHhFetxcxxKfFdjEedWWZdmCpLE1pazfixc1ysXv1ICAIAgCAID1DYXEBoJJuAGJUxi5NJK7YLdUlnhDk+LJz8Q3EN+p/3rXQ4LLVT+ervfV0L3f97S6RPr1iwQBAEAQBAEAQBAEAQBAEAQBAEAQBAEAQBAEAQBAEAQBAEBr0ugw4vrsDtuI2HELGrh6dVfPG4sQ9JspDPqOczUeUPr3rzqmT039Emvyvf8ldkiqRZmK2ZymFoz5UpbZi5fDUyqtHfdW672I2TVbRILecjZR/LCbP+brl86o0I8pUv2RV/wAvcRZGQVhBZzdHBP5opyj+3AdSusTQp8nSXGTv+Bc8x69juuy8kaGANlsOPeonmGIlu2rLs3fyLsj4kQuM3EuOkkk96+OUnJ3k78SDyoAQBAEAQBAEAQBAbFBoT4zslgmc5zAaSVtQoTrS2YL+OJKRdqoqhkAXcp5xcfAaAumwmChh1u3y6X/dEXSsSK+wkIAgCAIAgCAIAgCAIAgCAIAgCAIAgCAIAgCAIAgCAIAgCAIAgCAptqKVFc8sc1zYbTdcZO/UTgfJc3mdWtObg01FeD7b/wBsUkQS8sqEAQABErg+5J0HsU7L6gMk6D2JsvqAyToPYmy+oDJOg9ibL6gffuzoPYVOxLqYH3btB7CmxLqfgD6ILvyu/aVPw5/6vwYPoo7/AMjv2n6J8Kf+r8GCRquookU8oFjM5IkTug47cF9mFy+rWfzLZXW/Rf1Fki50KhshNDWCQ7ydJOcrpKNGFGOzBWRexnWoCAIDFFpLG3Oe1p1uA8VSVWEd0pJd4uZGuBEwZg5wrJpq6B9UgIAgCAIAgCAIAgCAIAgCAIAgPEWM1om5waNJIHiqynGKvJ2AhRmuE2uDhqIPgkZxkrxdwe1YBAEAQBAEAQBAEAQBAJIBJAJIAgCAIAgCAIAgCAIAgCAIAgCA5nGiFzi515cZnrXEzk5ycnqzIs1iohlFbO4ZJA0F2VPwC9rJpv549Cs/G/sXiWZe4WCAIAgCAIAgKxaCvnsiGHC5OT6zpAkkichPMvDx+YVIVHTp7rasq2e7PV4+I/7uJIkjkukAZi+RlqVsvzCdSfw6m/qYTLIvaLBAEAQBAEBR7VRCaQ4HBoAGqYBPeVzGaSbxDT6EiktT5ZaIRSGgYOBB1yBI7woyuTjiEl03EdS8rqC4QBAEBBxbUQQZAPcNIAl1TN68uWbUE7K77UV2kSlCpjIrA9hmD2g5wQvvo1oVobcHuLXNhagIAgIqsbQwIJIc7KcPZaJkbcw6ypSbKuSREPtuzNCcRrc0fVW2SvxDPRrZwXGTmvZrkCO4z7lGyydtE/RaUyI3KhuDm6QfHQVUunczIAgMNLpbITcqI4NbpJ8NJQN2ICk2zgtMmte/XIAd9/crbLKbaMDLbszwnAanNP0U7JHxCXq60ECMQGvk4+y4SJ2Zj1FVaaLKSZKqCwQBARFY2jgQSQXZTh7LBMjacB2qVFlXJIin23ZmhOI1uaPqrbJX4hsUW2UBxk4PZrIBHdf3KNlk7aJ+j0hsRocxwc05wZhVLmVAEBzBcOZFnsT/AJ3wfOvcyb9/d6l4loXuFggCAIAgCAICrWgqKI6IYkMZWViJgEECV08QvCx+X1J1HUpq99UVaPdnakex/wB5EGTIHJbMEzN0zLC6atl+AqU5/EqK1tEEizL2ywQBAEAQBAUS0/SYnw8DVy2Z85l3eRnLUWZ6TD+LhKjLecx7/IR1L2uqNAgCA16efRRNx3CVlX5KXB+QZzcLjDIt9i+aib/ytXQZNyUvu9EXiWFewWCAqdsa9LD9zDMnS5bhiAcGjQVeKM5y6Ckq5mbEKgRXCbYb3DSGOI7ZKLk2ZiiwnNMnAtOggg9hQg2KsrF8B4fDO0ZnDQ4I1clOx06rqa2NDbEbg4YZwcCDsKzasbJ3FZU1sGG6I7Bow0nAAbSiVw3Y5jWVYPjvL4hmcwzNGhoWiVjFu5rwoLnmTWlx0NBJ7AhBmjUCKwTdDe0aSxwHbJLk2ZrKSC7WOr0vP3MUzcBNjji4DFp0kC+eiazkjSEugtiqaFNthXzg4wIRlLnHDG/2Qc2vs0q8V0mc5dBT1czPbITjg0nYCVAPBCkG9VNaPo78phu9puZw169ahq5KdjptCpTYrGxGXtcJjzB1gzCyNk7mdCTmC4cyJWo61FHEU5Jc52TkjAXZU5nrC+7BYtYZTdrt2t3XLJ2Psa0cdxucGjQ1o85q08zxEnuduC97jaZmolp4rTy5PGyR6iLu5aUs2rRfz714MbRa6DTGxWB7DMHtBzg6179GvCtDbhoXTNhaggK4tGIZLIYDnC4k+qDo1leTi8zVNuFNXfX0L3KuRBm0NIn64GrJbLwXmPM8Te+1+EV2mS1R2gdEiCHEA5WDgJXgTkR2r78FmU6lRU6lt+jLJmSu7QuhRDDY0EtlMuniROQA1K+NzKVGp8OCW7W4cj1UVfOjPyHtAMpgtnK7EEFTgcxlXnsTW/sCZPr1ixCVvaFsIljBlvGN/Jbt0nUvMxeZQovYgrv8Iq5EDEtHSDg4N1Bo85rypZniH0pcERtM+wrSRwb3B2otHlJI5piI6tPivYbTLDU9fMjHJIyImidzt0+S9jCZhCu9l7pefAsncl16BJRLT9JifDwBctmfOZd3kZy1NaqqWIMVryCQ2dw1ggLDC1lRqqbV7BG/SrTRnHkyYNQmesn6L66ua15P5bRXj/fAnaZjg2ijtN7g4aC0eUis4ZniIve78V7WG0yz1NW7Y4N2S8Yt8wc4XuYPGwxC6mtUWTubVYc1E3HcJX0V+SlwfkSznC4wyJCrK4iQAQzJIJnIjPIDMdQX14bG1MOmoWs9+8lOxvQrVRQQXNYW5wAQZajNfVHOKqd5JW/vaTtFwDrp5sV0Sdy5ySmxzEiPecXOJ7Tctj52WCxVVNiudEeJtZINBwLjfM6ZCXaqyZeCuXxUNTSrarGUiGWOF/suztOYhSnYhq5yyIwtJabi0kHaDIrQwLn9n8clsVmZpDh8QIPCFWRpA+faBHIbCZmJLj8IAHEUiKhToUMucGjFxAG0mQVjM6nVVWsgQwxg3jncc5KzbubpWNxQSUK2lVNhPbEYJNiTBAwDhfdomPArSLMpqxAUOkGHEY8YscHdhvHYpKI6050gToE1kfQcijRS9znHFxJO0mZWp85ZbG1K2LlRYgymtMmtOBMpknSBMKsmXhG+8vLWgXC4KhqR9cVPDpDCHAB8uS+V7TmvzjUpTsQ1c5hEYWktOIJB2gyK1MC7WApJMOJDPsOBGx4Pm09qzkaQZalU0OYLhzIy0ajuiODWCbjm+ugLSnSlUkowV2SSr7MRwJ8gnQHGfeJL7pZViEr7n2X/AIJ2WQzmkEgiRFxGghec007MqTdkaUWxizM8d7bx3TXp5TVca2x0NflFoljr6mGFBc4eseS3UXXT6hM9S9nHVnRoOS10XeWb3FAXJGZuUSq4sUTYwkabgOqeK+ilhK1VXhHd1k2JiprPRGxGviSaGGYAIJJGGGAXpYPLakainU3JbyVEjrS9JifDwNXxZjzmXd5Ih6nuy3SW7HeC0yvnC4MmOpa66pZhQXuGMpDa4yHjNe7jKzo0ZTWvRxZZ6HPiuRMyRq6pYsYZTQA3S4yB2aV9mHwNWutqO5dbJSueaxqiJAkXgFpuymmYnr0KMRgqtDfJbutBqxoscQQQZEXg6CMF8qbTutSDolWUr72Ex+dwv2i53eCuww1b41KM+vz6fyaIqFqekv2N4QuezPnL7vIrLUiQF55UmYVmY5E+S3UXGfXIXL0o5VXlG+5dl/4LbLIulUZ0Nxa8ScP9zGkL4atKdKWxNWZBlqukmHFY4ZnCew3O7lfDVXSqxkuv8dIRfaw5qJuO4Susr8lLg/I0ZzhcYZGxRKFEiz+7YXSxlKQ6zctqVCrV+iNybG3CqCO5wBYWg4klsgOoreOXYiT2XG3bu9xZl3iiTDLM09wXVJW3GhyELc+cv9gx+Hd7w8LVnLU1hoWRVLhAcrr0fiY/vHeJWq0MJak99nx5cYfpb3E/VVkXpj7QTy4O67xCRFQgqgE6TB3x3Gas9CkdTqayNwgK3bxv4duqIOF4Vo6lJ6FActDI6zHdKC46IZ4Vl0m/QcnC1MDoViD+FG+6fb/ws5amsNCwKpcIDlNc9Ije8fxFarQwepO2AieliN0sn+1wHzKsi0NS8qhqcwXDmRY7FM5cU5wGjtLp+AXs5Mvnm+xfm/sWiWxe+XKJaZgFJfLPI9rRNctmUUsTK3YZvUx2fMqRC2nvaVngH/8ATDj6MLUn7Zn0TN/5XL1s5f8Aij93oy0ioLnih0Wqmygwh+hvCF2OFVqEF2LyNFobS3JKHaXpMT4eBq5XMecy7vJGctT3ZbpLdjvBXyvnC4MmOpN2xfKC0aXjuDivSzeVqKXW/cmWhTlzhQ6NVrMmDDAzMb4Bdlh4qNKKXUjRGKvIYdR408zCetoyh3hZ46KeHnfqb8N4ehz5ciZlzse6cAjQ8gdjT5ldJlDvQt1N+jLx0IK1PSX7G8IXl5nzl93kRLUw1BDyqRCBwnP9oJHeAssBHaxEE+vyRC1L+utNCr21hD0Ts97fAjz7V4ecwXyS4orIrAK8ModHrDmom47hK7OvyUuD8jVnOFxhkW2xY9HE3/lC6DJuTlx9EXiWJewWPEYcl2w+CA4+1bHznQbC9GO+7was5amsNCxKpcIDllfdJj+8d4rVaGEtSb+z/nYu4OJVkWhqPtAPpYW4eJIiepDWe6TB3wrPQrHU6isjcICuW76MPeN8HK0dSk9Dn7loZHVqcfw8T3TuArLpN3ocqWpgbNGrCLDEmRHsE5ya4gTUWJuzL/WaR/rRP3lLIXY/rNI/1on7ylkLs03vJJJMyTMk4km8kqSCx2CYf+oecwhkHrc2XgexVloXhqX1ZmpzBcOZFnsSOe+D517eSrfUfD1LxLQvdLFGtV0l2xvguXzTnL4IpLU16j6RC3ljgucQ4kLUsFtOah7/AMrl62c8lH7vRlpFRXPlDo1W8zC3G8IXZYbkYcF5GqNlbAodpekxPh4Grlcx5zLu8kZy1Pdlukt2O8FfK+cLgyY6kvbQ+jh73ylffnPJx4+hMiolc+yh0qh82zdHgF2lLk48Eaow1zzEb3buErLG83qfa/IhnPFyBmXGxvMu94eFi6PJ+Rf3eiLx0IS1PSX7G8IXmZnzl93kRLU82Z6TD+LhKrlvOY9/kRHUva6o0K5bT1IW8fBeNnP0R4+hWRU14BQ6NT+aibjuErsq/JS4PyNHoc5XGmZbbF83E3/lC6DJuTlx9EXiWJewWPEY8k7D4IDj7VsfOdBsL0b43eAWctTWGhYlUuEBy2vx+Jjb58VqtDCWpM/Z/wA7F3BxKsi0NR9oHOwtw8SRE9SIs30qDveRVnoVjqdQWRuEBXrc9G+NvmrR1KT0OeuWhkdWp3RonuncBWXSbvQ5UtTAs1nbNspEL7xz3tOURJuTKQlpGtUcrF4xuiT/AMEwv9SJ/D+1RtFthD/BML/Uifw/tTaGwjIyxcDO+Ietv9qbTGwiaq6rocBuTDbkg4nEnaSobuWSSNtQScwXDmRZrEm+N8Hzr28le+ovt9S8S0r3SxRrVdIdsb4Ll805y+CKS1Neoh+Ihb3kVjgecQ4kLUsFtOah7/yuXrZzyUfu9GWkVFc+UOjVbzMLcbwhdlhuRhwXkao2VsCh2l6TE+HgauVzHnMu7yRnLU92W6S3Y7wV8r5wuDJjqS9tB6OHv/KV9+c8nHj6MmRUSufKHSaA6cKGdLG8IXZ0HenF9i8jVGGuT6CNuO72kLLG83qfa/Ih6HPVyJmXCxnMv94eBi6HJuRl93oi8dCEtQfxL9jeELzcz5zLu8istT5ZnpMP4uEqMt5zHv8AIR1L2uqNCuW09SFvHwXjZz9EePoVkVIrwGUOjU3mX+7dwldlW5GXB+Ro9DnS40zLbYvm4m/8oXQZNycuPoi8SxL2CxjpA5Lth8EByALY+c6BYM/h3e8PC1Zy1NYaFjVS4QHLbQOnSY++e4yWq0MJak39nw9JG3W+JVZF6Z5+0DnYW4eJIkT1IizfSoO95FWehWOp1BZG4QFetz0b42+atHUpPQ58VoZHVoonRyNMM8Cy6TfoOUhamB0Gw3Rvjd5LOWprDQsKqXCArtNtfBhvLA178kyJGTKYxlM3q2yUc0StU1pDpDMqHO4yIIkQdahqxZO5uqCTmcZknOGgkdhkuJmrSa6mzIn7FxQHxG53NBGvJJnxL1smklUnHrS/F/ctEtq6AuUO0kUOpESWaQ6wBPvmuVzGaliJW6Nxm9TzZ1k6TD1EnsaVXL43xMO/yYWpO205qHv/ACuXqZzyUfu9GWkVFc+UOjVbzMLcbwhdlhuRhwXkao2VsCh2l6TE+HgauVzHnMu7yRnLU92W6S3Y7wV8r5wuDJjqWG1cDKgEj2CHdWB7ivWzSnt4dtdG8tLQpC5gzJ2qLRmEwMe3KaMCDeBoM8V6uEzN0obE1dLQspHiubQGM3Ia3JacZmZMrwNQVcZmLrx2Iqy6ethu5CrzCpcLGcy/3h4GLocm5GX3eiLx0IO0/SYnw8DV5uZ85l3eRWWosz0mH8XCVGW85j3+QjqXtdUaFctp6kLePgvGzn6I8fQrIqRXgFDpFMb6J4/QR/Ers6qvSkux+Rp0HNwuMRmWyxbuREGfKB7R/wCivfyZrYku30LxLIvZLHxwmgORR4RY5zTi0kHqMlqfOWmwdYBpfBcZFxym6zKThtkAeoqskaQfQXVUNDBTaW2Exz3mTWie3QBrKEN2OUUiKXuc84ucXHa4knxWpgW77PoRlGfmJa0bRlE+IVZGlM1vtA52FuHiSJE9SHs90mDvhWehWOp1FZG4QFct30Ye8b4OVo6lJ6FAK0MjrcJs4YGloHaFifQclewtJBuIMjtFxWx85b7BU8DLgkyJOU3XdJwHYD2qkkaQfQXJUNDUrSmtgwnxHHAXa3ZgOtSlchuyOULUwLxYCCRCiuzOcAPhH/13LORrAtSqXKRaegmHGLgOREvB/V7Q7b+tcxmWHdKs5LSW/v6fcpJETCiFpDmkgjAjEL4IycXtRdmVJB9e0giRiHqDQe0BfU8wxLVtv8L2JuyNXxkFnsfQTyoxFxGS3X+Y90u1e5lGHe+s+C9S8UZ7ac1D3/lctM55KP3ejEiornyh0areZhbjeELssNyMOC8jRGytiSh2kP4mJ8PA1cpmPOZd3kjN6nuy3SW7HeC0yvnC4MR1Lw9oIIN4NxGkFdM0mrM0KXW1nokMkwwXszSvc3URn2hc3istqU3emrx/KKNEUKK8mWQ+ejId9F8Hwal7bL8GQbrajjZD3ubkNa0u5WJkJyA+sl9P6Ct8OVSSskm9+u7s9xZkaviILhYzmX+8PAxdDk3Iy+70ReOhB2n6TE+HgavNzPnMu7yKy1Fmekw/i4Soy3nMe/yEdS9rqjQrltPUhbx8F42c/RHj6FZFSK8AodOF42hdut6NTnNOophRHMPsm7WPZPZJcbWoujUdN9Hl0GbPECO5hmxxadIJCrCpODvFtPsINllcR2mf3rjLMTMHaFusdiIu+2ybsv8ABflNB0gHtC6yL2opmhSraVMWvMdgm13ry9l2E9h8dq1i+gynHpKsCrlCUg2jpLRIRSRrDXHtImq7KLbTNSm1hFjGcR7nywBwGwC4KbENtmKjUd0RwYwFznXAD/dw1oQdPqWrhR4LYYvIvcdLjifLYAs27m6VkVT7QOdhbh4laJnPUh7PdJg74VnoVjqdRWRuEBXLd9GHvG+DlaOpSehQCtDI67RvUbujwWJ9BSLZVMWPMZgnDeZul7LjjPUdOnqV4synHpK01xBBBkRgRiNiuUJWHaWlNEhFPW1hPaRMquyi20zSptPiRjOI9zyMJm4bALgpsQ22eaDQ3xnhjBNx7AM5OgIErnUasoQgwmQ24NGOkm8nrM1m3c2SsjaUEmKlUZsRpa8ZTTm+mgrOrShVjszV0Ct0uyZn6N4loeMOsfReNVyd3/xy8ff+CuyagstG0s/cf7V8/wD5NfrXi/YjZZIUGyrQQYrsr9Lbh1nE9y+yhlEYu9V37Fp/fAlRLGxoAAAkBcAMAvYSSVkWNStKA2OzIcZXzBGYj/krDE4aOIhsSIauQkKyV/KizboDZE9c7l5ccm3/ADT3di/kjZLMxoAAFwFw2Be2kkrIsfVIISt7PCM/LD8hxxumDK4HESuXmYvLVXntqVn07rlXG56qaoRAcXl2W6UhdICeOczKtg8uWHltt3fgSlY36ypzYLC90zmAGJJwC+rEYiNCG3IN2IOj2sBdy4eS3SHTI2iQmvLp5ynL54WXY7+hG0WVjgQCLwbwdIK9pNNXRY1K4cBAjT/I7vaQF8+MaWHnf/V+RDOeLkDMuVjh6B2t54WrpMoX+B8X5IvHQ91zUAjuyw7IdKRumDLDPcVbGZcq8ttOz8Q1cVPUAgOyy7LdKQukBPHPeUweXKhLbbu/AJWJpekWNGt6tEdgaTkkGYOMjheM4Xy4vCxxENlu1t6ZDVyHg2SAIyok25wGyn1zuXnQyZJ/NO64fyRslmXtljRrOqoccDLEnDBwxH1C+XE4SniF82vWtSGrkFEsk72YolrafIry5ZNL9s/x/JXZPdHsneMuJMZw1uOqZNytTybf88t3Yidks4El7i3Fg4TuN4KArtY2PgxCTDJhE5gJt/bm6irKRRwREvsTFzRGEaw4fVTtFdhmejWIP+ZFu0Nb5k+SbRPwyyVXVMKjiUNsicXG9x2nyFyq3cukkbygkja6qWHSQ3LmC3BzZTvxBniMFKdiHG5qVTZeFAeImU57hhOUhO6cgMVLlchQSJ1VLBAa1Y0FkaG6G/1ToxBF4IOlSnYhq5BQLFwQ4Fz3uAPqnJAOoyGCnaK7CLMqlz45oIIImDiDgdqArlY2OhPJMMmETmlNvUMR2qykUcERTrExZ3RGEaw4d0ip2iuwzYo1iL/SRbtDG+Z+ibROwWWrqthwG5MNoE8Ti47Sqt3LpJG4oJCAIAgCAIAgCAIAgCAIAgIy0dDMWA4Nvc3lAaZYjsJXw5hRdWg0tVvIa3FDXKmZYamtEITAyI1xDfVLZTloIJC9fB5mqVNQqJu2lv6iyka1d16Y4yWjJh4kHF0sJ6BqWONzB4hbMVaP5YbuQ684qdBqSiGFBY0+tKbtrjMjqnLqXXYKi6NCMXr08XvNEby+okIAgCAIAgCAIAgCAIAgCAIAgCAIAgCAIAgCAIAgCAIAgCAIAgCAIAgCAIAgCAIAgCAIAgKzXdnC4l8GV95ZhfpacOpeJjcscm50e9exVxK3Ho72GT2ubtaQvFnSnDdKLXFFT5Ao73mTGudsBP8AwkKU5u0Yt8ECz1FZ4sIiRZZQvazGR0uOcr3MDlrg1Uq69C6uPb/eFkiyL2SwQBAEAQBAEAQBAEAQBAEAQBAEAQBAEAQBAEAQBAEAQBAEAQBAEB/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" name="AutoShape 16" descr="data:image/jpeg;base64,/9j/4AAQSkZJRgABAQAAAQABAAD/2wCEAAkGBxQSEhMUExQWFBMUGBwYFxcXExQaFxUXFBUWFhQaFBcbHCggGBolHBcUITEhJSorLi4uFx8zODMsNygtLisBCgoKDg0OGxAQGiwkHyQsLSwsLCwsLCwsLCwsLS0sLC0sLC4sLCwsLCwsLCwsLDQsLCwsLCwsLCwsLCwsLCwtLP/AABEIAIgBcgMBEQACEQEDEQH/xAAbAAEAAgMBAQAAAAAAAAAAAAAABQYDBAcCAf/EAEYQAAECAgUHCAcHAgUFAAAAAAEAAgMRBAUGITESQVFhcXKyIjM0gZGhscEjMkJzgsLRBxMkUmKSohXSFkNT8PEUg6Ph4v/EABoBAQADAQEBAAAAAAAAAAAAAAABAgMGBQT/xAA2EQACAQIDAwoFBAMBAQAAAAAAAQIDEQQFMRIhcTM0QVFhgZGxwdETIjJyoRRC4fAjUrIVJP/aAAwDAQACEQMRAD8A7igCAIAgCAIAgCAIAgCAIAgCAIAgCAIAgCAIAgCAIAgCAIAgCAIAgCAIDHEjNb6zgNpAVZTjHV2BrPraAMYrOpwPgsHjMOv3rxIujAbQQMzi4/pY8+SyeZYfRNvgm/QXR4dX7PyP+L7tg/m4Kksxgt+y++0f+mhc8trvK9VrT/3C4/8AjY5P17krwSfff/lSFzL/ANdEInIN2wn/ADli0+PUaulbjF+riLmM1l+aI1p34LfmeqPFL900u+K9ZEXPH9Vh+1GadkQngYFX9ZTX1VF4+yQueP6zAH+bPVkRj4mSp+vw6/f+JC6Por+jjBzuqHLyUrMcMul+H8C6DrVQRmiHY1vm5Hm9BaJvuXuNpGN1rIeZj/4/VU/9ml/q/wAe42jE+1wzQj1vA8is5Z0lpDxdvRjaJKDWzi0EwIt4BubdeMxX3QxcpRTdOXgTclF9pIQBAEAQBAEAQBAEAQBAEAQBAEAQBAEAQBAEAQBAEAQBAaVOrNkH18rqY4j90pd6+avi6dH67+Dt42t+SGyJjWsYPVhuO0hvhNfBPOIL6Yt8bL3I2jTiWsieyxg25R+i+aWcVX9MUvF+xG0asS0lIODg3Ywec1hLNMS+lLgve42ma0St47sYr+oy8JLCWNxEtZvy8iLsxw/vouH3kTrc7tVI/GrbltS8WN5tw7PRZTdkQxpe8Dwmvojlla15JRXa/a5Ng6g0dnrx8s6ITJ/yNyPD4aH11b/avXeiLIxupMBvqQS7QYkQ97WyCo6uHj9NNv7m/JbhuMf9ScPUbDh7sJs+0gnvVf1Ul9CjHhFetxcxxKfFdjEedWWZdmCpLE1pazfixc1ysXv1ICAIAgCAID1DYXEBoJJuAGJUxi5NJK7YLdUlnhDk+LJz8Q3EN+p/3rXQ4LLVT+ervfV0L3f97S6RPr1iwQBAEAQBAEAQBAEAQBAEAQBAEAQBAEAQBAEAQBAEAQBAEBr0ugw4vrsDtuI2HELGrh6dVfPG4sQ9JspDPqOczUeUPr3rzqmT039Emvyvf8ldkiqRZmK2ZymFoz5UpbZi5fDUyqtHfdW672I2TVbRILecjZR/LCbP+brl86o0I8pUv2RV/wAvcRZGQVhBZzdHBP5opyj+3AdSusTQp8nSXGTv+Bc8x69juuy8kaGANlsOPeonmGIlu2rLs3fyLsj4kQuM3EuOkkk96+OUnJ3k78SDyoAQBAEAQBAEAQBAbFBoT4zslgmc5zAaSVtQoTrS2YL+OJKRdqoqhkAXcp5xcfAaAumwmChh1u3y6X/dEXSsSK+wkIAgCAIAgCAIAgCAIAgCAIAgCAIAgCAIAgCAIAgCAIAgCAIAgCAptqKVFc8sc1zYbTdcZO/UTgfJc3mdWtObg01FeD7b/wBsUkQS8sqEAQABErg+5J0HsU7L6gMk6D2JsvqAyToPYmy+oDJOg9ibL6gffuzoPYVOxLqYH3btB7CmxLqfgD6ILvyu/aVPw5/6vwYPoo7/AMjv2n6J8Kf+r8GCRquookU8oFjM5IkTug47cF9mFy+rWfzLZXW/Rf1Fki50KhshNDWCQ7ydJOcrpKNGFGOzBWRexnWoCAIDFFpLG3Oe1p1uA8VSVWEd0pJd4uZGuBEwZg5wrJpq6B9UgIAgCAIAgCAIAgCAIAgCAIAgPEWM1om5waNJIHiqynGKvJ2AhRmuE2uDhqIPgkZxkrxdwe1YBAEAQBAEAQBAEAQBAJIBJAJIAgCAIAgCAIAgCAIAgCAIAgCA5nGiFzi515cZnrXEzk5ycnqzIs1iohlFbO4ZJA0F2VPwC9rJpv549Cs/G/sXiWZe4WCAIAgCAIAgKxaCvnsiGHC5OT6zpAkkichPMvDx+YVIVHTp7rasq2e7PV4+I/7uJIkjkukAZi+RlqVsvzCdSfw6m/qYTLIvaLBAEAQBAEBR7VRCaQ4HBoAGqYBPeVzGaSbxDT6EiktT5ZaIRSGgYOBB1yBI7woyuTjiEl03EdS8rqC4QBAEBBxbUQQZAPcNIAl1TN68uWbUE7K77UV2kSlCpjIrA9hmD2g5wQvvo1oVobcHuLXNhagIAgIqsbQwIJIc7KcPZaJkbcw6ypSbKuSREPtuzNCcRrc0fVW2SvxDPRrZwXGTmvZrkCO4z7lGyydtE/RaUyI3KhuDm6QfHQVUunczIAgMNLpbITcqI4NbpJ8NJQN2ICk2zgtMmte/XIAd9/crbLKbaMDLbszwnAanNP0U7JHxCXq60ECMQGvk4+y4SJ2Zj1FVaaLKSZKqCwQBARFY2jgQSQXZTh7LBMjacB2qVFlXJIin23ZmhOI1uaPqrbJX4hsUW2UBxk4PZrIBHdf3KNlk7aJ+j0hsRocxwc05wZhVLmVAEBzBcOZFnsT/AJ3wfOvcyb9/d6l4loXuFggCAIAgCAICrWgqKI6IYkMZWViJgEECV08QvCx+X1J1HUpq99UVaPdnakex/wB5EGTIHJbMEzN0zLC6atl+AqU5/EqK1tEEizL2ywQBAEAQBAUS0/SYnw8DVy2Z85l3eRnLUWZ6TD+LhKjLecx7/IR1L2uqNAgCA16efRRNx3CVlX5KXB+QZzcLjDIt9i+aib/ytXQZNyUvu9EXiWFewWCAqdsa9LD9zDMnS5bhiAcGjQVeKM5y6Ckq5mbEKgRXCbYb3DSGOI7ZKLk2ZiiwnNMnAtOggg9hQg2KsrF8B4fDO0ZnDQ4I1clOx06rqa2NDbEbg4YZwcCDsKzasbJ3FZU1sGG6I7Bow0nAAbSiVw3Y5jWVYPjvL4hmcwzNGhoWiVjFu5rwoLnmTWlx0NBJ7AhBmjUCKwTdDe0aSxwHbJLk2ZrKSC7WOr0vP3MUzcBNjji4DFp0kC+eiazkjSEugtiqaFNthXzg4wIRlLnHDG/2Qc2vs0q8V0mc5dBT1czPbITjg0nYCVAPBCkG9VNaPo78phu9puZw169ahq5KdjptCpTYrGxGXtcJjzB1gzCyNk7mdCTmC4cyJWo61FHEU5Jc52TkjAXZU5nrC+7BYtYZTdrt2t3XLJ2Psa0cdxucGjQ1o85q08zxEnuduC97jaZmolp4rTy5PGyR6iLu5aUs2rRfz714MbRa6DTGxWB7DMHtBzg6179GvCtDbhoXTNhaggK4tGIZLIYDnC4k+qDo1leTi8zVNuFNXfX0L3KuRBm0NIn64GrJbLwXmPM8Te+1+EV2mS1R2gdEiCHEA5WDgJXgTkR2r78FmU6lRU6lt+jLJmSu7QuhRDDY0EtlMuniROQA1K+NzKVGp8OCW7W4cj1UVfOjPyHtAMpgtnK7EEFTgcxlXnsTW/sCZPr1ixCVvaFsIljBlvGN/Jbt0nUvMxeZQovYgrv8Iq5EDEtHSDg4N1Bo85rypZniH0pcERtM+wrSRwb3B2otHlJI5piI6tPivYbTLDU9fMjHJIyImidzt0+S9jCZhCu9l7pefAsncl16BJRLT9JifDwBctmfOZd3kZy1NaqqWIMVryCQ2dw1ggLDC1lRqqbV7BG/SrTRnHkyYNQmesn6L66ua15P5bRXj/fAnaZjg2ijtN7g4aC0eUis4ZniIve78V7WG0yz1NW7Y4N2S8Yt8wc4XuYPGwxC6mtUWTubVYc1E3HcJX0V+SlwfkSznC4wyJCrK4iQAQzJIJnIjPIDMdQX14bG1MOmoWs9+8lOxvQrVRQQXNYW5wAQZajNfVHOKqd5JW/vaTtFwDrp5sV0Sdy5ySmxzEiPecXOJ7Tctj52WCxVVNiudEeJtZINBwLjfM6ZCXaqyZeCuXxUNTSrarGUiGWOF/suztOYhSnYhq5yyIwtJabi0kHaDIrQwLn9n8clsVmZpDh8QIPCFWRpA+faBHIbCZmJLj8IAHEUiKhToUMucGjFxAG0mQVjM6nVVWsgQwxg3jncc5KzbubpWNxQSUK2lVNhPbEYJNiTBAwDhfdomPArSLMpqxAUOkGHEY8YscHdhvHYpKI6050gToE1kfQcijRS9znHFxJO0mZWp85ZbG1K2LlRYgymtMmtOBMpknSBMKsmXhG+8vLWgXC4KhqR9cVPDpDCHAB8uS+V7TmvzjUpTsQ1c5hEYWktOIJB2gyK1MC7WApJMOJDPsOBGx4Pm09qzkaQZalU0OYLhzIy0ajuiODWCbjm+ugLSnSlUkowV2SSr7MRwJ8gnQHGfeJL7pZViEr7n2X/AIJ2WQzmkEgiRFxGghec007MqTdkaUWxizM8d7bx3TXp5TVca2x0NflFoljr6mGFBc4eseS3UXXT6hM9S9nHVnRoOS10XeWb3FAXJGZuUSq4sUTYwkabgOqeK+ilhK1VXhHd1k2JiprPRGxGviSaGGYAIJJGGGAXpYPLakainU3JbyVEjrS9JifDwNXxZjzmXd5Ih6nuy3SW7HeC0yvnC4MmOpa66pZhQXuGMpDa4yHjNe7jKzo0ZTWvRxZZ6HPiuRMyRq6pYsYZTQA3S4yB2aV9mHwNWutqO5dbJSueaxqiJAkXgFpuymmYnr0KMRgqtDfJbutBqxoscQQQZEXg6CMF8qbTutSDolWUr72Ex+dwv2i53eCuww1b41KM+vz6fyaIqFqekv2N4QuezPnL7vIrLUiQF55UmYVmY5E+S3UXGfXIXL0o5VXlG+5dl/4LbLIulUZ0Nxa8ScP9zGkL4atKdKWxNWZBlqukmHFY4ZnCew3O7lfDVXSqxkuv8dIRfaw5qJuO4Susr8lLg/I0ZzhcYZGxRKFEiz+7YXSxlKQ6zctqVCrV+iNybG3CqCO5wBYWg4klsgOoreOXYiT2XG3bu9xZl3iiTDLM09wXVJW3GhyELc+cv9gx+Hd7w8LVnLU1hoWRVLhAcrr0fiY/vHeJWq0MJak99nx5cYfpb3E/VVkXpj7QTy4O67xCRFQgqgE6TB3x3Gas9CkdTqayNwgK3bxv4duqIOF4Vo6lJ6FActDI6zHdKC46IZ4Vl0m/QcnC1MDoViD+FG+6fb/ws5amsNCwKpcIDlNc9Ije8fxFarQwepO2AieliN0sn+1wHzKsi0NS8qhqcwXDmRY7FM5cU5wGjtLp+AXs5Mvnm+xfm/sWiWxe+XKJaZgFJfLPI9rRNctmUUsTK3YZvUx2fMqRC2nvaVngH/8ATDj6MLUn7Zn0TN/5XL1s5f8Aij93oy0ioLnih0Wqmygwh+hvCF2OFVqEF2LyNFobS3JKHaXpMT4eBq5XMecy7vJGctT3ZbpLdjvBXyvnC4MmOpN2xfKC0aXjuDivSzeVqKXW/cmWhTlzhQ6NVrMmDDAzMb4Bdlh4qNKKXUjRGKvIYdR408zCetoyh3hZ46KeHnfqb8N4ehz5ciZlzse6cAjQ8gdjT5ldJlDvQt1N+jLx0IK1PSX7G8IXl5nzl93kRLUw1BDyqRCBwnP9oJHeAssBHaxEE+vyRC1L+utNCr21hD0Ts97fAjz7V4ecwXyS4orIrAK8ModHrDmom47hK7OvyUuD8jVnOFxhkW2xY9HE3/lC6DJuTlx9EXiWJewWPEYcl2w+CA4+1bHznQbC9GO+7was5amsNCxKpcIDllfdJj+8d4rVaGEtSb+z/nYu4OJVkWhqPtAPpYW4eJIiepDWe6TB3wrPQrHU6isjcICuW76MPeN8HK0dSk9Dn7loZHVqcfw8T3TuArLpN3ocqWpgbNGrCLDEmRHsE5ya4gTUWJuzL/WaR/rRP3lLIXY/rNI/1on7ylkLs03vJJJMyTMk4km8kqSCx2CYf+oecwhkHrc2XgexVloXhqX1ZmpzBcOZFnsSOe+D517eSrfUfD1LxLQvdLFGtV0l2xvguXzTnL4IpLU16j6RC3ljgucQ4kLUsFtOah7/AMrl62c8lH7vRlpFRXPlDo1W8zC3G8IXZYbkYcF5GqNlbAodpekxPh4Grlcx5zLu8kZy1Pdlukt2O8FfK+cLgyY6kvbQ+jh73ylffnPJx4+hMiolc+yh0qh82zdHgF2lLk48Eaow1zzEb3buErLG83qfa/IhnPFyBmXGxvMu94eFi6PJ+Rf3eiLx0IS1PSX7G8IXmZnzl93kRLU82Z6TD+LhKrlvOY9/kRHUva6o0K5bT1IW8fBeNnP0R4+hWRU14BQ6NT+aibjuErsq/JS4PyNHoc5XGmZbbF83E3/lC6DJuTlx9EXiWJewWPEY8k7D4IDj7VsfOdBsL0b43eAWctTWGhYlUuEBy2vx+Jjb58VqtDCWpM/Z/wA7F3BxKsi0NR9oHOwtw8SRE9SIs30qDveRVnoVjqdQWRuEBXrc9G+NvmrR1KT0OeuWhkdWp3RonuncBWXSbvQ5UtTAs1nbNspEL7xz3tOURJuTKQlpGtUcrF4xuiT/AMEwv9SJ/D+1RtFthD/BML/Uifw/tTaGwjIyxcDO+Ietv9qbTGwiaq6rocBuTDbkg4nEnaSobuWSSNtQScwXDmRZrEm+N8Hzr28le+ovt9S8S0r3SxRrVdIdsb4Ll805y+CKS1Neoh+Ihb3kVjgecQ4kLUsFtOah7/yuXrZzyUfu9GWkVFc+UOjVbzMLcbwhdlhuRhwXkao2VsCh2l6TE+HgauVzHnMu7yRnLU92W6S3Y7wV8r5wuDJjqS9tB6OHv/KV9+c8nHj6MmRUSufKHSaA6cKGdLG8IXZ0HenF9i8jVGGuT6CNuO72kLLG83qfa/Ih6HPVyJmXCxnMv94eBi6HJuRl93oi8dCEtQfxL9jeELzcz5zLu8istT5ZnpMP4uEqMt5zHv8AIR1L2uqNCuW09SFvHwXjZz9EePoVkVIrwGUOjU3mX+7dwldlW5GXB+Ro9DnS40zLbYvm4m/8oXQZNycuPoi8SxL2CxjpA5Lth8EByALY+c6BYM/h3e8PC1Zy1NYaFjVS4QHLbQOnSY++e4yWq0MJak39nw9JG3W+JVZF6Z5+0DnYW4eJIkT1IizfSoO95FWehWOp1BZG4QFetz0b42+atHUpPQ58VoZHVoonRyNMM8Cy6TfoOUhamB0Gw3Rvjd5LOWprDQsKqXCArtNtfBhvLA178kyJGTKYxlM3q2yUc0StU1pDpDMqHO4yIIkQdahqxZO5uqCTmcZknOGgkdhkuJmrSa6mzIn7FxQHxG53NBGvJJnxL1smklUnHrS/F/ctEtq6AuUO0kUOpESWaQ6wBPvmuVzGaliJW6Nxm9TzZ1k6TD1EnsaVXL43xMO/yYWpO205qHv/ACuXqZzyUfu9GWkVFc+UOjVbzMLcbwhdlhuRhwXkao2VsCh2l6TE+HgauVzHnMu7yRnLU92W6S3Y7wV8r5wuDJjqWG1cDKgEj2CHdWB7ivWzSnt4dtdG8tLQpC5gzJ2qLRmEwMe3KaMCDeBoM8V6uEzN0obE1dLQspHiubQGM3Ia3JacZmZMrwNQVcZmLrx2Iqy6ethu5CrzCpcLGcy/3h4GLocm5GX3eiLx0IO0/SYnw8DV5uZ85l3eRWWosz0mH8XCVGW85j3+QjqXtdUaFctp6kLePgvGzn6I8fQrIqRXgFDpFMb6J4/QR/Ers6qvSkux+Rp0HNwuMRmWyxbuREGfKB7R/wCivfyZrYku30LxLIvZLHxwmgORR4RY5zTi0kHqMlqfOWmwdYBpfBcZFxym6zKThtkAeoqskaQfQXVUNDBTaW2Exz3mTWie3QBrKEN2OUUiKXuc84ucXHa4knxWpgW77PoRlGfmJa0bRlE+IVZGlM1vtA52FuHiSJE9SHs90mDvhWehWOp1FZG4QFct30Ye8b4OVo6lJ6FAK0MjrcJs4YGloHaFifQclewtJBuIMjtFxWx85b7BU8DLgkyJOU3XdJwHYD2qkkaQfQXJUNDUrSmtgwnxHHAXa3ZgOtSlchuyOULUwLxYCCRCiuzOcAPhH/13LORrAtSqXKRaegmHGLgOREvB/V7Q7b+tcxmWHdKs5LSW/v6fcpJETCiFpDmkgjAjEL4IycXtRdmVJB9e0giRiHqDQe0BfU8wxLVtv8L2JuyNXxkFnsfQTyoxFxGS3X+Y90u1e5lGHe+s+C9S8UZ7ac1D3/lctM55KP3ejEiornyh0areZhbjeELssNyMOC8jRGytiSh2kP4mJ8PA1cpmPOZd3kjN6nuy3SW7HeC0yvnC4MR1Lw9oIIN4NxGkFdM0mrM0KXW1nokMkwwXszSvc3URn2hc3istqU3emrx/KKNEUKK8mWQ+ejId9F8Hwal7bL8GQbrajjZD3ubkNa0u5WJkJyA+sl9P6Ct8OVSSskm9+u7s9xZkaviILhYzmX+8PAxdDk3Iy+70ReOhB2n6TE+HgavNzPnMu7yKy1Fmekw/i4Soy3nMe/yEdS9rqjQrltPUhbx8F42c/RHj6FZFSK8AodOF42hdut6NTnNOophRHMPsm7WPZPZJcbWoujUdN9Hl0GbPECO5hmxxadIJCrCpODvFtPsINllcR2mf3rjLMTMHaFusdiIu+2ybsv8ABflNB0gHtC6yL2opmhSraVMWvMdgm13ry9l2E9h8dq1i+gynHpKsCrlCUg2jpLRIRSRrDXHtImq7KLbTNSm1hFjGcR7nywBwGwC4KbENtmKjUd0RwYwFznXAD/dw1oQdPqWrhR4LYYvIvcdLjifLYAs27m6VkVT7QOdhbh4laJnPUh7PdJg74VnoVjqdRWRuEBXLd9GHvG+DlaOpSehQCtDI67RvUbujwWJ9BSLZVMWPMZgnDeZul7LjjPUdOnqV4synHpK01xBBBkRgRiNiuUJWHaWlNEhFPW1hPaRMquyi20zSptPiRjOI9zyMJm4bALgpsQ22eaDQ3xnhjBNx7AM5OgIErnUasoQgwmQ24NGOkm8nrM1m3c2SsjaUEmKlUZsRpa8ZTTm+mgrOrShVjszV0Ct0uyZn6N4loeMOsfReNVyd3/xy8ff+CuyagstG0s/cf7V8/wD5NfrXi/YjZZIUGyrQQYrsr9Lbh1nE9y+yhlEYu9V37Fp/fAlRLGxoAAAkBcAMAvYSSVkWNStKA2OzIcZXzBGYj/krDE4aOIhsSIauQkKyV/KizboDZE9c7l5ccm3/ADT3di/kjZLMxoAAFwFw2Be2kkrIsfVIISt7PCM/LD8hxxumDK4HESuXmYvLVXntqVn07rlXG56qaoRAcXl2W6UhdICeOczKtg8uWHltt3fgSlY36ypzYLC90zmAGJJwC+rEYiNCG3IN2IOj2sBdy4eS3SHTI2iQmvLp5ynL54WXY7+hG0WVjgQCLwbwdIK9pNNXRY1K4cBAjT/I7vaQF8+MaWHnf/V+RDOeLkDMuVjh6B2t54WrpMoX+B8X5IvHQ91zUAjuyw7IdKRumDLDPcVbGZcq8ttOz8Q1cVPUAgOyy7LdKQukBPHPeUweXKhLbbu/AJWJpekWNGt6tEdgaTkkGYOMjheM4Xy4vCxxENlu1t6ZDVyHg2SAIyok25wGyn1zuXnQyZJ/NO64fyRslmXtljRrOqoccDLEnDBwxH1C+XE4SniF82vWtSGrkFEsk72YolrafIry5ZNL9s/x/JXZPdHsneMuJMZw1uOqZNytTybf88t3Yidks4El7i3Fg4TuN4KArtY2PgxCTDJhE5gJt/bm6irKRRwREvsTFzRGEaw4fVTtFdhmejWIP+ZFu0Nb5k+SbRPwyyVXVMKjiUNsicXG9x2nyFyq3cukkbygkja6qWHSQ3LmC3BzZTvxBniMFKdiHG5qVTZeFAeImU57hhOUhO6cgMVLlchQSJ1VLBAa1Y0FkaG6G/1ToxBF4IOlSnYhq5BQLFwQ4Fz3uAPqnJAOoyGCnaK7CLMqlz45oIIImDiDgdqArlY2OhPJMMmETmlNvUMR2qykUcERTrExZ3RGEaw4d0ip2iuwzYo1iL/SRbtDG+Z+ibROwWWrqthwG5MNoE8Ti47Sqt3LpJG4oJCAIAgCAIAgCAIAgCAIAgIy0dDMWA4Nvc3lAaZYjsJXw5hRdWg0tVvIa3FDXKmZYamtEITAyI1xDfVLZTloIJC9fB5mqVNQqJu2lv6iyka1d16Y4yWjJh4kHF0sJ6BqWONzB4hbMVaP5YbuQ684qdBqSiGFBY0+tKbtrjMjqnLqXXYKi6NCMXr08XvNEby+okIAgCAIAgCAIAgCAIAgCAIAgCAIAgCAIAgCAIAgCAIAgCAIAgCAIAgCAIAgCAIAgCAIAgKzXdnC4l8GV95ZhfpacOpeJjcscm50e9exVxK3Ho72GT2ubtaQvFnSnDdKLXFFT5Ao73mTGudsBP8AwkKU5u0Yt8ECz1FZ4sIiRZZQvazGR0uOcr3MDlrg1Uq69C6uPb/eFkiyL2SwQBAEAQBAEAQBAEAQBAEAQBAEAQBAEAQBAEAQBAEAQBAEAQBAEB//2Q=="/>
          <p:cNvSpPr>
            <a:spLocks noChangeAspect="1" noChangeArrowheads="1"/>
          </p:cNvSpPr>
          <p:nvPr/>
        </p:nvSpPr>
        <p:spPr bwMode="auto">
          <a:xfrm>
            <a:off x="155575" y="-617538"/>
            <a:ext cx="3524250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" name="AutoShape 18" descr="data:image/jpeg;base64,/9j/4AAQSkZJRgABAQAAAQABAAD/2wCEAAkGBxQSEhMUExQWFBMUGBwYFxcXExQaFxUXFBUWFhQaFBcbHCggGBolHBcUITEhJSorLi4uFx8zODMsNygtLisBCgoKDg0OGxAQGiwkHyQsLSwsLCwsLCwsLCwsLS0sLC0sLC4sLCwsLCwsLCwsLDQsLCwsLCwsLCwsLCwsLCwtLP/AABEIAIgBcgMBEQACEQEDEQH/xAAbAAEAAgMBAQAAAAAAAAAAAAAABQYDBAcCAf/EAEYQAAECAgUHCAcHAgUFAAAAAAEAAgMRBAUGITESQVFhcXKyIjM0gZGhscEjMkJzgsLRBxMkUmKSohXSFkNT8PEUg6Ph4v/EABoBAQADAQEBAAAAAAAAAAAAAAABAgMGBQT/xAA2EQACAQIDAwoFBAMBAQAAAAAAAQIDEQQFMRIhcTM0QVFhgZGxwdETIjJyoRRC4fAjUrIVJP/aAAwDAQACEQMRAD8A7igCAIAgCAIAgCAIAgCAIAgCAIAgCAIAgCAIAgCAIAgCAIAgCAIAgCAIDHEjNb6zgNpAVZTjHV2BrPraAMYrOpwPgsHjMOv3rxIujAbQQMzi4/pY8+SyeZYfRNvgm/QXR4dX7PyP+L7tg/m4Kksxgt+y++0f+mhc8trvK9VrT/3C4/8AjY5P17krwSfff/lSFzL/ANdEInIN2wn/ADli0+PUaulbjF+riLmM1l+aI1p34LfmeqPFL900u+K9ZEXPH9Vh+1GadkQngYFX9ZTX1VF4+yQueP6zAH+bPVkRj4mSp+vw6/f+JC6Por+jjBzuqHLyUrMcMul+H8C6DrVQRmiHY1vm5Hm9BaJvuXuNpGN1rIeZj/4/VU/9ml/q/wAe42jE+1wzQj1vA8is5Z0lpDxdvRjaJKDWzi0EwIt4BubdeMxX3QxcpRTdOXgTclF9pIQBAEAQBAEAQBAEAQBAEAQBAEAQBAEAQBAEAQBAEAQBAaVOrNkH18rqY4j90pd6+avi6dH67+Dt42t+SGyJjWsYPVhuO0hvhNfBPOIL6Yt8bL3I2jTiWsieyxg25R+i+aWcVX9MUvF+xG0asS0lIODg3Ywec1hLNMS+lLgve42ma0St47sYr+oy8JLCWNxEtZvy8iLsxw/vouH3kTrc7tVI/GrbltS8WN5tw7PRZTdkQxpe8Dwmvojlla15JRXa/a5Ng6g0dnrx8s6ITJ/yNyPD4aH11b/avXeiLIxupMBvqQS7QYkQ97WyCo6uHj9NNv7m/JbhuMf9ScPUbDh7sJs+0gnvVf1Ul9CjHhFetxcxxKfFdjEedWWZdmCpLE1pazfixc1ysXv1ICAIAgCAID1DYXEBoJJuAGJUxi5NJK7YLdUlnhDk+LJz8Q3EN+p/3rXQ4LLVT+ervfV0L3f97S6RPr1iwQBAEAQBAEAQBAEAQBAEAQBAEAQBAEAQBAEAQBAEAQBAEBr0ugw4vrsDtuI2HELGrh6dVfPG4sQ9JspDPqOczUeUPr3rzqmT039Emvyvf8ldkiqRZmK2ZymFoz5UpbZi5fDUyqtHfdW672I2TVbRILecjZR/LCbP+brl86o0I8pUv2RV/wAvcRZGQVhBZzdHBP5opyj+3AdSusTQp8nSXGTv+Bc8x69juuy8kaGANlsOPeonmGIlu2rLs3fyLsj4kQuM3EuOkkk96+OUnJ3k78SDyoAQBAEAQBAEAQBAbFBoT4zslgmc5zAaSVtQoTrS2YL+OJKRdqoqhkAXcp5xcfAaAumwmChh1u3y6X/dEXSsSK+wkIAgCAIAgCAIAgCAIAgCAIAgCAIAgCAIAgCAIAgCAIAgCAIAgCAptqKVFc8sc1zYbTdcZO/UTgfJc3mdWtObg01FeD7b/wBsUkQS8sqEAQABErg+5J0HsU7L6gMk6D2JsvqAyToPYmy+oDJOg9ibL6gffuzoPYVOxLqYH3btB7CmxLqfgD6ILvyu/aVPw5/6vwYPoo7/AMjv2n6J8Kf+r8GCRquookU8oFjM5IkTug47cF9mFy+rWfzLZXW/Rf1Fki50KhshNDWCQ7ydJOcrpKNGFGOzBWRexnWoCAIDFFpLG3Oe1p1uA8VSVWEd0pJd4uZGuBEwZg5wrJpq6B9UgIAgCAIAgCAIAgCAIAgCAIAgPEWM1om5waNJIHiqynGKvJ2AhRmuE2uDhqIPgkZxkrxdwe1YBAEAQBAEAQBAEAQBAJIBJAJIAgCAIAgCAIAgCAIAgCAIAgCA5nGiFzi515cZnrXEzk5ycnqzIs1iohlFbO4ZJA0F2VPwC9rJpv549Cs/G/sXiWZe4WCAIAgCAIAgKxaCvnsiGHC5OT6zpAkkichPMvDx+YVIVHTp7rasq2e7PV4+I/7uJIkjkukAZi+RlqVsvzCdSfw6m/qYTLIvaLBAEAQBAEBR7VRCaQ4HBoAGqYBPeVzGaSbxDT6EiktT5ZaIRSGgYOBB1yBI7woyuTjiEl03EdS8rqC4QBAEBBxbUQQZAPcNIAl1TN68uWbUE7K77UV2kSlCpjIrA9hmD2g5wQvvo1oVobcHuLXNhagIAgIqsbQwIJIc7KcPZaJkbcw6ypSbKuSREPtuzNCcRrc0fVW2SvxDPRrZwXGTmvZrkCO4z7lGyydtE/RaUyI3KhuDm6QfHQVUunczIAgMNLpbITcqI4NbpJ8NJQN2ICk2zgtMmte/XIAd9/crbLKbaMDLbszwnAanNP0U7JHxCXq60ECMQGvk4+y4SJ2Zj1FVaaLKSZKqCwQBARFY2jgQSQXZTh7LBMjacB2qVFlXJIin23ZmhOI1uaPqrbJX4hsUW2UBxk4PZrIBHdf3KNlk7aJ+j0hsRocxwc05wZhVLmVAEBzBcOZFnsT/AJ3wfOvcyb9/d6l4loXuFggCAIAgCAICrWgqKI6IYkMZWViJgEECV08QvCx+X1J1HUpq99UVaPdnakex/wB5EGTIHJbMEzN0zLC6atl+AqU5/EqK1tEEizL2ywQBAEAQBAUS0/SYnw8DVy2Z85l3eRnLUWZ6TD+LhKjLecx7/IR1L2uqNAgCA16efRRNx3CVlX5KXB+QZzcLjDIt9i+aib/ytXQZNyUvu9EXiWFewWCAqdsa9LD9zDMnS5bhiAcGjQVeKM5y6Ckq5mbEKgRXCbYb3DSGOI7ZKLk2ZiiwnNMnAtOggg9hQg2KsrF8B4fDO0ZnDQ4I1clOx06rqa2NDbEbg4YZwcCDsKzasbJ3FZU1sGG6I7Bow0nAAbSiVw3Y5jWVYPjvL4hmcwzNGhoWiVjFu5rwoLnmTWlx0NBJ7AhBmjUCKwTdDe0aSxwHbJLk2ZrKSC7WOr0vP3MUzcBNjji4DFp0kC+eiazkjSEugtiqaFNthXzg4wIRlLnHDG/2Qc2vs0q8V0mc5dBT1czPbITjg0nYCVAPBCkG9VNaPo78phu9puZw169ahq5KdjptCpTYrGxGXtcJjzB1gzCyNk7mdCTmC4cyJWo61FHEU5Jc52TkjAXZU5nrC+7BYtYZTdrt2t3XLJ2Psa0cdxucGjQ1o85q08zxEnuduC97jaZmolp4rTy5PGyR6iLu5aUs2rRfz714MbRa6DTGxWB7DMHtBzg6179GvCtDbhoXTNhaggK4tGIZLIYDnC4k+qDo1leTi8zVNuFNXfX0L3KuRBm0NIn64GrJbLwXmPM8Te+1+EV2mS1R2gdEiCHEA5WDgJXgTkR2r78FmU6lRU6lt+jLJmSu7QuhRDDY0EtlMuniROQA1K+NzKVGp8OCW7W4cj1UVfOjPyHtAMpgtnK7EEFTgcxlXnsTW/sCZPr1ixCVvaFsIljBlvGN/Jbt0nUvMxeZQovYgrv8Iq5EDEtHSDg4N1Bo85rypZniH0pcERtM+wrSRwb3B2otHlJI5piI6tPivYbTLDU9fMjHJIyImidzt0+S9jCZhCu9l7pefAsncl16BJRLT9JifDwBctmfOZd3kZy1NaqqWIMVryCQ2dw1ggLDC1lRqqbV7BG/SrTRnHkyYNQmesn6L66ua15P5bRXj/fAnaZjg2ijtN7g4aC0eUis4ZniIve78V7WG0yz1NW7Y4N2S8Yt8wc4XuYPGwxC6mtUWTubVYc1E3HcJX0V+SlwfkSznC4wyJCrK4iQAQzJIJnIjPIDMdQX14bG1MOmoWs9+8lOxvQrVRQQXNYW5wAQZajNfVHOKqd5JW/vaTtFwDrp5sV0Sdy5ySmxzEiPecXOJ7Tctj52WCxVVNiudEeJtZINBwLjfM6ZCXaqyZeCuXxUNTSrarGUiGWOF/suztOYhSnYhq5yyIwtJabi0kHaDIrQwLn9n8clsVmZpDh8QIPCFWRpA+faBHIbCZmJLj8IAHEUiKhToUMucGjFxAG0mQVjM6nVVWsgQwxg3jncc5KzbubpWNxQSUK2lVNhPbEYJNiTBAwDhfdomPArSLMpqxAUOkGHEY8YscHdhvHYpKI6050gToE1kfQcijRS9znHFxJO0mZWp85ZbG1K2LlRYgymtMmtOBMpknSBMKsmXhG+8vLWgXC4KhqR9cVPDpDCHAB8uS+V7TmvzjUpTsQ1c5hEYWktOIJB2gyK1MC7WApJMOJDPsOBGx4Pm09qzkaQZalU0OYLhzIy0ajuiODWCbjm+ugLSnSlUkowV2SSr7MRwJ8gnQHGfeJL7pZViEr7n2X/AIJ2WQzmkEgiRFxGghec007MqTdkaUWxizM8d7bx3TXp5TVca2x0NflFoljr6mGFBc4eseS3UXXT6hM9S9nHVnRoOS10XeWb3FAXJGZuUSq4sUTYwkabgOqeK+ilhK1VXhHd1k2JiprPRGxGviSaGGYAIJJGGGAXpYPLakainU3JbyVEjrS9JifDwNXxZjzmXd5Ih6nuy3SW7HeC0yvnC4MmOpa66pZhQXuGMpDa4yHjNe7jKzo0ZTWvRxZZ6HPiuRMyRq6pYsYZTQA3S4yB2aV9mHwNWutqO5dbJSueaxqiJAkXgFpuymmYnr0KMRgqtDfJbutBqxoscQQQZEXg6CMF8qbTutSDolWUr72Ex+dwv2i53eCuww1b41KM+vz6fyaIqFqekv2N4QuezPnL7vIrLUiQF55UmYVmY5E+S3UXGfXIXL0o5VXlG+5dl/4LbLIulUZ0Nxa8ScP9zGkL4atKdKWxNWZBlqukmHFY4ZnCew3O7lfDVXSqxkuv8dIRfaw5qJuO4Susr8lLg/I0ZzhcYZGxRKFEiz+7YXSxlKQ6zctqVCrV+iNybG3CqCO5wBYWg4klsgOoreOXYiT2XG3bu9xZl3iiTDLM09wXVJW3GhyELc+cv9gx+Hd7w8LVnLU1hoWRVLhAcrr0fiY/vHeJWq0MJak99nx5cYfpb3E/VVkXpj7QTy4O67xCRFQgqgE6TB3x3Gas9CkdTqayNwgK3bxv4duqIOF4Vo6lJ6FActDI6zHdKC46IZ4Vl0m/QcnC1MDoViD+FG+6fb/ws5amsNCwKpcIDlNc9Ije8fxFarQwepO2AieliN0sn+1wHzKsi0NS8qhqcwXDmRY7FM5cU5wGjtLp+AXs5Mvnm+xfm/sWiWxe+XKJaZgFJfLPI9rRNctmUUsTK3YZvUx2fMqRC2nvaVngH/8ATDj6MLUn7Zn0TN/5XL1s5f8Aij93oy0ioLnih0Wqmygwh+hvCF2OFVqEF2LyNFobS3JKHaXpMT4eBq5XMecy7vJGctT3ZbpLdjvBXyvnC4MmOpN2xfKC0aXjuDivSzeVqKXW/cmWhTlzhQ6NVrMmDDAzMb4Bdlh4qNKKXUjRGKvIYdR408zCetoyh3hZ46KeHnfqb8N4ehz5ciZlzse6cAjQ8gdjT5ldJlDvQt1N+jLx0IK1PSX7G8IXl5nzl93kRLUw1BDyqRCBwnP9oJHeAssBHaxEE+vyRC1L+utNCr21hD0Ts97fAjz7V4ecwXyS4orIrAK8ModHrDmom47hK7OvyUuD8jVnOFxhkW2xY9HE3/lC6DJuTlx9EXiWJewWPEYcl2w+CA4+1bHznQbC9GO+7was5amsNCxKpcIDllfdJj+8d4rVaGEtSb+z/nYu4OJVkWhqPtAPpYW4eJIiepDWe6TB3wrPQrHU6isjcICuW76MPeN8HK0dSk9Dn7loZHVqcfw8T3TuArLpN3ocqWpgbNGrCLDEmRHsE5ya4gTUWJuzL/WaR/rRP3lLIXY/rNI/1on7ylkLs03vJJJMyTMk4km8kqSCx2CYf+oecwhkHrc2XgexVloXhqX1ZmpzBcOZFnsSOe+D517eSrfUfD1LxLQvdLFGtV0l2xvguXzTnL4IpLU16j6RC3ljgucQ4kLUsFtOah7/AMrl62c8lH7vRlpFRXPlDo1W8zC3G8IXZYbkYcF5GqNlbAodpekxPh4Grlcx5zLu8kZy1Pdlukt2O8FfK+cLgyY6kvbQ+jh73ylffnPJx4+hMiolc+yh0qh82zdHgF2lLk48Eaow1zzEb3buErLG83qfa/IhnPFyBmXGxvMu94eFi6PJ+Rf3eiLx0IS1PSX7G8IXmZnzl93kRLU82Z6TD+LhKrlvOY9/kRHUva6o0K5bT1IW8fBeNnP0R4+hWRU14BQ6NT+aibjuErsq/JS4PyNHoc5XGmZbbF83E3/lC6DJuTlx9EXiWJewWPEY8k7D4IDj7VsfOdBsL0b43eAWctTWGhYlUuEBy2vx+Jjb58VqtDCWpM/Z/wA7F3BxKsi0NR9oHOwtw8SRE9SIs30qDveRVnoVjqdQWRuEBXrc9G+NvmrR1KT0OeuWhkdWp3RonuncBWXSbvQ5UtTAs1nbNspEL7xz3tOURJuTKQlpGtUcrF4xuiT/AMEwv9SJ/D+1RtFthD/BML/Uifw/tTaGwjIyxcDO+Ietv9qbTGwiaq6rocBuTDbkg4nEnaSobuWSSNtQScwXDmRZrEm+N8Hzr28le+ovt9S8S0r3SxRrVdIdsb4Ll805y+CKS1Neoh+Ihb3kVjgecQ4kLUsFtOah7/yuXrZzyUfu9GWkVFc+UOjVbzMLcbwhdlhuRhwXkao2VsCh2l6TE+HgauVzHnMu7yRnLU92W6S3Y7wV8r5wuDJjqS9tB6OHv/KV9+c8nHj6MmRUSufKHSaA6cKGdLG8IXZ0HenF9i8jVGGuT6CNuO72kLLG83qfa/Ih6HPVyJmXCxnMv94eBi6HJuRl93oi8dCEtQfxL9jeELzcz5zLu8istT5ZnpMP4uEqMt5zHv8AIR1L2uqNCuW09SFvHwXjZz9EePoVkVIrwGUOjU3mX+7dwldlW5GXB+Ro9DnS40zLbYvm4m/8oXQZNycuPoi8SxL2CxjpA5Lth8EByALY+c6BYM/h3e8PC1Zy1NYaFjVS4QHLbQOnSY++e4yWq0MJak39nw9JG3W+JVZF6Z5+0DnYW4eJIkT1IizfSoO95FWehWOp1BZG4QFetz0b42+atHUpPQ58VoZHVoonRyNMM8Cy6TfoOUhamB0Gw3Rvjd5LOWprDQsKqXCArtNtfBhvLA178kyJGTKYxlM3q2yUc0StU1pDpDMqHO4yIIkQdahqxZO5uqCTmcZknOGgkdhkuJmrSa6mzIn7FxQHxG53NBGvJJnxL1smklUnHrS/F/ctEtq6AuUO0kUOpESWaQ6wBPvmuVzGaliJW6Nxm9TzZ1k6TD1EnsaVXL43xMO/yYWpO205qHv/ACuXqZzyUfu9GWkVFc+UOjVbzMLcbwhdlhuRhwXkao2VsCh2l6TE+HgauVzHnMu7yRnLU92W6S3Y7wV8r5wuDJjqWG1cDKgEj2CHdWB7ivWzSnt4dtdG8tLQpC5gzJ2qLRmEwMe3KaMCDeBoM8V6uEzN0obE1dLQspHiubQGM3Ia3JacZmZMrwNQVcZmLrx2Iqy6ethu5CrzCpcLGcy/3h4GLocm5GX3eiLx0IO0/SYnw8DV5uZ85l3eRWWosz0mH8XCVGW85j3+QjqXtdUaFctp6kLePgvGzn6I8fQrIqRXgFDpFMb6J4/QR/Ers6qvSkux+Rp0HNwuMRmWyxbuREGfKB7R/wCivfyZrYku30LxLIvZLHxwmgORR4RY5zTi0kHqMlqfOWmwdYBpfBcZFxym6zKThtkAeoqskaQfQXVUNDBTaW2Exz3mTWie3QBrKEN2OUUiKXuc84ucXHa4knxWpgW77PoRlGfmJa0bRlE+IVZGlM1vtA52FuHiSJE9SHs90mDvhWehWOp1FZG4QFct30Ye8b4OVo6lJ6FAK0MjrcJs4YGloHaFifQclewtJBuIMjtFxWx85b7BU8DLgkyJOU3XdJwHYD2qkkaQfQXJUNDUrSmtgwnxHHAXa3ZgOtSlchuyOULUwLxYCCRCiuzOcAPhH/13LORrAtSqXKRaegmHGLgOREvB/V7Q7b+tcxmWHdKs5LSW/v6fcpJETCiFpDmkgjAjEL4IycXtRdmVJB9e0giRiHqDQe0BfU8wxLVtv8L2JuyNXxkFnsfQTyoxFxGS3X+Y90u1e5lGHe+s+C9S8UZ7ac1D3/lctM55KP3ejEiornyh0areZhbjeELssNyMOC8jRGytiSh2kP4mJ8PA1cpmPOZd3kjN6nuy3SW7HeC0yvnC4MR1Lw9oIIN4NxGkFdM0mrM0KXW1nokMkwwXszSvc3URn2hc3istqU3emrx/KKNEUKK8mWQ+ejId9F8Hwal7bL8GQbrajjZD3ubkNa0u5WJkJyA+sl9P6Ct8OVSSskm9+u7s9xZkaviILhYzmX+8PAxdDk3Iy+70ReOhB2n6TE+HgavNzPnMu7yKy1Fmekw/i4Soy3nMe/yEdS9rqjQrltPUhbx8F42c/RHj6FZFSK8AodOF42hdut6NTnNOophRHMPsm7WPZPZJcbWoujUdN9Hl0GbPECO5hmxxadIJCrCpODvFtPsINllcR2mf3rjLMTMHaFusdiIu+2ybsv8ABflNB0gHtC6yL2opmhSraVMWvMdgm13ry9l2E9h8dq1i+gynHpKsCrlCUg2jpLRIRSRrDXHtImq7KLbTNSm1hFjGcR7nywBwGwC4KbENtmKjUd0RwYwFznXAD/dw1oQdPqWrhR4LYYvIvcdLjifLYAs27m6VkVT7QOdhbh4laJnPUh7PdJg74VnoVjqdRWRuEBXLd9GHvG+DlaOpSehQCtDI67RvUbujwWJ9BSLZVMWPMZgnDeZul7LjjPUdOnqV4synHpK01xBBBkRgRiNiuUJWHaWlNEhFPW1hPaRMquyi20zSptPiRjOI9zyMJm4bALgpsQ22eaDQ3xnhjBNx7AM5OgIErnUasoQgwmQ24NGOkm8nrM1m3c2SsjaUEmKlUZsRpa8ZTTm+mgrOrShVjszV0Ct0uyZn6N4loeMOsfReNVyd3/xy8ff+CuyagstG0s/cf7V8/wD5NfrXi/YjZZIUGyrQQYrsr9Lbh1nE9y+yhlEYu9V37Fp/fAlRLGxoAAAkBcAMAvYSSVkWNStKA2OzIcZXzBGYj/krDE4aOIhsSIauQkKyV/KizboDZE9c7l5ccm3/ADT3di/kjZLMxoAAFwFw2Be2kkrIsfVIISt7PCM/LD8hxxumDK4HESuXmYvLVXntqVn07rlXG56qaoRAcXl2W6UhdICeOczKtg8uWHltt3fgSlY36ypzYLC90zmAGJJwC+rEYiNCG3IN2IOj2sBdy4eS3SHTI2iQmvLp5ynL54WXY7+hG0WVjgQCLwbwdIK9pNNXRY1K4cBAjT/I7vaQF8+MaWHnf/V+RDOeLkDMuVjh6B2t54WrpMoX+B8X5IvHQ91zUAjuyw7IdKRumDLDPcVbGZcq8ttOz8Q1cVPUAgOyy7LdKQukBPHPeUweXKhLbbu/AJWJpekWNGt6tEdgaTkkGYOMjheM4Xy4vCxxENlu1t6ZDVyHg2SAIyok25wGyn1zuXnQyZJ/NO64fyRslmXtljRrOqoccDLEnDBwxH1C+XE4SniF82vWtSGrkFEsk72YolrafIry5ZNL9s/x/JXZPdHsneMuJMZw1uOqZNytTybf88t3Yidks4El7i3Fg4TuN4KArtY2PgxCTDJhE5gJt/bm6irKRRwREvsTFzRGEaw4fVTtFdhmejWIP+ZFu0Nb5k+SbRPwyyVXVMKjiUNsicXG9x2nyFyq3cukkbygkja6qWHSQ3LmC3BzZTvxBniMFKdiHG5qVTZeFAeImU57hhOUhO6cgMVLlchQSJ1VLBAa1Y0FkaG6G/1ToxBF4IOlSnYhq5BQLFwQ4Fz3uAPqnJAOoyGCnaK7CLMqlz45oIIImDiDgdqArlY2OhPJMMmETmlNvUMR2qykUcERTrExZ3RGEaw4d0ip2iuwzYo1iL/SRbtDG+Z+ibROwWWrqthwG5MNoE8Ti47Sqt3LpJG4oJCAIAgCAIAgCAIAgCAIAgIy0dDMWA4Nvc3lAaZYjsJXw5hRdWg0tVvIa3FDXKmZYamtEITAyI1xDfVLZTloIJC9fB5mqVNQqJu2lv6iyka1d16Y4yWjJh4kHF0sJ6BqWONzB4hbMVaP5YbuQ684qdBqSiGFBY0+tKbtrjMjqnLqXXYKi6NCMXr08XvNEby+okIAgCAIAgCAIAgCAIAgCAIAgCAIAgCAIAgCAIAgCAIAgCAIAgCAIAgCAIAgCAIAgCAIAgKzXdnC4l8GV95ZhfpacOpeJjcscm50e9exVxK3Ho72GT2ubtaQvFnSnDdKLXFFT5Ao73mTGudsBP8AwkKU5u0Yt8ECz1FZ4sIiRZZQvazGR0uOcr3MDlrg1Uq69C6uPb/eFkiyL2SwQBAEAQBAEAQBAEAQBAEAQBAEAQBAEAQBAEAQBAEAQBAEAQBAEB//2Q=="/>
          <p:cNvSpPr>
            <a:spLocks noChangeAspect="1" noChangeArrowheads="1"/>
          </p:cNvSpPr>
          <p:nvPr/>
        </p:nvSpPr>
        <p:spPr bwMode="auto">
          <a:xfrm>
            <a:off x="307975" y="-465138"/>
            <a:ext cx="3524250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07539" name="Picture 19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87" y="5447677"/>
            <a:ext cx="1808013" cy="664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" name="Titel 8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Embedded4You e.V.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8139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Beamline control systems</a:t>
            </a:r>
          </a:p>
        </p:txBody>
      </p:sp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209800"/>
            <a:ext cx="3876675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266" name="Object 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0407692"/>
              </p:ext>
            </p:extLst>
          </p:nvPr>
        </p:nvGraphicFramePr>
        <p:xfrm>
          <a:off x="4495800" y="2895600"/>
          <a:ext cx="4191000" cy="303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02" name="Bitmap" r:id="rId4" imgW="4191585" imgH="3038095" progId="PBrush">
                  <p:embed/>
                </p:oleObj>
              </mc:Choice>
              <mc:Fallback>
                <p:oleObj name="Bitmap" r:id="rId4" imgW="4191585" imgH="3038095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2895600"/>
                        <a:ext cx="4191000" cy="303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517525" y="5221288"/>
            <a:ext cx="244971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 smtClean="0">
                <a:solidFill>
                  <a:schemeClr val="tx1"/>
                </a:solidFill>
                <a:latin typeface="+mn-lt"/>
              </a:rPr>
              <a:t>Forschungszentrum</a:t>
            </a:r>
          </a:p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 smtClean="0">
                <a:solidFill>
                  <a:schemeClr val="tx1"/>
                </a:solidFill>
                <a:latin typeface="+mn-lt"/>
              </a:rPr>
              <a:t>Karlsruhe (Anka)</a:t>
            </a:r>
            <a:endParaRPr lang="en-US" sz="20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5105400" y="1981200"/>
            <a:ext cx="260840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 smtClean="0">
                <a:solidFill>
                  <a:schemeClr val="tx1"/>
                </a:solidFill>
                <a:latin typeface="+mn-lt"/>
              </a:rPr>
              <a:t>National University of</a:t>
            </a:r>
          </a:p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 smtClean="0">
                <a:solidFill>
                  <a:schemeClr val="tx1"/>
                </a:solidFill>
                <a:latin typeface="+mn-lt"/>
              </a:rPr>
              <a:t>Singapore (SSLS)</a:t>
            </a:r>
            <a:endParaRPr lang="en-US" sz="200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33685037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Proton Therapy RPTC München</a:t>
            </a:r>
          </a:p>
        </p:txBody>
      </p:sp>
      <p:graphicFrame>
        <p:nvGraphicFramePr>
          <p:cNvPr id="921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6528866"/>
              </p:ext>
            </p:extLst>
          </p:nvPr>
        </p:nvGraphicFramePr>
        <p:xfrm>
          <a:off x="152400" y="2438400"/>
          <a:ext cx="3733800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62" r:id="rId3" imgW="4704762" imgH="4610744" progId="PBrush">
                  <p:embed/>
                </p:oleObj>
              </mc:Choice>
              <mc:Fallback>
                <p:oleObj r:id="rId3" imgW="4704762" imgH="4610744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438400"/>
                        <a:ext cx="3733800" cy="3657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8479287"/>
              </p:ext>
            </p:extLst>
          </p:nvPr>
        </p:nvGraphicFramePr>
        <p:xfrm>
          <a:off x="4476750" y="2286000"/>
          <a:ext cx="4667250" cy="322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63" r:id="rId5" imgW="4667902" imgH="3228571" progId="PBrush">
                  <p:embed/>
                </p:oleObj>
              </mc:Choice>
              <mc:Fallback>
                <p:oleObj r:id="rId5" imgW="4667902" imgH="3228571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6750" y="2286000"/>
                        <a:ext cx="4667250" cy="3228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4411324" y="4077072"/>
            <a:ext cx="379573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4 gantries </a:t>
            </a: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f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or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t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umor scanning</a:t>
            </a: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o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ne 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fixed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b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eam 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system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76200" y="1447800"/>
            <a:ext cx="82301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Scanning 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Control 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System for </a:t>
            </a:r>
            <a:r>
              <a:rPr lang="de-DE" sz="2400" dirty="0" smtClean="0">
                <a:solidFill>
                  <a:schemeClr val="tx1"/>
                </a:solidFill>
              </a:rPr>
              <a:t>Tumor Irradiation </a:t>
            </a:r>
            <a:r>
              <a:rPr lang="en-US" sz="2400" dirty="0" smtClean="0">
                <a:solidFill>
                  <a:schemeClr val="tx1"/>
                </a:solidFill>
              </a:rPr>
              <a:t>with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protons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65841070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Situation</a:t>
            </a:r>
            <a:endParaRPr lang="de-DE" dirty="0"/>
          </a:p>
        </p:txBody>
      </p:sp>
      <p:sp>
        <p:nvSpPr>
          <p:cNvPr id="3" name="Inhaltsplatzhalter 5"/>
          <p:cNvSpPr txBox="1">
            <a:spLocks/>
          </p:cNvSpPr>
          <p:nvPr/>
        </p:nvSpPr>
        <p:spPr>
          <a:xfrm>
            <a:off x="323528" y="1285874"/>
            <a:ext cx="8424936" cy="5167461"/>
          </a:xfrm>
          <a:prstGeom prst="rect">
            <a:avLst/>
          </a:prstGeom>
        </p:spPr>
        <p:txBody>
          <a:bodyPr/>
          <a:lstStyle>
            <a:lvl1pPr marL="176213" indent="-176213" algn="l" defTabSz="449263" rtl="0" eaLnBrk="1" fontAlgn="base" hangingPunct="1">
              <a:lnSpc>
                <a:spcPct val="93000"/>
              </a:lnSpc>
              <a:spcBef>
                <a:spcPts val="600"/>
              </a:spcBef>
              <a:spcAft>
                <a:spcPct val="0"/>
              </a:spcAft>
              <a:buClr>
                <a:srgbClr val="1795D3"/>
              </a:buClr>
              <a:buSzPct val="100000"/>
              <a:buFont typeface="Wingdings" pitchFamily="2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1813" indent="-174625" algn="l" defTabSz="449263" rtl="0" eaLnBrk="1" fontAlgn="base" hangingPunct="1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53AD34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722313" indent="-11113" algn="l" defTabSz="449263" rtl="0" eaLnBrk="1" fontAlgn="base" hangingPunct="1">
              <a:lnSpc>
                <a:spcPct val="93000"/>
              </a:lnSpc>
              <a:spcBef>
                <a:spcPts val="400"/>
              </a:spcBef>
              <a:spcAft>
                <a:spcPct val="0"/>
              </a:spcAft>
              <a:buClr>
                <a:srgbClr val="E31F30"/>
              </a:buClr>
              <a:buSzPct val="100000"/>
              <a:buFont typeface="Wingdings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63700" indent="-228600" algn="l" defTabSz="449263" rtl="0" eaLnBrk="1" fontAlgn="base" hangingPunct="1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C0C0C0"/>
              </a:buClr>
              <a:buSzPct val="100000"/>
              <a:buFont typeface="Wingdings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71688" indent="-228600" algn="l" defTabSz="449263" rtl="0" eaLnBrk="1" fontAlgn="base" hangingPunct="1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34" charset="0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28888" indent="-228600" algn="l" defTabSz="449263" rtl="0" eaLnBrk="1" fontAlgn="base" hangingPunct="1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986088" indent="-228600" algn="l" defTabSz="449263" rtl="0" eaLnBrk="1" fontAlgn="base" hangingPunct="1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443288" indent="-228600" algn="l" defTabSz="449263" rtl="0" eaLnBrk="1" fontAlgn="base" hangingPunct="1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900488" indent="-228600" algn="l" defTabSz="449263" rtl="0" eaLnBrk="1" fontAlgn="base" hangingPunct="1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kern="0" dirty="0" smtClean="0"/>
              <a:t>MTCA.X is mainly used in research and telecommunication area</a:t>
            </a:r>
          </a:p>
          <a:p>
            <a:r>
              <a:rPr lang="en-US" kern="0" dirty="0" smtClean="0"/>
              <a:t>The requirements are there very high sophisticated</a:t>
            </a:r>
          </a:p>
          <a:p>
            <a:r>
              <a:rPr lang="en-US" kern="0" dirty="0" smtClean="0"/>
              <a:t>Interfaces required in the industrial area is not available</a:t>
            </a:r>
          </a:p>
          <a:p>
            <a:r>
              <a:rPr lang="en-US" kern="0" dirty="0" smtClean="0"/>
              <a:t>MTCA.X hardware has to be combined with different other form factors</a:t>
            </a:r>
          </a:p>
          <a:p>
            <a:r>
              <a:rPr lang="en-US" kern="0" dirty="0" smtClean="0"/>
              <a:t>Development tools are missing</a:t>
            </a:r>
          </a:p>
          <a:p>
            <a:r>
              <a:rPr lang="en-US" kern="0" dirty="0" smtClean="0"/>
              <a:t>Actually there is no community to provide MTCA.X technology in the industrial market</a:t>
            </a:r>
          </a:p>
          <a:p>
            <a:endParaRPr lang="en-US" kern="0" dirty="0" smtClean="0"/>
          </a:p>
          <a:p>
            <a:pPr marL="0" indent="0">
              <a:buNone/>
            </a:pPr>
            <a:r>
              <a:rPr lang="en-US" kern="0" dirty="0" smtClean="0"/>
              <a:t>… We need a bridge between MTCA.X and the industrial area</a:t>
            </a:r>
          </a:p>
        </p:txBody>
      </p:sp>
    </p:spTree>
    <p:extLst>
      <p:ext uri="{BB962C8B-B14F-4D97-AF65-F5344CB8AC3E}">
        <p14:creationId xmlns:p14="http://schemas.microsoft.com/office/powerpoint/2010/main" val="1829647996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71406" y="1556792"/>
            <a:ext cx="8929750" cy="4500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n-US" sz="4400" dirty="0">
              <a:solidFill>
                <a:schemeClr val="accent1"/>
              </a:solidFill>
            </a:endParaRPr>
          </a:p>
          <a:p>
            <a:pPr algn="ctr"/>
            <a:r>
              <a:rPr lang="en-US" sz="4400" dirty="0">
                <a:solidFill>
                  <a:schemeClr val="accent1"/>
                </a:solidFill>
              </a:rPr>
              <a:t>Take advantage </a:t>
            </a:r>
            <a:r>
              <a:rPr lang="en-US" sz="4400" dirty="0" smtClean="0">
                <a:solidFill>
                  <a:schemeClr val="accent1"/>
                </a:solidFill>
              </a:rPr>
              <a:t>of </a:t>
            </a:r>
            <a:r>
              <a:rPr lang="en-US" sz="4400" dirty="0">
                <a:solidFill>
                  <a:schemeClr val="accent1"/>
                </a:solidFill>
              </a:rPr>
              <a:t>universal </a:t>
            </a:r>
            <a:r>
              <a:rPr lang="en-US" sz="4400" dirty="0" smtClean="0">
                <a:solidFill>
                  <a:schemeClr val="accent1"/>
                </a:solidFill>
              </a:rPr>
              <a:t>platforms </a:t>
            </a:r>
            <a:r>
              <a:rPr lang="en-US" sz="4400" dirty="0">
                <a:solidFill>
                  <a:schemeClr val="accent1"/>
                </a:solidFill>
              </a:rPr>
              <a:t>and become part of the development network around Embedded4You!</a:t>
            </a:r>
            <a:br>
              <a:rPr lang="en-US" sz="4400" dirty="0">
                <a:solidFill>
                  <a:schemeClr val="accent1"/>
                </a:solidFill>
              </a:rPr>
            </a:br>
            <a:r>
              <a:rPr lang="en-US" sz="4400" dirty="0">
                <a:solidFill>
                  <a:schemeClr val="accent1"/>
                </a:solidFill>
              </a:rPr>
              <a:t>After all, who does not cooperate - loses.</a:t>
            </a:r>
            <a:endParaRPr lang="en-US" sz="4400" dirty="0">
              <a:solidFill>
                <a:schemeClr val="accent1"/>
              </a:solidFill>
              <a:effectLst/>
            </a:endParaRPr>
          </a:p>
        </p:txBody>
      </p:sp>
    </p:spTree>
  </p:cSld>
  <p:clrMapOvr>
    <a:masterClrMapping/>
  </p:clrMapOvr>
  <p:transition advClick="0" advTm="6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7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7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Abgerundetes Rechteck 43"/>
          <p:cNvSpPr/>
          <p:nvPr/>
        </p:nvSpPr>
        <p:spPr bwMode="auto">
          <a:xfrm>
            <a:off x="1550987" y="5877520"/>
            <a:ext cx="1079500" cy="430213"/>
          </a:xfrm>
          <a:prstGeom prst="roundRect">
            <a:avLst/>
          </a:prstGeom>
          <a:solidFill>
            <a:srgbClr val="FFFF00"/>
          </a:solidFill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r>
              <a:rPr lang="de-DE">
                <a:solidFill>
                  <a:schemeClr val="tx1"/>
                </a:solidFill>
              </a:rPr>
              <a:t>x86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5" name="Abgerundetes Rechteck 44"/>
          <p:cNvSpPr/>
          <p:nvPr/>
        </p:nvSpPr>
        <p:spPr bwMode="auto">
          <a:xfrm>
            <a:off x="287337" y="5877520"/>
            <a:ext cx="1079500" cy="430213"/>
          </a:xfrm>
          <a:prstGeom prst="roundRect">
            <a:avLst/>
          </a:prstGeom>
          <a:solidFill>
            <a:srgbClr val="FFFF00"/>
          </a:solidFill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r>
              <a:rPr lang="de-DE">
                <a:solidFill>
                  <a:schemeClr val="tx1"/>
                </a:solidFill>
              </a:rPr>
              <a:t>ARM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6" name="Abgerundetes Rechteck 45"/>
          <p:cNvSpPr/>
          <p:nvPr/>
        </p:nvSpPr>
        <p:spPr bwMode="auto">
          <a:xfrm>
            <a:off x="2806700" y="5877520"/>
            <a:ext cx="1081087" cy="430213"/>
          </a:xfrm>
          <a:prstGeom prst="roundRect">
            <a:avLst/>
          </a:prstGeom>
          <a:solidFill>
            <a:srgbClr val="FFFF00"/>
          </a:solidFill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r>
              <a:rPr lang="de-DE">
                <a:solidFill>
                  <a:schemeClr val="tx1"/>
                </a:solidFill>
              </a:rPr>
              <a:t>PPC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0" name="Abgerundetes Rechteck 39"/>
          <p:cNvSpPr/>
          <p:nvPr/>
        </p:nvSpPr>
        <p:spPr bwMode="auto">
          <a:xfrm>
            <a:off x="2232025" y="5879108"/>
            <a:ext cx="1366837" cy="430212"/>
          </a:xfrm>
          <a:prstGeom prst="roundRect">
            <a:avLst/>
          </a:prstGeom>
          <a:solidFill>
            <a:srgbClr val="FFFF00"/>
          </a:solidFill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r>
              <a:rPr lang="de-DE">
                <a:solidFill>
                  <a:schemeClr val="tx1"/>
                </a:solidFill>
              </a:rPr>
              <a:t>digital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1" name="Abgerundetes Rechteck 40"/>
          <p:cNvSpPr/>
          <p:nvPr/>
        </p:nvSpPr>
        <p:spPr bwMode="auto">
          <a:xfrm>
            <a:off x="3814762" y="5877520"/>
            <a:ext cx="1368425" cy="430213"/>
          </a:xfrm>
          <a:prstGeom prst="roundRect">
            <a:avLst/>
          </a:prstGeom>
          <a:solidFill>
            <a:srgbClr val="FFFF00"/>
          </a:solidFill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r>
              <a:rPr lang="de-DE">
                <a:solidFill>
                  <a:schemeClr val="tx1"/>
                </a:solidFill>
              </a:rPr>
              <a:t>analog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2" name="Abgerundetes Rechteck 41"/>
          <p:cNvSpPr/>
          <p:nvPr/>
        </p:nvSpPr>
        <p:spPr bwMode="auto">
          <a:xfrm>
            <a:off x="5472112" y="5877520"/>
            <a:ext cx="1366838" cy="431800"/>
          </a:xfrm>
          <a:prstGeom prst="roundRect">
            <a:avLst/>
          </a:prstGeom>
          <a:solidFill>
            <a:srgbClr val="FFFF00"/>
          </a:solidFill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r>
              <a:rPr lang="de-DE">
                <a:solidFill>
                  <a:schemeClr val="tx1"/>
                </a:solidFill>
              </a:rPr>
              <a:t>spezifisch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5" name="Abgerundetes Rechteck 34"/>
          <p:cNvSpPr/>
          <p:nvPr/>
        </p:nvSpPr>
        <p:spPr bwMode="auto">
          <a:xfrm>
            <a:off x="7272337" y="5877520"/>
            <a:ext cx="1655763" cy="430213"/>
          </a:xfrm>
          <a:prstGeom prst="roundRect">
            <a:avLst/>
          </a:prstGeom>
          <a:solidFill>
            <a:srgbClr val="FFFF00"/>
          </a:solidFill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r>
              <a:rPr lang="de-DE">
                <a:solidFill>
                  <a:schemeClr val="tx1"/>
                </a:solidFill>
              </a:rPr>
              <a:t>EtherCAT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6" name="Abgerundetes Rechteck 35"/>
          <p:cNvSpPr/>
          <p:nvPr/>
        </p:nvSpPr>
        <p:spPr bwMode="auto">
          <a:xfrm>
            <a:off x="287337" y="5877520"/>
            <a:ext cx="1655763" cy="430213"/>
          </a:xfrm>
          <a:prstGeom prst="roundRect">
            <a:avLst/>
          </a:prstGeom>
          <a:solidFill>
            <a:srgbClr val="FFFF00"/>
          </a:solidFill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r>
              <a:rPr lang="de-DE">
                <a:solidFill>
                  <a:schemeClr val="tx1"/>
                </a:solidFill>
              </a:rPr>
              <a:t>OPC-UA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8" name="Abgerundetes Rechteck 37"/>
          <p:cNvSpPr/>
          <p:nvPr/>
        </p:nvSpPr>
        <p:spPr bwMode="auto">
          <a:xfrm>
            <a:off x="5543550" y="5877520"/>
            <a:ext cx="1655762" cy="430213"/>
          </a:xfrm>
          <a:prstGeom prst="roundRect">
            <a:avLst/>
          </a:prstGeom>
          <a:solidFill>
            <a:srgbClr val="FFFF00"/>
          </a:solidFill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r>
              <a:rPr lang="de-DE">
                <a:solidFill>
                  <a:schemeClr val="tx1"/>
                </a:solidFill>
              </a:rPr>
              <a:t>TCP/IP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9" name="Abgerundetes Rechteck 38"/>
          <p:cNvSpPr/>
          <p:nvPr/>
        </p:nvSpPr>
        <p:spPr bwMode="auto">
          <a:xfrm>
            <a:off x="2087562" y="5877520"/>
            <a:ext cx="1655763" cy="430213"/>
          </a:xfrm>
          <a:prstGeom prst="roundRect">
            <a:avLst/>
          </a:prstGeom>
          <a:solidFill>
            <a:srgbClr val="FFFF00"/>
          </a:solidFill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r>
              <a:rPr lang="de-DE">
                <a:solidFill>
                  <a:schemeClr val="tx1"/>
                </a:solidFill>
              </a:rPr>
              <a:t>ProfiBus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7" name="Abgerundetes Rechteck 46"/>
          <p:cNvSpPr/>
          <p:nvPr/>
        </p:nvSpPr>
        <p:spPr bwMode="auto">
          <a:xfrm>
            <a:off x="3814762" y="5877520"/>
            <a:ext cx="1657350" cy="430213"/>
          </a:xfrm>
          <a:prstGeom prst="roundRect">
            <a:avLst/>
          </a:prstGeom>
          <a:solidFill>
            <a:srgbClr val="FFFF00"/>
          </a:solidFill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r>
              <a:rPr lang="de-DE">
                <a:solidFill>
                  <a:schemeClr val="tx1"/>
                </a:solidFill>
              </a:rPr>
              <a:t>CAN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3313" name="Grafik 2"/>
          <p:cNvSpPr>
            <a:spLocks noChangeAspect="1" noChangeArrowheads="1"/>
          </p:cNvSpPr>
          <p:nvPr/>
        </p:nvSpPr>
        <p:spPr bwMode="auto">
          <a:xfrm>
            <a:off x="1763713" y="3176588"/>
            <a:ext cx="5140325" cy="349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314" name="Titel 5"/>
          <p:cNvSpPr>
            <a:spLocks noGrp="1"/>
          </p:cNvSpPr>
          <p:nvPr>
            <p:ph type="title"/>
          </p:nvPr>
        </p:nvSpPr>
        <p:spPr>
          <a:xfrm>
            <a:off x="1619250" y="71438"/>
            <a:ext cx="6193110" cy="946150"/>
          </a:xfrm>
        </p:spPr>
        <p:txBody>
          <a:bodyPr/>
          <a:lstStyle/>
          <a:p>
            <a:pPr eaLnBrk="1" hangingPunct="1"/>
            <a:r>
              <a:rPr lang="de-DE" dirty="0" smtClean="0">
                <a:latin typeface="Arial" charset="0"/>
                <a:cs typeface="Arial" charset="0"/>
              </a:rPr>
              <a:t>Middleware </a:t>
            </a:r>
            <a:r>
              <a:rPr lang="de-DE" dirty="0" err="1" smtClean="0">
                <a:latin typeface="Arial" charset="0"/>
                <a:cs typeface="Arial" charset="0"/>
              </a:rPr>
              <a:t>combines</a:t>
            </a:r>
            <a:r>
              <a:rPr lang="de-DE" dirty="0" smtClean="0">
                <a:latin typeface="Arial" charset="0"/>
                <a:cs typeface="Arial" charset="0"/>
              </a:rPr>
              <a:t> </a:t>
            </a:r>
            <a:r>
              <a:rPr lang="de-DE" dirty="0" err="1" smtClean="0">
                <a:latin typeface="Arial" charset="0"/>
                <a:cs typeface="Arial" charset="0"/>
              </a:rPr>
              <a:t>technologies</a:t>
            </a:r>
            <a:endParaRPr lang="de-DE" dirty="0" smtClean="0">
              <a:latin typeface="Arial" charset="0"/>
              <a:cs typeface="Arial" charset="0"/>
            </a:endParaRPr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323850" y="5553075"/>
            <a:ext cx="8424863" cy="846138"/>
          </a:xfrm>
        </p:spPr>
        <p:txBody>
          <a:bodyPr/>
          <a:lstStyle/>
          <a:p>
            <a:r>
              <a:rPr lang="en-US" sz="2000" dirty="0"/>
              <a:t>Middleware platforms abstract the hardware platforms and provide standardized software interfaces</a:t>
            </a:r>
            <a:r>
              <a:rPr lang="en-US" sz="2000" dirty="0" smtClean="0"/>
              <a:t>.</a:t>
            </a:r>
          </a:p>
          <a:p>
            <a:r>
              <a:rPr lang="en-US" sz="2000" b="1" dirty="0" smtClean="0"/>
              <a:t>Interchangeability </a:t>
            </a:r>
            <a:r>
              <a:rPr lang="en-US" sz="2000" b="1" dirty="0"/>
              <a:t>of hardware and development tools</a:t>
            </a:r>
            <a:endParaRPr lang="de-DE" sz="2000" b="1" dirty="0" smtClean="0">
              <a:latin typeface="Arial" charset="0"/>
              <a:cs typeface="Arial" charset="0"/>
            </a:endParaRPr>
          </a:p>
        </p:txBody>
      </p:sp>
      <p:sp>
        <p:nvSpPr>
          <p:cNvPr id="8" name="Abgerundetes Rechteck 7"/>
          <p:cNvSpPr/>
          <p:nvPr/>
        </p:nvSpPr>
        <p:spPr bwMode="auto">
          <a:xfrm>
            <a:off x="971550" y="3167063"/>
            <a:ext cx="7200900" cy="94615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r>
              <a:rPr lang="de-DE" sz="3600" b="1" dirty="0">
                <a:solidFill>
                  <a:schemeClr val="bg1"/>
                </a:solidFill>
              </a:rPr>
              <a:t>Middleware</a:t>
            </a:r>
            <a:endParaRPr lang="de-DE" sz="1400" b="1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de-DE" sz="1400" b="1" dirty="0" err="1" smtClean="0">
                <a:solidFill>
                  <a:schemeClr val="bg1"/>
                </a:solidFill>
              </a:rPr>
              <a:t>Abstraction</a:t>
            </a:r>
            <a:r>
              <a:rPr lang="de-DE" sz="1400" b="1" dirty="0" smtClean="0">
                <a:solidFill>
                  <a:schemeClr val="bg1"/>
                </a:solidFill>
              </a:rPr>
              <a:t> </a:t>
            </a:r>
            <a:r>
              <a:rPr lang="de-DE" sz="1400" b="1" dirty="0" err="1" smtClean="0">
                <a:solidFill>
                  <a:schemeClr val="bg1"/>
                </a:solidFill>
              </a:rPr>
              <a:t>layer</a:t>
            </a:r>
            <a:r>
              <a:rPr lang="de-DE" sz="1400" b="1" dirty="0" smtClean="0">
                <a:solidFill>
                  <a:schemeClr val="bg1"/>
                </a:solidFill>
              </a:rPr>
              <a:t> </a:t>
            </a:r>
            <a:r>
              <a:rPr lang="de-DE" sz="1400" b="1" dirty="0" err="1">
                <a:solidFill>
                  <a:schemeClr val="bg1"/>
                </a:solidFill>
              </a:rPr>
              <a:t>a</a:t>
            </a:r>
            <a:r>
              <a:rPr lang="de-DE" sz="1400" b="1" dirty="0" err="1" smtClean="0">
                <a:solidFill>
                  <a:schemeClr val="bg1"/>
                </a:solidFill>
              </a:rPr>
              <a:t>nd</a:t>
            </a:r>
            <a:r>
              <a:rPr lang="de-DE" sz="1400" b="1" dirty="0" smtClean="0">
                <a:solidFill>
                  <a:schemeClr val="bg1"/>
                </a:solidFill>
              </a:rPr>
              <a:t> intelligent </a:t>
            </a:r>
            <a:r>
              <a:rPr lang="de-DE" sz="1400" b="1" dirty="0" err="1" smtClean="0">
                <a:solidFill>
                  <a:schemeClr val="bg1"/>
                </a:solidFill>
              </a:rPr>
              <a:t>data</a:t>
            </a:r>
            <a:r>
              <a:rPr lang="de-DE" sz="1400" b="1" dirty="0" smtClean="0">
                <a:solidFill>
                  <a:schemeClr val="bg1"/>
                </a:solidFill>
              </a:rPr>
              <a:t> </a:t>
            </a:r>
            <a:r>
              <a:rPr lang="de-DE" sz="1400" b="1" dirty="0" err="1" smtClean="0">
                <a:solidFill>
                  <a:schemeClr val="bg1"/>
                </a:solidFill>
              </a:rPr>
              <a:t>model</a:t>
            </a:r>
            <a:endParaRPr lang="de-DE" sz="2400" b="1" dirty="0">
              <a:solidFill>
                <a:schemeClr val="bg1"/>
              </a:solidFill>
            </a:endParaRPr>
          </a:p>
        </p:txBody>
      </p:sp>
      <p:pic>
        <p:nvPicPr>
          <p:cNvPr id="11" name="Grafik 13" descr="E4Y100_100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 bwMode="auto">
          <a:xfrm>
            <a:off x="1221896" y="3232560"/>
            <a:ext cx="973839" cy="87645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bgerundetes Rechteck 11"/>
          <p:cNvSpPr/>
          <p:nvPr/>
        </p:nvSpPr>
        <p:spPr bwMode="auto">
          <a:xfrm>
            <a:off x="971550" y="4113213"/>
            <a:ext cx="7200900" cy="414337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r>
              <a:rPr lang="de-DE" b="1">
                <a:solidFill>
                  <a:schemeClr val="bg1"/>
                </a:solidFill>
              </a:rPr>
              <a:t>Gamma Service &amp; Plug-Ins</a:t>
            </a:r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13" name="Abgerundetes Rechteck 12"/>
          <p:cNvSpPr/>
          <p:nvPr/>
        </p:nvSpPr>
        <p:spPr bwMode="auto">
          <a:xfrm>
            <a:off x="971550" y="4527550"/>
            <a:ext cx="7200900" cy="431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r>
              <a:rPr lang="de-DE" dirty="0" smtClean="0">
                <a:solidFill>
                  <a:schemeClr val="bg1"/>
                </a:solidFill>
              </a:rPr>
              <a:t>Operating System </a:t>
            </a:r>
            <a:r>
              <a:rPr lang="de-DE" dirty="0">
                <a:solidFill>
                  <a:schemeClr val="bg1"/>
                </a:solidFill>
              </a:rPr>
              <a:t>(Windows / Linux)</a:t>
            </a:r>
          </a:p>
        </p:txBody>
      </p:sp>
      <p:sp>
        <p:nvSpPr>
          <p:cNvPr id="29" name="Abgerundetes Rechteck 28"/>
          <p:cNvSpPr/>
          <p:nvPr/>
        </p:nvSpPr>
        <p:spPr bwMode="auto">
          <a:xfrm>
            <a:off x="0" y="1089025"/>
            <a:ext cx="1763713" cy="430213"/>
          </a:xfrm>
          <a:prstGeom prst="roundRect">
            <a:avLst/>
          </a:prstGeom>
          <a:solidFill>
            <a:srgbClr val="FFC000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r>
              <a:rPr lang="de-DE" sz="1400" dirty="0" err="1" smtClean="0">
                <a:solidFill>
                  <a:schemeClr val="tx1"/>
                </a:solidFill>
              </a:rPr>
              <a:t>Eclipse</a:t>
            </a:r>
            <a:r>
              <a:rPr lang="de-DE" sz="1400" dirty="0" smtClean="0">
                <a:solidFill>
                  <a:schemeClr val="tx1"/>
                </a:solidFill>
              </a:rPr>
              <a:t> (C/C++/Python)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30" name="Abgerundetes Rechteck 29"/>
          <p:cNvSpPr/>
          <p:nvPr/>
        </p:nvSpPr>
        <p:spPr bwMode="auto">
          <a:xfrm>
            <a:off x="1835150" y="1089025"/>
            <a:ext cx="1657350" cy="430213"/>
          </a:xfrm>
          <a:prstGeom prst="roundRect">
            <a:avLst/>
          </a:prstGeom>
          <a:solidFill>
            <a:srgbClr val="FFC000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r>
              <a:rPr lang="de-DE" sz="1400" dirty="0" err="1" smtClean="0">
                <a:solidFill>
                  <a:schemeClr val="tx1"/>
                </a:solidFill>
              </a:rPr>
              <a:t>radCASE</a:t>
            </a:r>
            <a:r>
              <a:rPr lang="de-DE" sz="1400" dirty="0" smtClean="0">
                <a:solidFill>
                  <a:schemeClr val="tx1"/>
                </a:solidFill>
              </a:rPr>
              <a:t> (PLC)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31" name="Abgerundetes Rechteck 30"/>
          <p:cNvSpPr/>
          <p:nvPr/>
        </p:nvSpPr>
        <p:spPr bwMode="auto">
          <a:xfrm>
            <a:off x="3636318" y="1089025"/>
            <a:ext cx="1655762" cy="430213"/>
          </a:xfrm>
          <a:prstGeom prst="roundRect">
            <a:avLst/>
          </a:prstGeom>
          <a:solidFill>
            <a:srgbClr val="FFC000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r>
              <a:rPr lang="de-DE">
                <a:solidFill>
                  <a:schemeClr val="tx1"/>
                </a:solidFill>
              </a:rPr>
              <a:t>eTrice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2" name="Abgerundetes Rechteck 31"/>
          <p:cNvSpPr/>
          <p:nvPr/>
        </p:nvSpPr>
        <p:spPr bwMode="auto">
          <a:xfrm>
            <a:off x="5508625" y="1592263"/>
            <a:ext cx="1655763" cy="430212"/>
          </a:xfrm>
          <a:prstGeom prst="roundRect">
            <a:avLst/>
          </a:prstGeom>
          <a:solidFill>
            <a:srgbClr val="FFC000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r>
              <a:rPr lang="de-DE" sz="1400" dirty="0" err="1" smtClean="0">
                <a:solidFill>
                  <a:schemeClr val="tx1"/>
                </a:solidFill>
              </a:rPr>
              <a:t>Matlab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1400" dirty="0" err="1" smtClean="0">
                <a:solidFill>
                  <a:schemeClr val="tx1"/>
                </a:solidFill>
              </a:rPr>
              <a:t>Simulink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33" name="Abgerundetes Rechteck 32"/>
          <p:cNvSpPr/>
          <p:nvPr/>
        </p:nvSpPr>
        <p:spPr bwMode="auto">
          <a:xfrm>
            <a:off x="7380288" y="1592263"/>
            <a:ext cx="1655762" cy="430212"/>
          </a:xfrm>
          <a:prstGeom prst="roundRect">
            <a:avLst/>
          </a:prstGeom>
          <a:solidFill>
            <a:srgbClr val="FFC000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r>
              <a:rPr lang="de-DE">
                <a:solidFill>
                  <a:schemeClr val="tx1"/>
                </a:solidFill>
              </a:rPr>
              <a:t>XiBase9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4" name="Abgerundetes Rechteck 33"/>
          <p:cNvSpPr/>
          <p:nvPr/>
        </p:nvSpPr>
        <p:spPr bwMode="auto">
          <a:xfrm>
            <a:off x="6516688" y="1089025"/>
            <a:ext cx="1655762" cy="430213"/>
          </a:xfrm>
          <a:prstGeom prst="roundRect">
            <a:avLst/>
          </a:prstGeom>
          <a:solidFill>
            <a:srgbClr val="FFC000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r>
              <a:rPr lang="de-DE">
                <a:solidFill>
                  <a:schemeClr val="tx1"/>
                </a:solidFill>
              </a:rPr>
              <a:t>QT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8" name="Abgerundetes Rechteck 27"/>
          <p:cNvSpPr/>
          <p:nvPr/>
        </p:nvSpPr>
        <p:spPr bwMode="auto">
          <a:xfrm>
            <a:off x="3708400" y="1089025"/>
            <a:ext cx="1655763" cy="430213"/>
          </a:xfrm>
          <a:prstGeom prst="roundRect">
            <a:avLst/>
          </a:prstGeom>
          <a:solidFill>
            <a:srgbClr val="FFC000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r>
              <a:rPr lang="de-DE" sz="1400" dirty="0" err="1" smtClean="0">
                <a:solidFill>
                  <a:schemeClr val="tx1"/>
                </a:solidFill>
              </a:rPr>
              <a:t>Matlab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1400" dirty="0" err="1" smtClean="0">
                <a:solidFill>
                  <a:schemeClr val="tx1"/>
                </a:solidFill>
              </a:rPr>
              <a:t>Simulink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27" name="Abgerundetes Rechteck 26"/>
          <p:cNvSpPr/>
          <p:nvPr/>
        </p:nvSpPr>
        <p:spPr bwMode="auto">
          <a:xfrm>
            <a:off x="5580063" y="1089025"/>
            <a:ext cx="1655762" cy="430213"/>
          </a:xfrm>
          <a:prstGeom prst="roundRect">
            <a:avLst/>
          </a:prstGeom>
          <a:solidFill>
            <a:srgbClr val="FFC000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r>
              <a:rPr lang="de-DE">
                <a:solidFill>
                  <a:schemeClr val="tx1"/>
                </a:solidFill>
              </a:rPr>
              <a:t>CETES++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4" name="Abgerundetes Rechteck 13"/>
          <p:cNvSpPr/>
          <p:nvPr/>
        </p:nvSpPr>
        <p:spPr bwMode="auto">
          <a:xfrm>
            <a:off x="5867400" y="4976813"/>
            <a:ext cx="2305050" cy="50482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r>
              <a:rPr lang="de-DE" dirty="0" smtClean="0">
                <a:solidFill>
                  <a:schemeClr val="tx1"/>
                </a:solidFill>
              </a:rPr>
              <a:t>Network </a:t>
            </a:r>
            <a:r>
              <a:rPr lang="de-DE" dirty="0">
                <a:solidFill>
                  <a:schemeClr val="tx1"/>
                </a:solidFill>
              </a:rPr>
              <a:t>/ </a:t>
            </a:r>
            <a:r>
              <a:rPr lang="de-DE" dirty="0" err="1" smtClean="0">
                <a:solidFill>
                  <a:schemeClr val="tx1"/>
                </a:solidFill>
              </a:rPr>
              <a:t>Fieldbus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6" name="Abgerundetes Rechteck 15"/>
          <p:cNvSpPr/>
          <p:nvPr/>
        </p:nvSpPr>
        <p:spPr bwMode="auto">
          <a:xfrm>
            <a:off x="3419475" y="4976813"/>
            <a:ext cx="2305050" cy="50482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r>
              <a:rPr lang="de-DE">
                <a:solidFill>
                  <a:schemeClr val="tx1"/>
                </a:solidFill>
              </a:rPr>
              <a:t>I/O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7" name="Abgerundetes Rechteck 16"/>
          <p:cNvSpPr/>
          <p:nvPr/>
        </p:nvSpPr>
        <p:spPr bwMode="auto">
          <a:xfrm>
            <a:off x="971550" y="4976813"/>
            <a:ext cx="2305050" cy="50482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r>
              <a:rPr lang="de-DE">
                <a:solidFill>
                  <a:schemeClr val="tx1"/>
                </a:solidFill>
              </a:rPr>
              <a:t>Hardware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8" name="Abgerundetes Rechteck 17"/>
          <p:cNvSpPr/>
          <p:nvPr/>
        </p:nvSpPr>
        <p:spPr bwMode="auto">
          <a:xfrm>
            <a:off x="6443663" y="2232025"/>
            <a:ext cx="1728787" cy="48736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r>
              <a:rPr lang="de-DE" dirty="0" err="1" smtClean="0">
                <a:solidFill>
                  <a:schemeClr val="tx1"/>
                </a:solidFill>
              </a:rPr>
              <a:t>Visualization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9" name="Abgerundetes Rechteck 18"/>
          <p:cNvSpPr/>
          <p:nvPr/>
        </p:nvSpPr>
        <p:spPr bwMode="auto">
          <a:xfrm>
            <a:off x="971550" y="1639888"/>
            <a:ext cx="3529013" cy="107791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r>
              <a:rPr lang="de-DE" dirty="0" smtClean="0">
                <a:solidFill>
                  <a:schemeClr val="tx1"/>
                </a:solidFill>
              </a:rPr>
              <a:t>Development Areas</a:t>
            </a:r>
            <a:endParaRPr lang="de-DE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de-DE" dirty="0" smtClean="0">
                <a:solidFill>
                  <a:schemeClr val="tx1"/>
                </a:solidFill>
              </a:rPr>
              <a:t>Development </a:t>
            </a:r>
            <a:r>
              <a:rPr lang="de-DE" dirty="0" err="1" smtClean="0">
                <a:solidFill>
                  <a:schemeClr val="tx1"/>
                </a:solidFill>
              </a:rPr>
              <a:t>languages</a:t>
            </a:r>
            <a:endParaRPr lang="de-DE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de-DE" dirty="0" err="1" smtClean="0">
                <a:solidFill>
                  <a:schemeClr val="tx1"/>
                </a:solidFill>
              </a:rPr>
              <a:t>Modelling</a:t>
            </a:r>
            <a:r>
              <a:rPr lang="de-DE" dirty="0" smtClean="0">
                <a:solidFill>
                  <a:schemeClr val="tx1"/>
                </a:solidFill>
              </a:rPr>
              <a:t> Tools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0" name="Abgerundetes Rechteck 19"/>
          <p:cNvSpPr/>
          <p:nvPr/>
        </p:nvSpPr>
        <p:spPr bwMode="auto">
          <a:xfrm>
            <a:off x="4572000" y="2232025"/>
            <a:ext cx="1800225" cy="48577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r>
              <a:rPr lang="de-DE">
                <a:solidFill>
                  <a:schemeClr val="tx1"/>
                </a:solidFill>
              </a:rPr>
              <a:t>Testtools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1" name="Abgerundetes Rechteck 20"/>
          <p:cNvSpPr/>
          <p:nvPr/>
        </p:nvSpPr>
        <p:spPr bwMode="auto">
          <a:xfrm>
            <a:off x="971550" y="2735263"/>
            <a:ext cx="7200900" cy="431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r>
              <a:rPr lang="de-DE" b="1">
                <a:solidFill>
                  <a:schemeClr val="bg1"/>
                </a:solidFill>
              </a:rPr>
              <a:t>Gamma Application Interface (API)</a:t>
            </a:r>
            <a:endParaRPr lang="de-DE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714434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79065E-6 L 0.18507 0.16794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" y="84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9 0.00024 L -0.00399 0.16794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4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.00024 L -0.19288 0.16794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" y="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79065E-6 L 0.10642 0.17858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" y="89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79065E-6 L -0.09826 0.17858 " pathEditMode="relative" rAng="0" ptsTypes="AA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" y="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49757E-6 L 0.10643 0.10525 " pathEditMode="relative" rAng="0" ptsTypes="AA">
                                      <p:cBhvr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" y="53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8885E-6 L 0.00018 0.17834 " pathEditMode="relative" rAng="0" ptsTypes="AA">
                                      <p:cBhvr>
                                        <p:cTn id="6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9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49757E-6 L -0.09826 0.10525 " pathEditMode="relative" rAng="0" ptsTypes="AA">
                                      <p:cBhvr>
                                        <p:cTn id="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" y="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53597E-6 L 0.13785 -0.14666 " pathEditMode="relative" rAng="0" ptsTypes="AA">
                                      <p:cBhvr>
                                        <p:cTn id="9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73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53597E-6 L -0.00035 -0.14666 " pathEditMode="relative" rAng="0" ptsTypes="AA">
                                      <p:cBhvr>
                                        <p:cTn id="9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3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53597E-6 L -0.13768 -0.14666 " pathEditMode="relative" rAng="0" ptsTypes="AA">
                                      <p:cBhvr>
                                        <p:cTn id="9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15128E-7 L 0.16945 -0.14689 " pathEditMode="relative" rAng="0" ptsTypes="AA">
                                      <p:cBhvr>
                                        <p:cTn id="1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" y="-74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15128E-7 L 2.5E-6 -0.14689 " pathEditMode="relative" rAng="0" ptsTypes="AA">
                                      <p:cBhvr>
                                        <p:cTn id="1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4"/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15128E-7 L -0.18489 -0.14689 " pathEditMode="relative" rAng="0" ptsTypes="AA">
                                      <p:cBhvr>
                                        <p:cTn id="1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" y="-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500"/>
                            </p:stCondLst>
                            <p:childTnLst>
                              <p:par>
                                <p:cTn id="1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000"/>
                            </p:stCondLst>
                            <p:childTnLst>
                              <p:par>
                                <p:cTn id="1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53597E-6 L 0.64184 -0.14666 " pathEditMode="relative" rAng="0" ptsTypes="AA">
                                      <p:cBhvr>
                                        <p:cTn id="1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1" y="-73"/>
                                    </p:animMotion>
                                  </p:childTnLst>
                                </p:cTn>
                              </p:par>
                              <p:par>
                                <p:cTn id="157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53597E-6 L 0.44497 -0.14666 " pathEditMode="relative" rAng="0" ptsTypes="AA">
                                      <p:cBhvr>
                                        <p:cTn id="15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" y="-73"/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53597E-6 L 0.2559 -0.14666 " pathEditMode="relative" rAng="0" ptsTypes="AA">
                                      <p:cBhvr>
                                        <p:cTn id="16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" y="-73"/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53597E-6 L 0.06702 -0.14666 " pathEditMode="relative" rAng="0" ptsTypes="AA">
                                      <p:cBhvr>
                                        <p:cTn id="1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" y="-73"/>
                                    </p:animMotion>
                                  </p:childTnLst>
                                </p:cTn>
                              </p:par>
                              <p:par>
                                <p:cTn id="163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53597E-6 L -0.12205 -0.14666 " pathEditMode="relative" rAng="0" ptsTypes="AA">
                                      <p:cBhvr>
                                        <p:cTn id="1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" y="-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00"/>
                            </p:stCondLst>
                            <p:childTnLst>
                              <p:par>
                                <p:cTn id="16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000"/>
                            </p:stCondLst>
                            <p:childTnLst>
                              <p:par>
                                <p:cTn id="1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500"/>
                            </p:stCondLst>
                            <p:childTnLst>
                              <p:par>
                                <p:cTn id="1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35" grpId="0" animBg="1"/>
      <p:bldP spid="35" grpId="1" animBg="1"/>
      <p:bldP spid="36" grpId="0" animBg="1"/>
      <p:bldP spid="36" grpId="1" animBg="1"/>
      <p:bldP spid="38" grpId="0" animBg="1"/>
      <p:bldP spid="38" grpId="1" animBg="1"/>
      <p:bldP spid="39" grpId="0" animBg="1"/>
      <p:bldP spid="39" grpId="1" animBg="1"/>
      <p:bldP spid="47" grpId="0" animBg="1"/>
      <p:bldP spid="47" grpId="1" animBg="1"/>
      <p:bldP spid="7" grpId="0" build="p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28" grpId="0" animBg="1"/>
      <p:bldP spid="28" grpId="1" animBg="1"/>
      <p:bldP spid="27" grpId="0" animBg="1"/>
      <p:bldP spid="27" grpId="1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Scalability</a:t>
            </a:r>
            <a:endParaRPr lang="en-US" dirty="0">
              <a:latin typeface="+mn-lt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3804889"/>
            <a:ext cx="4608512" cy="2307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nhaltsplatzhalter 8" descr="microtca_rack_denois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0272" y="1735979"/>
            <a:ext cx="1792123" cy="1344092"/>
          </a:xfrm>
          <a:prstGeom prst="rect">
            <a:avLst/>
          </a:prstGeom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896" y="1689070"/>
            <a:ext cx="2160240" cy="1437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496" y="4519761"/>
            <a:ext cx="2809875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feld 8"/>
          <p:cNvSpPr txBox="1"/>
          <p:nvPr/>
        </p:nvSpPr>
        <p:spPr>
          <a:xfrm>
            <a:off x="179512" y="1124744"/>
            <a:ext cx="8784976" cy="607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The </a:t>
            </a:r>
            <a:r>
              <a:rPr lang="en-US" dirty="0">
                <a:solidFill>
                  <a:schemeClr val="tx1"/>
                </a:solidFill>
              </a:rPr>
              <a:t>flexibility and scalability of the Gamma platform enable tailor-made solutions for every application: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246093" y="2804069"/>
            <a:ext cx="2903359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Small Embedded-Systems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4393451" y="3080071"/>
            <a:ext cx="2104166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ompact</a:t>
            </a: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Terminals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6948264" y="3151040"/>
            <a:ext cx="2108269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VME-Bus Systems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539552" y="6267702"/>
            <a:ext cx="1210588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MicroTCA</a:t>
            </a:r>
            <a:endParaRPr lang="de-DE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5612972" y="6103368"/>
            <a:ext cx="2287806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Large </a:t>
            </a:r>
            <a:r>
              <a:rPr lang="de-DE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scale</a:t>
            </a: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de-DE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systems</a:t>
            </a:r>
            <a:endParaRPr lang="de-DE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8" name="Pfeil nach rechts 17"/>
          <p:cNvSpPr/>
          <p:nvPr/>
        </p:nvSpPr>
        <p:spPr bwMode="auto">
          <a:xfrm>
            <a:off x="2699792" y="2192001"/>
            <a:ext cx="792088" cy="432048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" name="Pfeil nach rechts 18"/>
          <p:cNvSpPr/>
          <p:nvPr/>
        </p:nvSpPr>
        <p:spPr bwMode="auto">
          <a:xfrm>
            <a:off x="5940152" y="2192001"/>
            <a:ext cx="792088" cy="432048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" name="Pfeil nach rechts 19"/>
          <p:cNvSpPr/>
          <p:nvPr/>
        </p:nvSpPr>
        <p:spPr bwMode="auto">
          <a:xfrm>
            <a:off x="3275856" y="4742836"/>
            <a:ext cx="792088" cy="432048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8546" name="Picture 2" descr="http://www.ftigroup.net/uploads/media/YAVE_BASIC_T_S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531" y="3301568"/>
            <a:ext cx="3662807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548" name="Picture 4" descr="https://encrypted-tbn3.gstatic.com/images?q=tbn:ANd9GcSGhe2xgctqGnXimxy7lh3yT5bxyq3aV4eVVpXtBYTg6WHSSep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12" y="1735979"/>
            <a:ext cx="1490031" cy="1122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el 1"/>
          <p:cNvSpPr>
            <a:spLocks noGrp="1"/>
          </p:cNvSpPr>
          <p:nvPr>
            <p:ph type="title"/>
          </p:nvPr>
        </p:nvSpPr>
        <p:spPr>
          <a:xfrm>
            <a:off x="1619250" y="71438"/>
            <a:ext cx="6048375" cy="946150"/>
          </a:xfrm>
        </p:spPr>
        <p:txBody>
          <a:bodyPr/>
          <a:lstStyle/>
          <a:p>
            <a:pPr eaLnBrk="1" hangingPunct="1"/>
            <a:r>
              <a:rPr lang="de-DE" dirty="0" smtClean="0">
                <a:latin typeface="Arial" charset="0"/>
                <a:cs typeface="Arial" charset="0"/>
              </a:rPr>
              <a:t>The </a:t>
            </a:r>
            <a:r>
              <a:rPr lang="en-US" dirty="0" smtClean="0">
                <a:latin typeface="Arial" charset="0"/>
                <a:cs typeface="Arial" charset="0"/>
              </a:rPr>
              <a:t>data</a:t>
            </a:r>
            <a:r>
              <a:rPr lang="de-DE" dirty="0" smtClean="0">
                <a:latin typeface="Arial" charset="0"/>
                <a:cs typeface="Arial" charset="0"/>
              </a:rPr>
              <a:t> </a:t>
            </a:r>
            <a:r>
              <a:rPr lang="en-US" dirty="0" smtClean="0">
                <a:latin typeface="Arial" charset="0"/>
                <a:cs typeface="Arial" charset="0"/>
              </a:rPr>
              <a:t>model structure</a:t>
            </a:r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8625" y="1125538"/>
            <a:ext cx="8228013" cy="2159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Hierarchical structure </a:t>
            </a:r>
          </a:p>
          <a:p>
            <a:pPr>
              <a:defRPr/>
            </a:pPr>
            <a:r>
              <a:rPr lang="de-DE" dirty="0" smtClean="0"/>
              <a:t>Image </a:t>
            </a:r>
            <a:r>
              <a:rPr lang="en-US" dirty="0" smtClean="0"/>
              <a:t>of reality</a:t>
            </a:r>
          </a:p>
          <a:p>
            <a:pPr>
              <a:defRPr/>
            </a:pPr>
            <a:r>
              <a:rPr lang="en-US" dirty="0" smtClean="0"/>
              <a:t>Bridges </a:t>
            </a:r>
            <a:r>
              <a:rPr lang="en-US" dirty="0"/>
              <a:t>system and network </a:t>
            </a:r>
            <a:r>
              <a:rPr lang="en-US" dirty="0" smtClean="0"/>
              <a:t>boundaries</a:t>
            </a:r>
          </a:p>
          <a:p>
            <a:pPr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Dynamically</a:t>
            </a: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extensible</a:t>
            </a:r>
          </a:p>
          <a:p>
            <a:pPr>
              <a:defRPr/>
            </a:pPr>
            <a:r>
              <a:rPr lang="en-US" dirty="0"/>
              <a:t>Unlimited size and number of variables</a:t>
            </a:r>
            <a:endParaRPr lang="de-DE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6" name="Textfeld 4"/>
          <p:cNvSpPr txBox="1"/>
          <p:nvPr/>
        </p:nvSpPr>
        <p:spPr>
          <a:xfrm>
            <a:off x="4932040" y="4425156"/>
            <a:ext cx="3673475" cy="8651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structure of the data model is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comparable with the file structure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file system.</a:t>
            </a:r>
            <a:endParaRPr lang="de-DE" i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7" name="Grafik 6" descr="Gamma Explorer 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560" y="3392499"/>
            <a:ext cx="3941762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feld 4"/>
          <p:cNvSpPr txBox="1"/>
          <p:nvPr/>
        </p:nvSpPr>
        <p:spPr>
          <a:xfrm>
            <a:off x="4859338" y="5662613"/>
            <a:ext cx="2749471" cy="60760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Middleware Data </a:t>
            </a:r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viewing</a:t>
            </a:r>
          </a:p>
          <a:p>
            <a:pPr>
              <a:defRPr/>
            </a:pPr>
            <a:r>
              <a:rPr lang="de-DE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Tool</a:t>
            </a:r>
            <a:r>
              <a:rPr lang="de-DE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: Gamma Explorer</a:t>
            </a:r>
          </a:p>
        </p:txBody>
      </p:sp>
    </p:spTree>
    <p:extLst>
      <p:ext uri="{BB962C8B-B14F-4D97-AF65-F5344CB8AC3E}">
        <p14:creationId xmlns:p14="http://schemas.microsoft.com/office/powerpoint/2010/main" val="89979606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I/O-Integration </a:t>
            </a:r>
            <a:r>
              <a:rPr lang="en-US" dirty="0" smtClean="0"/>
              <a:t>in using</a:t>
            </a:r>
            <a:r>
              <a:rPr lang="en-US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Plug-Ins</a:t>
            </a:r>
            <a:endParaRPr lang="en-US" dirty="0"/>
          </a:p>
        </p:txBody>
      </p:sp>
      <p:sp>
        <p:nvSpPr>
          <p:cNvPr id="25" name="Abgerundetes Rechteck 24"/>
          <p:cNvSpPr/>
          <p:nvPr/>
        </p:nvSpPr>
        <p:spPr bwMode="auto">
          <a:xfrm>
            <a:off x="6344939" y="3696667"/>
            <a:ext cx="2448271" cy="43204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 anchorCtr="0"/>
          <a:lstStyle/>
          <a:p>
            <a:pPr algn="ctr">
              <a:defRPr/>
            </a:pPr>
            <a:r>
              <a:rPr lang="en-US" smtClean="0">
                <a:solidFill>
                  <a:schemeClr val="tx1"/>
                </a:solidFill>
              </a:rPr>
              <a:t>Kommunikationsstack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Abgerundetes Rechteck 25"/>
          <p:cNvSpPr/>
          <p:nvPr/>
        </p:nvSpPr>
        <p:spPr bwMode="auto">
          <a:xfrm>
            <a:off x="1952449" y="1124744"/>
            <a:ext cx="6840761" cy="58005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>
              <a:defRPr/>
            </a:pPr>
            <a:r>
              <a:rPr lang="en-US" b="1" smtClean="0"/>
              <a:t>Datenmodell</a:t>
            </a:r>
            <a:endParaRPr lang="en-US" b="1" dirty="0"/>
          </a:p>
        </p:txBody>
      </p:sp>
      <p:sp>
        <p:nvSpPr>
          <p:cNvPr id="27" name="Abgerundetes Rechteck 26"/>
          <p:cNvSpPr/>
          <p:nvPr/>
        </p:nvSpPr>
        <p:spPr bwMode="auto">
          <a:xfrm>
            <a:off x="6344938" y="2348880"/>
            <a:ext cx="2448272" cy="648866"/>
          </a:xfrm>
          <a:prstGeom prst="roundRect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 anchorCtr="1"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I/O-Plugin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Gefaltete Ecke 27"/>
          <p:cNvSpPr/>
          <p:nvPr/>
        </p:nvSpPr>
        <p:spPr bwMode="auto">
          <a:xfrm>
            <a:off x="1952450" y="3068960"/>
            <a:ext cx="2409609" cy="928694"/>
          </a:xfrm>
          <a:prstGeom prst="foldedCorner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Arial Unicode MS" pitchFamily="34" charset="-128"/>
              </a:rPr>
              <a:t>XML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Arial Unicode MS" pitchFamily="34" charset="-128"/>
              <a:cs typeface="Arial Unicode MS" pitchFamily="34" charset="-128"/>
            </a:endParaRPr>
          </a:p>
          <a:p>
            <a:pPr marL="0" marR="0" indent="0" algn="l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r>
              <a:rPr lang="en-US" smtClean="0">
                <a:solidFill>
                  <a:schemeClr val="tx1"/>
                </a:solidFill>
              </a:rPr>
              <a:t>Config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Arial Unicode MS" pitchFamily="34" charset="-128"/>
              </a:rPr>
              <a:t>uration </a:t>
            </a:r>
            <a:r>
              <a:rPr lang="en-US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File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9" name="Abgerundetes Rechteck 28"/>
          <p:cNvSpPr/>
          <p:nvPr/>
        </p:nvSpPr>
        <p:spPr bwMode="auto">
          <a:xfrm>
            <a:off x="1952450" y="2204864"/>
            <a:ext cx="2448272" cy="64807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 anchorCtr="1"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Gamma-Service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1" name="Gerade Verbindung mit Pfeil 30"/>
          <p:cNvCxnSpPr/>
          <p:nvPr/>
        </p:nvCxnSpPr>
        <p:spPr bwMode="auto">
          <a:xfrm flipV="1">
            <a:off x="6481493" y="4612666"/>
            <a:ext cx="794" cy="504056"/>
          </a:xfrm>
          <a:prstGeom prst="straightConnector1">
            <a:avLst/>
          </a:prstGeom>
          <a:solidFill>
            <a:srgbClr val="00B8FF"/>
          </a:solidFill>
          <a:ln w="57150" cap="flat" cmpd="sng" algn="ctr">
            <a:solidFill>
              <a:srgbClr val="C00000"/>
            </a:solidFill>
            <a:prstDash val="solid"/>
            <a:round/>
            <a:headEnd type="triangl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32" name="Textfeld 31"/>
          <p:cNvSpPr txBox="1"/>
          <p:nvPr/>
        </p:nvSpPr>
        <p:spPr>
          <a:xfrm>
            <a:off x="8192028" y="5085184"/>
            <a:ext cx="988484" cy="321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mtClean="0">
                <a:solidFill>
                  <a:schemeClr val="tx1"/>
                </a:solidFill>
                <a:latin typeface="+mn-lt"/>
              </a:rPr>
              <a:t>Feldbus</a:t>
            </a:r>
            <a:endParaRPr lang="en-US" sz="1600" b="1" dirty="0" smtClean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34" name="Gerade Verbindung mit Pfeil 33"/>
          <p:cNvCxnSpPr/>
          <p:nvPr/>
        </p:nvCxnSpPr>
        <p:spPr bwMode="auto">
          <a:xfrm flipV="1">
            <a:off x="7568677" y="4581128"/>
            <a:ext cx="794" cy="504056"/>
          </a:xfrm>
          <a:prstGeom prst="straightConnector1">
            <a:avLst/>
          </a:prstGeom>
          <a:solidFill>
            <a:srgbClr val="00B8FF"/>
          </a:solidFill>
          <a:ln w="57150" cap="flat" cmpd="sng" algn="ctr">
            <a:solidFill>
              <a:srgbClr val="C00000"/>
            </a:solidFill>
            <a:prstDash val="solid"/>
            <a:round/>
            <a:headEnd type="triangl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38" name="Textfeld 37"/>
          <p:cNvSpPr txBox="1"/>
          <p:nvPr/>
        </p:nvSpPr>
        <p:spPr>
          <a:xfrm>
            <a:off x="7009194" y="5085184"/>
            <a:ext cx="1132500" cy="321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mtClean="0">
                <a:solidFill>
                  <a:schemeClr val="tx1"/>
                </a:solidFill>
                <a:latin typeface="+mn-lt"/>
              </a:rPr>
              <a:t>Netzwerk</a:t>
            </a:r>
            <a:endParaRPr lang="en-US" sz="1600" b="1" dirty="0" smtClean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39" name="Gerade Verbindung mit Pfeil 38"/>
          <p:cNvCxnSpPr/>
          <p:nvPr/>
        </p:nvCxnSpPr>
        <p:spPr bwMode="auto">
          <a:xfrm flipV="1">
            <a:off x="8677324" y="4581128"/>
            <a:ext cx="794" cy="504056"/>
          </a:xfrm>
          <a:prstGeom prst="straightConnector1">
            <a:avLst/>
          </a:prstGeom>
          <a:solidFill>
            <a:srgbClr val="00B8FF"/>
          </a:solidFill>
          <a:ln w="57150" cap="flat" cmpd="sng" algn="ctr">
            <a:solidFill>
              <a:srgbClr val="C00000"/>
            </a:solidFill>
            <a:prstDash val="solid"/>
            <a:round/>
            <a:headEnd type="triangl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0" name="Textfeld 39"/>
          <p:cNvSpPr txBox="1"/>
          <p:nvPr/>
        </p:nvSpPr>
        <p:spPr>
          <a:xfrm>
            <a:off x="5912890" y="5095256"/>
            <a:ext cx="1152128" cy="321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mtClean="0">
                <a:solidFill>
                  <a:schemeClr val="tx1"/>
                </a:solidFill>
                <a:latin typeface="+mn-lt"/>
              </a:rPr>
              <a:t>lokale I/O</a:t>
            </a:r>
            <a:endParaRPr lang="en-US" sz="1600" b="1" dirty="0" smtClean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41" name="Gerade Verbindung mit Pfeil 40"/>
          <p:cNvCxnSpPr>
            <a:stCxn id="29" idx="0"/>
          </p:cNvCxnSpPr>
          <p:nvPr/>
        </p:nvCxnSpPr>
        <p:spPr bwMode="auto">
          <a:xfrm flipV="1">
            <a:off x="3176586" y="1732346"/>
            <a:ext cx="0" cy="472518"/>
          </a:xfrm>
          <a:prstGeom prst="straightConnector1">
            <a:avLst/>
          </a:prstGeom>
          <a:solidFill>
            <a:srgbClr val="00B8FF"/>
          </a:solidFill>
          <a:ln w="57150" cap="flat" cmpd="sng" algn="ctr">
            <a:solidFill>
              <a:srgbClr val="C0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42" name="Gerade Verbindung mit Pfeil 41"/>
          <p:cNvCxnSpPr>
            <a:stCxn id="27" idx="0"/>
          </p:cNvCxnSpPr>
          <p:nvPr/>
        </p:nvCxnSpPr>
        <p:spPr bwMode="auto">
          <a:xfrm flipV="1">
            <a:off x="7569074" y="1732346"/>
            <a:ext cx="0" cy="616534"/>
          </a:xfrm>
          <a:prstGeom prst="straightConnector1">
            <a:avLst/>
          </a:prstGeom>
          <a:solidFill>
            <a:srgbClr val="00B8FF"/>
          </a:solidFill>
          <a:ln w="57150" cap="flat" cmpd="sng" algn="ctr">
            <a:solidFill>
              <a:srgbClr val="C0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44" name="Gerade Verbindung mit Pfeil 43"/>
          <p:cNvCxnSpPr/>
          <p:nvPr/>
        </p:nvCxnSpPr>
        <p:spPr bwMode="auto">
          <a:xfrm>
            <a:off x="7569074" y="2996952"/>
            <a:ext cx="1" cy="731253"/>
          </a:xfrm>
          <a:prstGeom prst="straightConnector1">
            <a:avLst/>
          </a:prstGeom>
          <a:solidFill>
            <a:srgbClr val="00B8FF"/>
          </a:solidFill>
          <a:ln w="57150" cap="flat" cmpd="sng" algn="ctr">
            <a:solidFill>
              <a:srgbClr val="C0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45" name="Gerade Verbindung mit Pfeil 44"/>
          <p:cNvCxnSpPr/>
          <p:nvPr/>
        </p:nvCxnSpPr>
        <p:spPr bwMode="auto">
          <a:xfrm>
            <a:off x="4400722" y="2533366"/>
            <a:ext cx="1944216" cy="0"/>
          </a:xfrm>
          <a:prstGeom prst="straightConnector1">
            <a:avLst/>
          </a:prstGeom>
          <a:solidFill>
            <a:srgbClr val="00B8FF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6" name="Gewinkelte Verbindung 45"/>
          <p:cNvCxnSpPr/>
          <p:nvPr/>
        </p:nvCxnSpPr>
        <p:spPr bwMode="auto">
          <a:xfrm flipV="1">
            <a:off x="4362059" y="2780928"/>
            <a:ext cx="1982879" cy="680371"/>
          </a:xfrm>
          <a:prstGeom prst="bentConnector3">
            <a:avLst>
              <a:gd name="adj1" fmla="val 50000"/>
            </a:avLst>
          </a:prstGeom>
          <a:solidFill>
            <a:srgbClr val="00B8FF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47" name="Textfeld 46"/>
          <p:cNvSpPr txBox="1"/>
          <p:nvPr/>
        </p:nvSpPr>
        <p:spPr>
          <a:xfrm>
            <a:off x="4400722" y="3212976"/>
            <a:ext cx="935572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b="1" smtClean="0">
                <a:solidFill>
                  <a:schemeClr val="tx1"/>
                </a:solidFill>
                <a:latin typeface="+mn-lt"/>
              </a:rPr>
              <a:t>bestimmt</a:t>
            </a:r>
          </a:p>
        </p:txBody>
      </p:sp>
      <p:sp>
        <p:nvSpPr>
          <p:cNvPr id="48" name="Textfeld 47"/>
          <p:cNvSpPr txBox="1"/>
          <p:nvPr/>
        </p:nvSpPr>
        <p:spPr>
          <a:xfrm>
            <a:off x="4904778" y="2276872"/>
            <a:ext cx="864096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b="1" smtClean="0">
                <a:solidFill>
                  <a:schemeClr val="tx1"/>
                </a:solidFill>
                <a:latin typeface="+mn-lt"/>
              </a:rPr>
              <a:t>lädt</a:t>
            </a:r>
          </a:p>
        </p:txBody>
      </p:sp>
      <p:sp>
        <p:nvSpPr>
          <p:cNvPr id="49" name="Abgerundetes Rechteck 48"/>
          <p:cNvSpPr/>
          <p:nvPr/>
        </p:nvSpPr>
        <p:spPr bwMode="auto">
          <a:xfrm>
            <a:off x="6344938" y="4137480"/>
            <a:ext cx="2448271" cy="43204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>
              <a:defRPr/>
            </a:pPr>
            <a:r>
              <a:rPr lang="en-US" smtClean="0">
                <a:solidFill>
                  <a:schemeClr val="bg1"/>
                </a:solidFill>
              </a:rPr>
              <a:t>Hardware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0" name="Inhaltsplatzhalter 22"/>
          <p:cNvSpPr>
            <a:spLocks noGrp="1"/>
          </p:cNvSpPr>
          <p:nvPr>
            <p:ph idx="1"/>
          </p:nvPr>
        </p:nvSpPr>
        <p:spPr>
          <a:xfrm>
            <a:off x="107504" y="4356688"/>
            <a:ext cx="5904656" cy="1584176"/>
          </a:xfrm>
        </p:spPr>
        <p:txBody>
          <a:bodyPr/>
          <a:lstStyle/>
          <a:p>
            <a:r>
              <a:rPr lang="de-DE" sz="1800" dirty="0" smtClean="0"/>
              <a:t>Hardware </a:t>
            </a:r>
            <a:r>
              <a:rPr lang="de-DE" sz="1800" dirty="0" err="1" smtClean="0"/>
              <a:t>can</a:t>
            </a:r>
            <a:r>
              <a:rPr lang="en-US" sz="1800" dirty="0" smtClean="0"/>
              <a:t> be adapted by Plug-Ins which converts </a:t>
            </a:r>
            <a:r>
              <a:rPr lang="de-DE" sz="1800" dirty="0" smtClean="0"/>
              <a:t>I/O Data </a:t>
            </a:r>
            <a:r>
              <a:rPr lang="en-US" sz="1800" dirty="0" smtClean="0"/>
              <a:t>into the data model</a:t>
            </a:r>
          </a:p>
          <a:p>
            <a:r>
              <a:rPr lang="en-US" sz="1800" dirty="0" smtClean="0"/>
              <a:t>In addition signals can be filtered by filter Plug-Ins</a:t>
            </a:r>
          </a:p>
          <a:p>
            <a:r>
              <a:rPr lang="en-US" sz="1800" dirty="0" smtClean="0"/>
              <a:t>Industrial hardware can be adapted by PMC adapters until native hardware is available</a:t>
            </a:r>
          </a:p>
          <a:p>
            <a:endParaRPr lang="de-DE" sz="1800" dirty="0"/>
          </a:p>
        </p:txBody>
      </p:sp>
    </p:spTree>
  </p:cSld>
  <p:clrMapOvr>
    <a:masterClrMapping/>
  </p:clrMapOvr>
  <p:transition advClick="0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Overview I/O functions </a:t>
            </a:r>
            <a:endParaRPr lang="en-US" dirty="0">
              <a:latin typeface="+mn-lt"/>
            </a:endParaRPr>
          </a:p>
        </p:txBody>
      </p:sp>
      <p:sp>
        <p:nvSpPr>
          <p:cNvPr id="16" name="Abgerundete rechteckige Legende 15"/>
          <p:cNvSpPr/>
          <p:nvPr/>
        </p:nvSpPr>
        <p:spPr bwMode="auto">
          <a:xfrm>
            <a:off x="249035" y="3789892"/>
            <a:ext cx="1872208" cy="2088232"/>
          </a:xfrm>
          <a:prstGeom prst="wedgeRoundRectCallout">
            <a:avLst>
              <a:gd name="adj1" fmla="val 125865"/>
              <a:gd name="adj2" fmla="val -78515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r>
              <a:rPr lang="en-US" sz="1200" b="1" dirty="0" smtClean="0">
                <a:solidFill>
                  <a:schemeClr val="tx1"/>
                </a:solidFill>
              </a:rPr>
              <a:t>I/O</a:t>
            </a:r>
            <a:br>
              <a:rPr lang="en-US" sz="1200" b="1" dirty="0" smtClean="0">
                <a:solidFill>
                  <a:schemeClr val="tx1"/>
                </a:solidFill>
              </a:rPr>
            </a:b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Arial Unicode MS" pitchFamily="34" charset="-128"/>
              <a:cs typeface="Arial Unicode MS" pitchFamily="34" charset="-128"/>
            </a:endParaRPr>
          </a:p>
          <a:p>
            <a:pPr marL="0" marR="0" indent="0" algn="l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Ø"/>
              <a:tabLst/>
            </a:pPr>
            <a:r>
              <a:rPr lang="en-US" sz="1200" dirty="0" smtClean="0">
                <a:solidFill>
                  <a:schemeClr val="tx1"/>
                </a:solidFill>
              </a:rPr>
              <a:t> Digital</a:t>
            </a:r>
          </a:p>
          <a:p>
            <a:pPr marL="0" marR="0" indent="0" algn="l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Ø"/>
              <a:tabLst/>
            </a:pPr>
            <a:r>
              <a:rPr lang="en-US" sz="1200" dirty="0" smtClean="0">
                <a:solidFill>
                  <a:schemeClr val="tx1"/>
                </a:solidFill>
              </a:rPr>
              <a:t> Analog</a:t>
            </a:r>
            <a:endParaRPr kumimoji="0" lang="en-US" sz="12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ea typeface="Arial Unicode MS" pitchFamily="34" charset="-128"/>
              <a:cs typeface="Arial Unicode MS" pitchFamily="34" charset="-128"/>
            </a:endParaRPr>
          </a:p>
          <a:p>
            <a:pPr marL="0" marR="0" indent="0" algn="l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Ø"/>
              <a:tabLst/>
            </a:pPr>
            <a:r>
              <a:rPr lang="en-US" sz="1200" dirty="0" smtClean="0">
                <a:solidFill>
                  <a:schemeClr val="tx1"/>
                </a:solidFill>
              </a:rPr>
              <a:t> Counter</a:t>
            </a:r>
          </a:p>
          <a:p>
            <a:pPr marL="0" marR="0" indent="0" algn="l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Ø"/>
              <a:tabLst/>
            </a:pPr>
            <a:r>
              <a:rPr lang="en-US" sz="1200" dirty="0" smtClean="0">
                <a:solidFill>
                  <a:schemeClr val="tx1"/>
                </a:solidFill>
              </a:rPr>
              <a:t> Stepper</a:t>
            </a:r>
          </a:p>
          <a:p>
            <a:pPr marL="0" marR="0" indent="0" algn="l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Ø"/>
              <a:tabLst/>
            </a:pPr>
            <a:r>
              <a:rPr lang="en-US" sz="1200" dirty="0" smtClean="0">
                <a:solidFill>
                  <a:schemeClr val="tx1"/>
                </a:solidFill>
              </a:rPr>
              <a:t> Timer</a:t>
            </a:r>
          </a:p>
          <a:p>
            <a:pPr marL="0" marR="0" indent="0" algn="l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Ø"/>
              <a:tabLst/>
            </a:pPr>
            <a:r>
              <a:rPr lang="en-US" sz="1200" dirty="0" smtClean="0">
                <a:solidFill>
                  <a:schemeClr val="tx1"/>
                </a:solidFill>
              </a:rPr>
              <a:t> LVDT, </a:t>
            </a:r>
            <a:endParaRPr lang="en-US" sz="1200" dirty="0" smtClean="0">
              <a:solidFill>
                <a:schemeClr val="tx1"/>
              </a:solidFill>
            </a:endParaRPr>
          </a:p>
          <a:p>
            <a:pPr marL="0" marR="0" indent="0" algn="l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Ø"/>
              <a:tabLst/>
            </a:pP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Synchro</a:t>
            </a:r>
            <a:r>
              <a:rPr lang="en-US" sz="1200" dirty="0" smtClean="0">
                <a:solidFill>
                  <a:schemeClr val="tx1"/>
                </a:solidFill>
              </a:rPr>
              <a:t> resolver</a:t>
            </a:r>
            <a:endParaRPr lang="en-US" sz="1200" dirty="0" smtClean="0">
              <a:solidFill>
                <a:schemeClr val="tx1"/>
              </a:solidFill>
            </a:endParaRPr>
          </a:p>
          <a:p>
            <a:pPr marL="0" marR="0" indent="0" algn="l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Ø"/>
              <a:tabLst/>
            </a:pPr>
            <a:r>
              <a:rPr lang="en-US" sz="1200" dirty="0" smtClean="0">
                <a:solidFill>
                  <a:schemeClr val="tx1"/>
                </a:solidFill>
              </a:rPr>
              <a:t> Switch matrix</a:t>
            </a:r>
          </a:p>
          <a:p>
            <a:pPr marL="0" marR="0" indent="0" algn="l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Ø"/>
              <a:tabLst/>
            </a:pPr>
            <a:endParaRPr lang="en-US" sz="1200" dirty="0" smtClean="0">
              <a:solidFill>
                <a:schemeClr val="tx1"/>
              </a:solidFill>
            </a:endParaRPr>
          </a:p>
        </p:txBody>
      </p:sp>
      <p:sp>
        <p:nvSpPr>
          <p:cNvPr id="18" name="Abgerundete rechteckige Legende 17"/>
          <p:cNvSpPr/>
          <p:nvPr/>
        </p:nvSpPr>
        <p:spPr bwMode="auto">
          <a:xfrm>
            <a:off x="5076056" y="3789040"/>
            <a:ext cx="1800200" cy="2160240"/>
          </a:xfrm>
          <a:prstGeom prst="wedgeRoundRectCallout">
            <a:avLst>
              <a:gd name="adj1" fmla="val -44793"/>
              <a:gd name="adj2" fmla="val -77630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r>
              <a:rPr lang="en-US" sz="1200" b="1" dirty="0" smtClean="0">
                <a:solidFill>
                  <a:schemeClr val="tx1"/>
                </a:solidFill>
              </a:rPr>
              <a:t>Fieldbus</a:t>
            </a:r>
            <a:r>
              <a:rPr lang="en-US" sz="1200" dirty="0" smtClean="0">
                <a:solidFill>
                  <a:schemeClr val="tx1"/>
                </a:solidFill>
              </a:rPr>
              <a:t/>
            </a:r>
            <a:br>
              <a:rPr lang="en-US" sz="1200" dirty="0" smtClean="0">
                <a:solidFill>
                  <a:schemeClr val="tx1"/>
                </a:solidFill>
              </a:rPr>
            </a:br>
            <a:endParaRPr lang="en-US" sz="1200" dirty="0" smtClean="0">
              <a:solidFill>
                <a:schemeClr val="tx1"/>
              </a:solidFill>
            </a:endParaRPr>
          </a:p>
          <a:p>
            <a:pPr marL="0" marR="0" indent="0" algn="l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Ø"/>
              <a:tabLst/>
            </a:pP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EtherCat</a:t>
            </a:r>
            <a:endParaRPr lang="en-US" sz="1200" dirty="0" smtClean="0">
              <a:solidFill>
                <a:schemeClr val="tx1"/>
              </a:solidFill>
            </a:endParaRPr>
          </a:p>
          <a:p>
            <a:pPr marL="0" marR="0" indent="0" algn="l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Ø"/>
              <a:tabLst/>
            </a:pP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Embrick</a:t>
            </a:r>
            <a:endParaRPr lang="en-US" sz="1200" dirty="0" smtClean="0">
              <a:solidFill>
                <a:schemeClr val="tx1"/>
              </a:solidFill>
            </a:endParaRPr>
          </a:p>
          <a:p>
            <a:pPr marL="0" marR="0" indent="0" algn="l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Ø"/>
              <a:tabLst/>
            </a:pPr>
            <a:r>
              <a:rPr lang="en-US" sz="1200" dirty="0" smtClean="0">
                <a:solidFill>
                  <a:schemeClr val="tx1"/>
                </a:solidFill>
              </a:rPr>
              <a:t> OPC UA</a:t>
            </a:r>
          </a:p>
          <a:p>
            <a:pPr marL="0" marR="0" indent="0" algn="l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Ø"/>
              <a:tabLst/>
            </a:pPr>
            <a:r>
              <a:rPr lang="en-US" sz="1200" dirty="0" smtClean="0">
                <a:solidFill>
                  <a:schemeClr val="tx1"/>
                </a:solidFill>
              </a:rPr>
              <a:t> CAN </a:t>
            </a:r>
          </a:p>
          <a:p>
            <a:pPr marL="0" marR="0" indent="0" algn="l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Ø"/>
              <a:tabLst/>
            </a:pP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smtClean="0">
                <a:solidFill>
                  <a:schemeClr val="tx1"/>
                </a:solidFill>
              </a:rPr>
              <a:t>Serial</a:t>
            </a:r>
            <a:endParaRPr lang="en-US" sz="1200" dirty="0" smtClean="0">
              <a:solidFill>
                <a:schemeClr val="tx1"/>
              </a:solidFill>
            </a:endParaRPr>
          </a:p>
          <a:p>
            <a:pPr marL="0" marR="0" indent="0" algn="l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Ø"/>
              <a:tabLst/>
            </a:pPr>
            <a:r>
              <a:rPr lang="en-US" sz="1200" dirty="0" smtClean="0">
                <a:solidFill>
                  <a:schemeClr val="tx1"/>
                </a:solidFill>
              </a:rPr>
              <a:t> AFDX, ARINC429</a:t>
            </a:r>
          </a:p>
          <a:p>
            <a:pPr marL="0" marR="0" indent="0" algn="l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Ø"/>
              <a:tabLst/>
            </a:pP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Flexray</a:t>
            </a:r>
            <a:endParaRPr lang="en-US" sz="1200" dirty="0" smtClean="0">
              <a:solidFill>
                <a:schemeClr val="tx1"/>
              </a:solidFill>
            </a:endParaRPr>
          </a:p>
          <a:p>
            <a:pPr marL="0" marR="0" indent="0" algn="l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Ø"/>
              <a:tabLst/>
            </a:pPr>
            <a:r>
              <a:rPr lang="en-US" sz="1200" dirty="0" smtClean="0">
                <a:solidFill>
                  <a:schemeClr val="tx1"/>
                </a:solidFill>
              </a:rPr>
              <a:t> GPIB, LXI</a:t>
            </a:r>
          </a:p>
          <a:p>
            <a:pPr marL="0" marR="0" indent="0" algn="l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Ø"/>
              <a:tabLst/>
            </a:pPr>
            <a:endParaRPr lang="en-US" sz="1200" dirty="0" smtClean="0">
              <a:solidFill>
                <a:schemeClr val="tx1"/>
              </a:solidFill>
            </a:endParaRPr>
          </a:p>
          <a:p>
            <a:pPr marL="0" marR="0" indent="0" algn="l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/>
            </a:pPr>
            <a:endParaRPr lang="en-US" sz="800" dirty="0" smtClean="0">
              <a:solidFill>
                <a:schemeClr val="tx1"/>
              </a:solidFill>
            </a:endParaRPr>
          </a:p>
        </p:txBody>
      </p:sp>
      <p:sp>
        <p:nvSpPr>
          <p:cNvPr id="19" name="Abgerundete rechteckige Legende 18"/>
          <p:cNvSpPr/>
          <p:nvPr/>
        </p:nvSpPr>
        <p:spPr bwMode="auto">
          <a:xfrm>
            <a:off x="323528" y="1916832"/>
            <a:ext cx="1728192" cy="1224136"/>
          </a:xfrm>
          <a:prstGeom prst="wedgeRoundRectCallout">
            <a:avLst>
              <a:gd name="adj1" fmla="val 92526"/>
              <a:gd name="adj2" fmla="val 8030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r>
              <a:rPr lang="en-US" sz="1200" b="1" dirty="0" smtClean="0">
                <a:solidFill>
                  <a:schemeClr val="tx1"/>
                </a:solidFill>
              </a:rPr>
              <a:t>Network</a:t>
            </a:r>
            <a:r>
              <a:rPr lang="en-US" sz="1200" dirty="0" smtClean="0">
                <a:solidFill>
                  <a:schemeClr val="tx1"/>
                </a:solidFill>
              </a:rPr>
              <a:t/>
            </a:r>
            <a:br>
              <a:rPr lang="en-US" sz="1200" dirty="0" smtClean="0">
                <a:solidFill>
                  <a:schemeClr val="tx1"/>
                </a:solidFill>
              </a:rPr>
            </a:br>
            <a:endParaRPr lang="en-US" sz="1200" dirty="0" smtClean="0">
              <a:solidFill>
                <a:schemeClr val="tx1"/>
              </a:solidFill>
            </a:endParaRPr>
          </a:p>
          <a:p>
            <a:pPr marL="0" marR="0" indent="0" algn="l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Ø"/>
              <a:tabLst/>
            </a:pP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200" dirty="0" smtClean="0">
                <a:solidFill>
                  <a:schemeClr val="tx1"/>
                </a:solidFill>
              </a:rPr>
              <a:t>TCP/IP</a:t>
            </a:r>
          </a:p>
          <a:p>
            <a:pPr marL="0" marR="0" indent="0" algn="l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Ø"/>
              <a:tabLst/>
            </a:pPr>
            <a:r>
              <a:rPr lang="en-US" sz="1200" dirty="0" smtClean="0">
                <a:solidFill>
                  <a:schemeClr val="tx1"/>
                </a:solidFill>
              </a:rPr>
              <a:t> UDP</a:t>
            </a:r>
          </a:p>
          <a:p>
            <a:pPr marL="0" marR="0" indent="0" algn="l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/>
            </a:pPr>
            <a:endParaRPr lang="en-US" sz="800" dirty="0" smtClean="0">
              <a:solidFill>
                <a:schemeClr val="tx1"/>
              </a:solidFill>
            </a:endParaRPr>
          </a:p>
        </p:txBody>
      </p:sp>
      <p:sp>
        <p:nvSpPr>
          <p:cNvPr id="21" name="Abgerundete rechteckige Legende 20"/>
          <p:cNvSpPr/>
          <p:nvPr/>
        </p:nvSpPr>
        <p:spPr bwMode="auto">
          <a:xfrm>
            <a:off x="7020272" y="2276872"/>
            <a:ext cx="2016224" cy="1944216"/>
          </a:xfrm>
          <a:prstGeom prst="wedgeRoundRectCallout">
            <a:avLst>
              <a:gd name="adj1" fmla="val -85316"/>
              <a:gd name="adj2" fmla="val -33355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Arial Unicode MS" pitchFamily="34" charset="-128"/>
              </a:rPr>
              <a:t>Platforms</a:t>
            </a:r>
            <a:r>
              <a:rPr lang="en-US" sz="1200" dirty="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US" sz="1200" dirty="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</a:b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Arial Unicode MS" pitchFamily="34" charset="-128"/>
              <a:cs typeface="Arial Unicode MS" pitchFamily="34" charset="-128"/>
            </a:endParaRPr>
          </a:p>
          <a:p>
            <a:pPr marL="0" marR="0" indent="0" algn="l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Ø"/>
              <a:tabLst/>
            </a:pPr>
            <a:r>
              <a:rPr lang="en-US" sz="1200" dirty="0" smtClean="0">
                <a:solidFill>
                  <a:schemeClr val="tx1"/>
                </a:solidFill>
              </a:rPr>
              <a:t> x86</a:t>
            </a:r>
          </a:p>
          <a:p>
            <a:pPr marL="0" marR="0" indent="0" algn="l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Ø"/>
              <a:tabLst/>
            </a:pP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200" dirty="0" smtClean="0">
                <a:solidFill>
                  <a:schemeClr val="tx1"/>
                </a:solidFill>
              </a:rPr>
              <a:t>PowerPC</a:t>
            </a:r>
            <a:endParaRPr kumimoji="0" lang="en-US" sz="12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ea typeface="Arial Unicode MS" pitchFamily="34" charset="-128"/>
              <a:cs typeface="Arial Unicode MS" pitchFamily="34" charset="-128"/>
            </a:endParaRPr>
          </a:p>
          <a:p>
            <a:pPr marL="0" marR="0" indent="0" algn="l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Ø"/>
              <a:tabLst/>
            </a:pPr>
            <a:r>
              <a:rPr lang="en-US" sz="1200" dirty="0" smtClean="0">
                <a:solidFill>
                  <a:schemeClr val="tx1"/>
                </a:solidFill>
              </a:rPr>
              <a:t> ARM</a:t>
            </a:r>
          </a:p>
          <a:p>
            <a:pPr marL="0" marR="0" indent="0" algn="l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Ø"/>
              <a:tabLst/>
            </a:pPr>
            <a:endParaRPr lang="en-US" sz="1200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MicroTCA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</a:p>
          <a:p>
            <a:pPr marL="0" marR="0" indent="0" algn="l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Ø"/>
              <a:tabLst/>
            </a:pPr>
            <a:r>
              <a:rPr lang="en-US" sz="1200" dirty="0" smtClean="0">
                <a:solidFill>
                  <a:schemeClr val="tx1"/>
                </a:solidFill>
              </a:rPr>
              <a:t> VME</a:t>
            </a:r>
          </a:p>
          <a:p>
            <a:pPr marL="0" marR="0" indent="0" algn="l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Ø"/>
              <a:tabLst/>
            </a:pPr>
            <a:r>
              <a:rPr lang="en-US" sz="1200" dirty="0" smtClean="0">
                <a:solidFill>
                  <a:schemeClr val="tx1"/>
                </a:solidFill>
              </a:rPr>
              <a:t> PC</a:t>
            </a:r>
          </a:p>
          <a:p>
            <a:pPr marL="0" marR="0" indent="0" algn="l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Ø"/>
              <a:tabLst/>
            </a:pPr>
            <a:r>
              <a:rPr lang="en-US" sz="1200" dirty="0" smtClean="0">
                <a:solidFill>
                  <a:schemeClr val="tx1"/>
                </a:solidFill>
              </a:rPr>
              <a:t> Embedded-</a:t>
            </a:r>
            <a:r>
              <a:rPr lang="en-US" sz="1200" dirty="0" err="1" smtClean="0">
                <a:solidFill>
                  <a:schemeClr val="tx1"/>
                </a:solidFill>
              </a:rPr>
              <a:t>Moduls</a:t>
            </a:r>
            <a:endParaRPr lang="en-US" sz="800" dirty="0" smtClean="0">
              <a:solidFill>
                <a:schemeClr val="tx1"/>
              </a:solidFill>
            </a:endParaRPr>
          </a:p>
        </p:txBody>
      </p:sp>
      <p:sp>
        <p:nvSpPr>
          <p:cNvPr id="20" name="Abgerundetes Rechteck 19"/>
          <p:cNvSpPr/>
          <p:nvPr/>
        </p:nvSpPr>
        <p:spPr bwMode="auto">
          <a:xfrm>
            <a:off x="2843808" y="2097422"/>
            <a:ext cx="3456384" cy="107898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2" algn="ctr"/>
            <a:r>
              <a:rPr kumimoji="0" lang="de-DE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Arial Unicode MS" pitchFamily="34" charset="-128"/>
                <a:cs typeface="Arial Unicode MS" pitchFamily="34" charset="-128"/>
              </a:rPr>
              <a:t>MIDDLEWARE</a:t>
            </a:r>
            <a:endParaRPr kumimoji="0" lang="de-DE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ea typeface="Arial Unicode MS" pitchFamily="34" charset="-128"/>
              <a:cs typeface="Arial Unicode MS" pitchFamily="34" charset="-128"/>
            </a:endParaRPr>
          </a:p>
          <a:p>
            <a:pPr lvl="2" algn="ctr"/>
            <a:r>
              <a:rPr lang="en-US" sz="1100" dirty="0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Gamma V (by RST)</a:t>
            </a:r>
          </a:p>
          <a:p>
            <a:pPr lvl="2" algn="ctr"/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Arial Unicode MS" pitchFamily="34" charset="-128"/>
                <a:cs typeface="Arial Unicode MS" pitchFamily="34" charset="-128"/>
              </a:rPr>
              <a:t>Data and Time model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Abgerundete rechteckige Legende 11"/>
          <p:cNvSpPr/>
          <p:nvPr/>
        </p:nvSpPr>
        <p:spPr bwMode="auto">
          <a:xfrm>
            <a:off x="2771800" y="4437112"/>
            <a:ext cx="1944216" cy="1440160"/>
          </a:xfrm>
          <a:prstGeom prst="wedgeRoundRectCallout">
            <a:avLst>
              <a:gd name="adj1" fmla="val 32032"/>
              <a:gd name="adj2" fmla="val -136738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r>
              <a:rPr lang="en-US" sz="1200" b="1" dirty="0" smtClean="0">
                <a:solidFill>
                  <a:schemeClr val="tx1"/>
                </a:solidFill>
              </a:rPr>
              <a:t>Devices</a:t>
            </a:r>
            <a:br>
              <a:rPr lang="en-US" sz="1200" b="1" dirty="0" smtClean="0">
                <a:solidFill>
                  <a:schemeClr val="tx1"/>
                </a:solidFill>
              </a:rPr>
            </a:b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Arial Unicode MS" pitchFamily="34" charset="-128"/>
              <a:cs typeface="Arial Unicode MS" pitchFamily="34" charset="-128"/>
            </a:endParaRPr>
          </a:p>
          <a:p>
            <a:pPr marL="0" marR="0" indent="0" algn="l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Ø"/>
              <a:tabLst/>
            </a:pPr>
            <a:r>
              <a:rPr lang="en-US" sz="1200" dirty="0" smtClean="0">
                <a:solidFill>
                  <a:schemeClr val="tx1"/>
                </a:solidFill>
              </a:rPr>
              <a:t> Measure systems</a:t>
            </a:r>
          </a:p>
          <a:p>
            <a:pPr marL="0" marR="0" indent="0" algn="l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Ø"/>
              <a:tabLst/>
            </a:pPr>
            <a:r>
              <a:rPr lang="en-US" sz="1200" dirty="0" smtClean="0">
                <a:solidFill>
                  <a:schemeClr val="tx1"/>
                </a:solidFill>
              </a:rPr>
              <a:t> Power Supplies</a:t>
            </a:r>
            <a:endParaRPr kumimoji="0" lang="en-US" sz="12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ea typeface="Arial Unicode MS" pitchFamily="34" charset="-128"/>
              <a:cs typeface="Arial Unicode MS" pitchFamily="34" charset="-128"/>
            </a:endParaRPr>
          </a:p>
          <a:p>
            <a:pPr marL="0" marR="0" indent="0" algn="l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Ø"/>
              <a:tabLst/>
            </a:pPr>
            <a:r>
              <a:rPr lang="en-US" sz="1200" dirty="0" smtClean="0">
                <a:solidFill>
                  <a:schemeClr val="tx1"/>
                </a:solidFill>
              </a:rPr>
              <a:t> Multiplexer</a:t>
            </a:r>
          </a:p>
          <a:p>
            <a:pPr>
              <a:buFont typeface="Wingdings" pitchFamily="2" charset="2"/>
              <a:buChar char="Ø"/>
            </a:pPr>
            <a:r>
              <a:rPr lang="de-DE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smtClean="0">
                <a:solidFill>
                  <a:schemeClr val="tx1"/>
                </a:solidFill>
              </a:rPr>
              <a:t>climate</a:t>
            </a:r>
            <a:r>
              <a:rPr lang="de-DE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smtClean="0">
                <a:solidFill>
                  <a:schemeClr val="tx1"/>
                </a:solidFill>
              </a:rPr>
              <a:t>chamber</a:t>
            </a:r>
          </a:p>
          <a:p>
            <a:pPr marL="0" marR="0" indent="0" algn="l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Ø"/>
              <a:tabLst/>
            </a:pP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smtClean="0">
                <a:solidFill>
                  <a:schemeClr val="tx1"/>
                </a:solidFill>
              </a:rPr>
              <a:t>. . .</a:t>
            </a:r>
          </a:p>
        </p:txBody>
      </p:sp>
      <p:pic>
        <p:nvPicPr>
          <p:cNvPr id="13" name="Grafik 13" descr="E4Y100_100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 bwMode="auto">
          <a:xfrm>
            <a:off x="2915816" y="2132856"/>
            <a:ext cx="1152128" cy="1036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hteck 2"/>
          <p:cNvSpPr/>
          <p:nvPr/>
        </p:nvSpPr>
        <p:spPr>
          <a:xfrm>
            <a:off x="249035" y="6237312"/>
            <a:ext cx="3377848" cy="3499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chemeClr val="tx1"/>
                </a:solidFill>
              </a:rPr>
              <a:t>(for additional </a:t>
            </a:r>
            <a:r>
              <a:rPr lang="en-US" i="1" dirty="0" smtClean="0">
                <a:solidFill>
                  <a:schemeClr val="tx1"/>
                </a:solidFill>
              </a:rPr>
              <a:t>functions </a:t>
            </a:r>
            <a:r>
              <a:rPr lang="en-US" i="1" dirty="0">
                <a:solidFill>
                  <a:schemeClr val="tx1"/>
                </a:solidFill>
              </a:rPr>
              <a:t>ask us)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  <p:bldP spid="21" grpId="0" animBg="1"/>
      <p:bldP spid="20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el 4"/>
          <p:cNvSpPr>
            <a:spLocks noGrp="1"/>
          </p:cNvSpPr>
          <p:nvPr>
            <p:ph type="title"/>
          </p:nvPr>
        </p:nvSpPr>
        <p:spPr>
          <a:xfrm>
            <a:off x="1619250" y="71438"/>
            <a:ext cx="6048375" cy="946150"/>
          </a:xfrm>
        </p:spPr>
        <p:txBody>
          <a:bodyPr/>
          <a:lstStyle/>
          <a:p>
            <a:pPr eaLnBrk="1" hangingPunct="1"/>
            <a:r>
              <a:rPr lang="de-DE" dirty="0" smtClean="0">
                <a:latin typeface="Arial" charset="0"/>
                <a:cs typeface="Arial" charset="0"/>
              </a:rPr>
              <a:t>Integrated Features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Full real-time capability</a:t>
            </a:r>
          </a:p>
          <a:p>
            <a:r>
              <a:rPr lang="en-US" dirty="0" smtClean="0"/>
              <a:t>Dynamic network interconnection and data browsing</a:t>
            </a:r>
          </a:p>
          <a:p>
            <a:r>
              <a:rPr lang="en-US" dirty="0" smtClean="0"/>
              <a:t>Deterministic Remote Access</a:t>
            </a:r>
          </a:p>
          <a:p>
            <a:r>
              <a:rPr lang="en-US" dirty="0"/>
              <a:t>Single process values and serialized can be combined</a:t>
            </a:r>
          </a:p>
          <a:p>
            <a:r>
              <a:rPr lang="en-US" dirty="0"/>
              <a:t>Intelligent variables signal on Change, limit checking, simulation, logging</a:t>
            </a:r>
            <a:r>
              <a:rPr lang="en-US" dirty="0" smtClean="0"/>
              <a:t>…</a:t>
            </a:r>
            <a:endParaRPr lang="en-US" dirty="0" smtClean="0"/>
          </a:p>
          <a:p>
            <a:r>
              <a:rPr lang="en-US" dirty="0" smtClean="0"/>
              <a:t>Simulation Interface</a:t>
            </a:r>
          </a:p>
          <a:p>
            <a:r>
              <a:rPr lang="en-US" dirty="0" smtClean="0"/>
              <a:t>Data Logging</a:t>
            </a:r>
          </a:p>
          <a:p>
            <a:r>
              <a:rPr lang="en-US" dirty="0" smtClean="0"/>
              <a:t>Time model for synchronization </a:t>
            </a:r>
            <a:r>
              <a:rPr lang="en-US" dirty="0" smtClean="0"/>
              <a:t>with</a:t>
            </a:r>
            <a:r>
              <a:rPr lang="en-US" dirty="0" smtClean="0"/>
              <a:t> schedulers (for multicore application)</a:t>
            </a:r>
          </a:p>
          <a:p>
            <a:r>
              <a:rPr lang="en-US" dirty="0" smtClean="0"/>
              <a:t>Open I/O plug-in interface (with many existing interfaces)</a:t>
            </a:r>
            <a:endParaRPr lang="en-US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489034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+mn-lt"/>
              </a:rPr>
              <a:t>Networking</a:t>
            </a:r>
            <a:endParaRPr lang="de-DE" dirty="0">
              <a:latin typeface="+mn-lt"/>
            </a:endParaRPr>
          </a:p>
        </p:txBody>
      </p:sp>
      <p:sp>
        <p:nvSpPr>
          <p:cNvPr id="4" name="Abgerundetes Rechteck 3"/>
          <p:cNvSpPr/>
          <p:nvPr/>
        </p:nvSpPr>
        <p:spPr bwMode="auto">
          <a:xfrm>
            <a:off x="2307384" y="2276872"/>
            <a:ext cx="1368152" cy="108012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de-DE" sz="1600" b="1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SYSTEM 1</a:t>
            </a:r>
            <a:endParaRPr lang="de-DE" sz="1600" b="1" dirty="0" smtClean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  <a:p>
            <a:endParaRPr lang="de-DE" sz="1600" b="1" dirty="0" smtClean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" name="Abgerundetes Rechteck 12"/>
          <p:cNvSpPr/>
          <p:nvPr/>
        </p:nvSpPr>
        <p:spPr bwMode="auto">
          <a:xfrm>
            <a:off x="6203908" y="2276872"/>
            <a:ext cx="1368152" cy="108012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de-DE" sz="1600" b="1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SYSTEM n</a:t>
            </a:r>
            <a:endParaRPr lang="de-DE" sz="1600" b="1" dirty="0" smtClean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" name="Abgerundetes Rechteck 14"/>
          <p:cNvSpPr/>
          <p:nvPr/>
        </p:nvSpPr>
        <p:spPr bwMode="auto">
          <a:xfrm>
            <a:off x="580012" y="4797152"/>
            <a:ext cx="2520280" cy="132352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de-DE" sz="1600" b="1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SYSTEM A</a:t>
            </a:r>
          </a:p>
          <a:p>
            <a:r>
              <a:rPr lang="de-DE" sz="16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Logging</a:t>
            </a:r>
          </a:p>
          <a:p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Data analysis</a:t>
            </a:r>
          </a:p>
          <a:p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Visualization</a:t>
            </a: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-36512" y="2214936"/>
            <a:ext cx="1872208" cy="321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User terminal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5220072" y="5733256"/>
            <a:ext cx="1584176" cy="550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Mobile user interface</a:t>
            </a:r>
            <a:endParaRPr lang="en-US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Abgerundetes Rechteck 3"/>
          <p:cNvSpPr/>
          <p:nvPr/>
        </p:nvSpPr>
        <p:spPr bwMode="auto">
          <a:xfrm>
            <a:off x="3891560" y="2276872"/>
            <a:ext cx="1368152" cy="108012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de-DE" sz="1600" b="1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SYSTEM 2</a:t>
            </a:r>
            <a:endParaRPr lang="de-DE" sz="1600" b="1" dirty="0" smtClean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  <a:p>
            <a:endParaRPr lang="de-DE" sz="1600" b="1" dirty="0" smtClean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500012" y="2924944"/>
            <a:ext cx="530915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000000"/>
                </a:solidFill>
                <a:latin typeface="+mn-lt"/>
              </a:rPr>
              <a:t>(...)</a:t>
            </a:r>
          </a:p>
        </p:txBody>
      </p:sp>
      <p:pic>
        <p:nvPicPr>
          <p:cNvPr id="9" name="Picture 2" descr="F:\Vortrag\2012\TabletBoilerDem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5157192"/>
            <a:ext cx="1368152" cy="1144217"/>
          </a:xfrm>
          <a:prstGeom prst="rect">
            <a:avLst/>
          </a:prstGeom>
          <a:noFill/>
          <a:effectLst>
            <a:outerShdw blurRad="673100" dist="533400" dir="2700000" algn="ctr" rotWithShape="0">
              <a:srgbClr val="000000">
                <a:alpha val="40000"/>
              </a:srgbClr>
            </a:outerShdw>
          </a:effectLst>
        </p:spPr>
      </p:pic>
      <p:cxnSp>
        <p:nvCxnSpPr>
          <p:cNvPr id="16" name="Gerade Verbindung 15"/>
          <p:cNvCxnSpPr/>
          <p:nvPr/>
        </p:nvCxnSpPr>
        <p:spPr bwMode="auto">
          <a:xfrm>
            <a:off x="611560" y="4077072"/>
            <a:ext cx="7200800" cy="0"/>
          </a:xfrm>
          <a:prstGeom prst="line">
            <a:avLst/>
          </a:prstGeom>
          <a:solidFill>
            <a:srgbClr val="00B8FF"/>
          </a:solidFill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Gerade Verbindung 17"/>
          <p:cNvCxnSpPr/>
          <p:nvPr/>
        </p:nvCxnSpPr>
        <p:spPr bwMode="auto">
          <a:xfrm>
            <a:off x="649766" y="3356992"/>
            <a:ext cx="0" cy="720080"/>
          </a:xfrm>
          <a:prstGeom prst="line">
            <a:avLst/>
          </a:prstGeom>
          <a:solidFill>
            <a:srgbClr val="00B8FF"/>
          </a:solidFill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Gerade Verbindung 20"/>
          <p:cNvCxnSpPr/>
          <p:nvPr/>
        </p:nvCxnSpPr>
        <p:spPr bwMode="auto">
          <a:xfrm>
            <a:off x="2987824" y="3356992"/>
            <a:ext cx="0" cy="720080"/>
          </a:xfrm>
          <a:prstGeom prst="line">
            <a:avLst/>
          </a:prstGeom>
          <a:solidFill>
            <a:srgbClr val="00B8FF"/>
          </a:solidFill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Gerade Verbindung 21"/>
          <p:cNvCxnSpPr/>
          <p:nvPr/>
        </p:nvCxnSpPr>
        <p:spPr bwMode="auto">
          <a:xfrm>
            <a:off x="4572000" y="3356992"/>
            <a:ext cx="0" cy="720080"/>
          </a:xfrm>
          <a:prstGeom prst="line">
            <a:avLst/>
          </a:prstGeom>
          <a:solidFill>
            <a:srgbClr val="00B8FF"/>
          </a:solidFill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Gerade Verbindung 24"/>
          <p:cNvCxnSpPr/>
          <p:nvPr/>
        </p:nvCxnSpPr>
        <p:spPr bwMode="auto">
          <a:xfrm>
            <a:off x="6876256" y="3356992"/>
            <a:ext cx="0" cy="720080"/>
          </a:xfrm>
          <a:prstGeom prst="line">
            <a:avLst/>
          </a:prstGeom>
          <a:solidFill>
            <a:srgbClr val="00B8FF"/>
          </a:solidFill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Gerade Verbindung 25"/>
          <p:cNvCxnSpPr/>
          <p:nvPr/>
        </p:nvCxnSpPr>
        <p:spPr bwMode="auto">
          <a:xfrm>
            <a:off x="1835696" y="4077072"/>
            <a:ext cx="0" cy="720080"/>
          </a:xfrm>
          <a:prstGeom prst="line">
            <a:avLst/>
          </a:prstGeom>
          <a:solidFill>
            <a:srgbClr val="00B8FF"/>
          </a:solidFill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6544" y="4434326"/>
            <a:ext cx="137160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7" name="Gerade Verbindung 26"/>
          <p:cNvCxnSpPr/>
          <p:nvPr/>
        </p:nvCxnSpPr>
        <p:spPr bwMode="auto">
          <a:xfrm>
            <a:off x="5071788" y="4077072"/>
            <a:ext cx="0" cy="432048"/>
          </a:xfrm>
          <a:prstGeom prst="line">
            <a:avLst/>
          </a:prstGeom>
          <a:solidFill>
            <a:srgbClr val="00B8FF"/>
          </a:solidFill>
          <a:ln w="76200" cap="rnd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AEAEA"/>
              </a:clrFrom>
              <a:clrTo>
                <a:srgbClr val="EAEAE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195" y="2510191"/>
            <a:ext cx="1695501" cy="1206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Pfeil nach links und rechts 28"/>
          <p:cNvSpPr/>
          <p:nvPr/>
        </p:nvSpPr>
        <p:spPr bwMode="auto">
          <a:xfrm rot="1312584">
            <a:off x="5699594" y="4976507"/>
            <a:ext cx="985170" cy="445223"/>
          </a:xfrm>
          <a:prstGeom prst="left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e-DE" smtClean="0">
              <a:solidFill>
                <a:srgbClr val="FFFFFF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3" name="Textfeld 32"/>
          <p:cNvSpPr txBox="1"/>
          <p:nvPr/>
        </p:nvSpPr>
        <p:spPr>
          <a:xfrm>
            <a:off x="611560" y="4077072"/>
            <a:ext cx="1296144" cy="292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>
                <a:solidFill>
                  <a:srgbClr val="0000CC"/>
                </a:solidFill>
                <a:latin typeface="+mn-lt"/>
              </a:rPr>
              <a:t>Ethernet</a:t>
            </a:r>
          </a:p>
        </p:txBody>
      </p:sp>
      <p:sp>
        <p:nvSpPr>
          <p:cNvPr id="35" name="TextBox 23"/>
          <p:cNvSpPr txBox="1"/>
          <p:nvPr/>
        </p:nvSpPr>
        <p:spPr>
          <a:xfrm rot="1332502">
            <a:off x="5879875" y="4716350"/>
            <a:ext cx="877163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smtClean="0">
                <a:solidFill>
                  <a:srgbClr val="6699FF"/>
                </a:solidFill>
                <a:latin typeface="+mn-lt"/>
              </a:rPr>
              <a:t>WLAN</a:t>
            </a:r>
            <a:endParaRPr lang="de-DE" b="1" dirty="0" smtClean="0">
              <a:solidFill>
                <a:srgbClr val="6699FF"/>
              </a:solidFill>
              <a:latin typeface="+mn-lt"/>
            </a:endParaRPr>
          </a:p>
        </p:txBody>
      </p:sp>
      <p:pic>
        <p:nvPicPr>
          <p:cNvPr id="1028" name="Picture 4" descr="Mobile Internet-Flatrate für Notebook, Tablet oder Smartphon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212976"/>
            <a:ext cx="1752468" cy="131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0166913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5" grpId="0" animBg="1"/>
      <p:bldP spid="19" grpId="0"/>
      <p:bldP spid="20" grpId="0"/>
      <p:bldP spid="23" grpId="0" animBg="1"/>
      <p:bldP spid="24" grpId="0"/>
      <p:bldP spid="29" grpId="0" animBg="1"/>
      <p:bldP spid="35" grpId="0"/>
    </p:bldLst>
  </p:timing>
</p:sld>
</file>

<file path=ppt/theme/theme1.xml><?xml version="1.0" encoding="utf-8"?>
<a:theme xmlns:a="http://schemas.openxmlformats.org/drawingml/2006/main" name="RST Präsentationsmaster leer 2011">
  <a:themeElements>
    <a:clrScheme name="Benutzerdefiniert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00CC"/>
      </a:accent1>
      <a:accent2>
        <a:srgbClr val="6699FF"/>
      </a:accent2>
      <a:accent3>
        <a:srgbClr val="C0C0C0"/>
      </a:accent3>
      <a:accent4>
        <a:srgbClr val="009900"/>
      </a:accent4>
      <a:accent5>
        <a:srgbClr val="66FF33"/>
      </a:accent5>
      <a:accent6>
        <a:srgbClr val="FF0000"/>
      </a:accent6>
      <a:hlink>
        <a:srgbClr val="CCCCFF"/>
      </a:hlink>
      <a:folHlink>
        <a:srgbClr val="B2B2B2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Galathea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solidFill>
          <a:srgbClr val="00B8FF"/>
        </a:solidFill>
        <a:ln w="76200" cap="flat" cmpd="sng" algn="ctr">
          <a:solidFill>
            <a:srgbClr val="C00000"/>
          </a:solidFill>
          <a:prstDash val="solid"/>
          <a:round/>
          <a:headEnd type="none" w="med" len="med"/>
          <a:tailEnd type="triangl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mtClean="0">
            <a:solidFill>
              <a:schemeClr val="tx1"/>
            </a:solidFill>
            <a:latin typeface="+mn-lt"/>
          </a:defRPr>
        </a:defPPr>
      </a:lstStyle>
    </a:tx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789</Words>
  <Application>Microsoft Office PowerPoint</Application>
  <PresentationFormat>Bildschirmpräsentation (4:3)</PresentationFormat>
  <Paragraphs>234</Paragraphs>
  <Slides>20</Slides>
  <Notes>1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2" baseType="lpstr">
      <vt:lpstr>RST Präsentationsmaster leer 2011</vt:lpstr>
      <vt:lpstr>Bitmap</vt:lpstr>
      <vt:lpstr>Gamma Middleware meets MTCA.4</vt:lpstr>
      <vt:lpstr>Situation</vt:lpstr>
      <vt:lpstr>Middleware combines technologies</vt:lpstr>
      <vt:lpstr>Scalability</vt:lpstr>
      <vt:lpstr>The data model structure</vt:lpstr>
      <vt:lpstr>I/O-Integration in using  Plug-Ins</vt:lpstr>
      <vt:lpstr>Overview I/O functions </vt:lpstr>
      <vt:lpstr>Integrated Features</vt:lpstr>
      <vt:lpstr>Networking</vt:lpstr>
      <vt:lpstr>Development tools</vt:lpstr>
      <vt:lpstr>Python Demo</vt:lpstr>
      <vt:lpstr>Development with eTrice</vt:lpstr>
      <vt:lpstr>PLC Development with RadCase</vt:lpstr>
      <vt:lpstr>Matlab Simulink Blockset</vt:lpstr>
      <vt:lpstr>Test Development</vt:lpstr>
      <vt:lpstr>XiBase9: GUI-Builder</vt:lpstr>
      <vt:lpstr>Embedded4You e.V.</vt:lpstr>
      <vt:lpstr>Beamline control systems</vt:lpstr>
      <vt:lpstr>Proton Therapy RPTC München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Standard Titelfolie für RST-Vorträge</dc:title>
  <dc:creator>Tobias Schneider</dc:creator>
  <cp:lastModifiedBy>rschachner</cp:lastModifiedBy>
  <cp:revision>941</cp:revision>
  <dcterms:created xsi:type="dcterms:W3CDTF">2011-06-15T10:03:32Z</dcterms:created>
  <dcterms:modified xsi:type="dcterms:W3CDTF">2013-12-11T11:08:44Z</dcterms:modified>
</cp:coreProperties>
</file>