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1" r:id="rId2"/>
    <p:sldId id="284" r:id="rId3"/>
    <p:sldId id="275" r:id="rId4"/>
    <p:sldId id="277" r:id="rId5"/>
    <p:sldId id="280" r:id="rId6"/>
    <p:sldId id="276" r:id="rId7"/>
    <p:sldId id="278" r:id="rId8"/>
    <p:sldId id="282" r:id="rId9"/>
    <p:sldId id="279" r:id="rId10"/>
    <p:sldId id="281" r:id="rId11"/>
    <p:sldId id="283" r:id="rId12"/>
  </p:sldIdLst>
  <p:sldSz cx="9144000" cy="6858000" type="screen4x3"/>
  <p:notesSz cx="6858000" cy="9144000"/>
  <p:defaultTextStyle>
    <a:defPPr>
      <a:defRPr lang="sl-SI"/>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5876" autoAdjust="0"/>
  </p:normalViewPr>
  <p:slideViewPr>
    <p:cSldViewPr showGuides="1">
      <p:cViewPr varScale="1">
        <p:scale>
          <a:sx n="80" d="100"/>
          <a:sy n="80"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93241-B9E7-4B5A-99A7-961A07EEABFB}" type="datetimeFigureOut">
              <a:rPr lang="sl-SI" smtClean="0"/>
              <a:t>9.12.2013</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E8033-0319-4B0B-B728-D5BB2753EEFE}" type="slidenum">
              <a:rPr lang="sl-SI" smtClean="0"/>
              <a:t>‹#›</a:t>
            </a:fld>
            <a:endParaRPr lang="sl-SI"/>
          </a:p>
        </p:txBody>
      </p:sp>
    </p:spTree>
    <p:extLst>
      <p:ext uri="{BB962C8B-B14F-4D97-AF65-F5344CB8AC3E}">
        <p14:creationId xmlns:p14="http://schemas.microsoft.com/office/powerpoint/2010/main" val="935439776"/>
      </p:ext>
    </p:extLst>
  </p:cSld>
  <p:clrMap bg1="lt1" tx1="dk1" bg2="lt2" tx2="dk2" accent1="accent1" accent2="accent2" accent3="accent3" accent4="accent4" accent5="accent5" accent6="accent6" hlink="hlink" folHlink="folHlink"/>
  <p:notesStyle>
    <a:lvl1pPr marL="0" algn="l" defTabSz="914118" rtl="0" eaLnBrk="1" latinLnBrk="0" hangingPunct="1">
      <a:defRPr sz="1200" kern="1200">
        <a:solidFill>
          <a:schemeClr val="tx1"/>
        </a:solidFill>
        <a:latin typeface="+mn-lt"/>
        <a:ea typeface="+mn-ea"/>
        <a:cs typeface="+mn-cs"/>
      </a:defRPr>
    </a:lvl1pPr>
    <a:lvl2pPr marL="457059" algn="l" defTabSz="914118" rtl="0" eaLnBrk="1" latinLnBrk="0" hangingPunct="1">
      <a:defRPr sz="1200" kern="1200">
        <a:solidFill>
          <a:schemeClr val="tx1"/>
        </a:solidFill>
        <a:latin typeface="+mn-lt"/>
        <a:ea typeface="+mn-ea"/>
        <a:cs typeface="+mn-cs"/>
      </a:defRPr>
    </a:lvl2pPr>
    <a:lvl3pPr marL="914118" algn="l" defTabSz="914118" rtl="0" eaLnBrk="1" latinLnBrk="0" hangingPunct="1">
      <a:defRPr sz="1200" kern="1200">
        <a:solidFill>
          <a:schemeClr val="tx1"/>
        </a:solidFill>
        <a:latin typeface="+mn-lt"/>
        <a:ea typeface="+mn-ea"/>
        <a:cs typeface="+mn-cs"/>
      </a:defRPr>
    </a:lvl3pPr>
    <a:lvl4pPr marL="1371180" algn="l" defTabSz="914118" rtl="0" eaLnBrk="1" latinLnBrk="0" hangingPunct="1">
      <a:defRPr sz="1200" kern="1200">
        <a:solidFill>
          <a:schemeClr val="tx1"/>
        </a:solidFill>
        <a:latin typeface="+mn-lt"/>
        <a:ea typeface="+mn-ea"/>
        <a:cs typeface="+mn-cs"/>
      </a:defRPr>
    </a:lvl4pPr>
    <a:lvl5pPr marL="1828239" algn="l" defTabSz="914118" rtl="0" eaLnBrk="1" latinLnBrk="0" hangingPunct="1">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446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DCCE8033-0319-4B0B-B728-D5BB2753EEFE}" type="slidenum">
              <a:rPr lang="sl-SI" smtClean="0"/>
              <a:t>3</a:t>
            </a:fld>
            <a:endParaRPr lang="sl-SI"/>
          </a:p>
        </p:txBody>
      </p:sp>
    </p:spTree>
    <p:extLst>
      <p:ext uri="{BB962C8B-B14F-4D97-AF65-F5344CB8AC3E}">
        <p14:creationId xmlns:p14="http://schemas.microsoft.com/office/powerpoint/2010/main" val="2186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E8033-0319-4B0B-B728-D5BB2753EEFE}" type="slidenum">
              <a:rPr lang="sl-SI" smtClean="0"/>
              <a:t>4</a:t>
            </a:fld>
            <a:endParaRPr lang="sl-SI"/>
          </a:p>
        </p:txBody>
      </p:sp>
    </p:spTree>
    <p:extLst>
      <p:ext uri="{BB962C8B-B14F-4D97-AF65-F5344CB8AC3E}">
        <p14:creationId xmlns:p14="http://schemas.microsoft.com/office/powerpoint/2010/main" val="412655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DCCE8033-0319-4B0B-B728-D5BB2753EEFE}" type="slidenum">
              <a:rPr lang="sl-SI" smtClean="0"/>
              <a:t>5</a:t>
            </a:fld>
            <a:endParaRPr lang="sl-SI"/>
          </a:p>
        </p:txBody>
      </p:sp>
    </p:spTree>
    <p:extLst>
      <p:ext uri="{BB962C8B-B14F-4D97-AF65-F5344CB8AC3E}">
        <p14:creationId xmlns:p14="http://schemas.microsoft.com/office/powerpoint/2010/main" val="32060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General</a:t>
            </a:r>
            <a:r>
              <a:rPr lang="sl-SI" baseline="0" dirty="0" smtClean="0"/>
              <a:t> layout</a:t>
            </a:r>
          </a:p>
          <a:p>
            <a:r>
              <a:rPr lang="sl-SI" baseline="0" dirty="0" smtClean="0"/>
              <a:t> * signal plot</a:t>
            </a:r>
          </a:p>
          <a:p>
            <a:r>
              <a:rPr lang="sl-SI" baseline="0" dirty="0" smtClean="0"/>
              <a:t> * beam parameters</a:t>
            </a:r>
          </a:p>
          <a:p>
            <a:r>
              <a:rPr lang="sl-SI" baseline="0" dirty="0" smtClean="0"/>
              <a:t> * basic acquisition control</a:t>
            </a:r>
          </a:p>
          <a:p>
            <a:r>
              <a:rPr lang="sl-SI" baseline="0" dirty="0" smtClean="0"/>
              <a:t> * signal processing control</a:t>
            </a:r>
          </a:p>
          <a:p>
            <a:endParaRPr lang="sl-SI" baseline="0" dirty="0" smtClean="0"/>
          </a:p>
          <a:p>
            <a:r>
              <a:rPr lang="sl-SI" baseline="0" smtClean="0"/>
              <a:t>Expert screem</a:t>
            </a:r>
            <a:endParaRPr lang="en-US" dirty="0"/>
          </a:p>
        </p:txBody>
      </p:sp>
      <p:sp>
        <p:nvSpPr>
          <p:cNvPr id="4" name="Slide Number Placeholder 3"/>
          <p:cNvSpPr>
            <a:spLocks noGrp="1"/>
          </p:cNvSpPr>
          <p:nvPr>
            <p:ph type="sldNum" sz="quarter" idx="10"/>
          </p:nvPr>
        </p:nvSpPr>
        <p:spPr/>
        <p:txBody>
          <a:bodyPr/>
          <a:lstStyle/>
          <a:p>
            <a:fld id="{DCCE8033-0319-4B0B-B728-D5BB2753EEFE}" type="slidenum">
              <a:rPr lang="sl-SI" smtClean="0"/>
              <a:t>7</a:t>
            </a:fld>
            <a:endParaRPr lang="sl-SI"/>
          </a:p>
        </p:txBody>
      </p:sp>
    </p:spTree>
    <p:extLst>
      <p:ext uri="{BB962C8B-B14F-4D97-AF65-F5344CB8AC3E}">
        <p14:creationId xmlns:p14="http://schemas.microsoft.com/office/powerpoint/2010/main" val="155213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91298" tIns="45649" rIns="91298" bIns="45649"/>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298" tIns="45649" rIns="91298" bIns="45649"/>
          <a:lstStyle>
            <a:lvl1pPr marL="0" indent="0" algn="ctr">
              <a:buNone/>
              <a:defRPr>
                <a:solidFill>
                  <a:schemeClr val="tx1">
                    <a:tint val="75000"/>
                  </a:schemeClr>
                </a:solidFill>
              </a:defRPr>
            </a:lvl1pPr>
            <a:lvl2pPr marL="456490" indent="0" algn="ctr">
              <a:buNone/>
              <a:defRPr>
                <a:solidFill>
                  <a:schemeClr val="tx1">
                    <a:tint val="75000"/>
                  </a:schemeClr>
                </a:solidFill>
              </a:defRPr>
            </a:lvl2pPr>
            <a:lvl3pPr marL="912993" indent="0" algn="ctr">
              <a:buNone/>
              <a:defRPr>
                <a:solidFill>
                  <a:schemeClr val="tx1">
                    <a:tint val="75000"/>
                  </a:schemeClr>
                </a:solidFill>
              </a:defRPr>
            </a:lvl3pPr>
            <a:lvl4pPr marL="1369500" indent="0" algn="ctr">
              <a:buNone/>
              <a:defRPr>
                <a:solidFill>
                  <a:schemeClr val="tx1">
                    <a:tint val="75000"/>
                  </a:schemeClr>
                </a:solidFill>
              </a:defRPr>
            </a:lvl4pPr>
            <a:lvl5pPr marL="1825996" indent="0" algn="ctr">
              <a:buNone/>
              <a:defRPr>
                <a:solidFill>
                  <a:schemeClr val="tx1">
                    <a:tint val="75000"/>
                  </a:schemeClr>
                </a:solidFill>
              </a:defRPr>
            </a:lvl5pPr>
            <a:lvl6pPr marL="2282490" indent="0" algn="ctr">
              <a:buNone/>
              <a:defRPr>
                <a:solidFill>
                  <a:schemeClr val="tx1">
                    <a:tint val="75000"/>
                  </a:schemeClr>
                </a:solidFill>
              </a:defRPr>
            </a:lvl6pPr>
            <a:lvl7pPr marL="2738995" indent="0" algn="ctr">
              <a:buNone/>
              <a:defRPr>
                <a:solidFill>
                  <a:schemeClr val="tx1">
                    <a:tint val="75000"/>
                  </a:schemeClr>
                </a:solidFill>
              </a:defRPr>
            </a:lvl7pPr>
            <a:lvl8pPr marL="3195490" indent="0" algn="ctr">
              <a:buNone/>
              <a:defRPr>
                <a:solidFill>
                  <a:schemeClr val="tx1">
                    <a:tint val="75000"/>
                  </a:schemeClr>
                </a:solidFill>
              </a:defRPr>
            </a:lvl8pPr>
            <a:lvl9pPr marL="365199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80"/>
            <a:ext cx="2133600" cy="365125"/>
          </a:xfrm>
          <a:prstGeom prst="rect">
            <a:avLst/>
          </a:prstGeom>
        </p:spPr>
        <p:txBody>
          <a:bodyPr lIns="91298" tIns="45649" rIns="91298" bIns="45649"/>
          <a:lstStyle/>
          <a:p>
            <a:pPr defTabSz="456490"/>
            <a:fld id="{5F41E2D4-2316-BD4A-99DC-FED7530D8663}" type="datetimeFigureOut">
              <a:rPr lang="en-US" smtClean="0">
                <a:solidFill>
                  <a:prstClr val="black"/>
                </a:solidFill>
                <a:sym typeface="Arial" charset="0"/>
              </a:rPr>
              <a:pPr defTabSz="456490"/>
              <a:t>12/9/2013</a:t>
            </a:fld>
            <a:endParaRPr lang="en-US">
              <a:solidFill>
                <a:prstClr val="black"/>
              </a:solidFill>
              <a:sym typeface="Arial" charset="0"/>
            </a:endParaRPr>
          </a:p>
        </p:txBody>
      </p:sp>
      <p:sp>
        <p:nvSpPr>
          <p:cNvPr id="5" name="Footer Placeholder 4"/>
          <p:cNvSpPr>
            <a:spLocks noGrp="1"/>
          </p:cNvSpPr>
          <p:nvPr>
            <p:ph type="ftr" sz="quarter" idx="11"/>
          </p:nvPr>
        </p:nvSpPr>
        <p:spPr>
          <a:xfrm>
            <a:off x="3124201" y="6356380"/>
            <a:ext cx="2895600" cy="365125"/>
          </a:xfrm>
          <a:prstGeom prst="rect">
            <a:avLst/>
          </a:prstGeom>
        </p:spPr>
        <p:txBody>
          <a:bodyPr lIns="91298" tIns="45649" rIns="91298" bIns="45649"/>
          <a:lstStyle/>
          <a:p>
            <a:pPr defTabSz="456490"/>
            <a:endParaRPr lang="en-US">
              <a:solidFill>
                <a:prstClr val="black"/>
              </a:solidFill>
              <a:sym typeface="Arial" charset="0"/>
            </a:endParaRPr>
          </a:p>
        </p:txBody>
      </p:sp>
      <p:sp>
        <p:nvSpPr>
          <p:cNvPr id="6" name="Slide Number Placeholder 5"/>
          <p:cNvSpPr>
            <a:spLocks noGrp="1"/>
          </p:cNvSpPr>
          <p:nvPr>
            <p:ph type="sldNum" sz="quarter" idx="12"/>
          </p:nvPr>
        </p:nvSpPr>
        <p:spPr>
          <a:xfrm>
            <a:off x="6553200" y="6356380"/>
            <a:ext cx="2133600" cy="365125"/>
          </a:xfrm>
          <a:prstGeom prst="rect">
            <a:avLst/>
          </a:prstGeom>
        </p:spPr>
        <p:txBody>
          <a:bodyPr lIns="91298" tIns="45649" rIns="91298" bIns="45649"/>
          <a:lstStyle/>
          <a:p>
            <a:pPr defTabSz="456490"/>
            <a:fld id="{EFA97551-655E-4243-AF44-754CE67D42F3}" type="slidenum">
              <a:rPr lang="en-US" smtClean="0">
                <a:solidFill>
                  <a:prstClr val="black"/>
                </a:solidFill>
                <a:sym typeface="Arial" charset="0"/>
              </a:rPr>
              <a:pPr defTabSz="456490"/>
              <a:t>‹#›</a:t>
            </a:fld>
            <a:endParaRPr lang="en-US">
              <a:solidFill>
                <a:prstClr val="black"/>
              </a:solidFill>
              <a:sym typeface="Arial" charset="0"/>
            </a:endParaRPr>
          </a:p>
        </p:txBody>
      </p:sp>
    </p:spTree>
    <p:extLst>
      <p:ext uri="{BB962C8B-B14F-4D97-AF65-F5344CB8AC3E}">
        <p14:creationId xmlns:p14="http://schemas.microsoft.com/office/powerpoint/2010/main" val="79410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778098"/>
          </a:xfrm>
          <a:prstGeom prst="rect">
            <a:avLst/>
          </a:prstGeom>
        </p:spPr>
        <p:txBody>
          <a:bodyPr lIns="91298" tIns="45649" rIns="91298" bIns="45649"/>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457200" y="6356380"/>
            <a:ext cx="2133600" cy="365125"/>
          </a:xfrm>
          <a:prstGeom prst="rect">
            <a:avLst/>
          </a:prstGeom>
        </p:spPr>
        <p:txBody>
          <a:bodyPr lIns="91298" tIns="45649" rIns="91298" bIns="45649"/>
          <a:lstStyle/>
          <a:p>
            <a:pPr defTabSz="456490"/>
            <a:fld id="{5F41E2D4-2316-BD4A-99DC-FED7530D8663}" type="datetimeFigureOut">
              <a:rPr lang="en-US" smtClean="0">
                <a:solidFill>
                  <a:prstClr val="black"/>
                </a:solidFill>
                <a:sym typeface="Arial" charset="0"/>
              </a:rPr>
              <a:pPr defTabSz="456490"/>
              <a:t>12/9/2013</a:t>
            </a:fld>
            <a:endParaRPr lang="en-US">
              <a:solidFill>
                <a:prstClr val="black"/>
              </a:solidFill>
              <a:sym typeface="Arial" charset="0"/>
            </a:endParaRPr>
          </a:p>
        </p:txBody>
      </p:sp>
      <p:sp>
        <p:nvSpPr>
          <p:cNvPr id="4" name="Footer Placeholder 3"/>
          <p:cNvSpPr>
            <a:spLocks noGrp="1"/>
          </p:cNvSpPr>
          <p:nvPr>
            <p:ph type="ftr" sz="quarter" idx="11"/>
          </p:nvPr>
        </p:nvSpPr>
        <p:spPr>
          <a:xfrm>
            <a:off x="3124201" y="6356380"/>
            <a:ext cx="2895600" cy="365125"/>
          </a:xfrm>
          <a:prstGeom prst="rect">
            <a:avLst/>
          </a:prstGeom>
        </p:spPr>
        <p:txBody>
          <a:bodyPr lIns="91298" tIns="45649" rIns="91298" bIns="45649"/>
          <a:lstStyle/>
          <a:p>
            <a:pPr defTabSz="456490"/>
            <a:endParaRPr lang="en-US">
              <a:solidFill>
                <a:prstClr val="black"/>
              </a:solidFill>
              <a:sym typeface="Arial" charset="0"/>
            </a:endParaRPr>
          </a:p>
        </p:txBody>
      </p:sp>
      <p:sp>
        <p:nvSpPr>
          <p:cNvPr id="5" name="Slide Number Placeholder 4"/>
          <p:cNvSpPr>
            <a:spLocks noGrp="1"/>
          </p:cNvSpPr>
          <p:nvPr>
            <p:ph type="sldNum" sz="quarter" idx="12"/>
          </p:nvPr>
        </p:nvSpPr>
        <p:spPr>
          <a:xfrm>
            <a:off x="6553200" y="6356380"/>
            <a:ext cx="2133600" cy="365125"/>
          </a:xfrm>
          <a:prstGeom prst="rect">
            <a:avLst/>
          </a:prstGeom>
        </p:spPr>
        <p:txBody>
          <a:bodyPr lIns="91298" tIns="45649" rIns="91298" bIns="45649"/>
          <a:lstStyle/>
          <a:p>
            <a:pPr defTabSz="456490"/>
            <a:fld id="{EFA97551-655E-4243-AF44-754CE67D42F3}" type="slidenum">
              <a:rPr lang="en-US" smtClean="0">
                <a:solidFill>
                  <a:prstClr val="black"/>
                </a:solidFill>
                <a:sym typeface="Arial" charset="0"/>
              </a:rPr>
              <a:pPr defTabSz="456490"/>
              <a:t>‹#›</a:t>
            </a:fld>
            <a:endParaRPr lang="en-US">
              <a:solidFill>
                <a:prstClr val="black"/>
              </a:solidFill>
              <a:sym typeface="Arial" charset="0"/>
            </a:endParaRPr>
          </a:p>
        </p:txBody>
      </p:sp>
      <p:sp>
        <p:nvSpPr>
          <p:cNvPr id="7" name="Text Placeholder 6"/>
          <p:cNvSpPr>
            <a:spLocks noGrp="1"/>
          </p:cNvSpPr>
          <p:nvPr>
            <p:ph type="body" sz="quarter" idx="13"/>
          </p:nvPr>
        </p:nvSpPr>
        <p:spPr>
          <a:xfrm>
            <a:off x="468313" y="1268760"/>
            <a:ext cx="8496175" cy="4824536"/>
          </a:xfrm>
          <a:prstGeom prst="rect">
            <a:avLst/>
          </a:prstGeom>
        </p:spPr>
        <p:txBody>
          <a:bodyPr/>
          <a:lstStyle>
            <a:lvl1pPr>
              <a:defRPr sz="2400"/>
            </a:lvl1pPr>
            <a:lvl2pPr marL="741810" indent="-285319">
              <a:buFont typeface="Arial" pitchFamily="34" charset="0"/>
              <a:buChar cha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1778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0" y="0"/>
            <a:ext cx="9144000" cy="6858000"/>
          </a:xfrm>
          <a:prstGeom prst="rect">
            <a:avLst/>
          </a:prstGeom>
        </p:spPr>
      </p:pic>
      <p:sp>
        <p:nvSpPr>
          <p:cNvPr id="8" name="TextBox 7"/>
          <p:cNvSpPr txBox="1"/>
          <p:nvPr userDrawn="1"/>
        </p:nvSpPr>
        <p:spPr>
          <a:xfrm>
            <a:off x="690744" y="6192068"/>
            <a:ext cx="184663" cy="373659"/>
          </a:xfrm>
          <a:prstGeom prst="rect">
            <a:avLst/>
          </a:prstGeom>
          <a:noFill/>
        </p:spPr>
        <p:txBody>
          <a:bodyPr wrap="none" lIns="91298" tIns="45649" rIns="91298" bIns="45649" rtlCol="0">
            <a:spAutoFit/>
          </a:bodyPr>
          <a:lstStyle/>
          <a:p>
            <a:pPr defTabSz="456490"/>
            <a:endParaRPr lang="en-US" dirty="0">
              <a:solidFill>
                <a:prstClr val="black"/>
              </a:solidFill>
              <a:sym typeface="Arial" charset="0"/>
            </a:endParaRPr>
          </a:p>
        </p:txBody>
      </p:sp>
    </p:spTree>
    <p:extLst>
      <p:ext uri="{BB962C8B-B14F-4D97-AF65-F5344CB8AC3E}">
        <p14:creationId xmlns:p14="http://schemas.microsoft.com/office/powerpoint/2010/main" val="385102225"/>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ctr" defTabSz="456490" rtl="0" eaLnBrk="1" latinLnBrk="0" hangingPunct="1">
        <a:spcBef>
          <a:spcPct val="0"/>
        </a:spcBef>
        <a:buNone/>
        <a:defRPr sz="4400" kern="1200">
          <a:solidFill>
            <a:schemeClr val="tx1"/>
          </a:solidFill>
          <a:latin typeface="+mj-lt"/>
          <a:ea typeface="+mj-ea"/>
          <a:cs typeface="+mj-cs"/>
        </a:defRPr>
      </a:lvl1pPr>
    </p:titleStyle>
    <p:bodyStyle>
      <a:lvl1pPr marL="342380" indent="-342380" algn="l" defTabSz="456490" rtl="0" eaLnBrk="1" latinLnBrk="0" hangingPunct="1">
        <a:spcBef>
          <a:spcPct val="20000"/>
        </a:spcBef>
        <a:buFont typeface="Arial"/>
        <a:buChar char="•"/>
        <a:defRPr sz="3200" kern="1200">
          <a:solidFill>
            <a:schemeClr val="tx1"/>
          </a:solidFill>
          <a:latin typeface="+mn-lt"/>
          <a:ea typeface="+mn-ea"/>
          <a:cs typeface="+mn-cs"/>
        </a:defRPr>
      </a:lvl1pPr>
      <a:lvl2pPr marL="741810" indent="-285319" algn="l" defTabSz="456490" rtl="0" eaLnBrk="1" latinLnBrk="0" hangingPunct="1">
        <a:spcBef>
          <a:spcPct val="20000"/>
        </a:spcBef>
        <a:buFont typeface="Arial"/>
        <a:buChar char="–"/>
        <a:defRPr sz="2800" kern="1200">
          <a:solidFill>
            <a:schemeClr val="tx1"/>
          </a:solidFill>
          <a:latin typeface="+mn-lt"/>
          <a:ea typeface="+mn-ea"/>
          <a:cs typeface="+mn-cs"/>
        </a:defRPr>
      </a:lvl2pPr>
      <a:lvl3pPr marL="1141244" indent="-228245" algn="l" defTabSz="456490" rtl="0" eaLnBrk="1" latinLnBrk="0" hangingPunct="1">
        <a:spcBef>
          <a:spcPct val="20000"/>
        </a:spcBef>
        <a:buFont typeface="Arial"/>
        <a:buChar char="•"/>
        <a:defRPr sz="2400" kern="1200">
          <a:solidFill>
            <a:schemeClr val="tx1"/>
          </a:solidFill>
          <a:latin typeface="+mn-lt"/>
          <a:ea typeface="+mn-ea"/>
          <a:cs typeface="+mn-cs"/>
        </a:defRPr>
      </a:lvl3pPr>
      <a:lvl4pPr marL="1597741" indent="-228245" algn="l" defTabSz="456490" rtl="0" eaLnBrk="1" latinLnBrk="0" hangingPunct="1">
        <a:spcBef>
          <a:spcPct val="20000"/>
        </a:spcBef>
        <a:buFont typeface="Arial"/>
        <a:buChar char="–"/>
        <a:defRPr sz="2000" kern="1200">
          <a:solidFill>
            <a:schemeClr val="tx1"/>
          </a:solidFill>
          <a:latin typeface="+mn-lt"/>
          <a:ea typeface="+mn-ea"/>
          <a:cs typeface="+mn-cs"/>
        </a:defRPr>
      </a:lvl4pPr>
      <a:lvl5pPr marL="2054250" indent="-228245" algn="l" defTabSz="456490" rtl="0" eaLnBrk="1" latinLnBrk="0" hangingPunct="1">
        <a:spcBef>
          <a:spcPct val="20000"/>
        </a:spcBef>
        <a:buFont typeface="Arial"/>
        <a:buChar char="»"/>
        <a:defRPr sz="2000" kern="1200">
          <a:solidFill>
            <a:schemeClr val="tx1"/>
          </a:solidFill>
          <a:latin typeface="+mn-lt"/>
          <a:ea typeface="+mn-ea"/>
          <a:cs typeface="+mn-cs"/>
        </a:defRPr>
      </a:lvl5pPr>
      <a:lvl6pPr marL="2510745" indent="-228245" algn="l" defTabSz="456490" rtl="0" eaLnBrk="1" latinLnBrk="0" hangingPunct="1">
        <a:spcBef>
          <a:spcPct val="20000"/>
        </a:spcBef>
        <a:buFont typeface="Arial"/>
        <a:buChar char="•"/>
        <a:defRPr sz="2000" kern="1200">
          <a:solidFill>
            <a:schemeClr val="tx1"/>
          </a:solidFill>
          <a:latin typeface="+mn-lt"/>
          <a:ea typeface="+mn-ea"/>
          <a:cs typeface="+mn-cs"/>
        </a:defRPr>
      </a:lvl6pPr>
      <a:lvl7pPr marL="2967240" indent="-228245" algn="l" defTabSz="456490" rtl="0" eaLnBrk="1" latinLnBrk="0" hangingPunct="1">
        <a:spcBef>
          <a:spcPct val="20000"/>
        </a:spcBef>
        <a:buFont typeface="Arial"/>
        <a:buChar char="•"/>
        <a:defRPr sz="2000" kern="1200">
          <a:solidFill>
            <a:schemeClr val="tx1"/>
          </a:solidFill>
          <a:latin typeface="+mn-lt"/>
          <a:ea typeface="+mn-ea"/>
          <a:cs typeface="+mn-cs"/>
        </a:defRPr>
      </a:lvl7pPr>
      <a:lvl8pPr marL="3423743" indent="-228245" algn="l" defTabSz="456490" rtl="0" eaLnBrk="1" latinLnBrk="0" hangingPunct="1">
        <a:spcBef>
          <a:spcPct val="20000"/>
        </a:spcBef>
        <a:buFont typeface="Arial"/>
        <a:buChar char="•"/>
        <a:defRPr sz="2000" kern="1200">
          <a:solidFill>
            <a:schemeClr val="tx1"/>
          </a:solidFill>
          <a:latin typeface="+mn-lt"/>
          <a:ea typeface="+mn-ea"/>
          <a:cs typeface="+mn-cs"/>
        </a:defRPr>
      </a:lvl8pPr>
      <a:lvl9pPr marL="3880232" indent="-228245" algn="l" defTabSz="4564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90" rtl="0" eaLnBrk="1" latinLnBrk="0" hangingPunct="1">
        <a:defRPr sz="1800" kern="1200">
          <a:solidFill>
            <a:schemeClr val="tx1"/>
          </a:solidFill>
          <a:latin typeface="+mn-lt"/>
          <a:ea typeface="+mn-ea"/>
          <a:cs typeface="+mn-cs"/>
        </a:defRPr>
      </a:lvl1pPr>
      <a:lvl2pPr marL="456490" algn="l" defTabSz="456490" rtl="0" eaLnBrk="1" latinLnBrk="0" hangingPunct="1">
        <a:defRPr sz="1800" kern="1200">
          <a:solidFill>
            <a:schemeClr val="tx1"/>
          </a:solidFill>
          <a:latin typeface="+mn-lt"/>
          <a:ea typeface="+mn-ea"/>
          <a:cs typeface="+mn-cs"/>
        </a:defRPr>
      </a:lvl2pPr>
      <a:lvl3pPr marL="912993" algn="l" defTabSz="456490" rtl="0" eaLnBrk="1" latinLnBrk="0" hangingPunct="1">
        <a:defRPr sz="1800" kern="1200">
          <a:solidFill>
            <a:schemeClr val="tx1"/>
          </a:solidFill>
          <a:latin typeface="+mn-lt"/>
          <a:ea typeface="+mn-ea"/>
          <a:cs typeface="+mn-cs"/>
        </a:defRPr>
      </a:lvl3pPr>
      <a:lvl4pPr marL="1369500" algn="l" defTabSz="456490" rtl="0" eaLnBrk="1" latinLnBrk="0" hangingPunct="1">
        <a:defRPr sz="1800" kern="1200">
          <a:solidFill>
            <a:schemeClr val="tx1"/>
          </a:solidFill>
          <a:latin typeface="+mn-lt"/>
          <a:ea typeface="+mn-ea"/>
          <a:cs typeface="+mn-cs"/>
        </a:defRPr>
      </a:lvl4pPr>
      <a:lvl5pPr marL="1825996" algn="l" defTabSz="456490" rtl="0" eaLnBrk="1" latinLnBrk="0" hangingPunct="1">
        <a:defRPr sz="1800" kern="1200">
          <a:solidFill>
            <a:schemeClr val="tx1"/>
          </a:solidFill>
          <a:latin typeface="+mn-lt"/>
          <a:ea typeface="+mn-ea"/>
          <a:cs typeface="+mn-cs"/>
        </a:defRPr>
      </a:lvl5pPr>
      <a:lvl6pPr marL="2282490" algn="l" defTabSz="456490" rtl="0" eaLnBrk="1" latinLnBrk="0" hangingPunct="1">
        <a:defRPr sz="1800" kern="1200">
          <a:solidFill>
            <a:schemeClr val="tx1"/>
          </a:solidFill>
          <a:latin typeface="+mn-lt"/>
          <a:ea typeface="+mn-ea"/>
          <a:cs typeface="+mn-cs"/>
        </a:defRPr>
      </a:lvl6pPr>
      <a:lvl7pPr marL="2738995" algn="l" defTabSz="456490" rtl="0" eaLnBrk="1" latinLnBrk="0" hangingPunct="1">
        <a:defRPr sz="1800" kern="1200">
          <a:solidFill>
            <a:schemeClr val="tx1"/>
          </a:solidFill>
          <a:latin typeface="+mn-lt"/>
          <a:ea typeface="+mn-ea"/>
          <a:cs typeface="+mn-cs"/>
        </a:defRPr>
      </a:lvl7pPr>
      <a:lvl8pPr marL="3195490" algn="l" defTabSz="456490" rtl="0" eaLnBrk="1" latinLnBrk="0" hangingPunct="1">
        <a:defRPr sz="1800" kern="1200">
          <a:solidFill>
            <a:schemeClr val="tx1"/>
          </a:solidFill>
          <a:latin typeface="+mn-lt"/>
          <a:ea typeface="+mn-ea"/>
          <a:cs typeface="+mn-cs"/>
        </a:defRPr>
      </a:lvl8pPr>
      <a:lvl9pPr marL="3651990" algn="l" defTabSz="4564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Visio_Drawing911111.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Visio_Drawing112222.vsdx"/><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SS_template_front_v2.jpg"/>
          <p:cNvPicPr>
            <a:picLocks noChangeAspect="1"/>
          </p:cNvPicPr>
          <p:nvPr/>
        </p:nvPicPr>
        <p:blipFill rotWithShape="1">
          <a:blip r:embed="rId3">
            <a:extLst>
              <a:ext uri="{28A0092B-C50C-407E-A947-70E740481C1C}">
                <a14:useLocalDpi xmlns:a14="http://schemas.microsoft.com/office/drawing/2010/main" val="0"/>
              </a:ext>
            </a:extLst>
          </a:blip>
          <a:srcRect t="2" b="12072"/>
          <a:stretch/>
        </p:blipFill>
        <p:spPr>
          <a:xfrm>
            <a:off x="0" y="0"/>
            <a:ext cx="9144000" cy="6858000"/>
          </a:xfrm>
          <a:prstGeom prst="rect">
            <a:avLst/>
          </a:prstGeom>
        </p:spPr>
      </p:pic>
      <p:sp>
        <p:nvSpPr>
          <p:cNvPr id="2" name="Title 1"/>
          <p:cNvSpPr>
            <a:spLocks noGrp="1"/>
          </p:cNvSpPr>
          <p:nvPr>
            <p:ph type="title"/>
          </p:nvPr>
        </p:nvSpPr>
        <p:spPr>
          <a:xfrm>
            <a:off x="4637284" y="17240"/>
            <a:ext cx="4140968" cy="2907704"/>
          </a:xfrm>
        </p:spPr>
        <p:txBody>
          <a:bodyPr>
            <a:normAutofit fontScale="90000"/>
          </a:bodyPr>
          <a:lstStyle/>
          <a:p>
            <a:pPr algn="r"/>
            <a:r>
              <a:rPr lang="sl-SI" sz="3600" dirty="0"/>
              <a:t/>
            </a:r>
            <a:br>
              <a:rPr lang="sl-SI" sz="3600" dirty="0"/>
            </a:br>
            <a:r>
              <a:rPr lang="sl-SI" sz="7300" dirty="0" smtClean="0"/>
              <a:t>µ</a:t>
            </a:r>
            <a:r>
              <a:rPr lang="en-US" sz="7300" dirty="0" smtClean="0"/>
              <a:t>TCA.4</a:t>
            </a:r>
            <a:r>
              <a:rPr lang="en-US" sz="4900" dirty="0" smtClean="0"/>
              <a:t> </a:t>
            </a:r>
            <a:r>
              <a:rPr lang="sl-SI" sz="4900" dirty="0" smtClean="0"/>
              <a:t/>
            </a:r>
            <a:br>
              <a:rPr lang="sl-SI" sz="4900" dirty="0" smtClean="0"/>
            </a:br>
            <a:r>
              <a:rPr lang="sl-SI" sz="4900" dirty="0" smtClean="0"/>
              <a:t>based</a:t>
            </a:r>
            <a:br>
              <a:rPr lang="sl-SI" sz="4900" dirty="0" smtClean="0"/>
            </a:br>
            <a:r>
              <a:rPr lang="en-US" sz="4900" dirty="0" smtClean="0"/>
              <a:t>developments </a:t>
            </a:r>
            <a:r>
              <a:rPr lang="en-US" sz="4900" dirty="0"/>
              <a:t>for the </a:t>
            </a:r>
            <a:r>
              <a:rPr lang="en-US" sz="4900" dirty="0" smtClean="0"/>
              <a:t>ESS</a:t>
            </a:r>
            <a:endParaRPr lang="en-US" sz="4900" dirty="0"/>
          </a:p>
        </p:txBody>
      </p:sp>
      <p:sp>
        <p:nvSpPr>
          <p:cNvPr id="5" name="TextBox 4"/>
          <p:cNvSpPr txBox="1"/>
          <p:nvPr/>
        </p:nvSpPr>
        <p:spPr>
          <a:xfrm>
            <a:off x="5774653" y="5377326"/>
            <a:ext cx="2963356" cy="742010"/>
          </a:xfrm>
          <a:prstGeom prst="rect">
            <a:avLst/>
          </a:prstGeom>
          <a:noFill/>
        </p:spPr>
        <p:txBody>
          <a:bodyPr wrap="square" lIns="64274" tIns="32137" rIns="64274" bIns="32137" rtlCol="0">
            <a:spAutoFit/>
          </a:bodyPr>
          <a:lstStyle/>
          <a:p>
            <a:pPr algn="r" defTabSz="642816" fontAlgn="base">
              <a:spcBef>
                <a:spcPct val="0"/>
              </a:spcBef>
              <a:spcAft>
                <a:spcPct val="0"/>
              </a:spcAft>
            </a:pPr>
            <a:r>
              <a:rPr lang="sl-SI" sz="2400" b="1" dirty="0" smtClean="0">
                <a:solidFill>
                  <a:srgbClr val="000000"/>
                </a:solidFill>
                <a:cs typeface="Arial"/>
                <a:sym typeface="Arial" charset="0"/>
              </a:rPr>
              <a:t>Marko </a:t>
            </a:r>
            <a:r>
              <a:rPr lang="sl-SI" sz="2400" b="1" dirty="0" smtClean="0">
                <a:solidFill>
                  <a:srgbClr val="000000"/>
                </a:solidFill>
                <a:cs typeface="Arial"/>
                <a:sym typeface="Arial" charset="0"/>
              </a:rPr>
              <a:t>Mehle</a:t>
            </a:r>
          </a:p>
          <a:p>
            <a:pPr algn="r" defTabSz="642816" fontAlgn="base">
              <a:spcBef>
                <a:spcPct val="0"/>
              </a:spcBef>
              <a:spcAft>
                <a:spcPct val="0"/>
              </a:spcAft>
            </a:pPr>
            <a:r>
              <a:rPr lang="sl-SI" sz="2000" dirty="0" smtClean="0">
                <a:solidFill>
                  <a:srgbClr val="000000"/>
                </a:solidFill>
                <a:cs typeface="Arial"/>
                <a:sym typeface="Arial" charset="0"/>
              </a:rPr>
              <a:t>ESS </a:t>
            </a:r>
            <a:r>
              <a:rPr lang="sl-SI" sz="2000" dirty="0" smtClean="0">
                <a:solidFill>
                  <a:srgbClr val="000000"/>
                </a:solidFill>
                <a:cs typeface="Arial"/>
                <a:sym typeface="Arial" charset="0"/>
              </a:rPr>
              <a:t>- Cosylab</a:t>
            </a:r>
            <a:endParaRPr lang="en-US" sz="2000" dirty="0">
              <a:solidFill>
                <a:srgbClr val="000000"/>
              </a:solidFill>
              <a:cs typeface="Arial"/>
              <a:sym typeface="Arial" charset="0"/>
            </a:endParaRPr>
          </a:p>
        </p:txBody>
      </p:sp>
      <p:sp>
        <p:nvSpPr>
          <p:cNvPr id="6" name="TextBox 5"/>
          <p:cNvSpPr txBox="1"/>
          <p:nvPr/>
        </p:nvSpPr>
        <p:spPr>
          <a:xfrm>
            <a:off x="5940152" y="4056303"/>
            <a:ext cx="2808312" cy="1172897"/>
          </a:xfrm>
          <a:prstGeom prst="rect">
            <a:avLst/>
          </a:prstGeom>
          <a:noFill/>
        </p:spPr>
        <p:txBody>
          <a:bodyPr wrap="square" lIns="64274" tIns="32137" rIns="64274" bIns="32137" rtlCol="0">
            <a:spAutoFit/>
          </a:bodyPr>
          <a:lstStyle/>
          <a:p>
            <a:pPr algn="r" defTabSz="642816" fontAlgn="base">
              <a:spcBef>
                <a:spcPct val="0"/>
              </a:spcBef>
              <a:spcAft>
                <a:spcPct val="0"/>
              </a:spcAft>
            </a:pPr>
            <a:r>
              <a:rPr lang="sl-SI" sz="2400" b="1" dirty="0" smtClean="0">
                <a:solidFill>
                  <a:srgbClr val="000000"/>
                </a:solidFill>
                <a:cs typeface="Arial"/>
                <a:sym typeface="Arial" charset="0"/>
              </a:rPr>
              <a:t>MTCA Workshop</a:t>
            </a:r>
          </a:p>
          <a:p>
            <a:pPr algn="r" defTabSz="642816" fontAlgn="base">
              <a:spcBef>
                <a:spcPct val="0"/>
              </a:spcBef>
              <a:spcAft>
                <a:spcPct val="0"/>
              </a:spcAft>
            </a:pPr>
            <a:r>
              <a:rPr lang="sl-SI" sz="2400" dirty="0" smtClean="0">
                <a:solidFill>
                  <a:srgbClr val="000000"/>
                </a:solidFill>
                <a:cs typeface="Arial"/>
                <a:sym typeface="Arial" charset="0"/>
              </a:rPr>
              <a:t>12.12.2013</a:t>
            </a:r>
            <a:endParaRPr lang="sl-SI" sz="2400" dirty="0" smtClean="0">
              <a:solidFill>
                <a:srgbClr val="000000"/>
              </a:solidFill>
              <a:cs typeface="Arial"/>
              <a:sym typeface="Arial" charset="0"/>
            </a:endParaRPr>
          </a:p>
          <a:p>
            <a:pPr algn="r" defTabSz="642816" fontAlgn="base">
              <a:spcBef>
                <a:spcPct val="0"/>
              </a:spcBef>
              <a:spcAft>
                <a:spcPct val="0"/>
              </a:spcAft>
            </a:pPr>
            <a:r>
              <a:rPr lang="sl-SI" sz="2400" dirty="0" smtClean="0">
                <a:solidFill>
                  <a:srgbClr val="000000"/>
                </a:solidFill>
                <a:cs typeface="Arial"/>
                <a:sym typeface="Arial" charset="0"/>
              </a:rPr>
              <a:t>DESY Hamburg</a:t>
            </a:r>
            <a:endParaRPr lang="en-US" sz="2400" dirty="0">
              <a:solidFill>
                <a:srgbClr val="000000"/>
              </a:solidFill>
              <a:cs typeface="Arial"/>
              <a:sym typeface="Arial" charset="0"/>
            </a:endParaRPr>
          </a:p>
        </p:txBody>
      </p:sp>
    </p:spTree>
    <p:extLst>
      <p:ext uri="{BB962C8B-B14F-4D97-AF65-F5344CB8AC3E}">
        <p14:creationId xmlns:p14="http://schemas.microsoft.com/office/powerpoint/2010/main" val="223247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Software</a:t>
            </a:r>
            <a:endParaRPr lang="sl-SI" dirty="0"/>
          </a:p>
        </p:txBody>
      </p:sp>
      <p:sp>
        <p:nvSpPr>
          <p:cNvPr id="3" name="Text Placeholder 2"/>
          <p:cNvSpPr>
            <a:spLocks noGrp="1"/>
          </p:cNvSpPr>
          <p:nvPr>
            <p:ph type="body" sz="quarter" idx="13"/>
          </p:nvPr>
        </p:nvSpPr>
        <p:spPr>
          <a:xfrm>
            <a:off x="468313" y="1268760"/>
            <a:ext cx="7560071" cy="4824536"/>
          </a:xfrm>
        </p:spPr>
        <p:txBody>
          <a:bodyPr/>
          <a:lstStyle/>
          <a:p>
            <a:r>
              <a:rPr lang="sl-SI" sz="2800" dirty="0" smtClean="0"/>
              <a:t>EPICS </a:t>
            </a:r>
            <a:r>
              <a:rPr lang="sl-SI" sz="2800" dirty="0" smtClean="0"/>
              <a:t>driver implemented using Nominal Device Support.</a:t>
            </a:r>
          </a:p>
          <a:p>
            <a:r>
              <a:rPr lang="sl-SI" sz="2800" dirty="0" smtClean="0"/>
              <a:t>NDS meant basically for DAQ devices, but some features also usefull for other type of devices.</a:t>
            </a:r>
          </a:p>
          <a:p>
            <a:r>
              <a:rPr lang="sl-SI" sz="2800" dirty="0" smtClean="0"/>
              <a:t>NDS </a:t>
            </a:r>
            <a:r>
              <a:rPr lang="en-US" sz="2800" dirty="0" smtClean="0"/>
              <a:t>provides </a:t>
            </a:r>
            <a:r>
              <a:rPr lang="en-US" sz="2800" dirty="0"/>
              <a:t>a state machine with predefined states and gives you the possibility to define the conditions for state transitions and the actions on those </a:t>
            </a:r>
            <a:r>
              <a:rPr lang="en-US" sz="2800" dirty="0" smtClean="0"/>
              <a:t>transitions</a:t>
            </a:r>
            <a:r>
              <a:rPr lang="sl-SI" sz="2800" dirty="0" smtClean="0"/>
              <a:t>.</a:t>
            </a:r>
          </a:p>
          <a:p>
            <a:endParaRPr lang="sl-SI" sz="2800" dirty="0"/>
          </a:p>
        </p:txBody>
      </p:sp>
      <p:pic>
        <p:nvPicPr>
          <p:cNvPr id="2050" name="Picture 2" descr="C:\Users\mmehle\Desktop\EPICS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188640"/>
            <a:ext cx="9620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7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Conclusions</a:t>
            </a:r>
            <a:endParaRPr lang="sl-SI" dirty="0"/>
          </a:p>
        </p:txBody>
      </p:sp>
      <p:sp>
        <p:nvSpPr>
          <p:cNvPr id="3" name="Text Placeholder 2"/>
          <p:cNvSpPr>
            <a:spLocks noGrp="1"/>
          </p:cNvSpPr>
          <p:nvPr>
            <p:ph type="body" sz="quarter" idx="13"/>
          </p:nvPr>
        </p:nvSpPr>
        <p:spPr>
          <a:xfrm>
            <a:off x="468314" y="1340768"/>
            <a:ext cx="5841225" cy="4824536"/>
          </a:xfrm>
        </p:spPr>
        <p:txBody>
          <a:bodyPr/>
          <a:lstStyle/>
          <a:p>
            <a:r>
              <a:rPr lang="sl-SI" dirty="0" smtClean="0"/>
              <a:t>Complete uTCA.4 system with timing receiver (prototype) and BCM tested with good results.</a:t>
            </a:r>
            <a:endParaRPr lang="sl-SI" dirty="0"/>
          </a:p>
          <a:p>
            <a:r>
              <a:rPr lang="sl-SI" dirty="0" smtClean="0"/>
              <a:t>We had to deal with some minor HW issues.</a:t>
            </a:r>
          </a:p>
          <a:p>
            <a:r>
              <a:rPr lang="sl-SI" dirty="0" smtClean="0"/>
              <a:t>Expecting to get the new uTCA.4 EVR card from MRF to test the backplane triggers.</a:t>
            </a:r>
          </a:p>
          <a:p>
            <a:r>
              <a:rPr lang="sl-SI" dirty="0" smtClean="0"/>
              <a:t>Some functions will be added to the firmware and software in the future.</a:t>
            </a:r>
          </a:p>
          <a:p>
            <a:endParaRPr lang="sl-SI" dirty="0" smtClean="0"/>
          </a:p>
        </p:txBody>
      </p:sp>
      <p:pic>
        <p:nvPicPr>
          <p:cNvPr id="4" name="Picture 3" descr="C:\Users\mmehle\Desktop\BCM + timing\Fotografija-0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539" y="7070"/>
            <a:ext cx="2834461" cy="447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7128792" cy="778098"/>
          </a:xfrm>
        </p:spPr>
        <p:txBody>
          <a:bodyPr/>
          <a:lstStyle/>
          <a:p>
            <a:r>
              <a:rPr lang="sl-SI" dirty="0" smtClean="0"/>
              <a:t>The European Spallation Source</a:t>
            </a:r>
            <a:endParaRPr lang="sl-SI" dirty="0"/>
          </a:p>
        </p:txBody>
      </p:sp>
      <p:sp>
        <p:nvSpPr>
          <p:cNvPr id="3" name="Text Placeholder 2"/>
          <p:cNvSpPr>
            <a:spLocks noGrp="1"/>
          </p:cNvSpPr>
          <p:nvPr>
            <p:ph type="body" sz="quarter" idx="13"/>
          </p:nvPr>
        </p:nvSpPr>
        <p:spPr>
          <a:xfrm>
            <a:off x="468313" y="1268760"/>
            <a:ext cx="8496175" cy="3600400"/>
          </a:xfrm>
        </p:spPr>
        <p:txBody>
          <a:bodyPr/>
          <a:lstStyle/>
          <a:p>
            <a:r>
              <a:rPr lang="sl-SI" dirty="0" smtClean="0"/>
              <a:t>Neutron source located in Lund, Sweden.</a:t>
            </a:r>
          </a:p>
          <a:p>
            <a:r>
              <a:rPr lang="sl-SI" dirty="0" smtClean="0"/>
              <a:t>2,5 GeV protons (H+), 5MW beam power, 50mA pulse current, 14Hz repetition rate, RF freq: 352MHz / 704MHz.</a:t>
            </a:r>
          </a:p>
          <a:p>
            <a:r>
              <a:rPr lang="sl-SI" dirty="0" smtClean="0"/>
              <a:t>More than 200 SCRF cavities.</a:t>
            </a:r>
          </a:p>
          <a:p>
            <a:r>
              <a:rPr lang="sl-SI" dirty="0" smtClean="0"/>
              <a:t>HW plattforms supported by ICS: cPCI, PLC and uTCA.4</a:t>
            </a:r>
          </a:p>
          <a:p>
            <a:r>
              <a:rPr lang="sl-SI" dirty="0" smtClean="0"/>
              <a:t>Estimated number of EPICS control boxes: </a:t>
            </a:r>
            <a:r>
              <a:rPr lang="it-IT" dirty="0"/>
              <a:t>400 cPCI </a:t>
            </a:r>
            <a:r>
              <a:rPr lang="sl-SI" dirty="0" smtClean="0"/>
              <a:t>and</a:t>
            </a:r>
            <a:r>
              <a:rPr lang="it-IT" dirty="0" smtClean="0"/>
              <a:t> </a:t>
            </a:r>
            <a:r>
              <a:rPr lang="it-IT" dirty="0"/>
              <a:t>200 uTCA</a:t>
            </a:r>
            <a:r>
              <a:rPr lang="it-IT" dirty="0" smtClean="0"/>
              <a:t>.</a:t>
            </a:r>
            <a:endParaRPr lang="sl-SI" dirty="0" smtClean="0"/>
          </a:p>
          <a:p>
            <a:r>
              <a:rPr lang="sl-SI" dirty="0" smtClean="0"/>
              <a:t>First neutrons in 2019.</a:t>
            </a:r>
            <a:endParaRPr lang="sl-SI" dirty="0"/>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5157192"/>
            <a:ext cx="8026246" cy="104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2672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851104" cy="778098"/>
          </a:xfrm>
        </p:spPr>
        <p:txBody>
          <a:bodyPr/>
          <a:lstStyle/>
          <a:p>
            <a:r>
              <a:rPr lang="sl-SI" b="1" dirty="0" smtClean="0"/>
              <a:t>Beam Current Monitor</a:t>
            </a:r>
            <a:endParaRPr lang="en-US" dirty="0"/>
          </a:p>
        </p:txBody>
      </p:sp>
      <p:sp>
        <p:nvSpPr>
          <p:cNvPr id="3" name="Text Placeholder 2"/>
          <p:cNvSpPr>
            <a:spLocks noGrp="1"/>
          </p:cNvSpPr>
          <p:nvPr>
            <p:ph type="body" sz="quarter" idx="13"/>
          </p:nvPr>
        </p:nvSpPr>
        <p:spPr>
          <a:xfrm>
            <a:off x="395536" y="1268760"/>
            <a:ext cx="5112568" cy="5184576"/>
          </a:xfrm>
        </p:spPr>
        <p:txBody>
          <a:bodyPr/>
          <a:lstStyle/>
          <a:p>
            <a:r>
              <a:rPr lang="sl-SI" dirty="0">
                <a:solidFill>
                  <a:srgbClr val="000000"/>
                </a:solidFill>
                <a:sym typeface="Arial" charset="0"/>
              </a:rPr>
              <a:t>Beam current </a:t>
            </a:r>
            <a:r>
              <a:rPr lang="sl-SI" dirty="0" smtClean="0">
                <a:solidFill>
                  <a:srgbClr val="000000"/>
                </a:solidFill>
                <a:sym typeface="Arial" charset="0"/>
              </a:rPr>
              <a:t>measurement with a </a:t>
            </a:r>
            <a:r>
              <a:rPr lang="sl-SI" dirty="0" smtClean="0">
                <a:solidFill>
                  <a:srgbClr val="000000"/>
                </a:solidFill>
                <a:sym typeface="Arial" charset="0"/>
              </a:rPr>
              <a:t>ACCT transformer</a:t>
            </a:r>
            <a:r>
              <a:rPr lang="sl-SI" dirty="0" smtClean="0">
                <a:solidFill>
                  <a:srgbClr val="000000"/>
                </a:solidFill>
                <a:sym typeface="Arial" charset="0"/>
              </a:rPr>
              <a:t>.</a:t>
            </a:r>
            <a:endParaRPr lang="sl-SI" dirty="0" smtClean="0"/>
          </a:p>
          <a:p>
            <a:r>
              <a:rPr lang="sl-SI" dirty="0" smtClean="0"/>
              <a:t>Triggers and clock from timing system.</a:t>
            </a:r>
          </a:p>
          <a:p>
            <a:r>
              <a:rPr lang="sl-SI" dirty="0" smtClean="0"/>
              <a:t>Process data between pulses.</a:t>
            </a:r>
          </a:p>
          <a:p>
            <a:endParaRPr lang="sl-SI" dirty="0" smtClean="0"/>
          </a:p>
          <a:p>
            <a:pPr marL="0" indent="0">
              <a:buNone/>
            </a:pPr>
            <a:r>
              <a:rPr lang="sl-SI" b="1" dirty="0" smtClean="0"/>
              <a:t>ESS BCM:</a:t>
            </a:r>
            <a:endParaRPr lang="sl-SI" b="1" dirty="0"/>
          </a:p>
          <a:p>
            <a:r>
              <a:rPr lang="sl-SI" dirty="0" smtClean="0"/>
              <a:t>Implemented on </a:t>
            </a:r>
            <a:r>
              <a:rPr lang="sl-SI" dirty="0" smtClean="0"/>
              <a:t>Struck </a:t>
            </a:r>
            <a:r>
              <a:rPr lang="sl-SI" dirty="0" smtClean="0"/>
              <a:t>SIS8300</a:t>
            </a:r>
            <a:r>
              <a:rPr lang="sl-SI" dirty="0"/>
              <a:t> </a:t>
            </a:r>
            <a:r>
              <a:rPr lang="sl-SI" dirty="0" smtClean="0"/>
              <a:t>fast </a:t>
            </a:r>
            <a:r>
              <a:rPr lang="sl-SI" dirty="0"/>
              <a:t>digitizer with SIS8900 </a:t>
            </a:r>
            <a:r>
              <a:rPr lang="sl-SI" dirty="0" smtClean="0"/>
              <a:t>RTM.</a:t>
            </a:r>
            <a:endParaRPr lang="sl-SI" dirty="0" smtClean="0"/>
          </a:p>
          <a:p>
            <a:r>
              <a:rPr lang="sl-SI" dirty="0" smtClean="0"/>
              <a:t>Integrated into EPICS </a:t>
            </a:r>
            <a:r>
              <a:rPr lang="sl-SI" dirty="0" smtClean="0"/>
              <a:t>using </a:t>
            </a:r>
            <a:r>
              <a:rPr lang="sl-SI" dirty="0" smtClean="0"/>
              <a:t>NDS.</a:t>
            </a:r>
          </a:p>
          <a:p>
            <a:r>
              <a:rPr lang="sl-SI" dirty="0" smtClean="0"/>
              <a:t>Firmware modifications to </a:t>
            </a:r>
            <a:r>
              <a:rPr lang="sl-SI" dirty="0" smtClean="0"/>
              <a:t>allow differencial current measurements.</a:t>
            </a:r>
            <a:endParaRPr lang="sl-SI" dirty="0" smtClean="0"/>
          </a:p>
          <a:p>
            <a:endParaRPr lang="sl-SI" dirty="0" smtClean="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659" y="476672"/>
            <a:ext cx="3388812" cy="3840654"/>
          </a:xfrm>
          <a:prstGeom prst="rect">
            <a:avLst/>
          </a:prstGeom>
        </p:spPr>
      </p:pic>
      <p:pic>
        <p:nvPicPr>
          <p:cNvPr id="4100" name="Picture 4" descr="C:\Users\mmehle\Desktop\sis8300webfdsfs.t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4207346"/>
            <a:ext cx="1634571" cy="254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3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Software Architecture</a:t>
            </a:r>
            <a:endParaRPr lang="en-US" dirty="0"/>
          </a:p>
        </p:txBody>
      </p:sp>
      <p:sp>
        <p:nvSpPr>
          <p:cNvPr id="3" name="Text Placeholder 2"/>
          <p:cNvSpPr>
            <a:spLocks noGrp="1"/>
          </p:cNvSpPr>
          <p:nvPr>
            <p:ph type="body" sz="quarter" idx="13"/>
          </p:nvPr>
        </p:nvSpPr>
        <p:spPr>
          <a:xfrm>
            <a:off x="468313" y="1196752"/>
            <a:ext cx="8496175" cy="1512168"/>
          </a:xfrm>
        </p:spPr>
        <p:txBody>
          <a:bodyPr/>
          <a:lstStyle/>
          <a:p>
            <a:r>
              <a:rPr lang="sl-SI" dirty="0" smtClean="0"/>
              <a:t>EPICS, </a:t>
            </a:r>
            <a:r>
              <a:rPr lang="en-US" dirty="0" smtClean="0"/>
              <a:t>Implemented </a:t>
            </a:r>
            <a:r>
              <a:rPr lang="en-US" dirty="0"/>
              <a:t>as an extension of </a:t>
            </a:r>
            <a:r>
              <a:rPr lang="en-US" dirty="0" err="1" smtClean="0"/>
              <a:t>AsynDriver</a:t>
            </a:r>
            <a:r>
              <a:rPr lang="sl-SI" dirty="0" smtClean="0"/>
              <a:t>.</a:t>
            </a:r>
            <a:endParaRPr lang="en-US" dirty="0"/>
          </a:p>
          <a:p>
            <a:r>
              <a:rPr lang="sl-SI" dirty="0" smtClean="0"/>
              <a:t>NDS </a:t>
            </a:r>
            <a:r>
              <a:rPr lang="sl-SI" dirty="0" smtClean="0"/>
              <a:t>(Nominal Device Support</a:t>
            </a:r>
            <a:r>
              <a:rPr lang="sl-SI" dirty="0" smtClean="0"/>
              <a:t>) </a:t>
            </a:r>
            <a:r>
              <a:rPr lang="en-GB" dirty="0"/>
              <a:t>provides general device </a:t>
            </a:r>
            <a:r>
              <a:rPr lang="en-GB" dirty="0" smtClean="0"/>
              <a:t>abstraction</a:t>
            </a:r>
            <a:r>
              <a:rPr lang="sl-SI" dirty="0" smtClean="0"/>
              <a:t>. It stadarddizes</a:t>
            </a:r>
            <a:r>
              <a:rPr lang="en-US" dirty="0" smtClean="0"/>
              <a:t> </a:t>
            </a:r>
            <a:r>
              <a:rPr lang="en-US" dirty="0"/>
              <a:t>the interface for </a:t>
            </a:r>
            <a:r>
              <a:rPr lang="en-US" dirty="0" smtClean="0"/>
              <a:t>common</a:t>
            </a:r>
            <a:r>
              <a:rPr lang="sl-SI" dirty="0" smtClean="0"/>
              <a:t> DAQ </a:t>
            </a:r>
            <a:r>
              <a:rPr lang="en-US" dirty="0" smtClean="0"/>
              <a:t> functionality</a:t>
            </a:r>
            <a:r>
              <a:rPr lang="sl-SI" dirty="0" smtClean="0"/>
              <a:t>.</a:t>
            </a:r>
            <a:endParaRPr lang="en-US" dirty="0"/>
          </a:p>
          <a:p>
            <a:endParaRPr lang="sl-SI" dirty="0"/>
          </a:p>
          <a:p>
            <a:pPr marL="0" indent="0">
              <a:buNone/>
            </a:pPr>
            <a:endParaRPr lang="sl-SI" dirty="0" smtClean="0"/>
          </a:p>
          <a:p>
            <a:endParaRPr lang="sl-SI" dirty="0"/>
          </a:p>
        </p:txBody>
      </p:sp>
      <p:pic>
        <p:nvPicPr>
          <p:cNvPr id="1026" name="Picture 2" descr="C:\Users\mmehle\Desktop\EPICS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3326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srcRect/>
          <a:stretch>
            <a:fillRect/>
          </a:stretch>
        </p:blipFill>
        <p:spPr bwMode="auto">
          <a:xfrm>
            <a:off x="4933619" y="2708920"/>
            <a:ext cx="3886853" cy="3888432"/>
          </a:xfrm>
          <a:prstGeom prst="rect">
            <a:avLst/>
          </a:prstGeom>
          <a:noFill/>
          <a:ln w="9525">
            <a:noFill/>
            <a:miter lim="800000"/>
            <a:headEnd/>
            <a:tailEnd/>
          </a:ln>
          <a:effectLst/>
        </p:spPr>
      </p:pic>
      <p:sp>
        <p:nvSpPr>
          <p:cNvPr id="7" name="Text Placeholder 2"/>
          <p:cNvSpPr txBox="1">
            <a:spLocks/>
          </p:cNvSpPr>
          <p:nvPr/>
        </p:nvSpPr>
        <p:spPr>
          <a:xfrm>
            <a:off x="449745" y="2877507"/>
            <a:ext cx="4248087" cy="3602437"/>
          </a:xfrm>
          <a:prstGeom prst="rect">
            <a:avLst/>
          </a:prstGeom>
        </p:spPr>
        <p:txBody>
          <a:bodyPr/>
          <a:lstStyle>
            <a:lvl1pPr marL="342380" indent="-342380" algn="l" defTabSz="456490" rtl="0" eaLnBrk="1" latinLnBrk="0" hangingPunct="1">
              <a:spcBef>
                <a:spcPct val="20000"/>
              </a:spcBef>
              <a:buFont typeface="Arial"/>
              <a:buChar char="•"/>
              <a:defRPr sz="2400" kern="1200">
                <a:solidFill>
                  <a:schemeClr val="tx1"/>
                </a:solidFill>
                <a:latin typeface="+mn-lt"/>
                <a:ea typeface="+mn-ea"/>
                <a:cs typeface="+mn-cs"/>
              </a:defRPr>
            </a:lvl1pPr>
            <a:lvl2pPr marL="741810" indent="-285319" algn="l" defTabSz="45649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1244" indent="-228245" algn="l" defTabSz="456490" rtl="0" eaLnBrk="1" latinLnBrk="0" hangingPunct="1">
              <a:spcBef>
                <a:spcPct val="20000"/>
              </a:spcBef>
              <a:buFont typeface="Arial"/>
              <a:buChar char="•"/>
              <a:defRPr sz="2000" kern="1200">
                <a:solidFill>
                  <a:schemeClr val="tx1"/>
                </a:solidFill>
                <a:latin typeface="+mn-lt"/>
                <a:ea typeface="+mn-ea"/>
                <a:cs typeface="+mn-cs"/>
              </a:defRPr>
            </a:lvl3pPr>
            <a:lvl4pPr marL="1597741" indent="-228245" algn="l" defTabSz="456490" rtl="0" eaLnBrk="1" latinLnBrk="0" hangingPunct="1">
              <a:spcBef>
                <a:spcPct val="20000"/>
              </a:spcBef>
              <a:buFont typeface="Arial"/>
              <a:buChar char="–"/>
              <a:defRPr sz="2000" kern="1200">
                <a:solidFill>
                  <a:schemeClr val="tx1"/>
                </a:solidFill>
                <a:latin typeface="+mn-lt"/>
                <a:ea typeface="+mn-ea"/>
                <a:cs typeface="+mn-cs"/>
              </a:defRPr>
            </a:lvl4pPr>
            <a:lvl5pPr marL="2054250" indent="-228245" algn="l" defTabSz="456490" rtl="0" eaLnBrk="1" latinLnBrk="0" hangingPunct="1">
              <a:spcBef>
                <a:spcPct val="20000"/>
              </a:spcBef>
              <a:buFont typeface="Arial"/>
              <a:buChar char="»"/>
              <a:defRPr sz="2000" kern="1200">
                <a:solidFill>
                  <a:schemeClr val="tx1"/>
                </a:solidFill>
                <a:latin typeface="+mn-lt"/>
                <a:ea typeface="+mn-ea"/>
                <a:cs typeface="+mn-cs"/>
              </a:defRPr>
            </a:lvl5pPr>
            <a:lvl6pPr marL="2510745" indent="-228245" algn="l" defTabSz="456490" rtl="0" eaLnBrk="1" latinLnBrk="0" hangingPunct="1">
              <a:spcBef>
                <a:spcPct val="20000"/>
              </a:spcBef>
              <a:buFont typeface="Arial"/>
              <a:buChar char="•"/>
              <a:defRPr sz="2000" kern="1200">
                <a:solidFill>
                  <a:schemeClr val="tx1"/>
                </a:solidFill>
                <a:latin typeface="+mn-lt"/>
                <a:ea typeface="+mn-ea"/>
                <a:cs typeface="+mn-cs"/>
              </a:defRPr>
            </a:lvl6pPr>
            <a:lvl7pPr marL="2967240" indent="-228245" algn="l" defTabSz="456490" rtl="0" eaLnBrk="1" latinLnBrk="0" hangingPunct="1">
              <a:spcBef>
                <a:spcPct val="20000"/>
              </a:spcBef>
              <a:buFont typeface="Arial"/>
              <a:buChar char="•"/>
              <a:defRPr sz="2000" kern="1200">
                <a:solidFill>
                  <a:schemeClr val="tx1"/>
                </a:solidFill>
                <a:latin typeface="+mn-lt"/>
                <a:ea typeface="+mn-ea"/>
                <a:cs typeface="+mn-cs"/>
              </a:defRPr>
            </a:lvl7pPr>
            <a:lvl8pPr marL="3423743" indent="-228245" algn="l" defTabSz="456490" rtl="0" eaLnBrk="1" latinLnBrk="0" hangingPunct="1">
              <a:spcBef>
                <a:spcPct val="20000"/>
              </a:spcBef>
              <a:buFont typeface="Arial"/>
              <a:buChar char="•"/>
              <a:defRPr sz="2000" kern="1200">
                <a:solidFill>
                  <a:schemeClr val="tx1"/>
                </a:solidFill>
                <a:latin typeface="+mn-lt"/>
                <a:ea typeface="+mn-ea"/>
                <a:cs typeface="+mn-cs"/>
              </a:defRPr>
            </a:lvl8pPr>
            <a:lvl9pPr marL="3880232" indent="-228245" algn="l" defTabSz="45649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Additions</a:t>
            </a:r>
            <a:r>
              <a:rPr lang="en-US" dirty="0"/>
              <a:t>:</a:t>
            </a:r>
          </a:p>
          <a:p>
            <a:pPr lvl="1"/>
            <a:r>
              <a:rPr lang="en-US" dirty="0"/>
              <a:t>Device state management</a:t>
            </a:r>
          </a:p>
          <a:p>
            <a:pPr lvl="1"/>
            <a:r>
              <a:rPr lang="en-US" dirty="0"/>
              <a:t>Standard API on EPICS level</a:t>
            </a:r>
          </a:p>
          <a:p>
            <a:pPr lvl="1"/>
            <a:r>
              <a:rPr lang="en-US" dirty="0"/>
              <a:t>Standard initialization</a:t>
            </a:r>
          </a:p>
          <a:p>
            <a:pPr lvl="1"/>
            <a:r>
              <a:rPr lang="en-US" dirty="0"/>
              <a:t>Implement only DAQ functionality</a:t>
            </a:r>
          </a:p>
          <a:p>
            <a:pPr lvl="1"/>
            <a:r>
              <a:rPr lang="en-US" dirty="0"/>
              <a:t>Driver implementation template</a:t>
            </a:r>
          </a:p>
          <a:p>
            <a:pPr lvl="1"/>
            <a:r>
              <a:rPr lang="en-US" dirty="0"/>
              <a:t>EPICS record </a:t>
            </a:r>
            <a:r>
              <a:rPr lang="en-US" dirty="0" smtClean="0"/>
              <a:t>templates</a:t>
            </a:r>
            <a:endParaRPr lang="sl-SI" dirty="0" smtClean="0"/>
          </a:p>
          <a:p>
            <a:endParaRPr lang="sl-SI" dirty="0" smtClean="0"/>
          </a:p>
          <a:p>
            <a:endParaRPr lang="sl-SI" dirty="0"/>
          </a:p>
        </p:txBody>
      </p:sp>
    </p:spTree>
    <p:extLst>
      <p:ext uri="{BB962C8B-B14F-4D97-AF65-F5344CB8AC3E}">
        <p14:creationId xmlns:p14="http://schemas.microsoft.com/office/powerpoint/2010/main" val="31930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Results</a:t>
            </a:r>
            <a:endParaRPr lang="sl-SI" dirty="0"/>
          </a:p>
        </p:txBody>
      </p:sp>
      <p:sp>
        <p:nvSpPr>
          <p:cNvPr id="3" name="Text Placeholder 2"/>
          <p:cNvSpPr>
            <a:spLocks noGrp="1"/>
          </p:cNvSpPr>
          <p:nvPr>
            <p:ph type="body" sz="quarter" idx="13"/>
          </p:nvPr>
        </p:nvSpPr>
        <p:spPr>
          <a:xfrm>
            <a:off x="327173" y="1124744"/>
            <a:ext cx="8277275" cy="1080120"/>
          </a:xfrm>
        </p:spPr>
        <p:txBody>
          <a:bodyPr/>
          <a:lstStyle/>
          <a:p>
            <a:r>
              <a:rPr lang="sl-SI" dirty="0" smtClean="0"/>
              <a:t>The </a:t>
            </a:r>
            <a:r>
              <a:rPr lang="sl-SI" dirty="0" smtClean="0"/>
              <a:t>uTCA BCM system </a:t>
            </a:r>
            <a:r>
              <a:rPr lang="sl-SI" dirty="0" smtClean="0"/>
              <a:t>was succesfully tested using a signal generator to emulate the </a:t>
            </a:r>
            <a:r>
              <a:rPr lang="sl-SI" dirty="0" smtClean="0"/>
              <a:t>beam (14 Hz square wave).</a:t>
            </a:r>
          </a:p>
          <a:p>
            <a:pPr marL="0" indent="0">
              <a:buNone/>
            </a:pPr>
            <a:endParaRPr lang="sl-SI" dirty="0"/>
          </a:p>
        </p:txBody>
      </p:sp>
      <p:pic>
        <p:nvPicPr>
          <p:cNvPr id="2050" name="Picture 2" descr="C:\Users\mmehle\Desktop\BCM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360" y="2204864"/>
            <a:ext cx="4978960"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C:\Users\mmehle\Desktop\BCM_6f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284984"/>
            <a:ext cx="5323542" cy="3128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6227840" y="5228915"/>
            <a:ext cx="2705160" cy="1648784"/>
          </a:xfrm>
          <a:prstGeom prst="rect">
            <a:avLst/>
          </a:prstGeom>
        </p:spPr>
        <p:txBody>
          <a:bodyPr/>
          <a:lstStyle>
            <a:lvl1pPr marL="342380" indent="-342380" algn="l" defTabSz="456490" rtl="0" eaLnBrk="1" latinLnBrk="0" hangingPunct="1">
              <a:spcBef>
                <a:spcPct val="20000"/>
              </a:spcBef>
              <a:buFont typeface="Arial"/>
              <a:buChar char="•"/>
              <a:defRPr sz="2400" kern="1200">
                <a:solidFill>
                  <a:schemeClr val="tx1"/>
                </a:solidFill>
                <a:latin typeface="+mn-lt"/>
                <a:ea typeface="+mn-ea"/>
                <a:cs typeface="+mn-cs"/>
              </a:defRPr>
            </a:lvl1pPr>
            <a:lvl2pPr marL="741810" indent="-285319" algn="l" defTabSz="45649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1244" indent="-228245" algn="l" defTabSz="456490" rtl="0" eaLnBrk="1" latinLnBrk="0" hangingPunct="1">
              <a:spcBef>
                <a:spcPct val="20000"/>
              </a:spcBef>
              <a:buFont typeface="Arial"/>
              <a:buChar char="•"/>
              <a:defRPr sz="2000" kern="1200">
                <a:solidFill>
                  <a:schemeClr val="tx1"/>
                </a:solidFill>
                <a:latin typeface="+mn-lt"/>
                <a:ea typeface="+mn-ea"/>
                <a:cs typeface="+mn-cs"/>
              </a:defRPr>
            </a:lvl3pPr>
            <a:lvl4pPr marL="1597741" indent="-228245" algn="l" defTabSz="456490" rtl="0" eaLnBrk="1" latinLnBrk="0" hangingPunct="1">
              <a:spcBef>
                <a:spcPct val="20000"/>
              </a:spcBef>
              <a:buFont typeface="Arial"/>
              <a:buChar char="–"/>
              <a:defRPr sz="2000" kern="1200">
                <a:solidFill>
                  <a:schemeClr val="tx1"/>
                </a:solidFill>
                <a:latin typeface="+mn-lt"/>
                <a:ea typeface="+mn-ea"/>
                <a:cs typeface="+mn-cs"/>
              </a:defRPr>
            </a:lvl4pPr>
            <a:lvl5pPr marL="2054250" indent="-228245" algn="l" defTabSz="456490" rtl="0" eaLnBrk="1" latinLnBrk="0" hangingPunct="1">
              <a:spcBef>
                <a:spcPct val="20000"/>
              </a:spcBef>
              <a:buFont typeface="Arial"/>
              <a:buChar char="»"/>
              <a:defRPr sz="2000" kern="1200">
                <a:solidFill>
                  <a:schemeClr val="tx1"/>
                </a:solidFill>
                <a:latin typeface="+mn-lt"/>
                <a:ea typeface="+mn-ea"/>
                <a:cs typeface="+mn-cs"/>
              </a:defRPr>
            </a:lvl5pPr>
            <a:lvl6pPr marL="2510745" indent="-228245" algn="l" defTabSz="456490" rtl="0" eaLnBrk="1" latinLnBrk="0" hangingPunct="1">
              <a:spcBef>
                <a:spcPct val="20000"/>
              </a:spcBef>
              <a:buFont typeface="Arial"/>
              <a:buChar char="•"/>
              <a:defRPr sz="2000" kern="1200">
                <a:solidFill>
                  <a:schemeClr val="tx1"/>
                </a:solidFill>
                <a:latin typeface="+mn-lt"/>
                <a:ea typeface="+mn-ea"/>
                <a:cs typeface="+mn-cs"/>
              </a:defRPr>
            </a:lvl6pPr>
            <a:lvl7pPr marL="2967240" indent="-228245" algn="l" defTabSz="456490" rtl="0" eaLnBrk="1" latinLnBrk="0" hangingPunct="1">
              <a:spcBef>
                <a:spcPct val="20000"/>
              </a:spcBef>
              <a:buFont typeface="Arial"/>
              <a:buChar char="•"/>
              <a:defRPr sz="2000" kern="1200">
                <a:solidFill>
                  <a:schemeClr val="tx1"/>
                </a:solidFill>
                <a:latin typeface="+mn-lt"/>
                <a:ea typeface="+mn-ea"/>
                <a:cs typeface="+mn-cs"/>
              </a:defRPr>
            </a:lvl7pPr>
            <a:lvl8pPr marL="3423743" indent="-228245" algn="l" defTabSz="456490" rtl="0" eaLnBrk="1" latinLnBrk="0" hangingPunct="1">
              <a:spcBef>
                <a:spcPct val="20000"/>
              </a:spcBef>
              <a:buFont typeface="Arial"/>
              <a:buChar char="•"/>
              <a:defRPr sz="2000" kern="1200">
                <a:solidFill>
                  <a:schemeClr val="tx1"/>
                </a:solidFill>
                <a:latin typeface="+mn-lt"/>
                <a:ea typeface="+mn-ea"/>
                <a:cs typeface="+mn-cs"/>
              </a:defRPr>
            </a:lvl8pPr>
            <a:lvl9pPr marL="3880232" indent="-228245" algn="l" defTabSz="45649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sl-SI" dirty="0" smtClean="0">
                <a:ln w="3175" cmpd="sng">
                  <a:solidFill>
                    <a:schemeClr val="tx1"/>
                  </a:solidFill>
                </a:ln>
                <a:solidFill>
                  <a:schemeClr val="bg1"/>
                </a:solidFill>
              </a:rPr>
              <a:t>EPICS gui showing the pulse with and without drop compensation</a:t>
            </a:r>
            <a:endParaRPr lang="sl-SI" dirty="0">
              <a:ln w="3175" cmpd="sng">
                <a:solidFill>
                  <a:schemeClr val="tx1"/>
                </a:solidFill>
              </a:ln>
              <a:solidFill>
                <a:schemeClr val="bg1"/>
              </a:solidFill>
            </a:endParaRPr>
          </a:p>
        </p:txBody>
      </p:sp>
    </p:spTree>
    <p:extLst>
      <p:ext uri="{BB962C8B-B14F-4D97-AF65-F5344CB8AC3E}">
        <p14:creationId xmlns:p14="http://schemas.microsoft.com/office/powerpoint/2010/main" val="65007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6851104" cy="778098"/>
          </a:xfrm>
        </p:spPr>
        <p:txBody>
          <a:bodyPr/>
          <a:lstStyle/>
          <a:p>
            <a:r>
              <a:rPr lang="sl-SI" sz="3600" dirty="0" smtClean="0"/>
              <a:t>Firmware </a:t>
            </a:r>
            <a:r>
              <a:rPr lang="sl-SI" sz="3600" dirty="0" smtClean="0"/>
              <a:t>customization</a:t>
            </a:r>
            <a:endParaRPr lang="en-US" sz="3600" dirty="0"/>
          </a:p>
        </p:txBody>
      </p:sp>
      <p:sp>
        <p:nvSpPr>
          <p:cNvPr id="3" name="Text Placeholder 2"/>
          <p:cNvSpPr>
            <a:spLocks noGrp="1"/>
          </p:cNvSpPr>
          <p:nvPr>
            <p:ph type="body" sz="quarter" idx="13"/>
          </p:nvPr>
        </p:nvSpPr>
        <p:spPr>
          <a:xfrm>
            <a:off x="4572000" y="1196752"/>
            <a:ext cx="4498264" cy="5040560"/>
          </a:xfrm>
        </p:spPr>
        <p:txBody>
          <a:bodyPr/>
          <a:lstStyle/>
          <a:p>
            <a:r>
              <a:rPr lang="sl-SI" dirty="0"/>
              <a:t>BCM functions also implemented in the </a:t>
            </a:r>
            <a:r>
              <a:rPr lang="sl-SI" dirty="0" smtClean="0"/>
              <a:t>Struck FPGA </a:t>
            </a:r>
            <a:r>
              <a:rPr lang="sl-SI" dirty="0"/>
              <a:t>to </a:t>
            </a:r>
            <a:r>
              <a:rPr lang="sl-SI" dirty="0" smtClean="0"/>
              <a:t>allow low latency differential </a:t>
            </a:r>
            <a:r>
              <a:rPr lang="sl-SI" dirty="0"/>
              <a:t>current measurement to trigger the </a:t>
            </a:r>
            <a:r>
              <a:rPr lang="sl-SI" dirty="0" smtClean="0"/>
              <a:t>MIS.</a:t>
            </a:r>
            <a:endParaRPr lang="sl-SI" dirty="0" smtClean="0"/>
          </a:p>
          <a:p>
            <a:r>
              <a:rPr lang="sl-SI" dirty="0" smtClean="0"/>
              <a:t>10 </a:t>
            </a:r>
            <a:r>
              <a:rPr lang="sl-SI" dirty="0" smtClean="0"/>
              <a:t>channels available, grouped in pairs sharing the same clock.</a:t>
            </a:r>
          </a:p>
          <a:p>
            <a:r>
              <a:rPr lang="sl-SI" dirty="0" smtClean="0"/>
              <a:t>FPGA resources in the Virtex5 very limited (&gt;95% original Struck FW, &gt;98% after upgrade).</a:t>
            </a:r>
            <a:endParaRPr lang="sl-SI" dirty="0" smtClean="0"/>
          </a:p>
          <a:p>
            <a:endParaRPr lang="sl-SI" dirty="0" smtClean="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139952" cy="483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40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Timing Sistem</a:t>
            </a:r>
            <a:endParaRPr lang="en-US" dirty="0"/>
          </a:p>
        </p:txBody>
      </p:sp>
      <p:sp>
        <p:nvSpPr>
          <p:cNvPr id="5" name="Text Placeholder 4"/>
          <p:cNvSpPr>
            <a:spLocks noGrp="1"/>
          </p:cNvSpPr>
          <p:nvPr>
            <p:ph type="body" sz="quarter" idx="13"/>
          </p:nvPr>
        </p:nvSpPr>
        <p:spPr>
          <a:xfrm>
            <a:off x="467544" y="1196752"/>
            <a:ext cx="8496175" cy="4824536"/>
          </a:xfrm>
        </p:spPr>
        <p:txBody>
          <a:bodyPr/>
          <a:lstStyle/>
          <a:p>
            <a:r>
              <a:rPr lang="sl-SI" dirty="0" smtClean="0"/>
              <a:t>Implemented using Micro Research Finland hardware</a:t>
            </a:r>
            <a:r>
              <a:rPr lang="sl-SI" dirty="0"/>
              <a:t> </a:t>
            </a:r>
            <a:r>
              <a:rPr lang="sl-SI" dirty="0" smtClean="0"/>
              <a:t>in two form factors: cPCI and uTCA.4.</a:t>
            </a:r>
          </a:p>
          <a:p>
            <a:r>
              <a:rPr lang="sl-SI" dirty="0" smtClean="0"/>
              <a:t>Custom firmware </a:t>
            </a:r>
            <a:r>
              <a:rPr lang="sl-SI" dirty="0" smtClean="0"/>
              <a:t>for </a:t>
            </a:r>
            <a:r>
              <a:rPr lang="sl-SI" dirty="0" smtClean="0"/>
              <a:t>ESS timing.</a:t>
            </a:r>
          </a:p>
          <a:p>
            <a:r>
              <a:rPr lang="sl-SI" dirty="0" smtClean="0"/>
              <a:t>First prototypes for uTCA.4 implemented using EVR PMC module mounted on TEWS TAMC260 (uTCA PMC Carrier). Backplane triggers are not yet available on HW, but are planed for the next versions and already implemented in firmware.</a:t>
            </a:r>
          </a:p>
          <a:p>
            <a:r>
              <a:rPr lang="sl-SI" dirty="0" smtClean="0"/>
              <a:t>A EVR uTCA.4 card is being developed by MRF.</a:t>
            </a:r>
            <a:endParaRPr lang="sl-SI" dirty="0"/>
          </a:p>
        </p:txBody>
      </p:sp>
      <p:pic>
        <p:nvPicPr>
          <p:cNvPr id="6153" name="Picture 9" descr="C:\Users\mmehle\Desktop\Fotografija-0038gf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534216"/>
            <a:ext cx="4293769" cy="213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9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MRF </a:t>
            </a:r>
            <a:r>
              <a:rPr lang="sl-SI" dirty="0" smtClean="0"/>
              <a:t>EVR on µTCA.4</a:t>
            </a:r>
            <a:endParaRPr lang="sl-SI" dirty="0"/>
          </a:p>
        </p:txBody>
      </p:sp>
      <p:pic>
        <p:nvPicPr>
          <p:cNvPr id="4098" name="Picture 2" descr="C:\Users\mmehle\Desktop\jukka.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7188" y="1772816"/>
            <a:ext cx="5409308"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323528" y="1887505"/>
            <a:ext cx="3384376" cy="4739174"/>
          </a:xfrm>
        </p:spPr>
        <p:txBody>
          <a:bodyPr/>
          <a:lstStyle/>
          <a:p>
            <a:pPr marL="0" indent="0">
              <a:buNone/>
            </a:pPr>
            <a:r>
              <a:rPr lang="en-US" dirty="0" smtClean="0"/>
              <a:t>The board will have: </a:t>
            </a:r>
            <a:endParaRPr lang="sl-SI" dirty="0" smtClean="0"/>
          </a:p>
          <a:p>
            <a:pPr marL="0" indent="0">
              <a:buNone/>
            </a:pPr>
            <a:endParaRPr lang="sl-SI" dirty="0" smtClean="0"/>
          </a:p>
          <a:p>
            <a:pPr>
              <a:buFont typeface="Arial" panose="020B0604020202020204" pitchFamily="34" charset="0"/>
              <a:buChar char="•"/>
            </a:pPr>
            <a:r>
              <a:rPr lang="sl-SI" dirty="0" smtClean="0"/>
              <a:t>2</a:t>
            </a:r>
            <a:r>
              <a:rPr lang="en-US" dirty="0" smtClean="0"/>
              <a:t> TTL inputs (LEMO) </a:t>
            </a:r>
            <a:endParaRPr lang="sl-SI" dirty="0" smtClean="0"/>
          </a:p>
          <a:p>
            <a:pPr>
              <a:buFont typeface="Arial" panose="020B0604020202020204" pitchFamily="34" charset="0"/>
              <a:buChar char="•"/>
            </a:pPr>
            <a:r>
              <a:rPr lang="sl-SI" dirty="0" smtClean="0"/>
              <a:t>4</a:t>
            </a:r>
            <a:r>
              <a:rPr lang="en-US" dirty="0" smtClean="0"/>
              <a:t> TTL outputs (LEMO) </a:t>
            </a:r>
            <a:endParaRPr lang="sl-SI" dirty="0" smtClean="0"/>
          </a:p>
          <a:p>
            <a:pPr>
              <a:buFont typeface="Arial" panose="020B0604020202020204" pitchFamily="34" charset="0"/>
              <a:buChar char="•"/>
            </a:pPr>
            <a:r>
              <a:rPr lang="en-US" dirty="0" smtClean="0"/>
              <a:t>micro-SCSI connector for I/O box</a:t>
            </a:r>
            <a:endParaRPr lang="sl-SI" dirty="0" smtClean="0"/>
          </a:p>
          <a:p>
            <a:pPr>
              <a:buFont typeface="Arial" panose="020B0604020202020204" pitchFamily="34" charset="0"/>
              <a:buChar char="•"/>
            </a:pPr>
            <a:r>
              <a:rPr lang="en-US" dirty="0" smtClean="0"/>
              <a:t>support for LVDS signals to RTM </a:t>
            </a:r>
            <a:endParaRPr lang="sl-SI" dirty="0" smtClean="0"/>
          </a:p>
          <a:p>
            <a:pPr>
              <a:buFont typeface="Arial" panose="020B0604020202020204" pitchFamily="34" charset="0"/>
              <a:buChar char="•"/>
            </a:pPr>
            <a:endParaRPr lang="sl-SI" dirty="0"/>
          </a:p>
          <a:p>
            <a:pPr marL="0" indent="0">
              <a:buNone/>
            </a:pPr>
            <a:r>
              <a:rPr lang="sl-SI" dirty="0" smtClean="0"/>
              <a:t>Expected on spring 2014.</a:t>
            </a:r>
            <a:endParaRPr lang="sl-SI" dirty="0" smtClean="0"/>
          </a:p>
        </p:txBody>
      </p:sp>
      <p:sp>
        <p:nvSpPr>
          <p:cNvPr id="6" name="Text Placeholder 4"/>
          <p:cNvSpPr txBox="1">
            <a:spLocks/>
          </p:cNvSpPr>
          <p:nvPr/>
        </p:nvSpPr>
        <p:spPr>
          <a:xfrm>
            <a:off x="323528" y="1169590"/>
            <a:ext cx="8056512" cy="972108"/>
          </a:xfrm>
          <a:prstGeom prst="rect">
            <a:avLst/>
          </a:prstGeom>
        </p:spPr>
        <p:txBody>
          <a:bodyPr/>
          <a:lstStyle>
            <a:lvl1pPr marL="342380" indent="-342380" algn="l" defTabSz="456490" rtl="0" eaLnBrk="1" latinLnBrk="0" hangingPunct="1">
              <a:spcBef>
                <a:spcPct val="20000"/>
              </a:spcBef>
              <a:buFont typeface="Arial"/>
              <a:buChar char="•"/>
              <a:defRPr sz="2400" kern="1200">
                <a:solidFill>
                  <a:schemeClr val="tx1"/>
                </a:solidFill>
                <a:latin typeface="+mn-lt"/>
                <a:ea typeface="+mn-ea"/>
                <a:cs typeface="+mn-cs"/>
              </a:defRPr>
            </a:lvl1pPr>
            <a:lvl2pPr marL="741810" indent="-285319" algn="l" defTabSz="45649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1244" indent="-228245" algn="l" defTabSz="456490" rtl="0" eaLnBrk="1" latinLnBrk="0" hangingPunct="1">
              <a:spcBef>
                <a:spcPct val="20000"/>
              </a:spcBef>
              <a:buFont typeface="Arial"/>
              <a:buChar char="•"/>
              <a:defRPr sz="2000" kern="1200">
                <a:solidFill>
                  <a:schemeClr val="tx1"/>
                </a:solidFill>
                <a:latin typeface="+mn-lt"/>
                <a:ea typeface="+mn-ea"/>
                <a:cs typeface="+mn-cs"/>
              </a:defRPr>
            </a:lvl3pPr>
            <a:lvl4pPr marL="1597741" indent="-228245" algn="l" defTabSz="456490" rtl="0" eaLnBrk="1" latinLnBrk="0" hangingPunct="1">
              <a:spcBef>
                <a:spcPct val="20000"/>
              </a:spcBef>
              <a:buFont typeface="Arial"/>
              <a:buChar char="–"/>
              <a:defRPr sz="2000" kern="1200">
                <a:solidFill>
                  <a:schemeClr val="tx1"/>
                </a:solidFill>
                <a:latin typeface="+mn-lt"/>
                <a:ea typeface="+mn-ea"/>
                <a:cs typeface="+mn-cs"/>
              </a:defRPr>
            </a:lvl4pPr>
            <a:lvl5pPr marL="2054250" indent="-228245" algn="l" defTabSz="456490" rtl="0" eaLnBrk="1" latinLnBrk="0" hangingPunct="1">
              <a:spcBef>
                <a:spcPct val="20000"/>
              </a:spcBef>
              <a:buFont typeface="Arial"/>
              <a:buChar char="»"/>
              <a:defRPr sz="2000" kern="1200">
                <a:solidFill>
                  <a:schemeClr val="tx1"/>
                </a:solidFill>
                <a:latin typeface="+mn-lt"/>
                <a:ea typeface="+mn-ea"/>
                <a:cs typeface="+mn-cs"/>
              </a:defRPr>
            </a:lvl5pPr>
            <a:lvl6pPr marL="2510745" indent="-228245" algn="l" defTabSz="456490" rtl="0" eaLnBrk="1" latinLnBrk="0" hangingPunct="1">
              <a:spcBef>
                <a:spcPct val="20000"/>
              </a:spcBef>
              <a:buFont typeface="Arial"/>
              <a:buChar char="•"/>
              <a:defRPr sz="2000" kern="1200">
                <a:solidFill>
                  <a:schemeClr val="tx1"/>
                </a:solidFill>
                <a:latin typeface="+mn-lt"/>
                <a:ea typeface="+mn-ea"/>
                <a:cs typeface="+mn-cs"/>
              </a:defRPr>
            </a:lvl6pPr>
            <a:lvl7pPr marL="2967240" indent="-228245" algn="l" defTabSz="456490" rtl="0" eaLnBrk="1" latinLnBrk="0" hangingPunct="1">
              <a:spcBef>
                <a:spcPct val="20000"/>
              </a:spcBef>
              <a:buFont typeface="Arial"/>
              <a:buChar char="•"/>
              <a:defRPr sz="2000" kern="1200">
                <a:solidFill>
                  <a:schemeClr val="tx1"/>
                </a:solidFill>
                <a:latin typeface="+mn-lt"/>
                <a:ea typeface="+mn-ea"/>
                <a:cs typeface="+mn-cs"/>
              </a:defRPr>
            </a:lvl7pPr>
            <a:lvl8pPr marL="3423743" indent="-228245" algn="l" defTabSz="456490" rtl="0" eaLnBrk="1" latinLnBrk="0" hangingPunct="1">
              <a:spcBef>
                <a:spcPct val="20000"/>
              </a:spcBef>
              <a:buFont typeface="Arial"/>
              <a:buChar char="•"/>
              <a:defRPr sz="2000" kern="1200">
                <a:solidFill>
                  <a:schemeClr val="tx1"/>
                </a:solidFill>
                <a:latin typeface="+mn-lt"/>
                <a:ea typeface="+mn-ea"/>
                <a:cs typeface="+mn-cs"/>
              </a:defRPr>
            </a:lvl8pPr>
            <a:lvl9pPr marL="3880232" indent="-228245" algn="l" defTabSz="45649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Based on Xilinx </a:t>
            </a:r>
            <a:r>
              <a:rPr lang="en-US" dirty="0" err="1"/>
              <a:t>Kintex</a:t>
            </a:r>
            <a:r>
              <a:rPr lang="en-US" dirty="0"/>
              <a:t> </a:t>
            </a:r>
            <a:r>
              <a:rPr lang="en-US" dirty="0" smtClean="0"/>
              <a:t>FPGA</a:t>
            </a:r>
            <a:r>
              <a:rPr lang="sl-SI" dirty="0" smtClean="0"/>
              <a:t>.</a:t>
            </a:r>
          </a:p>
          <a:p>
            <a:pPr marL="0" indent="0">
              <a:buNone/>
            </a:pPr>
            <a:endParaRPr lang="sl-SI" dirty="0" smtClean="0"/>
          </a:p>
        </p:txBody>
      </p:sp>
    </p:spTree>
    <p:extLst>
      <p:ext uri="{BB962C8B-B14F-4D97-AF65-F5344CB8AC3E}">
        <p14:creationId xmlns:p14="http://schemas.microsoft.com/office/powerpoint/2010/main" val="379273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HW Trigger lines</a:t>
            </a:r>
            <a:endParaRPr lang="sl-SI" dirty="0"/>
          </a:p>
        </p:txBody>
      </p:sp>
      <p:sp>
        <p:nvSpPr>
          <p:cNvPr id="3" name="Text Placeholder 2"/>
          <p:cNvSpPr>
            <a:spLocks noGrp="1"/>
          </p:cNvSpPr>
          <p:nvPr>
            <p:ph type="body" sz="quarter" idx="13"/>
          </p:nvPr>
        </p:nvSpPr>
        <p:spPr>
          <a:xfrm>
            <a:off x="468313" y="1268760"/>
            <a:ext cx="5111799" cy="4824536"/>
          </a:xfrm>
        </p:spPr>
        <p:txBody>
          <a:bodyPr/>
          <a:lstStyle/>
          <a:p>
            <a:r>
              <a:rPr lang="sl-SI" dirty="0" smtClean="0"/>
              <a:t>Implements 4 types of triggers:</a:t>
            </a:r>
          </a:p>
          <a:p>
            <a:pPr>
              <a:buFont typeface="Wingdings" panose="05000000000000000000" pitchFamily="2" charset="2"/>
              <a:buChar char="ü"/>
            </a:pPr>
            <a:r>
              <a:rPr lang="sl-SI" sz="2000" dirty="0" smtClean="0"/>
              <a:t>3 Front paner LVTTL ports (LEMO) </a:t>
            </a:r>
          </a:p>
          <a:p>
            <a:pPr>
              <a:buFont typeface="Wingdings" panose="05000000000000000000" pitchFamily="2" charset="2"/>
              <a:buChar char="ü"/>
            </a:pPr>
            <a:r>
              <a:rPr lang="sl-SI" sz="2000" dirty="0" smtClean="0"/>
              <a:t>8 uTCA M-LVDS lines on the backplane</a:t>
            </a:r>
          </a:p>
          <a:p>
            <a:pPr>
              <a:buFont typeface="Wingdings" panose="05000000000000000000" pitchFamily="2" charset="2"/>
              <a:buChar char="ü"/>
            </a:pPr>
            <a:r>
              <a:rPr lang="sl-SI" sz="2000" dirty="0" smtClean="0"/>
              <a:t>2 delay compesated star clock lines</a:t>
            </a:r>
          </a:p>
          <a:p>
            <a:pPr>
              <a:buFont typeface="Wingdings" panose="05000000000000000000" pitchFamily="2" charset="2"/>
              <a:buChar char="ü"/>
            </a:pPr>
            <a:r>
              <a:rPr lang="sl-SI" sz="2000" dirty="0" smtClean="0"/>
              <a:t>Software triggers (non deterministic)</a:t>
            </a:r>
          </a:p>
          <a:p>
            <a:pPr>
              <a:buFont typeface="Wingdings" panose="05000000000000000000" pitchFamily="2" charset="2"/>
              <a:buChar char="ü"/>
            </a:pPr>
            <a:endParaRPr lang="sl-SI" sz="2000" dirty="0"/>
          </a:p>
          <a:p>
            <a:pPr>
              <a:buFont typeface="Arial" panose="020B0604020202020204" pitchFamily="34" charset="0"/>
              <a:buChar char="•"/>
            </a:pPr>
            <a:r>
              <a:rPr lang="sl-SI" dirty="0"/>
              <a:t>Configurable </a:t>
            </a:r>
            <a:r>
              <a:rPr lang="sl-SI" dirty="0" smtClean="0"/>
              <a:t>Delay</a:t>
            </a:r>
            <a:r>
              <a:rPr lang="sl-SI" dirty="0"/>
              <a:t>, W</a:t>
            </a:r>
            <a:r>
              <a:rPr lang="sl-SI" dirty="0" smtClean="0"/>
              <a:t>idth </a:t>
            </a:r>
            <a:r>
              <a:rPr lang="sl-SI" dirty="0"/>
              <a:t>and </a:t>
            </a:r>
            <a:r>
              <a:rPr lang="sl-SI" dirty="0" smtClean="0"/>
              <a:t>Mode </a:t>
            </a:r>
            <a:r>
              <a:rPr lang="sl-SI" dirty="0"/>
              <a:t>(action on event or constant clock signal).</a:t>
            </a:r>
          </a:p>
          <a:p>
            <a:pPr>
              <a:buFont typeface="Wingdings" panose="05000000000000000000" pitchFamily="2" charset="2"/>
              <a:buChar char="ü"/>
            </a:pPr>
            <a:endParaRPr lang="sl-SI" sz="20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5" name="Object 4"/>
          <p:cNvGraphicFramePr>
            <a:graphicFrameLocks noChangeAspect="1"/>
          </p:cNvGraphicFramePr>
          <p:nvPr>
            <p:extLst>
              <p:ext uri="{D42A27DB-BD31-4B8C-83A1-F6EECF244321}">
                <p14:modId xmlns:p14="http://schemas.microsoft.com/office/powerpoint/2010/main" val="4213677385"/>
              </p:ext>
            </p:extLst>
          </p:nvPr>
        </p:nvGraphicFramePr>
        <p:xfrm>
          <a:off x="5554653" y="692696"/>
          <a:ext cx="3481843" cy="3528392"/>
        </p:xfrm>
        <a:graphic>
          <a:graphicData uri="http://schemas.openxmlformats.org/presentationml/2006/ole">
            <mc:AlternateContent xmlns:mc="http://schemas.openxmlformats.org/markup-compatibility/2006">
              <mc:Choice xmlns:v="urn:schemas-microsoft-com:vml" Requires="v">
                <p:oleObj spid="_x0000_s3128" r:id="rId3" imgW="4267290" imgH="4324320" progId="Visio.Drawing.15">
                  <p:embed/>
                </p:oleObj>
              </mc:Choice>
              <mc:Fallback>
                <p:oleObj r:id="rId3" imgW="4267290" imgH="432432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653" y="692696"/>
                        <a:ext cx="3481843" cy="3528392"/>
                      </a:xfrm>
                      <a:prstGeom prst="rect">
                        <a:avLst/>
                      </a:prstGeom>
                      <a:noFill/>
                      <a:extLst/>
                    </p:spPr>
                  </p:pic>
                </p:oleObj>
              </mc:Fallback>
            </mc:AlternateContent>
          </a:graphicData>
        </a:graphic>
      </p:graphicFrame>
      <p:sp>
        <p:nvSpPr>
          <p:cNvPr id="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8" name="Object 7"/>
          <p:cNvGraphicFramePr>
            <a:graphicFrameLocks noChangeAspect="1"/>
          </p:cNvGraphicFramePr>
          <p:nvPr>
            <p:extLst>
              <p:ext uri="{D42A27DB-BD31-4B8C-83A1-F6EECF244321}">
                <p14:modId xmlns:p14="http://schemas.microsoft.com/office/powerpoint/2010/main" val="4153630039"/>
              </p:ext>
            </p:extLst>
          </p:nvPr>
        </p:nvGraphicFramePr>
        <p:xfrm>
          <a:off x="323528" y="5157192"/>
          <a:ext cx="5419725" cy="1400175"/>
        </p:xfrm>
        <a:graphic>
          <a:graphicData uri="http://schemas.openxmlformats.org/presentationml/2006/ole">
            <mc:AlternateContent xmlns:mc="http://schemas.openxmlformats.org/markup-compatibility/2006">
              <mc:Choice xmlns:v="urn:schemas-microsoft-com:vml" Requires="v">
                <p:oleObj spid="_x0000_s3129" r:id="rId5" imgW="5419677" imgH="1400220" progId="Visio.Drawing.15">
                  <p:embed/>
                </p:oleObj>
              </mc:Choice>
              <mc:Fallback>
                <p:oleObj r:id="rId5" imgW="5419677" imgH="1400220" progId="Visio.Drawing.15">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157192"/>
                        <a:ext cx="5419725"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5993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11933</TotalTime>
  <Words>575</Words>
  <Application>Microsoft Office PowerPoint</Application>
  <PresentationFormat>On-screen Show (4:3)</PresentationFormat>
  <Paragraphs>83</Paragraphs>
  <Slides>11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1_Office Theme</vt:lpstr>
      <vt:lpstr>Visio.Drawing.15</vt:lpstr>
      <vt:lpstr> µTCA.4  based developments for the ESS</vt:lpstr>
      <vt:lpstr>The European Spallation Source</vt:lpstr>
      <vt:lpstr>Beam Current Monitor</vt:lpstr>
      <vt:lpstr>Software Architecture</vt:lpstr>
      <vt:lpstr>Results</vt:lpstr>
      <vt:lpstr>Firmware customization</vt:lpstr>
      <vt:lpstr>Timing Sistem</vt:lpstr>
      <vt:lpstr>MRF EVR on µTCA.4</vt:lpstr>
      <vt:lpstr>HW Trigger lines</vt:lpstr>
      <vt:lpstr>Software</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Fluorescent Screen Image Acquisition</dc:title>
  <dc:creator>kstrnisa</dc:creator>
  <cp:lastModifiedBy>mmehle</cp:lastModifiedBy>
  <cp:revision>157</cp:revision>
  <cp:lastPrinted>2013-11-20T14:37:44Z</cp:lastPrinted>
  <dcterms:created xsi:type="dcterms:W3CDTF">2013-04-06T09:22:03Z</dcterms:created>
  <dcterms:modified xsi:type="dcterms:W3CDTF">2013-12-11T21:54:33Z</dcterms:modified>
</cp:coreProperties>
</file>