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72" r:id="rId3"/>
    <p:sldId id="266" r:id="rId4"/>
    <p:sldId id="267" r:id="rId5"/>
    <p:sldId id="268" r:id="rId6"/>
    <p:sldId id="269" r:id="rId7"/>
    <p:sldId id="273" r:id="rId8"/>
    <p:sldId id="275" r:id="rId9"/>
    <p:sldId id="274" r:id="rId10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126" autoAdjust="0"/>
    <p:restoredTop sz="94822" autoAdjust="0"/>
  </p:normalViewPr>
  <p:slideViewPr>
    <p:cSldViewPr snapToGrid="0">
      <p:cViewPr>
        <p:scale>
          <a:sx n="50" d="100"/>
          <a:sy n="50" d="100"/>
        </p:scale>
        <p:origin x="-2196" y="-738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B5F6007-0D91-4757-A7DC-562678D4D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97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64578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7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37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88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3620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66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89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636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56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147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52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Ins="0" anchor="ctr"/>
          <a:lstStyle/>
          <a:p>
            <a:pPr algn="r">
              <a:defRPr/>
            </a:pPr>
            <a:r>
              <a:rPr lang="en-GB" sz="900" b="1">
                <a:solidFill>
                  <a:schemeClr val="bg2"/>
                </a:solidFill>
              </a:rPr>
              <a:t>First and Last Name </a:t>
            </a:r>
            <a:r>
              <a:rPr lang="en-GB" sz="90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EF0B0EB2-860C-413F-BABB-517C443B7749}" type="slidenum">
              <a:rPr lang="en-GB" sz="900" b="1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DESY MMC V1.0</a:t>
            </a:r>
          </a:p>
        </p:txBody>
      </p:sp>
      <p:sp>
        <p:nvSpPr>
          <p:cNvPr id="1433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r>
              <a:rPr lang="de-DE" smtClean="0"/>
              <a:t>DESY Starter Kit for MTCA.4 Module Management</a:t>
            </a:r>
          </a:p>
        </p:txBody>
      </p:sp>
      <p:sp>
        <p:nvSpPr>
          <p:cNvPr id="1433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de-DE">
                <a:solidFill>
                  <a:srgbClr val="00A5EB"/>
                </a:solidFill>
              </a:rPr>
              <a:t>Michael Fenner</a:t>
            </a:r>
          </a:p>
          <a:p>
            <a:pPr eaLnBrk="0" hangingPunct="0"/>
            <a:r>
              <a:rPr lang="de-DE"/>
              <a:t>MMC V1.0 - DESY Starter Kit for MTCA.4 Module Management</a:t>
            </a:r>
          </a:p>
          <a:p>
            <a:pPr eaLnBrk="0" hangingPunct="0"/>
            <a:r>
              <a:rPr lang="de-DE"/>
              <a:t>Hamburg, 12.12.2013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What is MMC V1.0 ?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endParaRPr lang="en-US" sz="1800" smtClean="0"/>
          </a:p>
          <a:p>
            <a:r>
              <a:rPr lang="en-US" sz="1800" smtClean="0"/>
              <a:t>DESY MMC V1.0 is a set of hardware and software building blocks</a:t>
            </a:r>
          </a:p>
          <a:p>
            <a:r>
              <a:rPr lang="en-US" sz="1800" smtClean="0"/>
              <a:t>Allows AMC/RTM designers to develop management for MTCA.4 cards</a:t>
            </a:r>
          </a:p>
          <a:p>
            <a:r>
              <a:rPr lang="en-US" sz="1800" smtClean="0"/>
              <a:t>Developed together with DESY collaboration partners</a:t>
            </a:r>
          </a:p>
          <a:p>
            <a:r>
              <a:rPr lang="en-US" sz="1800" smtClean="0"/>
              <a:t>Schematics and source code available </a:t>
            </a:r>
            <a:r>
              <a:rPr lang="en-US" sz="1800" smtClean="0">
                <a:sym typeface="Wingdings" pitchFamily="2" charset="2"/>
              </a:rPr>
              <a:t> Starter Kit</a:t>
            </a:r>
            <a:endParaRPr lang="en-US" sz="1800" smtClean="0"/>
          </a:p>
          <a:p>
            <a:r>
              <a:rPr lang="en-US" sz="1800" smtClean="0"/>
              <a:t>Can be fully customized or used as a drop-in module based on fixed schematics and binary FW image</a:t>
            </a:r>
          </a:p>
          <a:p>
            <a:pPr>
              <a:buFont typeface="Arial Black" pitchFamily="34" charset="0"/>
              <a:buNone/>
            </a:pPr>
            <a:endParaRPr lang="en-US" sz="1800" smtClean="0"/>
          </a:p>
          <a:p>
            <a:endParaRPr lang="en-US" sz="18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6913" y="1312863"/>
            <a:ext cx="4537075" cy="42100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Reasons for developing MMC V1.0</a:t>
            </a:r>
          </a:p>
        </p:txBody>
      </p:sp>
      <p:sp>
        <p:nvSpPr>
          <p:cNvPr id="163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640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All MTCA cards need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Typical functions: power enable and supervision, temperature management, MTCA LEDs, hot-plug and FRU handling</a:t>
            </a:r>
          </a:p>
          <a:p>
            <a:pPr eaLnBrk="1" hangingPunct="1">
              <a:lnSpc>
                <a:spcPct val="80000"/>
              </a:lnSpc>
              <a:buFont typeface="Arial Black" pitchFamily="34" charset="0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  <a:buFont typeface="Arial Black" pitchFamily="34" charset="0"/>
              <a:buNone/>
            </a:pPr>
            <a:r>
              <a:rPr lang="en-US" sz="1800" smtClean="0"/>
              <a:t>Additional features needed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Dual boot image support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Remote FPGA firmware update (PCIe, IPMI)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RTM activation, monitoring, compatibility handling (E-keying)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JTAG distribution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…</a:t>
            </a:r>
          </a:p>
          <a:p>
            <a:pPr eaLnBrk="1" hangingPunct="1">
              <a:lnSpc>
                <a:spcPct val="80000"/>
              </a:lnSpc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Observation (without common MMC)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1800" smtClean="0"/>
              <a:t>Different vendors have different approaches to these functions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1800" smtClean="0"/>
              <a:t>Software-based incompatibility of AMCs and RTMs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sz="1800" smtClean="0"/>
              <a:t>Important functions missing (redundant memories, IPMI-based firmware update, etc…)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9"/>
          <p:cNvSpPr>
            <a:spLocks noChangeArrowheads="1"/>
          </p:cNvSpPr>
          <p:nvPr/>
        </p:nvSpPr>
        <p:spPr bwMode="auto">
          <a:xfrm>
            <a:off x="0" y="2016125"/>
            <a:ext cx="9144000" cy="484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DESY Approach – Available Building Blocks</a:t>
            </a:r>
          </a:p>
        </p:txBody>
      </p:sp>
      <p:graphicFrame>
        <p:nvGraphicFramePr>
          <p:cNvPr id="17419" name="Object 11"/>
          <p:cNvGraphicFramePr>
            <a:graphicFrameLocks noChangeAspect="1"/>
          </p:cNvGraphicFramePr>
          <p:nvPr>
            <p:ph idx="1"/>
          </p:nvPr>
        </p:nvGraphicFramePr>
        <p:xfrm>
          <a:off x="161925" y="2005013"/>
          <a:ext cx="8937625" cy="476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Visio" r:id="rId3" imgW="13709377" imgH="7307364" progId="Visio.Drawing.11">
                  <p:embed/>
                </p:oleObj>
              </mc:Choice>
              <mc:Fallback>
                <p:oleObj name="Visio" r:id="rId3" imgW="13709377" imgH="7307364" progId="Visio.Drawing.11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005013"/>
                        <a:ext cx="8937625" cy="476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6"/>
          <p:cNvSpPr>
            <a:spLocks noChangeArrowheads="1"/>
          </p:cNvSpPr>
          <p:nvPr/>
        </p:nvSpPr>
        <p:spPr bwMode="auto">
          <a:xfrm>
            <a:off x="282575" y="977900"/>
            <a:ext cx="418306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endParaRPr lang="en-US"/>
          </a:p>
          <a:p>
            <a:pPr marL="265113" indent="-265113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endParaRPr lang="en-US"/>
          </a:p>
          <a:p>
            <a:pPr marL="265113" indent="-265113" eaLnBrk="0" hangingPunct="0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endParaRPr lang="en-US"/>
          </a:p>
        </p:txBody>
      </p:sp>
      <p:sp>
        <p:nvSpPr>
          <p:cNvPr id="17423" name="Rectangle 4"/>
          <p:cNvSpPr>
            <a:spLocks noChangeArrowheads="1"/>
          </p:cNvSpPr>
          <p:nvPr/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65113" indent="-265113">
              <a:lnSpc>
                <a:spcPct val="8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800"/>
              <a:t>Idea: Provide HW and FW building blocks“, let user decide what to copy</a:t>
            </a:r>
          </a:p>
          <a:p>
            <a:pPr marL="265113" indent="-265113">
              <a:lnSpc>
                <a:spcPct val="80000"/>
              </a:lnSpc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1800"/>
              <a:t>Philosophy: „If you if know better, modify it. If you don‘t know, copy it“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Starter Kit Components – Top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977900"/>
            <a:ext cx="721995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63875" y="3467100"/>
            <a:ext cx="795338" cy="784225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3360738" y="4745038"/>
            <a:ext cx="2693987" cy="1414462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4513263" y="1390650"/>
            <a:ext cx="757237" cy="579438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096000" y="3721100"/>
            <a:ext cx="788988" cy="733425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1684338" y="4335463"/>
            <a:ext cx="630237" cy="631825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10"/>
          <p:cNvSpPr>
            <a:spLocks noChangeArrowheads="1"/>
          </p:cNvSpPr>
          <p:nvPr/>
        </p:nvSpPr>
        <p:spPr bwMode="auto">
          <a:xfrm>
            <a:off x="1979613" y="1871663"/>
            <a:ext cx="701675" cy="625475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3905250" y="2424113"/>
            <a:ext cx="889000" cy="912812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Rectangle 12"/>
          <p:cNvSpPr>
            <a:spLocks noChangeArrowheads="1"/>
          </p:cNvSpPr>
          <p:nvPr/>
        </p:nvSpPr>
        <p:spPr bwMode="auto">
          <a:xfrm>
            <a:off x="1728788" y="2814638"/>
            <a:ext cx="889000" cy="912812"/>
          </a:xfrm>
          <a:prstGeom prst="rect">
            <a:avLst/>
          </a:prstGeom>
          <a:noFill/>
          <a:ln w="127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1876425" y="2482850"/>
            <a:ext cx="944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USB serial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1662113" y="5000625"/>
            <a:ext cx="808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MP</a:t>
            </a:r>
            <a:r>
              <a:rPr lang="en-US" sz="1200" b="1">
                <a:solidFill>
                  <a:srgbClr val="FFCC00"/>
                </a:solidFill>
                <a:sym typeface="Wingdings" pitchFamily="2" charset="2"/>
              </a:rPr>
              <a:t>PP </a:t>
            </a:r>
          </a:p>
          <a:p>
            <a:r>
              <a:rPr lang="en-US" sz="1200" b="1">
                <a:solidFill>
                  <a:srgbClr val="FFCC00"/>
                </a:solidFill>
                <a:sym typeface="Wingdings" pitchFamily="2" charset="2"/>
              </a:rPr>
              <a:t>shift</a:t>
            </a:r>
            <a:endParaRPr lang="en-US" sz="1200" b="1">
              <a:solidFill>
                <a:srgbClr val="FFCC00"/>
              </a:solidFill>
            </a:endParaRP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1624013" y="3717925"/>
            <a:ext cx="80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User I2C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2962275" y="4221163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CPLD: </a:t>
            </a:r>
          </a:p>
          <a:p>
            <a:r>
              <a:rPr lang="en-US" sz="1200" b="1">
                <a:solidFill>
                  <a:srgbClr val="FFCC00"/>
                </a:solidFill>
              </a:rPr>
              <a:t>SPI+JTAG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3254375" y="6145213"/>
            <a:ext cx="2943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ENCLUSTRA MARS Spartan-6 module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4357688" y="3324225"/>
            <a:ext cx="5476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MMC</a:t>
            </a:r>
          </a:p>
        </p:txBody>
      </p:sp>
      <p:sp>
        <p:nvSpPr>
          <p:cNvPr id="18449" name="Text Box 19"/>
          <p:cNvSpPr txBox="1">
            <a:spLocks noChangeArrowheads="1"/>
          </p:cNvSpPr>
          <p:nvPr/>
        </p:nvSpPr>
        <p:spPr bwMode="auto">
          <a:xfrm>
            <a:off x="4395788" y="1951038"/>
            <a:ext cx="13192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PMBUS module</a:t>
            </a:r>
          </a:p>
        </p:txBody>
      </p:sp>
      <p:sp>
        <p:nvSpPr>
          <p:cNvPr id="18450" name="Text Box 20"/>
          <p:cNvSpPr txBox="1">
            <a:spLocks noChangeArrowheads="1"/>
          </p:cNvSpPr>
          <p:nvPr/>
        </p:nvSpPr>
        <p:spPr bwMode="auto">
          <a:xfrm>
            <a:off x="5988050" y="3467100"/>
            <a:ext cx="1014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RTM Power</a:t>
            </a:r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566738" y="6580188"/>
            <a:ext cx="211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Design: Dariusz Makowski, DMCS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Starter Kit Components – Bottom</a:t>
            </a:r>
          </a:p>
        </p:txBody>
      </p:sp>
      <p:pic>
        <p:nvPicPr>
          <p:cNvPr id="19458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087438"/>
            <a:ext cx="7458075" cy="5478462"/>
          </a:xfrm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3168650" y="5267325"/>
            <a:ext cx="788988" cy="823913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4533900" y="1346200"/>
            <a:ext cx="1471613" cy="747713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01975" y="4999038"/>
            <a:ext cx="1905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2x SPI FLASH for FPGA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4486275" y="2051050"/>
            <a:ext cx="1250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 b="1">
                <a:solidFill>
                  <a:srgbClr val="FFCC00"/>
                </a:solidFill>
              </a:rPr>
              <a:t>Sensor + Load</a:t>
            </a:r>
          </a:p>
        </p:txBody>
      </p:sp>
      <p:sp>
        <p:nvSpPr>
          <p:cNvPr id="19463" name="Rectangle 11"/>
          <p:cNvSpPr>
            <a:spLocks noChangeArrowheads="1"/>
          </p:cNvSpPr>
          <p:nvPr/>
        </p:nvSpPr>
        <p:spPr bwMode="auto">
          <a:xfrm>
            <a:off x="5224463" y="1573213"/>
            <a:ext cx="282575" cy="295275"/>
          </a:xfrm>
          <a:prstGeom prst="rect">
            <a:avLst/>
          </a:prstGeom>
          <a:noFill/>
          <a:ln w="127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333375" y="6569075"/>
            <a:ext cx="2114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Design: Dariusz Makowski, DMCS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Status and Conclusion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421313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Hardware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Hardware is defined and ready: used in industry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AMC evaluation board ready and available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RTM evaluation board under construction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Software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Code Base (ATMEGA) runs in different projects (research/ industry)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800" dirty="0" smtClean="0"/>
              <a:t>MMC V1.00 Software is under constant development</a:t>
            </a:r>
          </a:p>
          <a:p>
            <a:pPr marL="444500" lvl="1" indent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MMC V1.0 is currently shared with partners under NDA at no charge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Partners benefit from existing and working solutions (less design effort, less interoperability problems)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We benefit from advanced MMC features on boards (mandatory on many research projects) and less software bugs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We want to gain partners and feedback - </a:t>
            </a:r>
            <a:r>
              <a:rPr lang="en-US" sz="1800" b="1" dirty="0" smtClean="0"/>
              <a:t>You are welcome to join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smtClean="0"/>
              <a:t>Thank you</a:t>
            </a:r>
          </a:p>
          <a:p>
            <a:endParaRPr lang="en-US" b="1" smtClean="0"/>
          </a:p>
          <a:p>
            <a:pPr>
              <a:buFont typeface="Arial Black" pitchFamily="34" charset="0"/>
              <a:buNone/>
            </a:pPr>
            <a:r>
              <a:rPr lang="en-US" smtClean="0"/>
              <a:t>Website remark: Is your MTCA.4 product listed on </a:t>
            </a:r>
            <a:r>
              <a:rPr lang="en-US" u="sng" smtClean="0"/>
              <a:t>mtca.desy.de</a:t>
            </a:r>
            <a:r>
              <a:rPr lang="en-US" smtClean="0"/>
              <a:t>?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305050"/>
            <a:ext cx="70389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395"/>
          <p:cNvSpPr>
            <a:spLocks noChangeArrowheads="1"/>
          </p:cNvSpPr>
          <p:nvPr/>
        </p:nvSpPr>
        <p:spPr bwMode="auto">
          <a:xfrm>
            <a:off x="22225" y="1993900"/>
            <a:ext cx="8967788" cy="4841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2530" name="Picture 339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175" y="836613"/>
            <a:ext cx="8048625" cy="5932487"/>
          </a:xfrm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Spare – MMC V1.0 Features and timescale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pt0000000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390</Words>
  <Application>Microsoft Office PowerPoint</Application>
  <PresentationFormat>On-screen Show (4:3)</PresentationFormat>
  <Paragraphs>65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Wingdings</vt:lpstr>
      <vt:lpstr>Ppt0000000</vt:lpstr>
      <vt:lpstr>Visio</vt:lpstr>
      <vt:lpstr>DESY MMC V1.0</vt:lpstr>
      <vt:lpstr>What is MMC V1.0 ?</vt:lpstr>
      <vt:lpstr>Reasons for developing MMC V1.0</vt:lpstr>
      <vt:lpstr>DESY Approach – Available Building Blocks</vt:lpstr>
      <vt:lpstr>Starter Kit Components – Top</vt:lpstr>
      <vt:lpstr>Starter Kit Components – Bottom</vt:lpstr>
      <vt:lpstr>Status and Conclusion</vt:lpstr>
      <vt:lpstr>PowerPoint Presentation</vt:lpstr>
      <vt:lpstr>Spare – MMC V1.0 Features and timescale</vt:lpstr>
    </vt:vector>
  </TitlesOfParts>
  <Company>ww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ww</dc:creator>
  <cp:lastModifiedBy>Michael Fenner</cp:lastModifiedBy>
  <cp:revision>31</cp:revision>
  <dcterms:created xsi:type="dcterms:W3CDTF">2013-12-10T19:59:32Z</dcterms:created>
  <dcterms:modified xsi:type="dcterms:W3CDTF">2013-12-12T10:53:34Z</dcterms:modified>
</cp:coreProperties>
</file>