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9" r:id="rId2"/>
    <p:sldId id="279" r:id="rId3"/>
    <p:sldId id="291" r:id="rId4"/>
    <p:sldId id="298" r:id="rId5"/>
    <p:sldId id="292" r:id="rId6"/>
    <p:sldId id="288" r:id="rId7"/>
    <p:sldId id="293" r:id="rId8"/>
    <p:sldId id="303" r:id="rId9"/>
    <p:sldId id="295" r:id="rId10"/>
    <p:sldId id="302" r:id="rId11"/>
    <p:sldId id="296" r:id="rId12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5EB"/>
    <a:srgbClr val="00B0F0"/>
    <a:srgbClr val="9C9E9F"/>
    <a:srgbClr val="FFFFFF"/>
    <a:srgbClr val="DDDDDD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02" autoAdjust="0"/>
    <p:restoredTop sz="94822" autoAdjust="0"/>
  </p:normalViewPr>
  <p:slideViewPr>
    <p:cSldViewPr snapToGrid="0">
      <p:cViewPr>
        <p:scale>
          <a:sx n="66" d="100"/>
          <a:sy n="66" d="100"/>
        </p:scale>
        <p:origin x="-3186" y="-1566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942" y="-7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3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40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79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3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62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389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592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7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59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err="1" smtClean="0">
                <a:solidFill>
                  <a:schemeClr val="bg2"/>
                </a:solidFill>
              </a:rPr>
              <a:t>Uroš</a:t>
            </a:r>
            <a:r>
              <a:rPr lang="en-GB" sz="900" b="1" dirty="0" smtClean="0">
                <a:solidFill>
                  <a:schemeClr val="bg2"/>
                </a:solidFill>
              </a:rPr>
              <a:t> </a:t>
            </a:r>
            <a:r>
              <a:rPr lang="en-GB" sz="900" b="1" dirty="0" err="1" smtClean="0">
                <a:solidFill>
                  <a:schemeClr val="bg2"/>
                </a:solidFill>
              </a:rPr>
              <a:t>Mavrič</a:t>
            </a:r>
            <a:r>
              <a:rPr lang="en-GB" sz="900" b="1" dirty="0" smtClean="0">
                <a:solidFill>
                  <a:schemeClr val="bg2"/>
                </a:solidFill>
              </a:rPr>
              <a:t> </a:t>
            </a:r>
            <a:r>
              <a:rPr lang="en-GB" sz="900" dirty="0" smtClean="0">
                <a:solidFill>
                  <a:schemeClr val="bg2"/>
                </a:solidFill>
              </a:rPr>
              <a:t> |  </a:t>
            </a:r>
            <a:r>
              <a:rPr lang="en-US" sz="900" dirty="0" smtClean="0">
                <a:solidFill>
                  <a:schemeClr val="bg2"/>
                </a:solidFill>
              </a:rPr>
              <a:t>A general MTCA.4-based laser –to-RF synchronization system</a:t>
            </a:r>
            <a:r>
              <a:rPr lang="en-GB" sz="900" dirty="0" smtClean="0">
                <a:solidFill>
                  <a:schemeClr val="bg2"/>
                </a:solidFill>
              </a:rPr>
              <a:t> |  12.12.2013</a:t>
            </a:r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png"/><Relationship Id="rId4" Type="http://schemas.openxmlformats.org/officeDocument/2006/relationships/image" Target="../media/image12.jpeg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3600" dirty="0"/>
              <a:t>A </a:t>
            </a:r>
            <a:r>
              <a:rPr lang="en-US" sz="3600" dirty="0" smtClean="0"/>
              <a:t>General </a:t>
            </a:r>
            <a:r>
              <a:rPr lang="en-US" sz="3600" dirty="0"/>
              <a:t>MTCA.4-based L</a:t>
            </a:r>
            <a:r>
              <a:rPr lang="en-US" sz="3600" dirty="0" smtClean="0"/>
              <a:t>aser-to-RF Synchronization </a:t>
            </a:r>
            <a:r>
              <a:rPr lang="en-US" sz="3600" dirty="0"/>
              <a:t>S</a:t>
            </a:r>
            <a:r>
              <a:rPr lang="en-US" sz="3600" dirty="0" smtClean="0"/>
              <a:t>ystem</a:t>
            </a:r>
            <a:r>
              <a:rPr lang="en-US" sz="3600" dirty="0" smtClean="0">
                <a:solidFill>
                  <a:srgbClr val="FFFF00"/>
                </a:solidFill>
              </a:rPr>
              <a:t>.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Subtitle 1"/>
          <p:cNvSpPr txBox="1">
            <a:spLocks/>
          </p:cNvSpPr>
          <p:nvPr/>
        </p:nvSpPr>
        <p:spPr bwMode="auto">
          <a:xfrm>
            <a:off x="360680" y="5059363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dirty="0" err="1" smtClean="0"/>
              <a:t>Uroš</a:t>
            </a:r>
            <a:r>
              <a:rPr lang="en-US" sz="1200" dirty="0" smtClean="0"/>
              <a:t> </a:t>
            </a:r>
            <a:r>
              <a:rPr lang="en-US" sz="1200" dirty="0" err="1" smtClean="0"/>
              <a:t>Mavrič</a:t>
            </a:r>
            <a:r>
              <a:rPr lang="en-US" sz="1200" dirty="0" smtClean="0"/>
              <a:t> on behalf of the MTCA.4 Laser-to-RF Synch Task Force</a:t>
            </a:r>
          </a:p>
          <a:p>
            <a:r>
              <a:rPr lang="en-US" sz="1200" dirty="0" smtClean="0"/>
              <a:t>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MTCA Workshop for Industry and Research, DESY, 12.12.2013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7595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MTCA.4 Laser-to-RF Synch Task </a:t>
            </a:r>
            <a:r>
              <a:rPr lang="en-US" dirty="0" smtClean="0"/>
              <a:t>Force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Lukasz Butkowski</a:t>
            </a:r>
          </a:p>
          <a:p>
            <a:r>
              <a:rPr lang="en-US" dirty="0" smtClean="0"/>
              <a:t>Hans-Thomas Duhme</a:t>
            </a:r>
            <a:endParaRPr lang="en-US" dirty="0"/>
          </a:p>
          <a:p>
            <a:r>
              <a:rPr lang="en-US" dirty="0"/>
              <a:t>Matthias </a:t>
            </a:r>
            <a:r>
              <a:rPr lang="en-US" dirty="0" smtClean="0"/>
              <a:t>Felber</a:t>
            </a:r>
          </a:p>
          <a:p>
            <a:r>
              <a:rPr lang="en-US" dirty="0" smtClean="0"/>
              <a:t>Michael Fenner</a:t>
            </a:r>
          </a:p>
          <a:p>
            <a:r>
              <a:rPr lang="en-US" dirty="0" smtClean="0"/>
              <a:t>Christopher </a:t>
            </a:r>
            <a:r>
              <a:rPr lang="en-US" dirty="0" err="1" smtClean="0"/>
              <a:t>Gerth</a:t>
            </a:r>
            <a:endParaRPr lang="en-US" dirty="0" smtClean="0"/>
          </a:p>
          <a:p>
            <a:r>
              <a:rPr lang="en-US" dirty="0"/>
              <a:t>Tomasz Kozak</a:t>
            </a:r>
          </a:p>
          <a:p>
            <a:r>
              <a:rPr lang="en-US" dirty="0"/>
              <a:t>Peter </a:t>
            </a:r>
            <a:r>
              <a:rPr lang="en-US" dirty="0" smtClean="0"/>
              <a:t>Peier</a:t>
            </a:r>
            <a:endParaRPr lang="en-US" dirty="0"/>
          </a:p>
          <a:p>
            <a:r>
              <a:rPr lang="en-US" dirty="0"/>
              <a:t>Paweł Prędki</a:t>
            </a:r>
          </a:p>
          <a:p>
            <a:r>
              <a:rPr lang="en-US" dirty="0" smtClean="0"/>
              <a:t>Konrad Przygoda</a:t>
            </a:r>
            <a:endParaRPr lang="en-US" dirty="0"/>
          </a:p>
          <a:p>
            <a:r>
              <a:rPr lang="en-US" dirty="0" smtClean="0"/>
              <a:t>Holger Schlarb</a:t>
            </a:r>
          </a:p>
          <a:p>
            <a:r>
              <a:rPr lang="en-US" dirty="0" smtClean="0"/>
              <a:t>Bernd Steffen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26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5255" y="2895600"/>
            <a:ext cx="4807585" cy="68040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Thank you for your attention.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96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Problem Description</a:t>
            </a:r>
            <a:r>
              <a:rPr lang="de-DE" dirty="0" smtClean="0">
                <a:solidFill>
                  <a:srgbClr val="FFFF00"/>
                </a:solidFill>
              </a:rPr>
              <a:t>.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462" y="942347"/>
            <a:ext cx="8723003" cy="3724900"/>
          </a:xfrm>
        </p:spPr>
        <p:txBody>
          <a:bodyPr/>
          <a:lstStyle/>
          <a:p>
            <a:r>
              <a:rPr lang="en-US" dirty="0" smtClean="0"/>
              <a:t>Synchronize Laser-to-RF in order to get synchronism of laser pulses with the rest of the timing on the accelerator.</a:t>
            </a:r>
          </a:p>
          <a:p>
            <a:r>
              <a:rPr lang="en-US" dirty="0" smtClean="0"/>
              <a:t>Combine the good characteristics of both:</a:t>
            </a:r>
          </a:p>
          <a:p>
            <a:pPr lvl="1"/>
            <a:r>
              <a:rPr lang="en-US" dirty="0" smtClean="0"/>
              <a:t>Good phase noise performance of laser at higher frequencies</a:t>
            </a:r>
          </a:p>
          <a:p>
            <a:pPr lvl="1"/>
            <a:r>
              <a:rPr lang="en-US" dirty="0" smtClean="0"/>
              <a:t>Good phase noise performance of the RF sources at lower frequencies </a:t>
            </a:r>
          </a:p>
          <a:p>
            <a:r>
              <a:rPr lang="en-US" dirty="0" smtClean="0"/>
              <a:t>Usually laser locking systems are composed of several units:</a:t>
            </a:r>
          </a:p>
          <a:p>
            <a:pPr lvl="1"/>
            <a:r>
              <a:rPr lang="en-US" dirty="0" smtClean="0"/>
              <a:t>Digitizer, digital processing (e.g. VME-based), PI unit, vector modulator unit, etc.</a:t>
            </a:r>
          </a:p>
          <a:p>
            <a:pPr lvl="1"/>
            <a:r>
              <a:rPr lang="en-US" dirty="0" err="1" smtClean="0"/>
              <a:t>Piezo</a:t>
            </a:r>
            <a:r>
              <a:rPr lang="en-US" dirty="0" smtClean="0"/>
              <a:t> driver (19” unit with ext. power supply)</a:t>
            </a:r>
          </a:p>
          <a:p>
            <a:pPr lvl="1"/>
            <a:r>
              <a:rPr lang="en-US" dirty="0" smtClean="0"/>
              <a:t>RF box (19 “ unit with ext. power supply)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4" name="Left Brace 3"/>
          <p:cNvSpPr/>
          <p:nvPr/>
        </p:nvSpPr>
        <p:spPr bwMode="auto">
          <a:xfrm rot="16200000">
            <a:off x="4133852" y="638171"/>
            <a:ext cx="476250" cy="8058152"/>
          </a:xfrm>
          <a:prstGeom prst="leftBrac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770" y="5073203"/>
            <a:ext cx="823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/>
              <a:t>We </a:t>
            </a:r>
            <a:r>
              <a:rPr lang="en-US" sz="1800" dirty="0" smtClean="0"/>
              <a:t>are in the process of integrating </a:t>
            </a:r>
            <a:r>
              <a:rPr lang="en-US" sz="1800" dirty="0" smtClean="0"/>
              <a:t>these modules in a MTCA.4 environment.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7433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Description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/>
              <a:t> </a:t>
            </a:r>
            <a:r>
              <a:rPr lang="de-DE" dirty="0" smtClean="0"/>
              <a:t>Loop</a:t>
            </a:r>
            <a:r>
              <a:rPr lang="de-DE" dirty="0" smtClean="0">
                <a:solidFill>
                  <a:srgbClr val="FFFF00"/>
                </a:solidFill>
              </a:rPr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9" y="850900"/>
            <a:ext cx="2938343" cy="48387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874" y="929160"/>
            <a:ext cx="2301387" cy="478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553706" y="942347"/>
            <a:ext cx="3306759" cy="3724900"/>
          </a:xfrm>
        </p:spPr>
        <p:txBody>
          <a:bodyPr/>
          <a:lstStyle/>
          <a:p>
            <a:r>
              <a:rPr lang="en-US" sz="1800" dirty="0" smtClean="0"/>
              <a:t>Similar scheme implemented also at:</a:t>
            </a:r>
          </a:p>
          <a:p>
            <a:pPr lvl="1"/>
            <a:r>
              <a:rPr lang="en-US" sz="1200" dirty="0" smtClean="0"/>
              <a:t>REGAE</a:t>
            </a:r>
            <a:endParaRPr lang="en-US" sz="1200" dirty="0"/>
          </a:p>
          <a:p>
            <a:pPr lvl="1"/>
            <a:r>
              <a:rPr lang="en-US" sz="1200" dirty="0" smtClean="0"/>
              <a:t>Laser 3 Injector Laser at FLASH</a:t>
            </a:r>
          </a:p>
          <a:p>
            <a:r>
              <a:rPr lang="en-US" sz="1800" dirty="0" smtClean="0"/>
              <a:t>JDDD GUI</a:t>
            </a:r>
          </a:p>
          <a:p>
            <a:pPr lvl="1"/>
            <a:r>
              <a:rPr lang="en-US" dirty="0" smtClean="0"/>
              <a:t>Automated course tuning and locking procedure</a:t>
            </a:r>
          </a:p>
          <a:p>
            <a:pPr lvl="1"/>
            <a:r>
              <a:rPr lang="en-US" dirty="0" smtClean="0"/>
              <a:t>System locked for several days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48305" y="5838258"/>
            <a:ext cx="2942595" cy="384742"/>
          </a:xfrm>
          <a:prstGeom prst="rect">
            <a:avLst/>
          </a:prstGeom>
          <a:solidFill>
            <a:schemeClr val="accent1">
              <a:alpha val="1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8306" y="5876740"/>
            <a:ext cx="510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See talk from </a:t>
            </a:r>
            <a:r>
              <a:rPr lang="en-US" sz="1400" b="1" dirty="0" smtClean="0"/>
              <a:t>M. Felber </a:t>
            </a:r>
            <a:r>
              <a:rPr lang="en-US" sz="1400" b="1" dirty="0"/>
              <a:t>at </a:t>
            </a:r>
            <a:r>
              <a:rPr lang="en-US" sz="1400" b="1" dirty="0" smtClean="0"/>
              <a:t>10:15</a:t>
            </a:r>
            <a:endParaRPr lang="en-US" sz="1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5746445" y="3999015"/>
            <a:ext cx="3063725" cy="161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21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EO </a:t>
            </a:r>
            <a:r>
              <a:rPr lang="de-DE" dirty="0" smtClean="0"/>
              <a:t>Laser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7114" y="977900"/>
            <a:ext cx="4815574" cy="4792663"/>
          </a:xfrm>
        </p:spPr>
        <p:txBody>
          <a:bodyPr/>
          <a:lstStyle/>
          <a:p>
            <a:r>
              <a:rPr lang="en-US" dirty="0"/>
              <a:t>Optimized laser </a:t>
            </a:r>
            <a:r>
              <a:rPr lang="en-US" dirty="0" smtClean="0"/>
              <a:t>for electro-optical bunch length measurement at XFEL</a:t>
            </a:r>
          </a:p>
          <a:p>
            <a:r>
              <a:rPr lang="en-US" dirty="0" smtClean="0"/>
              <a:t>Mode locked </a:t>
            </a:r>
            <a:r>
              <a:rPr lang="en-US" dirty="0" err="1" smtClean="0"/>
              <a:t>Yb</a:t>
            </a:r>
            <a:r>
              <a:rPr lang="en-US" dirty="0" smtClean="0"/>
              <a:t> fiber laser developed at PSI and assembled at DESY</a:t>
            </a:r>
          </a:p>
          <a:p>
            <a:r>
              <a:rPr lang="en-US" dirty="0" smtClean="0"/>
              <a:t>Specifications:</a:t>
            </a:r>
          </a:p>
          <a:p>
            <a:pPr lvl="1"/>
            <a:r>
              <a:rPr lang="en-US" dirty="0" smtClean="0"/>
              <a:t>Wavelength: 1030nm</a:t>
            </a:r>
          </a:p>
          <a:p>
            <a:pPr lvl="1"/>
            <a:r>
              <a:rPr lang="en-US" dirty="0" smtClean="0"/>
              <a:t>Bandwidth</a:t>
            </a:r>
            <a:r>
              <a:rPr lang="en-US" dirty="0"/>
              <a:t>: </a:t>
            </a:r>
            <a:r>
              <a:rPr lang="en-US" dirty="0" smtClean="0"/>
              <a:t>25-50nm (</a:t>
            </a:r>
            <a:r>
              <a:rPr lang="en-US" dirty="0"/>
              <a:t>amplified: </a:t>
            </a:r>
            <a:r>
              <a:rPr lang="en-US" dirty="0" smtClean="0"/>
              <a:t>100nm)</a:t>
            </a:r>
          </a:p>
          <a:p>
            <a:pPr lvl="1"/>
            <a:r>
              <a:rPr lang="en-US" dirty="0" smtClean="0"/>
              <a:t>Pulse length: 5ps (compressible to &lt;100fs)</a:t>
            </a:r>
          </a:p>
          <a:p>
            <a:pPr lvl="1"/>
            <a:r>
              <a:rPr lang="en-US" dirty="0" smtClean="0"/>
              <a:t>Pulse energy: 1-2nJ (amplified: 100nJ)</a:t>
            </a:r>
          </a:p>
          <a:p>
            <a:pPr lvl="1"/>
            <a:r>
              <a:rPr lang="en-US" dirty="0" smtClean="0"/>
              <a:t>Repetition rate: 54MHz </a:t>
            </a:r>
            <a:r>
              <a:rPr lang="en-US" dirty="0"/>
              <a:t>(amplified: </a:t>
            </a:r>
            <a:r>
              <a:rPr lang="en-US" dirty="0" smtClean="0"/>
              <a:t>4.5MHz)</a:t>
            </a:r>
          </a:p>
          <a:p>
            <a:pPr lvl="1"/>
            <a:r>
              <a:rPr lang="en-US" dirty="0" smtClean="0"/>
              <a:t>Temperature stabilized to 0.1°C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73" y="1018403"/>
            <a:ext cx="3770672" cy="386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RF </a:t>
            </a:r>
            <a:r>
              <a:rPr lang="de-DE" dirty="0" err="1" smtClean="0"/>
              <a:t>Detection</a:t>
            </a:r>
            <a:r>
              <a:rPr lang="de-DE" dirty="0" smtClean="0">
                <a:solidFill>
                  <a:srgbClr val="FFFF00"/>
                </a:solidFill>
              </a:rPr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71178" y="932082"/>
            <a:ext cx="2650132" cy="2344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8" y="1031271"/>
            <a:ext cx="1701834" cy="101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226068" y="1302581"/>
            <a:ext cx="120395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254931" y="2898964"/>
            <a:ext cx="122208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1477016" y="1371002"/>
            <a:ext cx="0" cy="152796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1562099" y="1310201"/>
            <a:ext cx="192797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ight Brace 15"/>
          <p:cNvSpPr/>
          <p:nvPr/>
        </p:nvSpPr>
        <p:spPr bwMode="auto">
          <a:xfrm>
            <a:off x="3439143" y="968909"/>
            <a:ext cx="556260" cy="5386171"/>
          </a:xfrm>
          <a:prstGeom prst="rightBrac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1040"/>
          <p:cNvSpPr>
            <a:spLocks noChangeArrowheads="1"/>
          </p:cNvSpPr>
          <p:nvPr/>
        </p:nvSpPr>
        <p:spPr bwMode="auto">
          <a:xfrm>
            <a:off x="4498711" y="1052542"/>
            <a:ext cx="3759464" cy="3373377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" name="Rectangle 1044"/>
          <p:cNvSpPr>
            <a:spLocks noChangeArrowheads="1"/>
          </p:cNvSpPr>
          <p:nvPr/>
        </p:nvSpPr>
        <p:spPr bwMode="auto">
          <a:xfrm>
            <a:off x="7294472" y="1095080"/>
            <a:ext cx="1389367" cy="1475852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" name="Rectangle 1050"/>
          <p:cNvSpPr>
            <a:spLocks noChangeArrowheads="1"/>
          </p:cNvSpPr>
          <p:nvPr/>
        </p:nvSpPr>
        <p:spPr bwMode="auto">
          <a:xfrm>
            <a:off x="8564653" y="1156111"/>
            <a:ext cx="509094" cy="120214"/>
          </a:xfrm>
          <a:prstGeom prst="rect">
            <a:avLst/>
          </a:prstGeom>
          <a:gradFill rotWithShape="0">
            <a:gsLst>
              <a:gs pos="0">
                <a:srgbClr val="969696"/>
              </a:gs>
              <a:gs pos="50000">
                <a:schemeClr val="bg1"/>
              </a:gs>
              <a:gs pos="100000">
                <a:srgbClr val="96969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graphicFrame>
        <p:nvGraphicFramePr>
          <p:cNvPr id="33" name="Object 10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10956"/>
              </p:ext>
            </p:extLst>
          </p:nvPr>
        </p:nvGraphicFramePr>
        <p:xfrm>
          <a:off x="7830808" y="3926571"/>
          <a:ext cx="515905" cy="342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name="Image" r:id="rId5" imgW="807448" imgH="462255" progId="Photoshop.Image.9">
                  <p:embed/>
                </p:oleObj>
              </mc:Choice>
              <mc:Fallback>
                <p:oleObj name="Image" r:id="rId5" imgW="807448" imgH="462255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0808" y="3926571"/>
                        <a:ext cx="515905" cy="3421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0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593376"/>
              </p:ext>
            </p:extLst>
          </p:nvPr>
        </p:nvGraphicFramePr>
        <p:xfrm>
          <a:off x="8334794" y="1318862"/>
          <a:ext cx="631685" cy="1146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Image" r:id="rId7" imgW="1203894" imgH="2011287" progId="Photoshop.Image.9">
                  <p:embed/>
                </p:oleObj>
              </mc:Choice>
              <mc:Fallback>
                <p:oleObj name="Image" r:id="rId7" imgW="1203894" imgH="2011287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794" y="1318862"/>
                        <a:ext cx="631685" cy="11466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0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566562"/>
              </p:ext>
            </p:extLst>
          </p:nvPr>
        </p:nvGraphicFramePr>
        <p:xfrm>
          <a:off x="8370550" y="1119122"/>
          <a:ext cx="459717" cy="188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Image" r:id="rId9" imgW="741640" imgH="279345" progId="Photoshop.Image.9">
                  <p:embed/>
                </p:oleObj>
              </mc:Choice>
              <mc:Fallback>
                <p:oleObj name="Image" r:id="rId9" imgW="741640" imgH="279345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0550" y="1119122"/>
                        <a:ext cx="459717" cy="1886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1062"/>
          <p:cNvSpPr>
            <a:spLocks noChangeArrowheads="1"/>
          </p:cNvSpPr>
          <p:nvPr/>
        </p:nvSpPr>
        <p:spPr bwMode="auto">
          <a:xfrm>
            <a:off x="4147963" y="4019043"/>
            <a:ext cx="260506" cy="149805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7" name="Group 36"/>
          <p:cNvGrpSpPr/>
          <p:nvPr/>
        </p:nvGrpSpPr>
        <p:grpSpPr>
          <a:xfrm>
            <a:off x="4056020" y="764030"/>
            <a:ext cx="519310" cy="3943004"/>
            <a:chOff x="3657542" y="1619001"/>
            <a:chExt cx="519310" cy="3943004"/>
          </a:xfrm>
        </p:grpSpPr>
        <p:sp>
          <p:nvSpPr>
            <p:cNvPr id="38" name="Rectangle 1046"/>
            <p:cNvSpPr>
              <a:spLocks noChangeArrowheads="1"/>
            </p:cNvSpPr>
            <p:nvPr/>
          </p:nvSpPr>
          <p:spPr bwMode="auto">
            <a:xfrm>
              <a:off x="4011694" y="1619001"/>
              <a:ext cx="165158" cy="3943004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39" name="Group 1068"/>
            <p:cNvGrpSpPr>
              <a:grpSpLocks/>
            </p:cNvGrpSpPr>
            <p:nvPr/>
          </p:nvGrpSpPr>
          <p:grpSpPr bwMode="auto">
            <a:xfrm>
              <a:off x="3657542" y="1870525"/>
              <a:ext cx="347342" cy="221933"/>
              <a:chOff x="704" y="1228"/>
              <a:chExt cx="204" cy="120"/>
            </a:xfrm>
          </p:grpSpPr>
          <p:sp>
            <p:nvSpPr>
              <p:cNvPr id="40" name="AutoShape 1065"/>
              <p:cNvSpPr>
                <a:spLocks noChangeArrowheads="1"/>
              </p:cNvSpPr>
              <p:nvPr/>
            </p:nvSpPr>
            <p:spPr bwMode="auto">
              <a:xfrm rot="5400000">
                <a:off x="737" y="1195"/>
                <a:ext cx="120" cy="185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Rectangle 1066"/>
              <p:cNvSpPr>
                <a:spLocks noChangeArrowheads="1"/>
              </p:cNvSpPr>
              <p:nvPr/>
            </p:nvSpPr>
            <p:spPr bwMode="auto">
              <a:xfrm>
                <a:off x="758" y="1264"/>
                <a:ext cx="150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42" name="Rectangle 1070"/>
          <p:cNvSpPr>
            <a:spLocks noChangeArrowheads="1"/>
          </p:cNvSpPr>
          <p:nvPr/>
        </p:nvSpPr>
        <p:spPr bwMode="auto">
          <a:xfrm>
            <a:off x="4330148" y="4281663"/>
            <a:ext cx="80025" cy="86924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" name="Line 1308"/>
          <p:cNvSpPr>
            <a:spLocks noChangeShapeType="1"/>
          </p:cNvSpPr>
          <p:nvPr/>
        </p:nvSpPr>
        <p:spPr bwMode="auto">
          <a:xfrm flipV="1">
            <a:off x="6117376" y="1278933"/>
            <a:ext cx="906467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345"/>
          <p:cNvSpPr>
            <a:spLocks noChangeShapeType="1"/>
          </p:cNvSpPr>
          <p:nvPr/>
        </p:nvSpPr>
        <p:spPr bwMode="auto">
          <a:xfrm flipV="1">
            <a:off x="7228391" y="1305405"/>
            <a:ext cx="72236" cy="236087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Text Box 1346"/>
          <p:cNvSpPr txBox="1">
            <a:spLocks noChangeArrowheads="1"/>
          </p:cNvSpPr>
          <p:nvPr/>
        </p:nvSpPr>
        <p:spPr bwMode="auto">
          <a:xfrm>
            <a:off x="7131782" y="1447798"/>
            <a:ext cx="4386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200" dirty="0">
                <a:solidFill>
                  <a:srgbClr val="C0C0C0"/>
                </a:solidFill>
              </a:rPr>
              <a:t>8</a:t>
            </a:r>
            <a:r>
              <a:rPr lang="de-DE" sz="1200" dirty="0" smtClean="0">
                <a:solidFill>
                  <a:srgbClr val="C0C0C0"/>
                </a:solidFill>
              </a:rPr>
              <a:t> </a:t>
            </a:r>
            <a:endParaRPr lang="de-DE" sz="1200" dirty="0">
              <a:solidFill>
                <a:srgbClr val="C0C0C0"/>
              </a:solidFill>
            </a:endParaRPr>
          </a:p>
        </p:txBody>
      </p:sp>
      <p:sp>
        <p:nvSpPr>
          <p:cNvPr id="46" name="Line 1362"/>
          <p:cNvSpPr>
            <a:spLocks noChangeShapeType="1"/>
          </p:cNvSpPr>
          <p:nvPr/>
        </p:nvSpPr>
        <p:spPr bwMode="auto">
          <a:xfrm>
            <a:off x="4582811" y="4086865"/>
            <a:ext cx="20085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363"/>
          <p:cNvSpPr>
            <a:spLocks noChangeShapeType="1"/>
          </p:cNvSpPr>
          <p:nvPr/>
        </p:nvSpPr>
        <p:spPr bwMode="auto">
          <a:xfrm flipH="1" flipV="1">
            <a:off x="5950421" y="1764921"/>
            <a:ext cx="10461" cy="2383606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366"/>
          <p:cNvSpPr>
            <a:spLocks noChangeShapeType="1"/>
          </p:cNvSpPr>
          <p:nvPr/>
        </p:nvSpPr>
        <p:spPr bwMode="auto">
          <a:xfrm flipV="1">
            <a:off x="4787185" y="4074532"/>
            <a:ext cx="0" cy="209659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367"/>
          <p:cNvSpPr>
            <a:spLocks noChangeShapeType="1"/>
          </p:cNvSpPr>
          <p:nvPr/>
        </p:nvSpPr>
        <p:spPr bwMode="auto">
          <a:xfrm flipV="1">
            <a:off x="7766460" y="4208433"/>
            <a:ext cx="70474" cy="68712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1378"/>
          <p:cNvSpPr>
            <a:spLocks noChangeShapeType="1"/>
          </p:cNvSpPr>
          <p:nvPr/>
        </p:nvSpPr>
        <p:spPr bwMode="auto">
          <a:xfrm flipH="1" flipV="1">
            <a:off x="7584990" y="2395496"/>
            <a:ext cx="750545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380"/>
          <p:cNvSpPr>
            <a:spLocks noChangeShapeType="1"/>
          </p:cNvSpPr>
          <p:nvPr/>
        </p:nvSpPr>
        <p:spPr bwMode="auto">
          <a:xfrm flipH="1" flipV="1">
            <a:off x="7498660" y="2191123"/>
            <a:ext cx="836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2" name="Group 1261"/>
          <p:cNvGrpSpPr>
            <a:grpSpLocks/>
          </p:cNvGrpSpPr>
          <p:nvPr/>
        </p:nvGrpSpPr>
        <p:grpSpPr bwMode="auto">
          <a:xfrm>
            <a:off x="7132197" y="1995558"/>
            <a:ext cx="732926" cy="306561"/>
            <a:chOff x="2736" y="1872"/>
            <a:chExt cx="488" cy="249"/>
          </a:xfrm>
        </p:grpSpPr>
        <p:sp>
          <p:nvSpPr>
            <p:cNvPr id="53" name="Rectangle 1192"/>
            <p:cNvSpPr>
              <a:spLocks noChangeArrowheads="1"/>
            </p:cNvSpPr>
            <p:nvPr/>
          </p:nvSpPr>
          <p:spPr bwMode="auto">
            <a:xfrm>
              <a:off x="2776" y="1878"/>
              <a:ext cx="411" cy="21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" name="Text Box 1193"/>
            <p:cNvSpPr txBox="1">
              <a:spLocks noChangeArrowheads="1"/>
            </p:cNvSpPr>
            <p:nvPr/>
          </p:nvSpPr>
          <p:spPr bwMode="auto">
            <a:xfrm>
              <a:off x="2736" y="1872"/>
              <a:ext cx="488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600" b="1"/>
                <a:t>RTM Management</a:t>
              </a:r>
              <a:r>
                <a:rPr lang="de-DE" sz="600"/>
                <a:t> </a:t>
              </a:r>
            </a:p>
          </p:txBody>
        </p:sp>
      </p:grpSp>
      <p:sp>
        <p:nvSpPr>
          <p:cNvPr id="55" name="Line 1382"/>
          <p:cNvSpPr>
            <a:spLocks noChangeShapeType="1"/>
          </p:cNvSpPr>
          <p:nvPr/>
        </p:nvSpPr>
        <p:spPr bwMode="auto">
          <a:xfrm>
            <a:off x="7688939" y="2259834"/>
            <a:ext cx="0" cy="211597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1365"/>
          <p:cNvSpPr>
            <a:spLocks noChangeShapeType="1"/>
          </p:cNvSpPr>
          <p:nvPr/>
        </p:nvSpPr>
        <p:spPr bwMode="auto">
          <a:xfrm>
            <a:off x="4783661" y="4277144"/>
            <a:ext cx="299337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1383"/>
          <p:cNvSpPr>
            <a:spLocks noChangeShapeType="1"/>
          </p:cNvSpPr>
          <p:nvPr/>
        </p:nvSpPr>
        <p:spPr bwMode="auto">
          <a:xfrm>
            <a:off x="4570478" y="4368760"/>
            <a:ext cx="312550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1385"/>
          <p:cNvSpPr>
            <a:spLocks noChangeShapeType="1"/>
          </p:cNvSpPr>
          <p:nvPr/>
        </p:nvSpPr>
        <p:spPr bwMode="auto">
          <a:xfrm flipH="1">
            <a:off x="7859838" y="1983225"/>
            <a:ext cx="472174" cy="0"/>
          </a:xfrm>
          <a:prstGeom prst="line">
            <a:avLst/>
          </a:prstGeom>
          <a:noFill/>
          <a:ln w="12700">
            <a:solidFill>
              <a:srgbClr val="FF7C80"/>
            </a:solidFill>
            <a:round/>
            <a:headEnd type="triangl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9" name="Group 1386"/>
          <p:cNvGrpSpPr>
            <a:grpSpLocks/>
          </p:cNvGrpSpPr>
          <p:nvPr/>
        </p:nvGrpSpPr>
        <p:grpSpPr bwMode="auto">
          <a:xfrm>
            <a:off x="7155101" y="2321499"/>
            <a:ext cx="466888" cy="306561"/>
            <a:chOff x="2736" y="1872"/>
            <a:chExt cx="488" cy="233"/>
          </a:xfrm>
        </p:grpSpPr>
        <p:sp>
          <p:nvSpPr>
            <p:cNvPr id="60" name="Rectangle 1387"/>
            <p:cNvSpPr>
              <a:spLocks noChangeArrowheads="1"/>
            </p:cNvSpPr>
            <p:nvPr/>
          </p:nvSpPr>
          <p:spPr bwMode="auto">
            <a:xfrm>
              <a:off x="2776" y="1878"/>
              <a:ext cx="411" cy="21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" name="Text Box 1388"/>
            <p:cNvSpPr txBox="1">
              <a:spLocks noChangeArrowheads="1"/>
            </p:cNvSpPr>
            <p:nvPr/>
          </p:nvSpPr>
          <p:spPr bwMode="auto">
            <a:xfrm>
              <a:off x="2736" y="1872"/>
              <a:ext cx="4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600" b="1"/>
                <a:t>User I2C</a:t>
              </a:r>
              <a:r>
                <a:rPr lang="de-DE" sz="600"/>
                <a:t> </a:t>
              </a:r>
            </a:p>
          </p:txBody>
        </p:sp>
      </p:grpSp>
      <p:sp>
        <p:nvSpPr>
          <p:cNvPr id="62" name="Text Box 1402"/>
          <p:cNvSpPr txBox="1">
            <a:spLocks noChangeArrowheads="1"/>
          </p:cNvSpPr>
          <p:nvPr/>
        </p:nvSpPr>
        <p:spPr bwMode="auto">
          <a:xfrm>
            <a:off x="3700128" y="3956643"/>
            <a:ext cx="49882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900" dirty="0" smtClean="0"/>
              <a:t>RF in</a:t>
            </a:r>
            <a:endParaRPr lang="de-DE" sz="900" dirty="0"/>
          </a:p>
        </p:txBody>
      </p:sp>
      <p:sp>
        <p:nvSpPr>
          <p:cNvPr id="63" name="Text Box 1407"/>
          <p:cNvSpPr txBox="1">
            <a:spLocks noChangeArrowheads="1"/>
          </p:cNvSpPr>
          <p:nvPr/>
        </p:nvSpPr>
        <p:spPr bwMode="auto">
          <a:xfrm>
            <a:off x="8646003" y="1310201"/>
            <a:ext cx="391129" cy="616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900" dirty="0"/>
              <a:t>IF0</a:t>
            </a:r>
          </a:p>
          <a:p>
            <a:pPr eaLnBrk="1" hangingPunct="1">
              <a:spcAft>
                <a:spcPct val="40000"/>
              </a:spcAft>
            </a:pPr>
            <a:r>
              <a:rPr lang="de-DE" sz="900" dirty="0"/>
              <a:t>...</a:t>
            </a:r>
          </a:p>
          <a:p>
            <a:pPr eaLnBrk="1" hangingPunct="1"/>
            <a:r>
              <a:rPr lang="de-DE" sz="900" dirty="0"/>
              <a:t>IF9</a:t>
            </a:r>
          </a:p>
        </p:txBody>
      </p:sp>
      <p:sp>
        <p:nvSpPr>
          <p:cNvPr id="64" name="Text Box 1413"/>
          <p:cNvSpPr txBox="1">
            <a:spLocks noChangeArrowheads="1"/>
          </p:cNvSpPr>
          <p:nvPr/>
        </p:nvSpPr>
        <p:spPr bwMode="auto">
          <a:xfrm>
            <a:off x="7748841" y="1819374"/>
            <a:ext cx="706499" cy="18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500" b="1">
                <a:solidFill>
                  <a:srgbClr val="FF7C80"/>
                </a:solidFill>
              </a:rPr>
              <a:t>RTM_CLK 0/1</a:t>
            </a:r>
          </a:p>
        </p:txBody>
      </p:sp>
      <p:sp>
        <p:nvSpPr>
          <p:cNvPr id="65" name="Text Box 1417"/>
          <p:cNvSpPr txBox="1">
            <a:spLocks noChangeArrowheads="1"/>
          </p:cNvSpPr>
          <p:nvPr/>
        </p:nvSpPr>
        <p:spPr bwMode="auto">
          <a:xfrm>
            <a:off x="7152458" y="1236563"/>
            <a:ext cx="1072962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sz="500" b="1" dirty="0">
                <a:solidFill>
                  <a:srgbClr val="DDDDDD"/>
                </a:solidFill>
              </a:rPr>
              <a:t>AC Ports </a:t>
            </a:r>
            <a:r>
              <a:rPr lang="de-DE" sz="500" b="1" dirty="0" smtClean="0">
                <a:solidFill>
                  <a:srgbClr val="DDDDDD"/>
                </a:solidFill>
              </a:rPr>
              <a:t>0-4</a:t>
            </a:r>
            <a:endParaRPr lang="de-DE" sz="500" b="1" dirty="0">
              <a:solidFill>
                <a:srgbClr val="DDDDDD"/>
              </a:solidFill>
            </a:endParaRPr>
          </a:p>
        </p:txBody>
      </p:sp>
      <p:sp>
        <p:nvSpPr>
          <p:cNvPr id="66" name="Line 1384"/>
          <p:cNvSpPr>
            <a:spLocks noChangeShapeType="1"/>
          </p:cNvSpPr>
          <p:nvPr/>
        </p:nvSpPr>
        <p:spPr bwMode="auto">
          <a:xfrm flipH="1">
            <a:off x="7859838" y="1983225"/>
            <a:ext cx="0" cy="724256"/>
          </a:xfrm>
          <a:prstGeom prst="line">
            <a:avLst/>
          </a:prstGeom>
          <a:noFill/>
          <a:ln w="12700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Text Box 1421"/>
          <p:cNvSpPr txBox="1">
            <a:spLocks noChangeArrowheads="1"/>
          </p:cNvSpPr>
          <p:nvPr/>
        </p:nvSpPr>
        <p:spPr bwMode="auto">
          <a:xfrm>
            <a:off x="7801697" y="2036080"/>
            <a:ext cx="602550" cy="18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sz="500" b="1"/>
              <a:t>RTM.1/.2/.4</a:t>
            </a:r>
          </a:p>
        </p:txBody>
      </p:sp>
      <p:sp>
        <p:nvSpPr>
          <p:cNvPr id="68" name="Line 1310"/>
          <p:cNvSpPr>
            <a:spLocks noChangeShapeType="1"/>
          </p:cNvSpPr>
          <p:nvPr/>
        </p:nvSpPr>
        <p:spPr bwMode="auto">
          <a:xfrm flipH="1" flipV="1">
            <a:off x="7023843" y="1417954"/>
            <a:ext cx="1301121" cy="0"/>
          </a:xfrm>
          <a:prstGeom prst="line">
            <a:avLst/>
          </a:prstGeom>
          <a:noFill/>
          <a:ln w="508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Rectangle 1059"/>
          <p:cNvSpPr>
            <a:spLocks noChangeArrowheads="1"/>
          </p:cNvSpPr>
          <p:nvPr/>
        </p:nvSpPr>
        <p:spPr bwMode="auto">
          <a:xfrm>
            <a:off x="4155914" y="1452847"/>
            <a:ext cx="260506" cy="149805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" name="Line 1267"/>
          <p:cNvSpPr>
            <a:spLocks noChangeShapeType="1"/>
          </p:cNvSpPr>
          <p:nvPr/>
        </p:nvSpPr>
        <p:spPr bwMode="auto">
          <a:xfrm>
            <a:off x="4582809" y="1527748"/>
            <a:ext cx="1561286" cy="78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1295"/>
          <p:cNvSpPr>
            <a:spLocks noChangeShapeType="1"/>
          </p:cNvSpPr>
          <p:nvPr/>
        </p:nvSpPr>
        <p:spPr bwMode="auto">
          <a:xfrm flipH="1">
            <a:off x="4928131" y="1282914"/>
            <a:ext cx="155878" cy="169934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1297"/>
          <p:cNvSpPr>
            <a:spLocks noChangeShapeType="1"/>
          </p:cNvSpPr>
          <p:nvPr/>
        </p:nvSpPr>
        <p:spPr bwMode="auto">
          <a:xfrm flipV="1">
            <a:off x="5084010" y="1282912"/>
            <a:ext cx="693330" cy="7481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Line 1310"/>
          <p:cNvSpPr>
            <a:spLocks noChangeShapeType="1"/>
          </p:cNvSpPr>
          <p:nvPr/>
        </p:nvSpPr>
        <p:spPr bwMode="auto">
          <a:xfrm flipH="1" flipV="1">
            <a:off x="7043294" y="1275079"/>
            <a:ext cx="5936" cy="838509"/>
          </a:xfrm>
          <a:prstGeom prst="line">
            <a:avLst/>
          </a:prstGeom>
          <a:noFill/>
          <a:ln w="508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1330"/>
          <p:cNvSpPr>
            <a:spLocks noChangeShapeType="1"/>
          </p:cNvSpPr>
          <p:nvPr/>
        </p:nvSpPr>
        <p:spPr bwMode="auto">
          <a:xfrm flipH="1" flipV="1">
            <a:off x="6719926" y="1528528"/>
            <a:ext cx="205971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Line 1331"/>
          <p:cNvSpPr>
            <a:spLocks noChangeShapeType="1"/>
          </p:cNvSpPr>
          <p:nvPr/>
        </p:nvSpPr>
        <p:spPr bwMode="auto">
          <a:xfrm flipV="1">
            <a:off x="6921107" y="1431197"/>
            <a:ext cx="102736" cy="99176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1350"/>
          <p:cNvSpPr>
            <a:spLocks noChangeShapeType="1"/>
          </p:cNvSpPr>
          <p:nvPr/>
        </p:nvSpPr>
        <p:spPr bwMode="auto">
          <a:xfrm>
            <a:off x="4582811" y="1988563"/>
            <a:ext cx="163851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Rectangle 1238"/>
          <p:cNvSpPr>
            <a:spLocks noChangeArrowheads="1"/>
          </p:cNvSpPr>
          <p:nvPr/>
        </p:nvSpPr>
        <p:spPr bwMode="auto">
          <a:xfrm>
            <a:off x="5235936" y="1430171"/>
            <a:ext cx="408680" cy="18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" dirty="0" smtClean="0"/>
              <a:t>BPF f</a:t>
            </a:r>
            <a:r>
              <a:rPr lang="en-US" sz="600" baseline="-25000" dirty="0" smtClean="0"/>
              <a:t>lock</a:t>
            </a:r>
            <a:endParaRPr lang="de-DE" sz="600" baseline="-25000" dirty="0"/>
          </a:p>
        </p:txBody>
      </p:sp>
      <p:sp>
        <p:nvSpPr>
          <p:cNvPr id="80" name="Rectangle 1238"/>
          <p:cNvSpPr>
            <a:spLocks noChangeArrowheads="1"/>
          </p:cNvSpPr>
          <p:nvPr/>
        </p:nvSpPr>
        <p:spPr bwMode="auto">
          <a:xfrm>
            <a:off x="4683236" y="1431075"/>
            <a:ext cx="462416" cy="18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" dirty="0" smtClean="0"/>
              <a:t>CPL. 10dB</a:t>
            </a:r>
            <a:endParaRPr lang="de-DE" sz="600" dirty="0"/>
          </a:p>
        </p:txBody>
      </p:sp>
      <p:sp>
        <p:nvSpPr>
          <p:cNvPr id="81" name="Rectangle 1238"/>
          <p:cNvSpPr>
            <a:spLocks noChangeArrowheads="1"/>
          </p:cNvSpPr>
          <p:nvPr/>
        </p:nvSpPr>
        <p:spPr bwMode="auto">
          <a:xfrm>
            <a:off x="5232007" y="1192858"/>
            <a:ext cx="408680" cy="18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" dirty="0"/>
              <a:t>L</a:t>
            </a:r>
            <a:r>
              <a:rPr lang="en-US" sz="600" dirty="0" smtClean="0"/>
              <a:t>PF </a:t>
            </a:r>
            <a:r>
              <a:rPr lang="en-US" sz="600" dirty="0" err="1" smtClean="0"/>
              <a:t>f</a:t>
            </a:r>
            <a:r>
              <a:rPr lang="en-US" sz="600" baseline="-25000" dirty="0" err="1" smtClean="0"/>
              <a:t>ref</a:t>
            </a:r>
            <a:endParaRPr lang="de-DE" sz="600" dirty="0"/>
          </a:p>
        </p:txBody>
      </p:sp>
      <p:sp>
        <p:nvSpPr>
          <p:cNvPr id="82" name="Rectangle 1238"/>
          <p:cNvSpPr>
            <a:spLocks noChangeArrowheads="1"/>
          </p:cNvSpPr>
          <p:nvPr/>
        </p:nvSpPr>
        <p:spPr bwMode="auto">
          <a:xfrm>
            <a:off x="5698045" y="1430493"/>
            <a:ext cx="408680" cy="18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" dirty="0" smtClean="0"/>
              <a:t>RF </a:t>
            </a:r>
            <a:r>
              <a:rPr lang="en-US" sz="600" dirty="0" err="1" smtClean="0"/>
              <a:t>Ampl</a:t>
            </a:r>
            <a:r>
              <a:rPr lang="en-US" sz="600" dirty="0" smtClean="0"/>
              <a:t>.</a:t>
            </a:r>
            <a:endParaRPr lang="de-DE" sz="600" dirty="0"/>
          </a:p>
        </p:txBody>
      </p:sp>
      <p:sp>
        <p:nvSpPr>
          <p:cNvPr id="83" name="Rectangle 1238"/>
          <p:cNvSpPr>
            <a:spLocks noChangeArrowheads="1"/>
          </p:cNvSpPr>
          <p:nvPr/>
        </p:nvSpPr>
        <p:spPr bwMode="auto">
          <a:xfrm>
            <a:off x="5698045" y="1193495"/>
            <a:ext cx="408680" cy="18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" dirty="0" smtClean="0"/>
              <a:t>RF </a:t>
            </a:r>
            <a:r>
              <a:rPr lang="en-US" sz="600" dirty="0" err="1" smtClean="0"/>
              <a:t>Ampl</a:t>
            </a:r>
            <a:r>
              <a:rPr lang="en-US" sz="600" dirty="0" smtClean="0"/>
              <a:t>.</a:t>
            </a:r>
            <a:endParaRPr lang="de-DE" sz="600" dirty="0"/>
          </a:p>
        </p:txBody>
      </p:sp>
      <p:sp>
        <p:nvSpPr>
          <p:cNvPr id="84" name="Rectangle 1238"/>
          <p:cNvSpPr>
            <a:spLocks noChangeArrowheads="1"/>
          </p:cNvSpPr>
          <p:nvPr/>
        </p:nvSpPr>
        <p:spPr bwMode="auto">
          <a:xfrm>
            <a:off x="6144095" y="1424373"/>
            <a:ext cx="745152" cy="1866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" dirty="0" smtClean="0"/>
              <a:t>Down-converter</a:t>
            </a:r>
            <a:endParaRPr lang="de-DE" sz="600" dirty="0"/>
          </a:p>
        </p:txBody>
      </p:sp>
      <p:sp>
        <p:nvSpPr>
          <p:cNvPr id="86" name="Line 1364"/>
          <p:cNvSpPr>
            <a:spLocks noChangeShapeType="1"/>
          </p:cNvSpPr>
          <p:nvPr/>
        </p:nvSpPr>
        <p:spPr bwMode="auto">
          <a:xfrm flipV="1">
            <a:off x="5954531" y="1766731"/>
            <a:ext cx="508182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Rectangle 1059"/>
          <p:cNvSpPr>
            <a:spLocks noChangeArrowheads="1"/>
          </p:cNvSpPr>
          <p:nvPr/>
        </p:nvSpPr>
        <p:spPr bwMode="auto">
          <a:xfrm>
            <a:off x="4152233" y="1913661"/>
            <a:ext cx="260506" cy="149805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8" name="Rectangle 1059"/>
          <p:cNvSpPr>
            <a:spLocks noChangeArrowheads="1"/>
          </p:cNvSpPr>
          <p:nvPr/>
        </p:nvSpPr>
        <p:spPr bwMode="auto">
          <a:xfrm>
            <a:off x="4154505" y="2134301"/>
            <a:ext cx="260506" cy="149805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9" name="Rectangle 1238"/>
          <p:cNvSpPr>
            <a:spLocks noChangeArrowheads="1"/>
          </p:cNvSpPr>
          <p:nvPr/>
        </p:nvSpPr>
        <p:spPr bwMode="auto">
          <a:xfrm>
            <a:off x="4738319" y="1896858"/>
            <a:ext cx="739507" cy="41599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" dirty="0" smtClean="0"/>
              <a:t>Input stage</a:t>
            </a:r>
          </a:p>
          <a:p>
            <a:pPr algn="ctr"/>
            <a:r>
              <a:rPr lang="en-US" sz="600" dirty="0" smtClean="0"/>
              <a:t>DC/AC configurable</a:t>
            </a:r>
          </a:p>
          <a:p>
            <a:pPr algn="ctr"/>
            <a:r>
              <a:rPr lang="en-US" sz="600" dirty="0" smtClean="0"/>
              <a:t>+ Amplifier</a:t>
            </a:r>
            <a:endParaRPr lang="de-DE" sz="600" dirty="0"/>
          </a:p>
        </p:txBody>
      </p:sp>
      <p:sp>
        <p:nvSpPr>
          <p:cNvPr id="90" name="Line 1350"/>
          <p:cNvSpPr>
            <a:spLocks noChangeShapeType="1"/>
          </p:cNvSpPr>
          <p:nvPr/>
        </p:nvSpPr>
        <p:spPr bwMode="auto">
          <a:xfrm>
            <a:off x="4571435" y="2209203"/>
            <a:ext cx="163851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Line 1308"/>
          <p:cNvSpPr>
            <a:spLocks noChangeShapeType="1"/>
          </p:cNvSpPr>
          <p:nvPr/>
        </p:nvSpPr>
        <p:spPr bwMode="auto">
          <a:xfrm flipV="1">
            <a:off x="5491922" y="1986913"/>
            <a:ext cx="1392773" cy="165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" name="Group 1326"/>
          <p:cNvGrpSpPr>
            <a:grpSpLocks/>
          </p:cNvGrpSpPr>
          <p:nvPr/>
        </p:nvGrpSpPr>
        <p:grpSpPr bwMode="auto">
          <a:xfrm flipH="1">
            <a:off x="6742669" y="1879301"/>
            <a:ext cx="306561" cy="111992"/>
            <a:chOff x="1110" y="2784"/>
            <a:chExt cx="192" cy="69"/>
          </a:xfrm>
        </p:grpSpPr>
        <p:sp>
          <p:nvSpPr>
            <p:cNvPr id="97" name="Line 1327"/>
            <p:cNvSpPr>
              <a:spLocks noChangeShapeType="1"/>
            </p:cNvSpPr>
            <p:nvPr/>
          </p:nvSpPr>
          <p:spPr bwMode="auto">
            <a:xfrm>
              <a:off x="1173" y="2850"/>
              <a:ext cx="129" cy="0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328"/>
            <p:cNvSpPr>
              <a:spLocks noChangeShapeType="1"/>
            </p:cNvSpPr>
            <p:nvPr/>
          </p:nvSpPr>
          <p:spPr bwMode="auto">
            <a:xfrm flipH="1" flipV="1">
              <a:off x="1110" y="2784"/>
              <a:ext cx="66" cy="69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" name="Line 1308"/>
          <p:cNvSpPr>
            <a:spLocks noChangeShapeType="1"/>
          </p:cNvSpPr>
          <p:nvPr/>
        </p:nvSpPr>
        <p:spPr bwMode="auto">
          <a:xfrm flipV="1">
            <a:off x="5480546" y="2214377"/>
            <a:ext cx="1392773" cy="165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4" name="Group 1326"/>
          <p:cNvGrpSpPr>
            <a:grpSpLocks/>
          </p:cNvGrpSpPr>
          <p:nvPr/>
        </p:nvGrpSpPr>
        <p:grpSpPr bwMode="auto">
          <a:xfrm flipH="1">
            <a:off x="6724469" y="2107239"/>
            <a:ext cx="306561" cy="111992"/>
            <a:chOff x="1110" y="2784"/>
            <a:chExt cx="192" cy="69"/>
          </a:xfrm>
        </p:grpSpPr>
        <p:sp>
          <p:nvSpPr>
            <p:cNvPr id="95" name="Line 1327"/>
            <p:cNvSpPr>
              <a:spLocks noChangeShapeType="1"/>
            </p:cNvSpPr>
            <p:nvPr/>
          </p:nvSpPr>
          <p:spPr bwMode="auto">
            <a:xfrm>
              <a:off x="1173" y="2850"/>
              <a:ext cx="129" cy="0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1328"/>
            <p:cNvSpPr>
              <a:spLocks noChangeShapeType="1"/>
            </p:cNvSpPr>
            <p:nvPr/>
          </p:nvSpPr>
          <p:spPr bwMode="auto">
            <a:xfrm flipH="1" flipV="1">
              <a:off x="1110" y="2784"/>
              <a:ext cx="66" cy="69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" name="Rectangle 1169"/>
          <p:cNvSpPr>
            <a:spLocks noChangeArrowheads="1"/>
          </p:cNvSpPr>
          <p:nvPr/>
        </p:nvSpPr>
        <p:spPr bwMode="auto">
          <a:xfrm>
            <a:off x="5752178" y="4148528"/>
            <a:ext cx="1342524" cy="1832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sz="600" b="1" dirty="0" smtClean="0"/>
              <a:t>RF-Distribution </a:t>
            </a:r>
            <a:r>
              <a:rPr lang="en-US" sz="600" b="1" dirty="0"/>
              <a:t>/ PWS </a:t>
            </a:r>
            <a:r>
              <a:rPr lang="en-US" sz="600" b="1" dirty="0" smtClean="0"/>
              <a:t>Detector</a:t>
            </a:r>
            <a:endParaRPr lang="de-DE" sz="600" dirty="0"/>
          </a:p>
        </p:txBody>
      </p:sp>
      <p:sp>
        <p:nvSpPr>
          <p:cNvPr id="102" name="Rectangle 1169"/>
          <p:cNvSpPr>
            <a:spLocks noChangeArrowheads="1"/>
          </p:cNvSpPr>
          <p:nvPr/>
        </p:nvSpPr>
        <p:spPr bwMode="auto">
          <a:xfrm>
            <a:off x="7206264" y="2707480"/>
            <a:ext cx="838567" cy="1183784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r>
              <a:rPr lang="de-DE" sz="600" b="1" dirty="0" smtClean="0"/>
              <a:t>LO / CLK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600" b="1" dirty="0" smtClean="0"/>
              <a:t>Generation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600" b="1" dirty="0" smtClean="0"/>
              <a:t>Mezzanine</a:t>
            </a:r>
            <a:endParaRPr lang="de-DE" sz="600" b="1" dirty="0"/>
          </a:p>
        </p:txBody>
      </p:sp>
      <p:sp>
        <p:nvSpPr>
          <p:cNvPr id="103" name="Line 1363"/>
          <p:cNvSpPr>
            <a:spLocks noChangeShapeType="1"/>
          </p:cNvSpPr>
          <p:nvPr/>
        </p:nvSpPr>
        <p:spPr bwMode="auto">
          <a:xfrm>
            <a:off x="7096953" y="4179357"/>
            <a:ext cx="197519" cy="4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Line 1364"/>
          <p:cNvSpPr>
            <a:spLocks noChangeShapeType="1"/>
          </p:cNvSpPr>
          <p:nvPr/>
        </p:nvSpPr>
        <p:spPr bwMode="auto">
          <a:xfrm flipH="1" flipV="1">
            <a:off x="7288309" y="3886605"/>
            <a:ext cx="3396" cy="292756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Rectangle 1059"/>
          <p:cNvSpPr>
            <a:spLocks noChangeArrowheads="1"/>
          </p:cNvSpPr>
          <p:nvPr/>
        </p:nvSpPr>
        <p:spPr bwMode="auto">
          <a:xfrm>
            <a:off x="4161329" y="2624696"/>
            <a:ext cx="260506" cy="149805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2" name="Line 1267"/>
          <p:cNvSpPr>
            <a:spLocks noChangeShapeType="1"/>
          </p:cNvSpPr>
          <p:nvPr/>
        </p:nvSpPr>
        <p:spPr bwMode="auto">
          <a:xfrm>
            <a:off x="4588224" y="2699597"/>
            <a:ext cx="1561286" cy="78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Line 1295"/>
          <p:cNvSpPr>
            <a:spLocks noChangeShapeType="1"/>
          </p:cNvSpPr>
          <p:nvPr/>
        </p:nvSpPr>
        <p:spPr bwMode="auto">
          <a:xfrm flipH="1">
            <a:off x="4933546" y="2454763"/>
            <a:ext cx="155878" cy="169934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1297"/>
          <p:cNvSpPr>
            <a:spLocks noChangeShapeType="1"/>
          </p:cNvSpPr>
          <p:nvPr/>
        </p:nvSpPr>
        <p:spPr bwMode="auto">
          <a:xfrm flipV="1">
            <a:off x="5089425" y="2454761"/>
            <a:ext cx="693330" cy="7481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1310"/>
          <p:cNvSpPr>
            <a:spLocks noChangeShapeType="1"/>
          </p:cNvSpPr>
          <p:nvPr/>
        </p:nvSpPr>
        <p:spPr bwMode="auto">
          <a:xfrm flipH="1" flipV="1">
            <a:off x="7048709" y="2446928"/>
            <a:ext cx="5936" cy="838509"/>
          </a:xfrm>
          <a:prstGeom prst="line">
            <a:avLst/>
          </a:prstGeom>
          <a:noFill/>
          <a:ln w="508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Line 1330"/>
          <p:cNvSpPr>
            <a:spLocks noChangeShapeType="1"/>
          </p:cNvSpPr>
          <p:nvPr/>
        </p:nvSpPr>
        <p:spPr bwMode="auto">
          <a:xfrm flipH="1" flipV="1">
            <a:off x="6725341" y="2700377"/>
            <a:ext cx="205971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Line 1331"/>
          <p:cNvSpPr>
            <a:spLocks noChangeShapeType="1"/>
          </p:cNvSpPr>
          <p:nvPr/>
        </p:nvSpPr>
        <p:spPr bwMode="auto">
          <a:xfrm flipV="1">
            <a:off x="6926522" y="2603046"/>
            <a:ext cx="102736" cy="99176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1350"/>
          <p:cNvSpPr>
            <a:spLocks noChangeShapeType="1"/>
          </p:cNvSpPr>
          <p:nvPr/>
        </p:nvSpPr>
        <p:spPr bwMode="auto">
          <a:xfrm>
            <a:off x="4588226" y="3160412"/>
            <a:ext cx="163851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Rectangle 1238"/>
          <p:cNvSpPr>
            <a:spLocks noChangeArrowheads="1"/>
          </p:cNvSpPr>
          <p:nvPr/>
        </p:nvSpPr>
        <p:spPr bwMode="auto">
          <a:xfrm>
            <a:off x="5241351" y="2602020"/>
            <a:ext cx="408680" cy="18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" dirty="0" smtClean="0"/>
              <a:t>BPF f</a:t>
            </a:r>
            <a:r>
              <a:rPr lang="en-US" sz="600" baseline="-25000" dirty="0" smtClean="0"/>
              <a:t>lock</a:t>
            </a:r>
            <a:endParaRPr lang="de-DE" sz="600" baseline="-25000" dirty="0"/>
          </a:p>
        </p:txBody>
      </p:sp>
      <p:sp>
        <p:nvSpPr>
          <p:cNvPr id="121" name="Rectangle 1238"/>
          <p:cNvSpPr>
            <a:spLocks noChangeArrowheads="1"/>
          </p:cNvSpPr>
          <p:nvPr/>
        </p:nvSpPr>
        <p:spPr bwMode="auto">
          <a:xfrm>
            <a:off x="4688651" y="2602924"/>
            <a:ext cx="462416" cy="18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" dirty="0" smtClean="0"/>
              <a:t>CPL. 10dB</a:t>
            </a:r>
            <a:endParaRPr lang="de-DE" sz="600" dirty="0"/>
          </a:p>
        </p:txBody>
      </p:sp>
      <p:sp>
        <p:nvSpPr>
          <p:cNvPr id="122" name="Rectangle 1238"/>
          <p:cNvSpPr>
            <a:spLocks noChangeArrowheads="1"/>
          </p:cNvSpPr>
          <p:nvPr/>
        </p:nvSpPr>
        <p:spPr bwMode="auto">
          <a:xfrm>
            <a:off x="5237422" y="2364707"/>
            <a:ext cx="408680" cy="18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" dirty="0"/>
              <a:t>L</a:t>
            </a:r>
            <a:r>
              <a:rPr lang="en-US" sz="600" dirty="0" smtClean="0"/>
              <a:t>PF </a:t>
            </a:r>
            <a:r>
              <a:rPr lang="en-US" sz="600" dirty="0" err="1" smtClean="0"/>
              <a:t>f</a:t>
            </a:r>
            <a:r>
              <a:rPr lang="en-US" sz="600" baseline="-25000" dirty="0" err="1" smtClean="0"/>
              <a:t>ref</a:t>
            </a:r>
            <a:endParaRPr lang="de-DE" sz="600" dirty="0"/>
          </a:p>
        </p:txBody>
      </p:sp>
      <p:sp>
        <p:nvSpPr>
          <p:cNvPr id="123" name="Rectangle 1238"/>
          <p:cNvSpPr>
            <a:spLocks noChangeArrowheads="1"/>
          </p:cNvSpPr>
          <p:nvPr/>
        </p:nvSpPr>
        <p:spPr bwMode="auto">
          <a:xfrm>
            <a:off x="5703460" y="2602342"/>
            <a:ext cx="408680" cy="18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" dirty="0" smtClean="0"/>
              <a:t>RF </a:t>
            </a:r>
            <a:r>
              <a:rPr lang="en-US" sz="600" dirty="0" err="1" smtClean="0"/>
              <a:t>Ampl</a:t>
            </a:r>
            <a:r>
              <a:rPr lang="en-US" sz="600" dirty="0" smtClean="0"/>
              <a:t>.</a:t>
            </a:r>
            <a:endParaRPr lang="de-DE" sz="600" dirty="0"/>
          </a:p>
        </p:txBody>
      </p:sp>
      <p:sp>
        <p:nvSpPr>
          <p:cNvPr id="124" name="Rectangle 1238"/>
          <p:cNvSpPr>
            <a:spLocks noChangeArrowheads="1"/>
          </p:cNvSpPr>
          <p:nvPr/>
        </p:nvSpPr>
        <p:spPr bwMode="auto">
          <a:xfrm>
            <a:off x="5703460" y="2365344"/>
            <a:ext cx="408680" cy="18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" dirty="0" smtClean="0"/>
              <a:t>RF </a:t>
            </a:r>
            <a:r>
              <a:rPr lang="en-US" sz="600" dirty="0" err="1" smtClean="0"/>
              <a:t>Ampl</a:t>
            </a:r>
            <a:r>
              <a:rPr lang="en-US" sz="600" dirty="0" smtClean="0"/>
              <a:t>.</a:t>
            </a:r>
            <a:endParaRPr lang="de-DE" sz="600" dirty="0"/>
          </a:p>
        </p:txBody>
      </p:sp>
      <p:sp>
        <p:nvSpPr>
          <p:cNvPr id="125" name="Rectangle 1238"/>
          <p:cNvSpPr>
            <a:spLocks noChangeArrowheads="1"/>
          </p:cNvSpPr>
          <p:nvPr/>
        </p:nvSpPr>
        <p:spPr bwMode="auto">
          <a:xfrm>
            <a:off x="6149510" y="2596222"/>
            <a:ext cx="745152" cy="1866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" dirty="0" smtClean="0"/>
              <a:t>Down-converter</a:t>
            </a:r>
            <a:endParaRPr lang="de-DE" sz="600" dirty="0"/>
          </a:p>
        </p:txBody>
      </p:sp>
      <p:sp>
        <p:nvSpPr>
          <p:cNvPr id="127" name="Line 1364"/>
          <p:cNvSpPr>
            <a:spLocks noChangeShapeType="1"/>
          </p:cNvSpPr>
          <p:nvPr/>
        </p:nvSpPr>
        <p:spPr bwMode="auto">
          <a:xfrm flipV="1">
            <a:off x="5959946" y="2938580"/>
            <a:ext cx="498005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Rectangle 1059"/>
          <p:cNvSpPr>
            <a:spLocks noChangeArrowheads="1"/>
          </p:cNvSpPr>
          <p:nvPr/>
        </p:nvSpPr>
        <p:spPr bwMode="auto">
          <a:xfrm>
            <a:off x="4157648" y="3085510"/>
            <a:ext cx="260506" cy="149805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9" name="Rectangle 1059"/>
          <p:cNvSpPr>
            <a:spLocks noChangeArrowheads="1"/>
          </p:cNvSpPr>
          <p:nvPr/>
        </p:nvSpPr>
        <p:spPr bwMode="auto">
          <a:xfrm>
            <a:off x="4159920" y="3306150"/>
            <a:ext cx="260506" cy="149805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0" name="Rectangle 1238"/>
          <p:cNvSpPr>
            <a:spLocks noChangeArrowheads="1"/>
          </p:cNvSpPr>
          <p:nvPr/>
        </p:nvSpPr>
        <p:spPr bwMode="auto">
          <a:xfrm>
            <a:off x="4743734" y="3068707"/>
            <a:ext cx="739507" cy="41599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" dirty="0" smtClean="0"/>
              <a:t>Input stage</a:t>
            </a:r>
          </a:p>
          <a:p>
            <a:pPr algn="ctr"/>
            <a:r>
              <a:rPr lang="en-US" sz="600" dirty="0" smtClean="0"/>
              <a:t>DC/AC configurable</a:t>
            </a:r>
          </a:p>
          <a:p>
            <a:pPr algn="ctr"/>
            <a:r>
              <a:rPr lang="en-US" sz="600" dirty="0" smtClean="0"/>
              <a:t>+ Amplifier</a:t>
            </a:r>
            <a:endParaRPr lang="de-DE" sz="600" dirty="0"/>
          </a:p>
        </p:txBody>
      </p:sp>
      <p:sp>
        <p:nvSpPr>
          <p:cNvPr id="131" name="Line 1350"/>
          <p:cNvSpPr>
            <a:spLocks noChangeShapeType="1"/>
          </p:cNvSpPr>
          <p:nvPr/>
        </p:nvSpPr>
        <p:spPr bwMode="auto">
          <a:xfrm>
            <a:off x="4576850" y="3381052"/>
            <a:ext cx="163851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Line 1308"/>
          <p:cNvSpPr>
            <a:spLocks noChangeShapeType="1"/>
          </p:cNvSpPr>
          <p:nvPr/>
        </p:nvSpPr>
        <p:spPr bwMode="auto">
          <a:xfrm flipV="1">
            <a:off x="5497337" y="3158762"/>
            <a:ext cx="1392773" cy="165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" name="Group 1326"/>
          <p:cNvGrpSpPr>
            <a:grpSpLocks/>
          </p:cNvGrpSpPr>
          <p:nvPr/>
        </p:nvGrpSpPr>
        <p:grpSpPr bwMode="auto">
          <a:xfrm flipH="1">
            <a:off x="6748084" y="3051150"/>
            <a:ext cx="306561" cy="111992"/>
            <a:chOff x="1110" y="2784"/>
            <a:chExt cx="192" cy="69"/>
          </a:xfrm>
        </p:grpSpPr>
        <p:sp>
          <p:nvSpPr>
            <p:cNvPr id="138" name="Line 1327"/>
            <p:cNvSpPr>
              <a:spLocks noChangeShapeType="1"/>
            </p:cNvSpPr>
            <p:nvPr/>
          </p:nvSpPr>
          <p:spPr bwMode="auto">
            <a:xfrm>
              <a:off x="1173" y="2850"/>
              <a:ext cx="129" cy="0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1328"/>
            <p:cNvSpPr>
              <a:spLocks noChangeShapeType="1"/>
            </p:cNvSpPr>
            <p:nvPr/>
          </p:nvSpPr>
          <p:spPr bwMode="auto">
            <a:xfrm flipH="1" flipV="1">
              <a:off x="1110" y="2784"/>
              <a:ext cx="66" cy="69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" name="Line 1308"/>
          <p:cNvSpPr>
            <a:spLocks noChangeShapeType="1"/>
          </p:cNvSpPr>
          <p:nvPr/>
        </p:nvSpPr>
        <p:spPr bwMode="auto">
          <a:xfrm flipV="1">
            <a:off x="5485961" y="3386226"/>
            <a:ext cx="1392773" cy="165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5" name="Group 1326"/>
          <p:cNvGrpSpPr>
            <a:grpSpLocks/>
          </p:cNvGrpSpPr>
          <p:nvPr/>
        </p:nvGrpSpPr>
        <p:grpSpPr bwMode="auto">
          <a:xfrm flipH="1">
            <a:off x="6729884" y="3279088"/>
            <a:ext cx="306561" cy="111992"/>
            <a:chOff x="1110" y="2784"/>
            <a:chExt cx="192" cy="69"/>
          </a:xfrm>
        </p:grpSpPr>
        <p:sp>
          <p:nvSpPr>
            <p:cNvPr id="136" name="Line 1327"/>
            <p:cNvSpPr>
              <a:spLocks noChangeShapeType="1"/>
            </p:cNvSpPr>
            <p:nvPr/>
          </p:nvSpPr>
          <p:spPr bwMode="auto">
            <a:xfrm>
              <a:off x="1173" y="2850"/>
              <a:ext cx="129" cy="0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1328"/>
            <p:cNvSpPr>
              <a:spLocks noChangeShapeType="1"/>
            </p:cNvSpPr>
            <p:nvPr/>
          </p:nvSpPr>
          <p:spPr bwMode="auto">
            <a:xfrm flipH="1" flipV="1">
              <a:off x="1110" y="2784"/>
              <a:ext cx="66" cy="69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" name="Line 1310"/>
          <p:cNvSpPr>
            <a:spLocks noChangeShapeType="1"/>
          </p:cNvSpPr>
          <p:nvPr/>
        </p:nvSpPr>
        <p:spPr bwMode="auto">
          <a:xfrm flipH="1">
            <a:off x="7046886" y="1738383"/>
            <a:ext cx="872" cy="850242"/>
          </a:xfrm>
          <a:prstGeom prst="line">
            <a:avLst/>
          </a:prstGeom>
          <a:noFill/>
          <a:ln w="508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Line 1308"/>
          <p:cNvSpPr>
            <a:spLocks noChangeShapeType="1"/>
          </p:cNvSpPr>
          <p:nvPr/>
        </p:nvSpPr>
        <p:spPr bwMode="auto">
          <a:xfrm flipV="1">
            <a:off x="6117376" y="2458501"/>
            <a:ext cx="911882" cy="3741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Text Box 1417"/>
          <p:cNvSpPr txBox="1">
            <a:spLocks noChangeArrowheads="1"/>
          </p:cNvSpPr>
          <p:nvPr/>
        </p:nvSpPr>
        <p:spPr bwMode="auto">
          <a:xfrm>
            <a:off x="7156262" y="1463204"/>
            <a:ext cx="1072962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sz="500" b="1" dirty="0">
                <a:solidFill>
                  <a:srgbClr val="DDDDDD"/>
                </a:solidFill>
              </a:rPr>
              <a:t>AC Ports </a:t>
            </a:r>
            <a:r>
              <a:rPr lang="de-DE" sz="500" b="1" dirty="0" smtClean="0">
                <a:solidFill>
                  <a:srgbClr val="DDDDDD"/>
                </a:solidFill>
              </a:rPr>
              <a:t>5-7</a:t>
            </a:r>
            <a:endParaRPr lang="de-DE" sz="500" b="1" dirty="0">
              <a:solidFill>
                <a:srgbClr val="DDDDDD"/>
              </a:solidFill>
            </a:endParaRPr>
          </a:p>
        </p:txBody>
      </p:sp>
      <p:sp>
        <p:nvSpPr>
          <p:cNvPr id="143" name="Text Box 1402"/>
          <p:cNvSpPr txBox="1">
            <a:spLocks noChangeArrowheads="1"/>
          </p:cNvSpPr>
          <p:nvPr/>
        </p:nvSpPr>
        <p:spPr bwMode="auto">
          <a:xfrm>
            <a:off x="3678149" y="3701099"/>
            <a:ext cx="66970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00" dirty="0" smtClean="0"/>
              <a:t>DAC1-4</a:t>
            </a:r>
            <a:endParaRPr lang="de-DE" sz="900" dirty="0"/>
          </a:p>
        </p:txBody>
      </p:sp>
      <p:sp>
        <p:nvSpPr>
          <p:cNvPr id="144" name="Rectangle 1059"/>
          <p:cNvSpPr>
            <a:spLocks noChangeArrowheads="1"/>
          </p:cNvSpPr>
          <p:nvPr/>
        </p:nvSpPr>
        <p:spPr bwMode="auto">
          <a:xfrm>
            <a:off x="4246256" y="3677351"/>
            <a:ext cx="169618" cy="102180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5" name="Rectangle 1059"/>
          <p:cNvSpPr>
            <a:spLocks noChangeArrowheads="1"/>
          </p:cNvSpPr>
          <p:nvPr/>
        </p:nvSpPr>
        <p:spPr bwMode="auto">
          <a:xfrm>
            <a:off x="4236731" y="3839276"/>
            <a:ext cx="169618" cy="102180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6" name="Text Box 1402"/>
          <p:cNvSpPr txBox="1">
            <a:spLocks noChangeArrowheads="1"/>
          </p:cNvSpPr>
          <p:nvPr/>
        </p:nvSpPr>
        <p:spPr bwMode="auto">
          <a:xfrm>
            <a:off x="3964953" y="1252465"/>
            <a:ext cx="49882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900" dirty="0" smtClean="0"/>
              <a:t>PD in</a:t>
            </a:r>
            <a:endParaRPr lang="de-DE" sz="900" dirty="0"/>
          </a:p>
        </p:txBody>
      </p:sp>
      <p:sp>
        <p:nvSpPr>
          <p:cNvPr id="147" name="Text Box 1402"/>
          <p:cNvSpPr txBox="1">
            <a:spLocks noChangeArrowheads="1"/>
          </p:cNvSpPr>
          <p:nvPr/>
        </p:nvSpPr>
        <p:spPr bwMode="auto">
          <a:xfrm>
            <a:off x="3946174" y="1717590"/>
            <a:ext cx="49882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900" dirty="0" smtClean="0"/>
              <a:t>DET1</a:t>
            </a:r>
            <a:endParaRPr lang="de-DE" sz="900" dirty="0"/>
          </a:p>
        </p:txBody>
      </p:sp>
      <p:sp>
        <p:nvSpPr>
          <p:cNvPr id="148" name="Text Box 1402"/>
          <p:cNvSpPr txBox="1">
            <a:spLocks noChangeArrowheads="1"/>
          </p:cNvSpPr>
          <p:nvPr/>
        </p:nvSpPr>
        <p:spPr bwMode="auto">
          <a:xfrm>
            <a:off x="3936615" y="2241175"/>
            <a:ext cx="49882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900" dirty="0" smtClean="0"/>
              <a:t>DET2</a:t>
            </a:r>
            <a:endParaRPr lang="de-DE" sz="900" dirty="0"/>
          </a:p>
        </p:txBody>
      </p:sp>
      <p:sp>
        <p:nvSpPr>
          <p:cNvPr id="149" name="Text Box 1402"/>
          <p:cNvSpPr txBox="1">
            <a:spLocks noChangeArrowheads="1"/>
          </p:cNvSpPr>
          <p:nvPr/>
        </p:nvSpPr>
        <p:spPr bwMode="auto">
          <a:xfrm>
            <a:off x="3946056" y="2433839"/>
            <a:ext cx="49882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900" dirty="0" smtClean="0"/>
              <a:t>PD in</a:t>
            </a:r>
            <a:endParaRPr lang="de-DE" sz="900" dirty="0"/>
          </a:p>
        </p:txBody>
      </p:sp>
      <p:sp>
        <p:nvSpPr>
          <p:cNvPr id="150" name="Text Box 1402"/>
          <p:cNvSpPr txBox="1">
            <a:spLocks noChangeArrowheads="1"/>
          </p:cNvSpPr>
          <p:nvPr/>
        </p:nvSpPr>
        <p:spPr bwMode="auto">
          <a:xfrm>
            <a:off x="3927277" y="2898964"/>
            <a:ext cx="49882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900" dirty="0" smtClean="0"/>
              <a:t>DET1</a:t>
            </a:r>
            <a:endParaRPr lang="de-DE" sz="900" dirty="0"/>
          </a:p>
        </p:txBody>
      </p:sp>
      <p:sp>
        <p:nvSpPr>
          <p:cNvPr id="151" name="Text Box 1402"/>
          <p:cNvSpPr txBox="1">
            <a:spLocks noChangeArrowheads="1"/>
          </p:cNvSpPr>
          <p:nvPr/>
        </p:nvSpPr>
        <p:spPr bwMode="auto">
          <a:xfrm>
            <a:off x="3917718" y="3422549"/>
            <a:ext cx="49882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900" dirty="0" smtClean="0"/>
              <a:t>DET2</a:t>
            </a:r>
            <a:endParaRPr lang="de-DE" sz="900" dirty="0"/>
          </a:p>
        </p:txBody>
      </p:sp>
      <p:pic>
        <p:nvPicPr>
          <p:cNvPr id="161" name="Picture 1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54432"/>
            <a:ext cx="2061037" cy="1374025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31" y="5048250"/>
            <a:ext cx="3054672" cy="992145"/>
          </a:xfrm>
          <a:prstGeom prst="rect">
            <a:avLst/>
          </a:prstGeom>
        </p:spPr>
      </p:pic>
      <p:sp>
        <p:nvSpPr>
          <p:cNvPr id="164" name="Rectangle 1238"/>
          <p:cNvSpPr>
            <a:spLocks noChangeArrowheads="1"/>
          </p:cNvSpPr>
          <p:nvPr/>
        </p:nvSpPr>
        <p:spPr bwMode="auto">
          <a:xfrm>
            <a:off x="4743734" y="3577625"/>
            <a:ext cx="739507" cy="41599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600" dirty="0" err="1" smtClean="0"/>
              <a:t>Conditioning</a:t>
            </a:r>
            <a:endParaRPr lang="de-DE" sz="600" dirty="0"/>
          </a:p>
          <a:p>
            <a:pPr algn="ctr"/>
            <a:r>
              <a:rPr lang="de-DE" sz="600" dirty="0" smtClean="0"/>
              <a:t>Circuit</a:t>
            </a:r>
            <a:endParaRPr lang="de-DE" sz="600" dirty="0"/>
          </a:p>
        </p:txBody>
      </p:sp>
      <p:sp>
        <p:nvSpPr>
          <p:cNvPr id="165" name="Line 1350"/>
          <p:cNvSpPr>
            <a:spLocks noChangeShapeType="1"/>
          </p:cNvSpPr>
          <p:nvPr/>
        </p:nvSpPr>
        <p:spPr bwMode="auto">
          <a:xfrm>
            <a:off x="4576850" y="3728441"/>
            <a:ext cx="163851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" name="Line 1350"/>
          <p:cNvSpPr>
            <a:spLocks noChangeShapeType="1"/>
          </p:cNvSpPr>
          <p:nvPr/>
        </p:nvSpPr>
        <p:spPr bwMode="auto">
          <a:xfrm>
            <a:off x="4576850" y="3886605"/>
            <a:ext cx="163851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" name="Line 1364"/>
          <p:cNvSpPr>
            <a:spLocks noChangeShapeType="1"/>
          </p:cNvSpPr>
          <p:nvPr/>
        </p:nvSpPr>
        <p:spPr bwMode="auto">
          <a:xfrm flipV="1">
            <a:off x="6457951" y="1602652"/>
            <a:ext cx="0" cy="162269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" name="Line 1364"/>
          <p:cNvSpPr>
            <a:spLocks noChangeShapeType="1"/>
          </p:cNvSpPr>
          <p:nvPr/>
        </p:nvSpPr>
        <p:spPr bwMode="auto">
          <a:xfrm flipV="1">
            <a:off x="6457951" y="2774501"/>
            <a:ext cx="0" cy="162269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" name="Line 1310"/>
          <p:cNvSpPr>
            <a:spLocks noChangeShapeType="1"/>
          </p:cNvSpPr>
          <p:nvPr/>
        </p:nvSpPr>
        <p:spPr bwMode="auto">
          <a:xfrm flipH="1" flipV="1">
            <a:off x="7134903" y="1847610"/>
            <a:ext cx="1202661" cy="0"/>
          </a:xfrm>
          <a:prstGeom prst="line">
            <a:avLst/>
          </a:prstGeom>
          <a:noFill/>
          <a:ln w="508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" name="Line 1310"/>
          <p:cNvSpPr>
            <a:spLocks noChangeShapeType="1"/>
          </p:cNvSpPr>
          <p:nvPr/>
        </p:nvSpPr>
        <p:spPr bwMode="auto">
          <a:xfrm flipH="1">
            <a:off x="7132197" y="1846569"/>
            <a:ext cx="5415" cy="1931921"/>
          </a:xfrm>
          <a:prstGeom prst="line">
            <a:avLst/>
          </a:prstGeom>
          <a:noFill/>
          <a:ln w="508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" name="Line 1310"/>
          <p:cNvSpPr>
            <a:spLocks noChangeShapeType="1"/>
          </p:cNvSpPr>
          <p:nvPr/>
        </p:nvSpPr>
        <p:spPr bwMode="auto">
          <a:xfrm>
            <a:off x="5485960" y="3777637"/>
            <a:ext cx="1651651" cy="1894"/>
          </a:xfrm>
          <a:prstGeom prst="line">
            <a:avLst/>
          </a:prstGeom>
          <a:noFill/>
          <a:ln w="508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" name="Text Box 1417"/>
          <p:cNvSpPr txBox="1">
            <a:spLocks noChangeArrowheads="1"/>
          </p:cNvSpPr>
          <p:nvPr/>
        </p:nvSpPr>
        <p:spPr bwMode="auto">
          <a:xfrm>
            <a:off x="5881093" y="3616460"/>
            <a:ext cx="1072962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sz="500" b="1" dirty="0" smtClean="0">
                <a:solidFill>
                  <a:srgbClr val="DDDDDD"/>
                </a:solidFill>
              </a:rPr>
              <a:t>DAC 0..3</a:t>
            </a:r>
            <a:endParaRPr lang="de-DE" sz="500" b="1" dirty="0">
              <a:solidFill>
                <a:srgbClr val="DDDDDD"/>
              </a:solidFill>
            </a:endParaRPr>
          </a:p>
        </p:txBody>
      </p:sp>
      <p:sp>
        <p:nvSpPr>
          <p:cNvPr id="173" name="Text Box 1417"/>
          <p:cNvSpPr txBox="1">
            <a:spLocks noChangeArrowheads="1"/>
          </p:cNvSpPr>
          <p:nvPr/>
        </p:nvSpPr>
        <p:spPr bwMode="auto">
          <a:xfrm>
            <a:off x="7082326" y="1673912"/>
            <a:ext cx="1072962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sz="500" b="1" dirty="0" smtClean="0">
                <a:solidFill>
                  <a:srgbClr val="DDDDDD"/>
                </a:solidFill>
              </a:rPr>
              <a:t>DAC 0..3</a:t>
            </a:r>
            <a:endParaRPr lang="de-DE" sz="500" b="1" dirty="0">
              <a:solidFill>
                <a:srgbClr val="DDDDDD"/>
              </a:solidFill>
            </a:endParaRPr>
          </a:p>
        </p:txBody>
      </p:sp>
      <p:sp>
        <p:nvSpPr>
          <p:cNvPr id="174" name="Content Placeholder 173"/>
          <p:cNvSpPr>
            <a:spLocks noGrp="1"/>
          </p:cNvSpPr>
          <p:nvPr>
            <p:ph idx="1"/>
          </p:nvPr>
        </p:nvSpPr>
        <p:spPr>
          <a:xfrm>
            <a:off x="4056871" y="4776551"/>
            <a:ext cx="4745817" cy="1263844"/>
          </a:xfrm>
        </p:spPr>
        <p:txBody>
          <a:bodyPr/>
          <a:lstStyle/>
          <a:p>
            <a:r>
              <a:rPr lang="en-US" dirty="0" smtClean="0"/>
              <a:t>Merge 19” RF detection and RTM detection to a single RTM unit.</a:t>
            </a:r>
          </a:p>
          <a:p>
            <a:r>
              <a:rPr lang="en-US" dirty="0" smtClean="0"/>
              <a:t>Design is in progress.</a:t>
            </a:r>
            <a:endParaRPr lang="en-US" dirty="0"/>
          </a:p>
        </p:txBody>
      </p:sp>
      <p:sp>
        <p:nvSpPr>
          <p:cNvPr id="179" name="Rectangle 178"/>
          <p:cNvSpPr/>
          <p:nvPr/>
        </p:nvSpPr>
        <p:spPr>
          <a:xfrm>
            <a:off x="82556" y="2558148"/>
            <a:ext cx="4700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LO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19931" y="935599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RF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3153399" y="1348413"/>
            <a:ext cx="3674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I</a:t>
            </a:r>
            <a:r>
              <a:rPr lang="en-US" b="1" dirty="0" smtClean="0">
                <a:solidFill>
                  <a:srgbClr val="FFC000"/>
                </a:solidFill>
              </a:rPr>
              <a:t>F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82" name="Rectangle 181"/>
          <p:cNvSpPr/>
          <p:nvPr/>
        </p:nvSpPr>
        <p:spPr bwMode="auto">
          <a:xfrm>
            <a:off x="160020" y="3422549"/>
            <a:ext cx="3246120" cy="297825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916836" y="6055367"/>
            <a:ext cx="12795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19” RF </a:t>
            </a:r>
            <a:r>
              <a:rPr lang="en-US" dirty="0" smtClean="0"/>
              <a:t>Box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50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Digitalization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Signal Processing</a:t>
            </a:r>
            <a:r>
              <a:rPr lang="de-DE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0160" y="924463"/>
            <a:ext cx="3422968" cy="2332750"/>
          </a:xfrm>
        </p:spPr>
        <p:txBody>
          <a:bodyPr/>
          <a:lstStyle/>
          <a:p>
            <a:r>
              <a:rPr lang="en-US" sz="1800" dirty="0" smtClean="0"/>
              <a:t>10 channel, 16 bit digitizer (AC or DC coupled) – low noise design.</a:t>
            </a:r>
          </a:p>
          <a:p>
            <a:r>
              <a:rPr lang="en-US" dirty="0" smtClean="0"/>
              <a:t>Up to 130 MSPS</a:t>
            </a:r>
          </a:p>
          <a:p>
            <a:r>
              <a:rPr lang="en-US" dirty="0" err="1" smtClean="0"/>
              <a:t>Virtex</a:t>
            </a:r>
            <a:r>
              <a:rPr lang="en-US" dirty="0" smtClean="0"/>
              <a:t> 6</a:t>
            </a:r>
          </a:p>
          <a:p>
            <a:r>
              <a:rPr lang="en-US" dirty="0" smtClean="0"/>
              <a:t>2 DACs</a:t>
            </a:r>
          </a:p>
          <a:p>
            <a:r>
              <a:rPr lang="en-US" dirty="0" smtClean="0"/>
              <a:t>DDR3 2 </a:t>
            </a:r>
            <a:r>
              <a:rPr lang="en-US" dirty="0" err="1" smtClean="0"/>
              <a:t>Gbyte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5" y="4099559"/>
            <a:ext cx="5533033" cy="207129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68340" y="3725300"/>
            <a:ext cx="3322320" cy="20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dirty="0" smtClean="0"/>
              <a:t>I/Q detection</a:t>
            </a:r>
          </a:p>
          <a:p>
            <a:r>
              <a:rPr lang="en-US" sz="1200" dirty="0" smtClean="0"/>
              <a:t>NCO can be swept externally</a:t>
            </a:r>
          </a:p>
          <a:p>
            <a:r>
              <a:rPr lang="en-US" sz="1200" dirty="0" smtClean="0"/>
              <a:t>CORDIC</a:t>
            </a:r>
          </a:p>
          <a:p>
            <a:r>
              <a:rPr lang="en-US" sz="1200" dirty="0" smtClean="0"/>
              <a:t>Locking on the phase component</a:t>
            </a:r>
          </a:p>
          <a:p>
            <a:r>
              <a:rPr lang="en-US" sz="1200" dirty="0" smtClean="0"/>
              <a:t>Internal IIR for Notch (</a:t>
            </a:r>
            <a:r>
              <a:rPr lang="en-US" sz="1200" dirty="0" err="1" smtClean="0"/>
              <a:t>piezo</a:t>
            </a:r>
            <a:r>
              <a:rPr lang="en-US" sz="1200" dirty="0" smtClean="0"/>
              <a:t> resonance suppression)</a:t>
            </a:r>
          </a:p>
          <a:p>
            <a:r>
              <a:rPr lang="en-US" sz="1200" dirty="0" smtClean="0"/>
              <a:t>PI controller</a:t>
            </a:r>
          </a:p>
          <a:p>
            <a:r>
              <a:rPr lang="en-US" sz="1200" dirty="0" smtClean="0"/>
              <a:t>Feed-forward table</a:t>
            </a:r>
          </a:p>
          <a:p>
            <a:r>
              <a:rPr lang="en-US" sz="1200" dirty="0" smtClean="0"/>
              <a:t>Phase shifter for locked phase settings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1337901" y="924463"/>
            <a:ext cx="3401739" cy="3009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 bwMode="auto">
          <a:xfrm>
            <a:off x="1165860" y="1630680"/>
            <a:ext cx="92964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095500" y="1684020"/>
            <a:ext cx="0" cy="3886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2186940" y="2225040"/>
            <a:ext cx="655320" cy="4419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165860" y="3009900"/>
            <a:ext cx="134874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3215640" y="2667000"/>
            <a:ext cx="525780" cy="152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3931920" y="2362200"/>
            <a:ext cx="746760" cy="2438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23"/>
          <p:cNvSpPr/>
          <p:nvPr/>
        </p:nvSpPr>
        <p:spPr>
          <a:xfrm rot="16200000">
            <a:off x="320421" y="2815049"/>
            <a:ext cx="12442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C000"/>
                </a:solidFill>
              </a:rPr>
              <a:t>PCIe</a:t>
            </a:r>
            <a:r>
              <a:rPr lang="en-US" b="1" dirty="0" smtClean="0">
                <a:solidFill>
                  <a:srgbClr val="FFC000"/>
                </a:solidFill>
              </a:rPr>
              <a:t> &amp; </a:t>
            </a:r>
            <a:r>
              <a:rPr lang="en-US" b="1" dirty="0" err="1" smtClean="0">
                <a:solidFill>
                  <a:srgbClr val="FFC000"/>
                </a:solidFill>
              </a:rPr>
              <a:t>PtP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0606" y="1461403"/>
            <a:ext cx="6078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IF in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30680" y="2192923"/>
            <a:ext cx="6270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ADC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61908" y="2753012"/>
            <a:ext cx="7537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FPGA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70910" y="2328446"/>
            <a:ext cx="6270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DAC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5539" y="874315"/>
            <a:ext cx="11528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SIS8300-L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114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 Transmission</a:t>
            </a:r>
            <a:r>
              <a:rPr lang="de-DE" dirty="0" smtClean="0">
                <a:solidFill>
                  <a:srgbClr val="FFFF00"/>
                </a:solidFill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241" y="1907539"/>
            <a:ext cx="3636328" cy="3258821"/>
          </a:xfrm>
        </p:spPr>
        <p:txBody>
          <a:bodyPr/>
          <a:lstStyle/>
          <a:p>
            <a:r>
              <a:rPr lang="en-US" sz="1800" dirty="0" smtClean="0"/>
              <a:t>Loop delay &lt; 2us </a:t>
            </a:r>
          </a:p>
          <a:p>
            <a:pPr lvl="1"/>
            <a:r>
              <a:rPr lang="en-US" sz="1200" dirty="0" smtClean="0"/>
              <a:t>enough for ~60 kHz closed-loop bandwidth</a:t>
            </a:r>
            <a:r>
              <a:rPr lang="en-US" sz="1400" dirty="0" smtClean="0"/>
              <a:t>.</a:t>
            </a:r>
          </a:p>
          <a:p>
            <a:r>
              <a:rPr lang="en-US" sz="1800" dirty="0" err="1" smtClean="0"/>
              <a:t>PCIe</a:t>
            </a:r>
            <a:r>
              <a:rPr lang="en-US" sz="1800" dirty="0" smtClean="0"/>
              <a:t> links and Point-to-point links run at 2.5 </a:t>
            </a:r>
            <a:r>
              <a:rPr lang="en-US" sz="1800" dirty="0" err="1" smtClean="0"/>
              <a:t>Gbps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SPIs between FPGAs run at 62.5 </a:t>
            </a:r>
            <a:r>
              <a:rPr lang="en-US" sz="1800" dirty="0" err="1" smtClean="0"/>
              <a:t>MHz.</a:t>
            </a:r>
            <a:endParaRPr lang="en-US" sz="1800" dirty="0" smtClean="0"/>
          </a:p>
          <a:p>
            <a:r>
              <a:rPr lang="en-US" sz="1800" dirty="0" smtClean="0"/>
              <a:t> SPI for DACs runs at 500kSPS.</a:t>
            </a:r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1" y="939951"/>
            <a:ext cx="4851165" cy="455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7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053"/>
          <p:cNvSpPr/>
          <p:nvPr/>
        </p:nvSpPr>
        <p:spPr bwMode="auto">
          <a:xfrm>
            <a:off x="284790" y="5688641"/>
            <a:ext cx="4700461" cy="378784"/>
          </a:xfrm>
          <a:prstGeom prst="rect">
            <a:avLst/>
          </a:prstGeom>
          <a:solidFill>
            <a:schemeClr val="accent1">
              <a:alpha val="1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DRTM-PZT4</a:t>
            </a:r>
            <a:r>
              <a:rPr lang="de-DE" dirty="0" smtClean="0">
                <a:solidFill>
                  <a:srgbClr val="FFFF00"/>
                </a:solidFill>
              </a:rPr>
              <a:t>.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68875" y="1008380"/>
            <a:ext cx="4106545" cy="4792663"/>
          </a:xfrm>
        </p:spPr>
        <p:txBody>
          <a:bodyPr/>
          <a:lstStyle/>
          <a:p>
            <a:r>
              <a:rPr lang="en-US" sz="1400" dirty="0" smtClean="0"/>
              <a:t>Main applications</a:t>
            </a:r>
            <a:r>
              <a:rPr lang="pl-PL" sz="1400" dirty="0" smtClean="0"/>
              <a:t>:</a:t>
            </a:r>
          </a:p>
          <a:p>
            <a:pPr lvl="1"/>
            <a:r>
              <a:rPr lang="pl-PL" sz="1100" dirty="0" smtClean="0"/>
              <a:t>Cavity fine tuning using piezo elements (e.g. </a:t>
            </a:r>
            <a:r>
              <a:rPr lang="pl-PL" sz="1100" dirty="0"/>
              <a:t>f</a:t>
            </a:r>
            <a:r>
              <a:rPr lang="pl-PL" sz="1100" dirty="0" smtClean="0"/>
              <a:t>or Lorentz force detuning compensation or microphonics noise rejection)</a:t>
            </a:r>
          </a:p>
          <a:p>
            <a:pPr lvl="1"/>
            <a:r>
              <a:rPr lang="pl-PL" sz="1100" dirty="0" smtClean="0"/>
              <a:t>Synchronizaton of pulsed lasers to RF</a:t>
            </a:r>
            <a:r>
              <a:rPr lang="en-US" sz="1100" dirty="0" smtClean="0"/>
              <a:t> </a:t>
            </a:r>
            <a:r>
              <a:rPr lang="pl-PL" sz="1100" dirty="0" smtClean="0"/>
              <a:t>source</a:t>
            </a:r>
          </a:p>
          <a:p>
            <a:pPr lvl="1"/>
            <a:r>
              <a:rPr lang="pl-PL" sz="1100" dirty="0" smtClean="0"/>
              <a:t>Stabilization of the fiber links that provide synchronization signal over the accelerator machine</a:t>
            </a:r>
          </a:p>
          <a:p>
            <a:r>
              <a:rPr lang="en-US" sz="1400" dirty="0" smtClean="0"/>
              <a:t>Main features</a:t>
            </a:r>
            <a:r>
              <a:rPr lang="pl-PL" sz="1400" dirty="0" smtClean="0"/>
              <a:t>:</a:t>
            </a:r>
          </a:p>
          <a:p>
            <a:pPr lvl="1"/>
            <a:r>
              <a:rPr lang="en-US" sz="1100" dirty="0"/>
              <a:t>S</a:t>
            </a:r>
            <a:r>
              <a:rPr lang="pl-PL" sz="1100" dirty="0" smtClean="0"/>
              <a:t>imultanouse driving and sensing of 4 piezo actuators and sensors</a:t>
            </a:r>
            <a:r>
              <a:rPr lang="en-US" sz="1100" dirty="0" smtClean="0"/>
              <a:t>.</a:t>
            </a:r>
            <a:endParaRPr lang="pl-PL" sz="1100" dirty="0" smtClean="0"/>
          </a:p>
          <a:p>
            <a:pPr lvl="1"/>
            <a:r>
              <a:rPr lang="pl-PL" sz="1100" dirty="0" smtClean="0"/>
              <a:t>It provide</a:t>
            </a:r>
            <a:r>
              <a:rPr lang="en-US" sz="1100" dirty="0" smtClean="0"/>
              <a:t>s the</a:t>
            </a:r>
            <a:r>
              <a:rPr lang="pl-PL" sz="1100" dirty="0" smtClean="0"/>
              <a:t> possibility of us</a:t>
            </a:r>
            <a:r>
              <a:rPr lang="en-US" sz="1100" dirty="0" smtClean="0"/>
              <a:t>age of</a:t>
            </a:r>
            <a:r>
              <a:rPr lang="pl-PL" sz="1100" dirty="0" smtClean="0"/>
              <a:t> internal or external power supply for the power amplifiers</a:t>
            </a:r>
            <a:r>
              <a:rPr lang="en-US" sz="1100" dirty="0" smtClean="0"/>
              <a:t>.</a:t>
            </a:r>
            <a:endParaRPr lang="pl-PL" sz="1100" dirty="0" smtClean="0"/>
          </a:p>
          <a:p>
            <a:pPr lvl="1"/>
            <a:r>
              <a:rPr lang="pl-PL" sz="1100" dirty="0" smtClean="0"/>
              <a:t>It provide</a:t>
            </a:r>
            <a:r>
              <a:rPr lang="en-US" sz="1100" dirty="0" smtClean="0"/>
              <a:t>s</a:t>
            </a:r>
            <a:r>
              <a:rPr lang="pl-PL" sz="1100" dirty="0" smtClean="0"/>
              <a:t> external interlock input signal to disable the power amplifiers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</a:p>
          <a:p>
            <a:pPr lvl="1"/>
            <a:r>
              <a:rPr lang="pl-PL" sz="1100" dirty="0" smtClean="0"/>
              <a:t>The modue </a:t>
            </a:r>
            <a:r>
              <a:rPr lang="en-US" sz="1100" dirty="0" smtClean="0"/>
              <a:t>is</a:t>
            </a:r>
            <a:r>
              <a:rPr lang="pl-PL" sz="1100" dirty="0" smtClean="0"/>
              <a:t> </a:t>
            </a:r>
            <a:r>
              <a:rPr lang="en-US" sz="1100" dirty="0" smtClean="0"/>
              <a:t>en</a:t>
            </a:r>
            <a:r>
              <a:rPr lang="pl-PL" sz="1100" dirty="0" smtClean="0"/>
              <a:t>closed inside</a:t>
            </a:r>
            <a:r>
              <a:rPr lang="en-US" sz="1100" dirty="0" smtClean="0"/>
              <a:t> a</a:t>
            </a:r>
            <a:r>
              <a:rPr lang="pl-PL" sz="1100" dirty="0" smtClean="0"/>
              <a:t> metal housing to prevent against touching</a:t>
            </a:r>
            <a:r>
              <a:rPr lang="en-US" sz="1100" dirty="0" smtClean="0"/>
              <a:t> of</a:t>
            </a:r>
            <a:r>
              <a:rPr lang="pl-PL" sz="1100" dirty="0" smtClean="0"/>
              <a:t> high voltage</a:t>
            </a:r>
            <a:r>
              <a:rPr lang="en-US" sz="1100" dirty="0" smtClean="0"/>
              <a:t>.</a:t>
            </a:r>
            <a:endParaRPr lang="pl-PL" sz="1100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15"/>
          <a:stretch/>
        </p:blipFill>
        <p:spPr bwMode="auto">
          <a:xfrm>
            <a:off x="772368" y="856151"/>
            <a:ext cx="4280927" cy="3232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43056" r="13646" b="46249"/>
          <a:stretch/>
        </p:blipFill>
        <p:spPr>
          <a:xfrm rot="16200000" flipV="1">
            <a:off x="-1128461" y="2328127"/>
            <a:ext cx="3174171" cy="34766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H="1">
            <a:off x="3994121" y="1374309"/>
            <a:ext cx="114423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3994121" y="1930881"/>
            <a:ext cx="114423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>
          <a:xfrm>
            <a:off x="3595511" y="1989892"/>
            <a:ext cx="6270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DAC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65031" y="1052632"/>
            <a:ext cx="6270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DAC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98281" y="1332032"/>
            <a:ext cx="6170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PA 1</a:t>
            </a:r>
            <a:endParaRPr lang="en-US" b="1" dirty="0">
              <a:solidFill>
                <a:srgbClr val="FFC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1249680" y="1291264"/>
            <a:ext cx="1471896" cy="76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3994121" y="1535789"/>
            <a:ext cx="114423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3994120" y="1785570"/>
            <a:ext cx="114423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284790" y="4363506"/>
            <a:ext cx="4106545" cy="228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dirty="0" smtClean="0"/>
              <a:t>4 power amplifier with 0-100V, -100V/+100V</a:t>
            </a:r>
          </a:p>
          <a:p>
            <a:r>
              <a:rPr lang="en-US" sz="1400" dirty="0" smtClean="0"/>
              <a:t>DAC outputs +/-5V, +/-10V, 0/5V, 0/10V</a:t>
            </a:r>
          </a:p>
          <a:p>
            <a:r>
              <a:rPr lang="en-US" sz="1400" dirty="0" smtClean="0"/>
              <a:t>Each power amplifier can drive up to 10uF capacitance.</a:t>
            </a:r>
            <a:endParaRPr lang="pl-PL" sz="1100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304161" y="5688641"/>
            <a:ext cx="4681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See talk from K. Przygoda at 13:15 - Session 6</a:t>
            </a:r>
            <a:endParaRPr lang="en-US" b="1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>
            <a:off x="1249680" y="1713614"/>
            <a:ext cx="671269" cy="76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1314359" y="2383465"/>
            <a:ext cx="671269" cy="76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1314360" y="2750288"/>
            <a:ext cx="159847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27"/>
          <p:cNvSpPr/>
          <p:nvPr/>
        </p:nvSpPr>
        <p:spPr>
          <a:xfrm>
            <a:off x="1985628" y="2041384"/>
            <a:ext cx="6170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PA 3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5628" y="1350352"/>
            <a:ext cx="6170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PA 2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97688" y="2041384"/>
            <a:ext cx="6170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PA 4</a:t>
            </a:r>
            <a:endParaRPr lang="en-US" b="1" dirty="0">
              <a:solidFill>
                <a:srgbClr val="FFC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>
            <a:off x="3514717" y="1391186"/>
            <a:ext cx="23337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3514717" y="1930881"/>
            <a:ext cx="269086" cy="1741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2912832" y="2472598"/>
            <a:ext cx="0" cy="2776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 flipH="1">
            <a:off x="3505184" y="1607086"/>
            <a:ext cx="23337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 flipH="1">
            <a:off x="3505184" y="1798806"/>
            <a:ext cx="23337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710328" y="3493238"/>
            <a:ext cx="95845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Rectangle 42"/>
          <p:cNvSpPr/>
          <p:nvPr/>
        </p:nvSpPr>
        <p:spPr>
          <a:xfrm>
            <a:off x="1668780" y="3323961"/>
            <a:ext cx="1506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EXT. PS Input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055" name="Rectangle 2054"/>
          <p:cNvSpPr/>
          <p:nvPr/>
        </p:nvSpPr>
        <p:spPr bwMode="auto">
          <a:xfrm>
            <a:off x="5463540" y="1930881"/>
            <a:ext cx="3124200" cy="279780"/>
          </a:xfrm>
          <a:prstGeom prst="rect">
            <a:avLst/>
          </a:prstGeom>
          <a:solidFill>
            <a:schemeClr val="accent1">
              <a:alpha val="3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78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6057901" y="4136023"/>
            <a:ext cx="1943160" cy="378784"/>
          </a:xfrm>
          <a:prstGeom prst="rect">
            <a:avLst/>
          </a:prstGeom>
          <a:solidFill>
            <a:schemeClr val="accent1">
              <a:alpha val="1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Recent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>
                <a:solidFill>
                  <a:srgbClr val="FFFF00"/>
                </a:solidFill>
              </a:rPr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9" y="4026428"/>
            <a:ext cx="5624855" cy="2258800"/>
          </a:xfrm>
          <a:prstGeom prst="rect">
            <a:avLst/>
          </a:prstGeom>
        </p:spPr>
      </p:pic>
      <p:pic>
        <p:nvPicPr>
          <p:cNvPr id="3074" name="Picture 2" descr="D:\uLOG\Measurements\Ver_2\presentation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00" y="1335743"/>
            <a:ext cx="5463154" cy="270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66699" y="845606"/>
            <a:ext cx="8221345" cy="228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dirty="0"/>
              <a:t>Out-of-loop measurement, comparing the RF at 1.3 GHz and the locked 1.3 GHz component from the </a:t>
            </a:r>
            <a:r>
              <a:rPr lang="en-US" sz="1400" dirty="0" smtClean="0"/>
              <a:t>laser.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4864100" y="4305300"/>
            <a:ext cx="12319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/>
          <p:cNvSpPr/>
          <p:nvPr/>
        </p:nvSpPr>
        <p:spPr>
          <a:xfrm>
            <a:off x="6057900" y="4136023"/>
            <a:ext cx="19880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35 </a:t>
            </a:r>
            <a:r>
              <a:rPr lang="en-US" b="1" dirty="0" err="1" smtClean="0"/>
              <a:t>fs</a:t>
            </a:r>
            <a:r>
              <a:rPr lang="en-US" b="1" dirty="0" smtClean="0"/>
              <a:t> [10 Hz-1MHz]</a:t>
            </a:r>
            <a:endParaRPr lang="en-US" b="1" dirty="0"/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4076700" y="3416300"/>
            <a:ext cx="13589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4" idx="1"/>
          </p:cNvCxnSpPr>
          <p:nvPr/>
        </p:nvCxnSpPr>
        <p:spPr bwMode="auto">
          <a:xfrm flipH="1">
            <a:off x="1800226" y="1833927"/>
            <a:ext cx="411510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23"/>
          <p:cNvSpPr/>
          <p:nvPr/>
        </p:nvSpPr>
        <p:spPr bwMode="auto">
          <a:xfrm>
            <a:off x="5915329" y="1644535"/>
            <a:ext cx="2495000" cy="378784"/>
          </a:xfrm>
          <a:prstGeom prst="rect">
            <a:avLst/>
          </a:prstGeom>
          <a:solidFill>
            <a:schemeClr val="accent1">
              <a:alpha val="1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45578" y="1664650"/>
            <a:ext cx="23647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50, 100 , 150 Hz, Real?</a:t>
            </a:r>
            <a:endParaRPr lang="en-US" b="1" dirty="0"/>
          </a:p>
        </p:txBody>
      </p:sp>
      <p:cxnSp>
        <p:nvCxnSpPr>
          <p:cNvPr id="26" name="Straight Arrow Connector 25"/>
          <p:cNvCxnSpPr>
            <a:stCxn id="28" idx="1"/>
          </p:cNvCxnSpPr>
          <p:nvPr/>
        </p:nvCxnSpPr>
        <p:spPr bwMode="auto">
          <a:xfrm flipH="1">
            <a:off x="5435601" y="3416300"/>
            <a:ext cx="51228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27"/>
          <p:cNvSpPr/>
          <p:nvPr/>
        </p:nvSpPr>
        <p:spPr bwMode="auto">
          <a:xfrm>
            <a:off x="5947890" y="3226908"/>
            <a:ext cx="3005610" cy="378784"/>
          </a:xfrm>
          <a:prstGeom prst="rect">
            <a:avLst/>
          </a:prstGeom>
          <a:solidFill>
            <a:schemeClr val="accent1">
              <a:alpha val="1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80453" y="3247023"/>
            <a:ext cx="30604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Defined by quality of the Rec.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5915329" y="2740472"/>
            <a:ext cx="2238072" cy="378784"/>
          </a:xfrm>
          <a:prstGeom prst="rect">
            <a:avLst/>
          </a:prstGeom>
          <a:solidFill>
            <a:schemeClr val="accent1">
              <a:alpha val="1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47890" y="2780702"/>
            <a:ext cx="22942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First </a:t>
            </a:r>
            <a:r>
              <a:rPr lang="en-US" b="1" dirty="0" err="1"/>
              <a:t>p</a:t>
            </a:r>
            <a:r>
              <a:rPr lang="en-US" b="1" dirty="0" err="1" smtClean="0"/>
              <a:t>iezo</a:t>
            </a:r>
            <a:r>
              <a:rPr lang="en-US" b="1" dirty="0" smtClean="0"/>
              <a:t> resonance</a:t>
            </a:r>
            <a:endParaRPr lang="en-US" b="1" dirty="0"/>
          </a:p>
        </p:txBody>
      </p:sp>
      <p:cxnSp>
        <p:nvCxnSpPr>
          <p:cNvPr id="35" name="Straight Arrow Connector 34"/>
          <p:cNvCxnSpPr>
            <a:stCxn id="37" idx="1"/>
          </p:cNvCxnSpPr>
          <p:nvPr/>
        </p:nvCxnSpPr>
        <p:spPr bwMode="auto">
          <a:xfrm flipH="1">
            <a:off x="3246120" y="2390187"/>
            <a:ext cx="266920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Rectangle 36"/>
          <p:cNvSpPr/>
          <p:nvPr/>
        </p:nvSpPr>
        <p:spPr bwMode="auto">
          <a:xfrm>
            <a:off x="5915328" y="2200795"/>
            <a:ext cx="2495000" cy="378784"/>
          </a:xfrm>
          <a:prstGeom prst="rect">
            <a:avLst/>
          </a:prstGeom>
          <a:solidFill>
            <a:schemeClr val="accent1">
              <a:alpha val="1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947890" y="2220910"/>
            <a:ext cx="25346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Defined by quality of FB</a:t>
            </a:r>
            <a:endParaRPr lang="en-US" b="1" dirty="0"/>
          </a:p>
        </p:txBody>
      </p:sp>
      <p:cxnSp>
        <p:nvCxnSpPr>
          <p:cNvPr id="49" name="Straight Arrow Connector 48"/>
          <p:cNvCxnSpPr/>
          <p:nvPr/>
        </p:nvCxnSpPr>
        <p:spPr bwMode="auto">
          <a:xfrm flipH="1">
            <a:off x="4197350" y="2943629"/>
            <a:ext cx="171797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" name="Picture 4" descr="D:\Daten\DESY\Vorträge_Workshops\2013_09_27_EMI_Introduction\Messungen\SIS8300L_no_split\comparisson_narrowband_best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62"/>
          <a:stretch/>
        </p:blipFill>
        <p:spPr bwMode="auto">
          <a:xfrm>
            <a:off x="6285341" y="4575381"/>
            <a:ext cx="1619315" cy="170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/>
          <p:cNvSpPr/>
          <p:nvPr/>
        </p:nvSpPr>
        <p:spPr bwMode="auto">
          <a:xfrm>
            <a:off x="4756150" y="2740472"/>
            <a:ext cx="514350" cy="84510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 flipH="1" flipV="1">
            <a:off x="5270500" y="3585577"/>
            <a:ext cx="1536700" cy="14436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3117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BPM_mavric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EBPM_mavric</Template>
  <TotalTime>0</TotalTime>
  <Words>742</Words>
  <Application>Microsoft Office PowerPoint</Application>
  <PresentationFormat>On-screen Show (4:3)</PresentationFormat>
  <Paragraphs>160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EBPM_mavric</vt:lpstr>
      <vt:lpstr>Image</vt:lpstr>
      <vt:lpstr>A General MTCA.4-based Laser-to-RF Synchronization System.</vt:lpstr>
      <vt:lpstr>Problem Description.</vt:lpstr>
      <vt:lpstr>Description of the Loop.</vt:lpstr>
      <vt:lpstr>EO Laser</vt:lpstr>
      <vt:lpstr>RF Detection.</vt:lpstr>
      <vt:lpstr>Digitalization and Signal Processing.</vt:lpstr>
      <vt:lpstr>Data Transmission.</vt:lpstr>
      <vt:lpstr>DRTM-PZT4.</vt:lpstr>
      <vt:lpstr>Recent Results.</vt:lpstr>
      <vt:lpstr>The MTCA.4 Laser-to-RF Synch Task Force.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 End Upgrade for the EBPM.</dc:title>
  <dc:creator>Mavric, Uros</dc:creator>
  <cp:lastModifiedBy>Mavric, Uros</cp:lastModifiedBy>
  <cp:revision>135</cp:revision>
  <dcterms:created xsi:type="dcterms:W3CDTF">2011-12-12T21:33:40Z</dcterms:created>
  <dcterms:modified xsi:type="dcterms:W3CDTF">2013-12-12T07:26:38Z</dcterms:modified>
</cp:coreProperties>
</file>