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3" r:id="rId2"/>
    <p:sldId id="382" r:id="rId3"/>
    <p:sldId id="361" r:id="rId4"/>
    <p:sldId id="374" r:id="rId5"/>
    <p:sldId id="378" r:id="rId6"/>
    <p:sldId id="383" r:id="rId7"/>
    <p:sldId id="385" r:id="rId8"/>
    <p:sldId id="377" r:id="rId9"/>
    <p:sldId id="381" r:id="rId10"/>
    <p:sldId id="384" r:id="rId11"/>
    <p:sldId id="380" r:id="rId12"/>
    <p:sldId id="379" r:id="rId13"/>
  </p:sldIdLst>
  <p:sldSz cx="9144000" cy="6858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CC"/>
    <a:srgbClr val="FF9900"/>
    <a:srgbClr val="FF9933"/>
    <a:srgbClr val="008000"/>
    <a:srgbClr val="660033"/>
    <a:srgbClr val="0000FF"/>
    <a:srgbClr val="99CCFF"/>
    <a:srgbClr val="66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4" autoAdjust="0"/>
    <p:restoredTop sz="96118" autoAdjust="0"/>
  </p:normalViewPr>
  <p:slideViewPr>
    <p:cSldViewPr snapToGrid="0">
      <p:cViewPr>
        <p:scale>
          <a:sx n="100" d="100"/>
          <a:sy n="100" d="100"/>
        </p:scale>
        <p:origin x="-546" y="336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1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152" y="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59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152" y="937959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264BDBC-19F4-4EBB-862B-B227584264D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188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152" y="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90585"/>
            <a:ext cx="5438776" cy="444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59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152" y="9379590"/>
            <a:ext cx="2946932" cy="49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4EF6A1-A4BC-44CF-95F1-A494CF950ED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57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smtClean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 dirty="0" err="1" smtClean="0"/>
              <a:t>Untertitel</a:t>
            </a:r>
            <a:r>
              <a:rPr lang="en-GB" noProof="0" dirty="0" smtClean="0"/>
              <a:t> </a:t>
            </a:r>
            <a:r>
              <a:rPr lang="en-GB" noProof="0" dirty="0" err="1" smtClean="0"/>
              <a:t>durch</a:t>
            </a:r>
            <a:r>
              <a:rPr lang="en-GB" noProof="0" dirty="0" smtClean="0"/>
              <a:t> </a:t>
            </a:r>
            <a:r>
              <a:rPr lang="en-GB" noProof="0" dirty="0" err="1" smtClean="0"/>
              <a:t>Klicken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6145213" cy="1266825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GB" noProof="0" dirty="0" smtClean="0"/>
              <a:t>TITELMASTER</a:t>
            </a:r>
            <a:br>
              <a:rPr lang="en-GB" noProof="0" dirty="0" smtClean="0"/>
            </a:br>
            <a:r>
              <a:rPr lang="en-GB" noProof="0" dirty="0" smtClean="0"/>
              <a:t>FORMAT </a:t>
            </a:r>
          </a:p>
        </p:txBody>
      </p:sp>
      <p:pic>
        <p:nvPicPr>
          <p:cNvPr id="8" name="Picture 7" descr="Logo_fürtransparent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788" y="68263"/>
            <a:ext cx="2716212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207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45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76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50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99"/>
                </a:solidFill>
              </a:defRPr>
            </a:lvl1pPr>
            <a:lvl2pPr>
              <a:defRPr>
                <a:solidFill>
                  <a:srgbClr val="333399"/>
                </a:solidFill>
              </a:defRPr>
            </a:lvl2pPr>
            <a:lvl3pPr>
              <a:defRPr>
                <a:solidFill>
                  <a:srgbClr val="333399"/>
                </a:solidFill>
              </a:defRPr>
            </a:lvl3pPr>
            <a:lvl4pPr>
              <a:defRPr>
                <a:solidFill>
                  <a:srgbClr val="333399"/>
                </a:solidFill>
              </a:defRPr>
            </a:lvl4pPr>
            <a:lvl5pPr>
              <a:defRPr>
                <a:solidFill>
                  <a:srgbClr val="333399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969264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11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2808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45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89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8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453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47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03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8598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6913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0" baseline="0" dirty="0" smtClean="0">
                <a:solidFill>
                  <a:schemeClr val="bg2"/>
                </a:solidFill>
              </a:rPr>
              <a:t>Ute Krell </a:t>
            </a:r>
            <a:r>
              <a:rPr lang="en-GB" sz="900" dirty="0" smtClean="0">
                <a:solidFill>
                  <a:schemeClr val="bg2"/>
                </a:solidFill>
              </a:rPr>
              <a:t>| </a:t>
            </a:r>
            <a:r>
              <a:rPr lang="en-GB" sz="900" b="0" baseline="0" dirty="0" smtClean="0">
                <a:solidFill>
                  <a:schemeClr val="bg2"/>
                </a:solidFill>
              </a:rPr>
              <a:t>3</a:t>
            </a:r>
            <a:r>
              <a:rPr lang="en-GB" sz="900" b="0" baseline="30000" dirty="0" smtClean="0">
                <a:solidFill>
                  <a:schemeClr val="bg2"/>
                </a:solidFill>
              </a:rPr>
              <a:t>rd</a:t>
            </a:r>
            <a:r>
              <a:rPr lang="en-GB" sz="900" b="0" baseline="0" dirty="0" smtClean="0">
                <a:solidFill>
                  <a:schemeClr val="bg2"/>
                </a:solidFill>
              </a:rPr>
              <a:t>  </a:t>
            </a:r>
            <a:r>
              <a:rPr lang="en-GB" sz="900" b="0" baseline="0" dirty="0" err="1" smtClean="0">
                <a:solidFill>
                  <a:schemeClr val="bg2"/>
                </a:solidFill>
              </a:rPr>
              <a:t>CoPoRI</a:t>
            </a:r>
            <a:r>
              <a:rPr lang="en-GB" sz="900" b="0" baseline="0" dirty="0" smtClean="0">
                <a:solidFill>
                  <a:schemeClr val="bg2"/>
                </a:solidFill>
              </a:rPr>
              <a:t> </a:t>
            </a:r>
            <a:r>
              <a:rPr lang="en-GB" sz="900" b="0" baseline="0" dirty="0" err="1" smtClean="0">
                <a:solidFill>
                  <a:schemeClr val="bg2"/>
                </a:solidFill>
              </a:rPr>
              <a:t>EoE</a:t>
            </a:r>
            <a:r>
              <a:rPr lang="en-GB" sz="900" b="0" baseline="0" dirty="0" smtClean="0">
                <a:solidFill>
                  <a:schemeClr val="bg2"/>
                </a:solidFill>
              </a:rPr>
              <a:t> Workshop </a:t>
            </a:r>
            <a:r>
              <a:rPr lang="en-GB" sz="900" dirty="0" smtClean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Brussels  4 December</a:t>
            </a:r>
            <a:r>
              <a:rPr lang="en-GB" sz="900" dirty="0" smtClean="0">
                <a:solidFill>
                  <a:schemeClr val="bg2"/>
                </a:solidFill>
              </a:rPr>
              <a:t> 2013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 smtClean="0">
                <a:solidFill>
                  <a:schemeClr val="bg2"/>
                </a:solidFill>
              </a:rPr>
              <a:t>page </a:t>
            </a:r>
            <a:fld id="{E5EC945F-32D6-4F61-9FF0-DAAB2A5A633E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pieren 6"/>
          <p:cNvGrpSpPr/>
          <p:nvPr userDrawn="1"/>
        </p:nvGrpSpPr>
        <p:grpSpPr>
          <a:xfrm>
            <a:off x="-2870" y="-27384"/>
            <a:ext cx="9144000" cy="992744"/>
            <a:chOff x="5922" y="-27384"/>
            <a:chExt cx="9144000" cy="992744"/>
          </a:xfrm>
        </p:grpSpPr>
        <p:sp>
          <p:nvSpPr>
            <p:cNvPr id="8" name="Titel 1"/>
            <p:cNvSpPr txBox="1">
              <a:spLocks/>
            </p:cNvSpPr>
            <p:nvPr/>
          </p:nvSpPr>
          <p:spPr bwMode="auto">
            <a:xfrm>
              <a:off x="5922" y="-15368"/>
              <a:ext cx="9144000" cy="980728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333399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7257078" y="238336"/>
              <a:ext cx="1656184" cy="50405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107504" y="116632"/>
              <a:ext cx="144016" cy="792088"/>
            </a:xfrm>
            <a:prstGeom prst="rect">
              <a:avLst/>
            </a:prstGeom>
            <a:solidFill>
              <a:srgbClr val="FF9900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1" name="Picture 3" descr="Z:\Logos\CoPoRI Logo.jpg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1798" y="99013"/>
              <a:ext cx="2086745" cy="782702"/>
            </a:xfrm>
            <a:prstGeom prst="rect">
              <a:avLst/>
            </a:prstGeom>
            <a:solidFill>
              <a:schemeClr val="accent6">
                <a:alpha val="0"/>
              </a:schemeClr>
            </a:solidFill>
          </p:spPr>
        </p:pic>
        <p:sp>
          <p:nvSpPr>
            <p:cNvPr id="12" name="Titel 1"/>
            <p:cNvSpPr txBox="1">
              <a:spLocks/>
            </p:cNvSpPr>
            <p:nvPr/>
          </p:nvSpPr>
          <p:spPr bwMode="auto">
            <a:xfrm>
              <a:off x="6965693" y="-27384"/>
              <a:ext cx="152210" cy="980728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333399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13" name="Rechteck 12"/>
            <p:cNvSpPr/>
            <p:nvPr/>
          </p:nvSpPr>
          <p:spPr>
            <a:xfrm rot="5400000">
              <a:off x="7862913" y="-1187996"/>
              <a:ext cx="126018" cy="2448000"/>
            </a:xfrm>
            <a:prstGeom prst="rect">
              <a:avLst/>
            </a:prstGeom>
            <a:solidFill>
              <a:srgbClr val="FF9900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ori.e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z="3600" dirty="0" smtClean="0"/>
              <a:t/>
            </a:r>
            <a:br>
              <a:rPr lang="de-DE" sz="3600" dirty="0" smtClean="0"/>
            </a:br>
            <a:endParaRPr lang="en-GB" sz="3600" dirty="0" smtClean="0"/>
          </a:p>
        </p:txBody>
      </p:sp>
      <p:sp>
        <p:nvSpPr>
          <p:cNvPr id="3075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4" y="1510449"/>
            <a:ext cx="8861426" cy="3967162"/>
          </a:xfrm>
        </p:spPr>
        <p:txBody>
          <a:bodyPr/>
          <a:lstStyle/>
          <a:p>
            <a:pPr eaLnBrk="1" hangingPunct="1"/>
            <a:r>
              <a:rPr lang="de-DE" sz="3600" dirty="0" err="1" smtClean="0">
                <a:solidFill>
                  <a:srgbClr val="333399"/>
                </a:solidFill>
              </a:rPr>
              <a:t>CoPoRI</a:t>
            </a:r>
            <a:r>
              <a:rPr lang="de-DE" sz="3600" dirty="0" smtClean="0">
                <a:solidFill>
                  <a:srgbClr val="333399"/>
                </a:solidFill>
              </a:rPr>
              <a:t> </a:t>
            </a:r>
            <a:r>
              <a:rPr lang="de-DE" sz="3600" dirty="0" err="1" smtClean="0">
                <a:solidFill>
                  <a:srgbClr val="333399"/>
                </a:solidFill>
              </a:rPr>
              <a:t>Activities</a:t>
            </a:r>
            <a:r>
              <a:rPr lang="de-DE" sz="3600" dirty="0" smtClean="0">
                <a:solidFill>
                  <a:srgbClr val="333399"/>
                </a:solidFill>
              </a:rPr>
              <a:t> on</a:t>
            </a:r>
          </a:p>
          <a:p>
            <a:pPr eaLnBrk="1" hangingPunct="1"/>
            <a:r>
              <a:rPr lang="de-DE" sz="3600" dirty="0" err="1" smtClean="0">
                <a:solidFill>
                  <a:srgbClr val="333399"/>
                </a:solidFill>
              </a:rPr>
              <a:t>Consultation</a:t>
            </a:r>
            <a:r>
              <a:rPr lang="de-DE" sz="3600" dirty="0" smtClean="0">
                <a:solidFill>
                  <a:srgbClr val="333399"/>
                </a:solidFill>
              </a:rPr>
              <a:t> </a:t>
            </a:r>
            <a:r>
              <a:rPr lang="de-DE" sz="3600" dirty="0" err="1" smtClean="0">
                <a:solidFill>
                  <a:srgbClr val="333399"/>
                </a:solidFill>
              </a:rPr>
              <a:t>Platform</a:t>
            </a:r>
            <a:r>
              <a:rPr lang="de-DE" sz="3600" dirty="0" smtClean="0">
                <a:solidFill>
                  <a:srgbClr val="333399"/>
                </a:solidFill>
              </a:rPr>
              <a:t> / Best Practices for ESFRI Projects</a:t>
            </a:r>
          </a:p>
          <a:p>
            <a:pPr eaLnBrk="1" hangingPunct="1"/>
            <a:r>
              <a:rPr lang="de-DE" sz="3600" b="0" dirty="0" smtClean="0">
                <a:solidFill>
                  <a:srgbClr val="333399"/>
                </a:solidFill>
              </a:rPr>
              <a:t>WP3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40917" y="5203171"/>
            <a:ext cx="72999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333399"/>
                </a:solidFill>
              </a:rPr>
              <a:t>Dr. Ute Krell</a:t>
            </a:r>
          </a:p>
          <a:p>
            <a:r>
              <a:rPr lang="de-DE" sz="2000" dirty="0" err="1" smtClean="0">
                <a:solidFill>
                  <a:srgbClr val="333399"/>
                </a:solidFill>
              </a:rPr>
              <a:t>CoPoRI</a:t>
            </a:r>
            <a:r>
              <a:rPr lang="de-DE" sz="2000" dirty="0" smtClean="0">
                <a:solidFill>
                  <a:srgbClr val="333399"/>
                </a:solidFill>
              </a:rPr>
              <a:t> WP3 </a:t>
            </a:r>
            <a:r>
              <a:rPr lang="de-DE" sz="2000" dirty="0" err="1" smtClean="0">
                <a:solidFill>
                  <a:srgbClr val="333399"/>
                </a:solidFill>
              </a:rPr>
              <a:t>leader</a:t>
            </a:r>
            <a:endParaRPr lang="de-DE" sz="2000" dirty="0" smtClean="0">
              <a:solidFill>
                <a:srgbClr val="333399"/>
              </a:solidFill>
            </a:endParaRPr>
          </a:p>
          <a:p>
            <a:endParaRPr lang="de-DE" sz="2000" dirty="0" smtClean="0">
              <a:solidFill>
                <a:srgbClr val="333399"/>
              </a:solidFill>
            </a:endParaRPr>
          </a:p>
          <a:p>
            <a:r>
              <a:rPr lang="de-DE" sz="2000" dirty="0">
                <a:solidFill>
                  <a:srgbClr val="333399"/>
                </a:solidFill>
                <a:hlinkClick r:id="rId2"/>
              </a:rPr>
              <a:t>http://www.copori.eu</a:t>
            </a:r>
            <a:r>
              <a:rPr lang="de-DE" sz="2000" dirty="0" smtClean="0">
                <a:solidFill>
                  <a:srgbClr val="333399"/>
                </a:solidFill>
                <a:hlinkClick r:id="rId2"/>
              </a:rPr>
              <a:t>/</a:t>
            </a:r>
            <a:endParaRPr lang="de-DE" sz="2000" dirty="0" smtClean="0">
              <a:solidFill>
                <a:srgbClr val="333399"/>
              </a:solidFill>
            </a:endParaRPr>
          </a:p>
          <a:p>
            <a:endParaRPr lang="de-DE" sz="20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EoE</a:t>
            </a:r>
            <a:r>
              <a:rPr lang="de-DE" sz="4000" b="1" dirty="0"/>
              <a:t> </a:t>
            </a:r>
            <a:r>
              <a:rPr lang="de-DE" sz="4000" b="1" dirty="0" err="1"/>
              <a:t>between</a:t>
            </a:r>
            <a:r>
              <a:rPr lang="de-DE" sz="4000" b="1" dirty="0"/>
              <a:t> ESFRI </a:t>
            </a:r>
            <a:r>
              <a:rPr lang="de-DE" sz="4000" b="1" dirty="0" err="1" smtClean="0"/>
              <a:t>projects</a:t>
            </a:r>
            <a:r>
              <a:rPr lang="de-DE" sz="4000" b="1" dirty="0" smtClean="0"/>
              <a:t> </a:t>
            </a:r>
            <a:r>
              <a:rPr lang="de-DE" sz="4000" b="1" dirty="0" err="1"/>
              <a:t>needed</a:t>
            </a:r>
            <a:r>
              <a:rPr lang="de-DE" sz="4000" b="1" dirty="0" smtClean="0"/>
              <a:t>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de-DE" sz="1800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de-DE" sz="4000" b="1" dirty="0" err="1" smtClean="0"/>
              <a:t>CoPoRI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experiences</a:t>
            </a:r>
            <a:r>
              <a:rPr lang="de-DE" sz="4000" b="1" dirty="0" smtClean="0"/>
              <a:t>:     </a:t>
            </a:r>
            <a:r>
              <a:rPr lang="de-DE" sz="800" b="1" dirty="0" smtClean="0"/>
              <a:t>.</a:t>
            </a:r>
            <a:endParaRPr lang="de-DE" sz="800" b="1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652431" y="4112568"/>
            <a:ext cx="13826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sz="4000" b="1" dirty="0">
                <a:solidFill>
                  <a:srgbClr val="FF0000"/>
                </a:solidFill>
              </a:rPr>
              <a:t>Yes !</a:t>
            </a:r>
          </a:p>
        </p:txBody>
      </p:sp>
    </p:spTree>
    <p:extLst>
      <p:ext uri="{BB962C8B-B14F-4D97-AF65-F5344CB8AC3E}">
        <p14:creationId xmlns:p14="http://schemas.microsoft.com/office/powerpoint/2010/main" val="260110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4000" b="1" dirty="0" smtClean="0"/>
          </a:p>
          <a:p>
            <a:pPr marL="0" indent="0">
              <a:buNone/>
            </a:pPr>
            <a:r>
              <a:rPr lang="de-DE" sz="4000" b="1" dirty="0" err="1" smtClean="0"/>
              <a:t>What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is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your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opinion</a:t>
            </a:r>
            <a:r>
              <a:rPr lang="de-DE" sz="4000" b="1" dirty="0" smtClean="0"/>
              <a:t>?</a:t>
            </a:r>
          </a:p>
          <a:p>
            <a:pPr marL="0" indent="0">
              <a:buNone/>
            </a:pPr>
            <a:endParaRPr lang="de-DE" sz="4000" b="1" dirty="0" smtClean="0"/>
          </a:p>
          <a:p>
            <a:pPr marL="0" indent="0">
              <a:buNone/>
            </a:pPr>
            <a:r>
              <a:rPr lang="de-DE" sz="4000" b="1" dirty="0" err="1" smtClean="0"/>
              <a:t>How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to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continue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with</a:t>
            </a:r>
            <a:r>
              <a:rPr lang="de-DE" sz="4000" b="1" dirty="0" smtClean="0"/>
              <a:t> </a:t>
            </a:r>
            <a:r>
              <a:rPr lang="de-DE" sz="4000" b="1" dirty="0" err="1" smtClean="0"/>
              <a:t>EoE</a:t>
            </a:r>
            <a:r>
              <a:rPr lang="de-DE" sz="4000" b="1" dirty="0" smtClean="0"/>
              <a:t>?</a:t>
            </a:r>
            <a:endParaRPr lang="de-DE" sz="4000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16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2400" b="1" dirty="0" smtClean="0"/>
          </a:p>
          <a:p>
            <a:pPr marL="0" indent="0" algn="ctr">
              <a:buNone/>
            </a:pPr>
            <a:r>
              <a:rPr lang="de-DE" sz="4800" b="1" dirty="0" smtClean="0"/>
              <a:t>Dinner </a:t>
            </a:r>
          </a:p>
          <a:p>
            <a:pPr marL="0" indent="0" algn="ctr">
              <a:buNone/>
            </a:pPr>
            <a:endParaRPr lang="de-DE" sz="24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de-DE" sz="2400" dirty="0" smtClean="0">
                <a:solidFill>
                  <a:srgbClr val="C00000"/>
                </a:solidFill>
              </a:rPr>
              <a:t>19:30 h</a:t>
            </a:r>
          </a:p>
          <a:p>
            <a:pPr marL="0" indent="0" algn="ctr">
              <a:buNone/>
            </a:pPr>
            <a:r>
              <a:rPr lang="de-DE" sz="2400" dirty="0" smtClean="0">
                <a:solidFill>
                  <a:srgbClr val="C00000"/>
                </a:solidFill>
              </a:rPr>
              <a:t>Restaurant 29 </a:t>
            </a:r>
          </a:p>
          <a:p>
            <a:pPr marL="0" indent="0" algn="ctr">
              <a:buNone/>
            </a:pPr>
            <a:r>
              <a:rPr lang="de-DE" sz="2400" dirty="0" smtClean="0">
                <a:solidFill>
                  <a:srgbClr val="C00000"/>
                </a:solidFill>
              </a:rPr>
              <a:t>Rue de la </a:t>
            </a:r>
            <a:r>
              <a:rPr lang="de-DE" sz="2400" dirty="0" err="1" smtClean="0">
                <a:solidFill>
                  <a:srgbClr val="C00000"/>
                </a:solidFill>
              </a:rPr>
              <a:t>science</a:t>
            </a:r>
            <a:r>
              <a:rPr lang="de-DE" sz="2400" dirty="0" smtClean="0">
                <a:solidFill>
                  <a:srgbClr val="C00000"/>
                </a:solidFill>
              </a:rPr>
              <a:t> 29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54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2575" y="1182859"/>
            <a:ext cx="8861425" cy="1576114"/>
          </a:xfrm>
        </p:spPr>
        <p:txBody>
          <a:bodyPr/>
          <a:lstStyle/>
          <a:p>
            <a:pPr marL="0" indent="0">
              <a:buNone/>
            </a:pPr>
            <a:r>
              <a:rPr lang="de-DE" b="1" dirty="0" err="1" smtClean="0"/>
              <a:t>EoE</a:t>
            </a:r>
            <a:r>
              <a:rPr lang="de-DE" b="1" dirty="0" smtClean="0"/>
              <a:t> </a:t>
            </a:r>
            <a:r>
              <a:rPr lang="de-DE" b="1" dirty="0" err="1" smtClean="0"/>
              <a:t>between</a:t>
            </a:r>
            <a:r>
              <a:rPr lang="de-DE" b="1" dirty="0" smtClean="0"/>
              <a:t> ESFRI Projects </a:t>
            </a:r>
            <a:r>
              <a:rPr lang="de-DE" b="1" dirty="0" err="1" smtClean="0"/>
              <a:t>started</a:t>
            </a:r>
            <a:r>
              <a:rPr lang="de-DE" b="1" dirty="0" smtClean="0"/>
              <a:t> parallel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first</a:t>
            </a:r>
            <a:r>
              <a:rPr lang="de-DE" b="1" dirty="0" smtClean="0"/>
              <a:t> PP- Projects</a:t>
            </a:r>
          </a:p>
          <a:p>
            <a:pPr marL="0" indent="0">
              <a:buNone/>
            </a:pPr>
            <a:r>
              <a:rPr lang="de-DE" dirty="0" smtClean="0"/>
              <a:t>	ECRI 2008	informal </a:t>
            </a:r>
            <a:r>
              <a:rPr lang="de-DE" dirty="0" err="1" smtClean="0"/>
              <a:t>meeting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8 ESFRI </a:t>
            </a:r>
            <a:r>
              <a:rPr lang="de-DE" dirty="0" err="1" smtClean="0"/>
              <a:t>projects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err="1" smtClean="0"/>
              <a:t>ePPCC</a:t>
            </a:r>
            <a:r>
              <a:rPr lang="de-DE" dirty="0" smtClean="0"/>
              <a:t>*	</a:t>
            </a:r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EoE</a:t>
            </a:r>
            <a:r>
              <a:rPr lang="de-DE" dirty="0" smtClean="0"/>
              <a:t> (6 ESFRI PP &amp; EC)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	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3200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Exchange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 (</a:t>
            </a:r>
            <a:r>
              <a:rPr lang="de-DE" dirty="0" err="1" smtClean="0"/>
              <a:t>EoE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43901" y="2880735"/>
            <a:ext cx="3050259" cy="1938992"/>
          </a:xfrm>
          <a:prstGeom prst="rect">
            <a:avLst/>
          </a:prstGeom>
          <a:solidFill>
            <a:srgbClr val="FF9900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 err="1" smtClean="0">
                <a:solidFill>
                  <a:srgbClr val="0000CC"/>
                </a:solidFill>
                <a:latin typeface="Calibri" panose="020F0502020204030204" pitchFamily="34" charset="0"/>
              </a:rPr>
              <a:t>EoE</a:t>
            </a:r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 </a:t>
            </a:r>
            <a:r>
              <a:rPr lang="de-DE" sz="2800" b="1" dirty="0">
                <a:solidFill>
                  <a:srgbClr val="0000CC"/>
                </a:solidFill>
                <a:latin typeface="Calibri" panose="020F0502020204030204" pitchFamily="34" charset="0"/>
              </a:rPr>
              <a:t>W</a:t>
            </a:r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orkshops </a:t>
            </a:r>
          </a:p>
          <a:p>
            <a:pPr algn="ctr">
              <a:lnSpc>
                <a:spcPct val="150000"/>
              </a:lnSpc>
            </a:pPr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(4)</a:t>
            </a:r>
          </a:p>
          <a:p>
            <a:pPr algn="ctr">
              <a:lnSpc>
                <a:spcPct val="150000"/>
              </a:lnSpc>
            </a:pPr>
            <a:r>
              <a:rPr lang="de-DE" sz="2400" i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Informal, 16- 29 </a:t>
            </a:r>
            <a:r>
              <a:rPr lang="de-DE" sz="2400" i="1" dirty="0" err="1" smtClean="0">
                <a:solidFill>
                  <a:srgbClr val="0000CC"/>
                </a:solidFill>
                <a:latin typeface="Calibri" panose="020F0502020204030204" pitchFamily="34" charset="0"/>
              </a:rPr>
              <a:t>partic</a:t>
            </a:r>
            <a:r>
              <a:rPr lang="de-DE" sz="2400" i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.</a:t>
            </a:r>
            <a:endParaRPr lang="de-DE" sz="2400" i="1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079547" y="2880735"/>
            <a:ext cx="2371227" cy="2031325"/>
          </a:xfrm>
          <a:prstGeom prst="rect">
            <a:avLst/>
          </a:prstGeom>
          <a:solidFill>
            <a:srgbClr val="FF9900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>
                <a:solidFill>
                  <a:srgbClr val="0000CC"/>
                </a:solidFill>
                <a:latin typeface="Calibri" panose="020F0502020204030204" pitchFamily="34" charset="0"/>
              </a:rPr>
              <a:t>EC </a:t>
            </a:r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Workshops </a:t>
            </a:r>
            <a:endParaRPr lang="de-DE" sz="2800" b="1" dirty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e-DE" sz="2800" b="1" dirty="0">
                <a:solidFill>
                  <a:srgbClr val="0000CC"/>
                </a:solidFill>
                <a:latin typeface="Calibri" panose="020F0502020204030204" pitchFamily="34" charset="0"/>
              </a:rPr>
              <a:t>(5</a:t>
            </a:r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)</a:t>
            </a:r>
            <a:endParaRPr lang="de-DE" sz="2800" b="1" dirty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endParaRPr lang="de-DE" sz="2800" b="1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511026" y="3460818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solidFill>
                  <a:srgbClr val="0000CC"/>
                </a:solidFill>
              </a:rPr>
              <a:t>&amp;</a:t>
            </a:r>
            <a:endParaRPr lang="de-DE" sz="4400" b="1" dirty="0">
              <a:solidFill>
                <a:srgbClr val="0000CC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003454" y="3361811"/>
            <a:ext cx="1578829" cy="954107"/>
          </a:xfrm>
          <a:prstGeom prst="rect">
            <a:avLst/>
          </a:prstGeom>
          <a:solidFill>
            <a:srgbClr val="FF9900">
              <a:alpha val="69804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SINAPSE </a:t>
            </a:r>
          </a:p>
          <a:p>
            <a:pPr algn="ctr"/>
            <a:r>
              <a:rPr lang="de-DE" sz="2800" b="1" dirty="0" smtClean="0">
                <a:solidFill>
                  <a:srgbClr val="0000CC"/>
                </a:solidFill>
                <a:latin typeface="Calibri" panose="020F0502020204030204" pitchFamily="34" charset="0"/>
              </a:rPr>
              <a:t>Database</a:t>
            </a:r>
            <a:endParaRPr lang="de-DE" sz="2800" b="1" dirty="0">
              <a:solidFill>
                <a:srgbClr val="0000CC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421152" y="3460818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solidFill>
                  <a:srgbClr val="0000CC"/>
                </a:solidFill>
              </a:rPr>
              <a:t>&amp;</a:t>
            </a:r>
            <a:endParaRPr lang="de-DE" sz="4400" b="1" dirty="0">
              <a:solidFill>
                <a:srgbClr val="0000CC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16959" y="6263700"/>
            <a:ext cx="2750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333399"/>
                </a:solidFill>
              </a:rPr>
              <a:t>*ESFRI </a:t>
            </a:r>
            <a:r>
              <a:rPr lang="de-DE" dirty="0" err="1">
                <a:solidFill>
                  <a:srgbClr val="333399"/>
                </a:solidFill>
              </a:rPr>
              <a:t>P</a:t>
            </a:r>
            <a:r>
              <a:rPr lang="de-DE" dirty="0" err="1" smtClean="0">
                <a:solidFill>
                  <a:srgbClr val="333399"/>
                </a:solidFill>
              </a:rPr>
              <a:t>reparatory</a:t>
            </a:r>
            <a:r>
              <a:rPr lang="de-DE" dirty="0" smtClean="0">
                <a:solidFill>
                  <a:srgbClr val="333399"/>
                </a:solidFill>
              </a:rPr>
              <a:t> Project </a:t>
            </a:r>
          </a:p>
          <a:p>
            <a:r>
              <a:rPr lang="de-DE" dirty="0" err="1" smtClean="0">
                <a:solidFill>
                  <a:srgbClr val="333399"/>
                </a:solidFill>
              </a:rPr>
              <a:t>Coordinator</a:t>
            </a:r>
            <a:r>
              <a:rPr lang="de-DE" dirty="0" smtClean="0">
                <a:solidFill>
                  <a:srgbClr val="333399"/>
                </a:solidFill>
              </a:rPr>
              <a:t> </a:t>
            </a:r>
            <a:r>
              <a:rPr lang="de-DE" dirty="0" err="1" smtClean="0">
                <a:solidFill>
                  <a:srgbClr val="333399"/>
                </a:solidFill>
              </a:rPr>
              <a:t>Committee</a:t>
            </a:r>
            <a:endParaRPr lang="de-DE" dirty="0">
              <a:solidFill>
                <a:srgbClr val="333399"/>
              </a:solidFill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15388" y="4938416"/>
            <a:ext cx="8450240" cy="788269"/>
            <a:chOff x="315388" y="4944392"/>
            <a:chExt cx="8266895" cy="788269"/>
          </a:xfrm>
        </p:grpSpPr>
        <p:sp>
          <p:nvSpPr>
            <p:cNvPr id="13" name="Pfeil nach rechts 12"/>
            <p:cNvSpPr/>
            <p:nvPr/>
          </p:nvSpPr>
          <p:spPr bwMode="auto">
            <a:xfrm flipV="1">
              <a:off x="454046" y="4944392"/>
              <a:ext cx="7961748" cy="346842"/>
            </a:xfrm>
            <a:prstGeom prst="rightArrow">
              <a:avLst/>
            </a:prstGeom>
            <a:solidFill>
              <a:srgbClr val="0000CC"/>
            </a:solidFill>
            <a:ln w="9525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315388" y="5332551"/>
              <a:ext cx="8133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0000CC"/>
                  </a:solidFill>
                </a:rPr>
                <a:t>2009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7784182" y="5307000"/>
              <a:ext cx="7981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0000CC"/>
                  </a:solidFill>
                </a:rPr>
                <a:t>2011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062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6588" y="1199915"/>
            <a:ext cx="8927412" cy="5390071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Co</a:t>
            </a:r>
            <a:r>
              <a:rPr lang="en-US" dirty="0"/>
              <a:t>mmunication and </a:t>
            </a:r>
            <a:r>
              <a:rPr lang="en-US" b="1" u="sng" dirty="0"/>
              <a:t>Po</a:t>
            </a:r>
            <a:r>
              <a:rPr lang="en-US" dirty="0"/>
              <a:t>licy development for </a:t>
            </a:r>
            <a:r>
              <a:rPr lang="en-US" b="1" u="sng" dirty="0"/>
              <a:t>RI</a:t>
            </a:r>
            <a:r>
              <a:rPr lang="en-US" dirty="0"/>
              <a:t> in Europe (</a:t>
            </a:r>
            <a:r>
              <a:rPr lang="en-US" b="1" dirty="0" err="1"/>
              <a:t>CoPoRI</a:t>
            </a:r>
            <a:r>
              <a:rPr lang="en-US" dirty="0"/>
              <a:t>)”</a:t>
            </a:r>
          </a:p>
          <a:p>
            <a:pPr lvl="1">
              <a:buClr>
                <a:srgbClr val="FF9933"/>
              </a:buClr>
              <a:buFont typeface="Arial Black" panose="020B0A04020102020204" pitchFamily="34" charset="0"/>
              <a:buChar char="&gt;"/>
            </a:pPr>
            <a:r>
              <a:rPr lang="en-US" sz="2000" dirty="0" smtClean="0"/>
              <a:t> EC Funding </a:t>
            </a:r>
            <a:r>
              <a:rPr lang="en-US" sz="2000" dirty="0"/>
              <a:t>for 2,5 years: 10/2011- 03/2014,  450 000 </a:t>
            </a:r>
            <a:r>
              <a:rPr lang="en-US" sz="2000" dirty="0" smtClean="0"/>
              <a:t>€</a:t>
            </a:r>
          </a:p>
          <a:p>
            <a:pPr lvl="1">
              <a:buClr>
                <a:srgbClr val="FF9933"/>
              </a:buClr>
              <a:buFont typeface="Arial Black" panose="020B0A04020102020204" pitchFamily="34" charset="0"/>
              <a:buChar char="&gt;"/>
            </a:pPr>
            <a:r>
              <a:rPr lang="en-US" sz="2000" dirty="0" smtClean="0"/>
              <a:t> Partners: DLR (Coordinator: B. </a:t>
            </a:r>
            <a:r>
              <a:rPr lang="en-US" sz="2000" dirty="0" err="1" smtClean="0"/>
              <a:t>Warneck</a:t>
            </a:r>
            <a:r>
              <a:rPr lang="en-US" sz="2000" dirty="0" smtClean="0"/>
              <a:t>), DESY</a:t>
            </a:r>
            <a:endParaRPr lang="en-US" sz="2000" dirty="0"/>
          </a:p>
          <a:p>
            <a:pPr lvl="1">
              <a:spcAft>
                <a:spcPts val="0"/>
              </a:spcAft>
              <a:buClr>
                <a:srgbClr val="FF9933"/>
              </a:buClr>
              <a:buFont typeface="Arial Black" panose="020B0A04020102020204" pitchFamily="34" charset="0"/>
              <a:buChar char="&gt;"/>
            </a:pPr>
            <a:r>
              <a:rPr lang="en-US" sz="2000" dirty="0" smtClean="0"/>
              <a:t> to </a:t>
            </a:r>
            <a:r>
              <a:rPr lang="en-US" sz="2000" dirty="0"/>
              <a:t>support ESFRI in policy development and </a:t>
            </a:r>
            <a:r>
              <a:rPr lang="en-US" sz="2000" dirty="0" smtClean="0"/>
              <a:t>communication</a:t>
            </a:r>
          </a:p>
          <a:p>
            <a:pPr marL="444500" lvl="1" indent="0">
              <a:buClr>
                <a:srgbClr val="FF9933"/>
              </a:buClr>
              <a:buNone/>
            </a:pPr>
            <a:r>
              <a:rPr lang="en-US" sz="2000" dirty="0"/>
              <a:t> </a:t>
            </a:r>
            <a:r>
              <a:rPr lang="en-US" sz="2000" dirty="0" smtClean="0"/>
              <a:t>   concerning </a:t>
            </a:r>
            <a:r>
              <a:rPr lang="en-US" sz="2000" dirty="0"/>
              <a:t>the development and implementation of </a:t>
            </a:r>
            <a:r>
              <a:rPr lang="en-US" sz="2000" dirty="0" smtClean="0"/>
              <a:t>European RIs</a:t>
            </a:r>
          </a:p>
          <a:p>
            <a:pPr marL="1016000" lvl="3" indent="0">
              <a:buClr>
                <a:srgbClr val="FF9933"/>
              </a:buClr>
              <a:buNone/>
            </a:pPr>
            <a:endParaRPr lang="de-DE" sz="2000" b="1" dirty="0" smtClean="0"/>
          </a:p>
          <a:p>
            <a:pPr marL="0" indent="0">
              <a:buNone/>
            </a:pPr>
            <a:endParaRPr lang="de-DE" sz="800" b="1" dirty="0" smtClean="0"/>
          </a:p>
          <a:p>
            <a:pPr marL="0" indent="0">
              <a:buNone/>
            </a:pPr>
            <a:r>
              <a:rPr lang="de-DE" b="1" dirty="0" err="1" smtClean="0"/>
              <a:t>Workpackages</a:t>
            </a:r>
            <a:endParaRPr lang="en-US" b="1" dirty="0"/>
          </a:p>
          <a:p>
            <a:r>
              <a:rPr lang="de-DE" dirty="0" smtClean="0"/>
              <a:t>WP 1 Management</a:t>
            </a:r>
          </a:p>
          <a:p>
            <a:r>
              <a:rPr lang="de-DE" dirty="0" smtClean="0"/>
              <a:t>WP </a:t>
            </a:r>
            <a:r>
              <a:rPr lang="de-DE" dirty="0"/>
              <a:t>2 </a:t>
            </a:r>
            <a:r>
              <a:rPr lang="de-DE" dirty="0" err="1"/>
              <a:t>Socio-economic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endParaRPr lang="de-DE" dirty="0" smtClean="0"/>
          </a:p>
          <a:p>
            <a:r>
              <a:rPr lang="en-US" b="1" dirty="0" smtClean="0"/>
              <a:t>WP </a:t>
            </a:r>
            <a:r>
              <a:rPr lang="en-US" b="1" dirty="0"/>
              <a:t>3 Consultation platform/best practices </a:t>
            </a:r>
            <a:r>
              <a:rPr lang="en-US" b="1" dirty="0" smtClean="0"/>
              <a:t> (DESY)</a:t>
            </a:r>
          </a:p>
          <a:p>
            <a:r>
              <a:rPr lang="de-DE" dirty="0" smtClean="0"/>
              <a:t>WP </a:t>
            </a:r>
            <a:r>
              <a:rPr lang="de-DE" dirty="0"/>
              <a:t>4 </a:t>
            </a:r>
            <a:r>
              <a:rPr lang="de-DE" dirty="0" smtClean="0"/>
              <a:t>Communication </a:t>
            </a:r>
            <a:r>
              <a:rPr lang="de-DE" dirty="0"/>
              <a:t>&amp; </a:t>
            </a:r>
            <a:r>
              <a:rPr lang="de-DE" dirty="0" err="1" smtClean="0"/>
              <a:t>dissemination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for ESFRI</a:t>
            </a:r>
            <a:endParaRPr lang="de-DE" b="1" dirty="0"/>
          </a:p>
          <a:p>
            <a:pPr marL="0" indent="0">
              <a:buNone/>
            </a:pPr>
            <a:r>
              <a:rPr lang="en-US" b="1" dirty="0" smtClean="0"/>
              <a:t>    	Funding of WP3: 0.5 FTE    </a:t>
            </a:r>
            <a:endParaRPr lang="en-US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CoPoRI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81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35277" y="1119790"/>
            <a:ext cx="9082142" cy="5123355"/>
          </a:xfrm>
        </p:spPr>
        <p:txBody>
          <a:bodyPr/>
          <a:lstStyle/>
          <a:p>
            <a:r>
              <a:rPr lang="de-DE" b="1" dirty="0" err="1" smtClean="0"/>
              <a:t>EoE</a:t>
            </a:r>
            <a:r>
              <a:rPr lang="de-DE" b="1" dirty="0" smtClean="0"/>
              <a:t> </a:t>
            </a:r>
            <a:r>
              <a:rPr lang="de-DE" b="1" dirty="0" err="1" smtClean="0"/>
              <a:t>working</a:t>
            </a:r>
            <a:r>
              <a:rPr lang="de-DE" b="1" dirty="0" smtClean="0"/>
              <a:t> </a:t>
            </a:r>
            <a:r>
              <a:rPr lang="de-DE" b="1" dirty="0" err="1" smtClean="0"/>
              <a:t>group</a:t>
            </a:r>
            <a:r>
              <a:rPr lang="de-DE" b="1" dirty="0" smtClean="0"/>
              <a:t>, </a:t>
            </a:r>
            <a:r>
              <a:rPr lang="de-DE" dirty="0" smtClean="0"/>
              <a:t> </a:t>
            </a:r>
            <a:r>
              <a:rPr lang="de-DE" dirty="0" err="1" smtClean="0"/>
              <a:t>December</a:t>
            </a:r>
            <a:r>
              <a:rPr lang="de-DE" dirty="0" smtClean="0"/>
              <a:t> 2011  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/>
              <a:t> 8 </a:t>
            </a:r>
            <a:r>
              <a:rPr lang="de-DE" dirty="0" err="1"/>
              <a:t>experts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old</a:t>
            </a:r>
            <a:r>
              <a:rPr lang="de-DE" dirty="0"/>
              <a:t> /</a:t>
            </a:r>
            <a:r>
              <a:rPr lang="de-DE" dirty="0" err="1"/>
              <a:t>new</a:t>
            </a:r>
            <a:r>
              <a:rPr lang="de-DE" dirty="0"/>
              <a:t> ESFRI </a:t>
            </a:r>
            <a:r>
              <a:rPr lang="de-DE" dirty="0" smtClean="0"/>
              <a:t>PP-projects =&gt; </a:t>
            </a:r>
            <a:r>
              <a:rPr lang="de-DE" dirty="0" err="1" smtClean="0">
                <a:solidFill>
                  <a:srgbClr val="FF0000"/>
                </a:solidFill>
              </a:rPr>
              <a:t>now</a:t>
            </a:r>
            <a:r>
              <a:rPr lang="de-DE" dirty="0" smtClean="0">
                <a:solidFill>
                  <a:srgbClr val="FF0000"/>
                </a:solidFill>
              </a:rPr>
              <a:t> 10 </a:t>
            </a:r>
            <a:r>
              <a:rPr lang="de-DE" dirty="0" err="1" smtClean="0">
                <a:solidFill>
                  <a:srgbClr val="FF0000"/>
                </a:solidFill>
              </a:rPr>
              <a:t>experts</a:t>
            </a: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800" dirty="0" smtClean="0">
              <a:solidFill>
                <a:srgbClr val="FF0000"/>
              </a:solidFill>
            </a:endParaRPr>
          </a:p>
          <a:p>
            <a:r>
              <a:rPr lang="de-DE" b="1" dirty="0" err="1"/>
              <a:t>Q</a:t>
            </a:r>
            <a:r>
              <a:rPr lang="de-DE" b="1" dirty="0" err="1" smtClean="0"/>
              <a:t>uestionnaire</a:t>
            </a:r>
            <a:r>
              <a:rPr lang="de-DE" b="1" dirty="0" smtClean="0"/>
              <a:t> on </a:t>
            </a:r>
            <a:r>
              <a:rPr lang="de-DE" b="1" dirty="0" err="1" smtClean="0"/>
              <a:t>needs</a:t>
            </a:r>
            <a:r>
              <a:rPr lang="de-DE" b="1" dirty="0" smtClean="0"/>
              <a:t>/</a:t>
            </a:r>
            <a:r>
              <a:rPr lang="de-DE" b="1" dirty="0" err="1" smtClean="0"/>
              <a:t>expertise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ESFRI </a:t>
            </a:r>
            <a:r>
              <a:rPr lang="de-DE" b="1" dirty="0" err="1" smtClean="0"/>
              <a:t>projects</a:t>
            </a:r>
            <a:r>
              <a:rPr lang="de-DE" b="1" dirty="0" smtClean="0"/>
              <a:t>, </a:t>
            </a:r>
            <a:r>
              <a:rPr lang="de-DE" dirty="0" smtClean="0"/>
              <a:t>March 2012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err="1" smtClean="0">
                <a:solidFill>
                  <a:srgbClr val="FF0000"/>
                </a:solidFill>
              </a:rPr>
              <a:t>detailed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feedback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by</a:t>
            </a:r>
            <a:r>
              <a:rPr lang="de-DE" dirty="0" smtClean="0">
                <a:solidFill>
                  <a:srgbClr val="FF0000"/>
                </a:solidFill>
              </a:rPr>
              <a:t> 30 ESFRI </a:t>
            </a:r>
            <a:r>
              <a:rPr lang="de-DE" dirty="0" err="1" smtClean="0">
                <a:solidFill>
                  <a:srgbClr val="FF0000"/>
                </a:solidFill>
              </a:rPr>
              <a:t>projects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de-DE" sz="800" dirty="0" smtClean="0">
              <a:solidFill>
                <a:srgbClr val="FF0000"/>
              </a:solidFill>
            </a:endParaRPr>
          </a:p>
          <a:p>
            <a:r>
              <a:rPr lang="de-DE" b="1" dirty="0" smtClean="0"/>
              <a:t>1st </a:t>
            </a:r>
            <a:r>
              <a:rPr lang="de-DE" b="1" dirty="0" err="1" smtClean="0"/>
              <a:t>CoPoRI</a:t>
            </a:r>
            <a:r>
              <a:rPr lang="de-DE" b="1" dirty="0" smtClean="0"/>
              <a:t> </a:t>
            </a:r>
            <a:r>
              <a:rPr lang="de-DE" b="1" dirty="0" err="1" smtClean="0"/>
              <a:t>EoE</a:t>
            </a:r>
            <a:r>
              <a:rPr lang="de-DE" b="1" dirty="0" smtClean="0"/>
              <a:t> </a:t>
            </a:r>
            <a:r>
              <a:rPr lang="de-DE" b="1" dirty="0" err="1" smtClean="0"/>
              <a:t>workshop</a:t>
            </a:r>
            <a:r>
              <a:rPr lang="de-DE" b="1" dirty="0" smtClean="0"/>
              <a:t>, </a:t>
            </a:r>
            <a:r>
              <a:rPr lang="de-DE" dirty="0" smtClean="0"/>
              <a:t>Hamburg 11-12 June 2012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	53 </a:t>
            </a:r>
            <a:r>
              <a:rPr lang="de-DE" dirty="0" err="1">
                <a:solidFill>
                  <a:srgbClr val="FF0000"/>
                </a:solidFill>
              </a:rPr>
              <a:t>participants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of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32 </a:t>
            </a:r>
            <a:r>
              <a:rPr lang="de-DE" dirty="0">
                <a:solidFill>
                  <a:srgbClr val="FF0000"/>
                </a:solidFill>
              </a:rPr>
              <a:t>ESFRI </a:t>
            </a:r>
            <a:r>
              <a:rPr lang="de-DE" dirty="0" err="1" smtClean="0">
                <a:solidFill>
                  <a:srgbClr val="FF0000"/>
                </a:solidFill>
              </a:rPr>
              <a:t>projects</a:t>
            </a: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b="1" dirty="0" smtClean="0"/>
              <a:t>Exchange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 smtClean="0"/>
              <a:t>experience</a:t>
            </a:r>
            <a:r>
              <a:rPr lang="de-DE" b="1" dirty="0" smtClean="0"/>
              <a:t> </a:t>
            </a:r>
            <a:r>
              <a:rPr lang="de-DE" b="1" dirty="0" err="1"/>
              <a:t>p</a:t>
            </a:r>
            <a:r>
              <a:rPr lang="de-DE" b="1" dirty="0" err="1" smtClean="0"/>
              <a:t>latform</a:t>
            </a:r>
            <a:r>
              <a:rPr lang="de-DE" b="1" dirty="0" smtClean="0"/>
              <a:t> 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  	</a:t>
            </a:r>
            <a:r>
              <a:rPr lang="de-DE" dirty="0" smtClean="0"/>
              <a:t>online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December</a:t>
            </a:r>
            <a:r>
              <a:rPr lang="de-DE" dirty="0" smtClean="0"/>
              <a:t> 2012</a:t>
            </a:r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WP3:  2011-2012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47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2575" y="977900"/>
            <a:ext cx="9365922" cy="5533259"/>
          </a:xfrm>
        </p:spPr>
        <p:txBody>
          <a:bodyPr/>
          <a:lstStyle/>
          <a:p>
            <a:r>
              <a:rPr lang="de-DE" b="1" dirty="0" err="1" smtClean="0"/>
              <a:t>EoE</a:t>
            </a:r>
            <a:r>
              <a:rPr lang="de-DE" b="1" dirty="0" smtClean="0"/>
              <a:t> </a:t>
            </a:r>
            <a:r>
              <a:rPr lang="de-DE" b="1" dirty="0" err="1" smtClean="0"/>
              <a:t>subworking</a:t>
            </a:r>
            <a:r>
              <a:rPr lang="de-DE" b="1" dirty="0" smtClean="0"/>
              <a:t> </a:t>
            </a:r>
            <a:r>
              <a:rPr lang="de-DE" b="1" dirty="0" err="1" smtClean="0"/>
              <a:t>group</a:t>
            </a:r>
            <a:r>
              <a:rPr lang="de-DE" b="1" dirty="0" smtClean="0"/>
              <a:t> on </a:t>
            </a:r>
            <a:r>
              <a:rPr lang="de-DE" b="1" dirty="0"/>
              <a:t>"</a:t>
            </a:r>
            <a:r>
              <a:rPr lang="de-DE" b="1" dirty="0" err="1"/>
              <a:t>club</a:t>
            </a:r>
            <a:r>
              <a:rPr lang="de-DE" b="1" dirty="0"/>
              <a:t>" </a:t>
            </a:r>
            <a:r>
              <a:rPr lang="de-DE" b="1" dirty="0" err="1"/>
              <a:t>of</a:t>
            </a:r>
            <a:r>
              <a:rPr lang="de-DE" b="1" dirty="0"/>
              <a:t> ESFRI </a:t>
            </a:r>
            <a:r>
              <a:rPr lang="de-DE" b="1" dirty="0" err="1" smtClean="0"/>
              <a:t>projects</a:t>
            </a:r>
            <a:r>
              <a:rPr lang="de-DE" dirty="0" smtClean="0"/>
              <a:t>, 26 Jan. 2013</a:t>
            </a:r>
          </a:p>
          <a:p>
            <a:pPr marL="971550" lvl="2" indent="0"/>
            <a:r>
              <a:rPr lang="de-DE" sz="2000" dirty="0" err="1">
                <a:solidFill>
                  <a:srgbClr val="FF0000"/>
                </a:solidFill>
              </a:rPr>
              <a:t>b</a:t>
            </a:r>
            <a:r>
              <a:rPr lang="de-DE" sz="2000" dirty="0" err="1" smtClean="0">
                <a:solidFill>
                  <a:srgbClr val="FF0000"/>
                </a:solidFill>
              </a:rPr>
              <a:t>y</a:t>
            </a:r>
            <a:r>
              <a:rPr lang="de-DE" sz="2000" dirty="0" smtClean="0">
                <a:solidFill>
                  <a:srgbClr val="FF0000"/>
                </a:solidFill>
              </a:rPr>
              <a:t> March 2014: final </a:t>
            </a:r>
            <a:r>
              <a:rPr lang="de-DE" sz="2000" dirty="0" err="1" smtClean="0">
                <a:solidFill>
                  <a:srgbClr val="FF0000"/>
                </a:solidFill>
              </a:rPr>
              <a:t>report</a:t>
            </a:r>
            <a:r>
              <a:rPr lang="de-DE" sz="2000" dirty="0" smtClean="0">
                <a:solidFill>
                  <a:srgbClr val="FF0000"/>
                </a:solidFill>
              </a:rPr>
              <a:t>: </a:t>
            </a:r>
            <a:r>
              <a:rPr lang="de-DE" sz="2000" dirty="0" err="1" smtClean="0">
                <a:solidFill>
                  <a:srgbClr val="FF0000"/>
                </a:solidFill>
              </a:rPr>
              <a:t>landscape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of</a:t>
            </a:r>
            <a:r>
              <a:rPr lang="de-DE" sz="2000" dirty="0">
                <a:solidFill>
                  <a:srgbClr val="FF0000"/>
                </a:solidFill>
              </a:rPr>
              <a:t> RIs </a:t>
            </a:r>
            <a:r>
              <a:rPr lang="de-DE" sz="2000" dirty="0" err="1" smtClean="0">
                <a:solidFill>
                  <a:srgbClr val="FF0000"/>
                </a:solidFill>
              </a:rPr>
              <a:t>associations</a:t>
            </a:r>
            <a:r>
              <a:rPr lang="de-DE" sz="2000" dirty="0" smtClean="0">
                <a:solidFill>
                  <a:srgbClr val="FF0000"/>
                </a:solidFill>
              </a:rPr>
              <a:t>, </a:t>
            </a:r>
          </a:p>
          <a:p>
            <a:pPr marL="971550" lvl="2" indent="0"/>
            <a:r>
              <a:rPr lang="de-DE" sz="2000" dirty="0" err="1" smtClean="0">
                <a:solidFill>
                  <a:srgbClr val="FF0000"/>
                </a:solidFill>
              </a:rPr>
              <a:t>outcome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of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the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discussions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smtClean="0">
                <a:solidFill>
                  <a:srgbClr val="FF0000"/>
                </a:solidFill>
              </a:rPr>
              <a:t>on a </a:t>
            </a:r>
            <a:r>
              <a:rPr lang="de-DE" sz="2000" dirty="0">
                <a:solidFill>
                  <a:srgbClr val="FF0000"/>
                </a:solidFill>
              </a:rPr>
              <a:t>"</a:t>
            </a:r>
            <a:r>
              <a:rPr lang="de-DE" sz="2000" dirty="0" err="1">
                <a:solidFill>
                  <a:srgbClr val="FF0000"/>
                </a:solidFill>
              </a:rPr>
              <a:t>club</a:t>
            </a:r>
            <a:r>
              <a:rPr lang="de-DE" sz="2000" dirty="0">
                <a:solidFill>
                  <a:srgbClr val="FF0000"/>
                </a:solidFill>
              </a:rPr>
              <a:t>" </a:t>
            </a:r>
            <a:r>
              <a:rPr lang="de-DE" sz="2000" dirty="0" err="1">
                <a:solidFill>
                  <a:srgbClr val="FF0000"/>
                </a:solidFill>
              </a:rPr>
              <a:t>of</a:t>
            </a:r>
            <a:r>
              <a:rPr lang="de-DE" sz="2000" dirty="0">
                <a:solidFill>
                  <a:srgbClr val="FF0000"/>
                </a:solidFill>
              </a:rPr>
              <a:t> ESFRI </a:t>
            </a:r>
            <a:r>
              <a:rPr lang="de-DE" sz="2000" dirty="0" err="1" smtClean="0">
                <a:solidFill>
                  <a:srgbClr val="FF0000"/>
                </a:solidFill>
              </a:rPr>
              <a:t>projects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</a:p>
          <a:p>
            <a:pPr marL="971550" lvl="2" indent="0"/>
            <a:endParaRPr lang="de-DE" sz="2000" dirty="0" smtClean="0">
              <a:solidFill>
                <a:srgbClr val="FF0000"/>
              </a:solidFill>
            </a:endParaRPr>
          </a:p>
          <a:p>
            <a:pPr marL="971550" lvl="2" indent="0"/>
            <a:endParaRPr lang="de-DE" sz="800" dirty="0" smtClean="0">
              <a:solidFill>
                <a:srgbClr val="FF0000"/>
              </a:solidFill>
            </a:endParaRPr>
          </a:p>
          <a:p>
            <a:r>
              <a:rPr lang="de-DE" b="1" dirty="0" smtClean="0"/>
              <a:t>2nd </a:t>
            </a:r>
            <a:r>
              <a:rPr lang="de-DE" b="1" dirty="0" err="1"/>
              <a:t>CoPoRI</a:t>
            </a:r>
            <a:r>
              <a:rPr lang="de-DE" b="1" dirty="0"/>
              <a:t> </a:t>
            </a:r>
            <a:r>
              <a:rPr lang="de-DE" b="1" dirty="0" err="1"/>
              <a:t>EoE</a:t>
            </a:r>
            <a:r>
              <a:rPr lang="de-DE" b="1" dirty="0"/>
              <a:t> W</a:t>
            </a:r>
            <a:r>
              <a:rPr lang="de-DE" b="1" dirty="0" smtClean="0"/>
              <a:t>orkshop, </a:t>
            </a:r>
            <a:r>
              <a:rPr lang="de-DE" dirty="0" err="1" smtClean="0"/>
              <a:t>Brussels</a:t>
            </a:r>
            <a:r>
              <a:rPr lang="de-DE" dirty="0" smtClean="0"/>
              <a:t> 12-13 Feb. 2013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      </a:t>
            </a:r>
            <a:r>
              <a:rPr lang="de-DE" b="1" dirty="0"/>
              <a:t>	</a:t>
            </a:r>
            <a:r>
              <a:rPr lang="de-DE" dirty="0" smtClean="0">
                <a:solidFill>
                  <a:srgbClr val="FF0000"/>
                </a:solidFill>
              </a:rPr>
              <a:t>61 </a:t>
            </a:r>
            <a:r>
              <a:rPr lang="de-DE" dirty="0" err="1" smtClean="0">
                <a:solidFill>
                  <a:srgbClr val="FF0000"/>
                </a:solidFill>
              </a:rPr>
              <a:t>participants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28 ESFRI </a:t>
            </a:r>
            <a:r>
              <a:rPr lang="de-DE" dirty="0" err="1" smtClean="0">
                <a:solidFill>
                  <a:srgbClr val="FF0000"/>
                </a:solidFill>
              </a:rPr>
              <a:t>projects</a:t>
            </a: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800" dirty="0">
              <a:solidFill>
                <a:srgbClr val="FF0000"/>
              </a:solidFill>
            </a:endParaRPr>
          </a:p>
          <a:p>
            <a:r>
              <a:rPr lang="de-DE" b="1" dirty="0" smtClean="0"/>
              <a:t>Workshop on RIs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Structural</a:t>
            </a:r>
            <a:r>
              <a:rPr lang="de-DE" b="1" dirty="0"/>
              <a:t> </a:t>
            </a:r>
            <a:r>
              <a:rPr lang="de-DE" b="1" dirty="0" smtClean="0"/>
              <a:t>Funds</a:t>
            </a:r>
            <a:r>
              <a:rPr lang="de-DE" dirty="0" smtClean="0"/>
              <a:t>, </a:t>
            </a:r>
            <a:r>
              <a:rPr lang="de-DE" dirty="0" err="1" smtClean="0"/>
              <a:t>Brussels</a:t>
            </a:r>
            <a:r>
              <a:rPr lang="de-DE" dirty="0" smtClean="0"/>
              <a:t> 15 May 2013</a:t>
            </a:r>
          </a:p>
          <a:p>
            <a:pPr marL="0" indent="0">
              <a:buNone/>
            </a:pPr>
            <a:r>
              <a:rPr lang="de-DE" dirty="0" smtClean="0"/>
              <a:t>           	</a:t>
            </a:r>
            <a:r>
              <a:rPr lang="de-DE" dirty="0" smtClean="0">
                <a:solidFill>
                  <a:srgbClr val="FF0000"/>
                </a:solidFill>
              </a:rPr>
              <a:t>136  </a:t>
            </a:r>
            <a:r>
              <a:rPr lang="de-DE" dirty="0" err="1" smtClean="0">
                <a:solidFill>
                  <a:srgbClr val="FF0000"/>
                </a:solidFill>
              </a:rPr>
              <a:t>participants</a:t>
            </a:r>
            <a:r>
              <a:rPr lang="de-DE" dirty="0" smtClean="0">
                <a:solidFill>
                  <a:srgbClr val="FF0000"/>
                </a:solidFill>
              </a:rPr>
              <a:t> (</a:t>
            </a:r>
            <a:r>
              <a:rPr lang="de-DE" dirty="0" err="1" smtClean="0">
                <a:solidFill>
                  <a:srgbClr val="FF0000"/>
                </a:solidFill>
              </a:rPr>
              <a:t>ministry</a:t>
            </a:r>
            <a:r>
              <a:rPr lang="de-DE" dirty="0" smtClean="0">
                <a:solidFill>
                  <a:srgbClr val="FF0000"/>
                </a:solidFill>
              </a:rPr>
              <a:t>, ESFRI, ESFRI </a:t>
            </a:r>
            <a:r>
              <a:rPr lang="de-DE" dirty="0" err="1" smtClean="0">
                <a:solidFill>
                  <a:srgbClr val="FF0000"/>
                </a:solidFill>
              </a:rPr>
              <a:t>projects</a:t>
            </a:r>
            <a:r>
              <a:rPr lang="de-DE" dirty="0" smtClean="0">
                <a:solidFill>
                  <a:srgbClr val="FF0000"/>
                </a:solidFill>
              </a:rPr>
              <a:t> etc.)</a:t>
            </a:r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WP3:  2013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05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2575" y="977900"/>
            <a:ext cx="9365922" cy="5533259"/>
          </a:xfrm>
        </p:spPr>
        <p:txBody>
          <a:bodyPr/>
          <a:lstStyle/>
          <a:p>
            <a:r>
              <a:rPr lang="de-DE" b="1" dirty="0" smtClean="0"/>
              <a:t>Exchange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/>
              <a:t>E</a:t>
            </a:r>
            <a:r>
              <a:rPr lang="de-DE" b="1" dirty="0" smtClean="0"/>
              <a:t>xperience Portal  </a:t>
            </a:r>
            <a:r>
              <a:rPr lang="de-DE" i="1" dirty="0" err="1" smtClean="0"/>
              <a:t>continuously</a:t>
            </a:r>
            <a:r>
              <a:rPr lang="de-DE" i="1" dirty="0" smtClean="0"/>
              <a:t> </a:t>
            </a:r>
            <a:r>
              <a:rPr lang="de-DE" i="1" dirty="0" err="1" smtClean="0"/>
              <a:t>updated</a:t>
            </a:r>
            <a:endParaRPr lang="de-DE" i="1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>
                <a:solidFill>
                  <a:srgbClr val="FF0000"/>
                </a:solidFill>
              </a:rPr>
              <a:t>FAQ: In-kind </a:t>
            </a:r>
            <a:r>
              <a:rPr lang="de-DE" dirty="0" err="1" smtClean="0">
                <a:solidFill>
                  <a:srgbClr val="FF0000"/>
                </a:solidFill>
              </a:rPr>
              <a:t>contribution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interim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phase</a:t>
            </a:r>
            <a:r>
              <a:rPr lang="de-DE" dirty="0" smtClean="0">
                <a:solidFill>
                  <a:srgbClr val="FF0000"/>
                </a:solidFill>
              </a:rPr>
              <a:t>, legal </a:t>
            </a:r>
            <a:r>
              <a:rPr lang="de-DE" dirty="0" err="1" smtClean="0">
                <a:solidFill>
                  <a:srgbClr val="FF0000"/>
                </a:solidFill>
              </a:rPr>
              <a:t>forms</a:t>
            </a: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	Database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statutes</a:t>
            </a:r>
            <a:r>
              <a:rPr lang="de-DE" dirty="0" smtClean="0">
                <a:solidFill>
                  <a:srgbClr val="FF0000"/>
                </a:solidFill>
              </a:rPr>
              <a:t>: 2 ERIC,1 AISBL, 3 GMBH/DE, 1 LTD/UK  </a:t>
            </a:r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  </a:t>
            </a:r>
          </a:p>
          <a:p>
            <a:r>
              <a:rPr lang="de-DE" b="1" dirty="0" smtClean="0"/>
              <a:t>3rd </a:t>
            </a:r>
            <a:r>
              <a:rPr lang="de-DE" b="1" dirty="0" err="1"/>
              <a:t>CoPoRI</a:t>
            </a:r>
            <a:r>
              <a:rPr lang="de-DE" b="1" dirty="0"/>
              <a:t> </a:t>
            </a:r>
            <a:r>
              <a:rPr lang="de-DE" b="1" dirty="0" err="1"/>
              <a:t>EoE</a:t>
            </a:r>
            <a:r>
              <a:rPr lang="de-DE" b="1" dirty="0"/>
              <a:t> Workshop, </a:t>
            </a:r>
            <a:r>
              <a:rPr lang="de-DE" dirty="0" err="1"/>
              <a:t>Brussels</a:t>
            </a:r>
            <a:r>
              <a:rPr lang="de-DE" dirty="0"/>
              <a:t> </a:t>
            </a:r>
            <a:r>
              <a:rPr lang="de-DE" dirty="0" smtClean="0"/>
              <a:t>4-5 </a:t>
            </a:r>
            <a:r>
              <a:rPr lang="de-DE" dirty="0" err="1" smtClean="0"/>
              <a:t>December</a:t>
            </a:r>
            <a:r>
              <a:rPr lang="de-DE" dirty="0" smtClean="0"/>
              <a:t> </a:t>
            </a:r>
            <a:r>
              <a:rPr lang="de-DE" dirty="0"/>
              <a:t>2013</a:t>
            </a:r>
          </a:p>
          <a:p>
            <a:pPr marL="0" indent="0">
              <a:buNone/>
            </a:pPr>
            <a:r>
              <a:rPr lang="de-DE" b="1" dirty="0"/>
              <a:t>            	</a:t>
            </a:r>
            <a:r>
              <a:rPr lang="de-DE" dirty="0" smtClean="0">
                <a:solidFill>
                  <a:srgbClr val="FF0000"/>
                </a:solidFill>
              </a:rPr>
              <a:t>94 </a:t>
            </a:r>
            <a:r>
              <a:rPr lang="de-DE" dirty="0" err="1">
                <a:solidFill>
                  <a:srgbClr val="FF0000"/>
                </a:solidFill>
              </a:rPr>
              <a:t>participants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of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33 </a:t>
            </a:r>
            <a:r>
              <a:rPr lang="de-DE" dirty="0">
                <a:solidFill>
                  <a:srgbClr val="FF0000"/>
                </a:solidFill>
              </a:rPr>
              <a:t>ESFRI </a:t>
            </a:r>
            <a:r>
              <a:rPr lang="de-DE" dirty="0" err="1">
                <a:solidFill>
                  <a:srgbClr val="FF0000"/>
                </a:solidFill>
              </a:rPr>
              <a:t>projects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WP3:  2013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774" y="2458630"/>
            <a:ext cx="5454868" cy="1759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5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2576" y="977900"/>
            <a:ext cx="8404224" cy="5533259"/>
          </a:xfrm>
        </p:spPr>
        <p:txBody>
          <a:bodyPr/>
          <a:lstStyle/>
          <a:p>
            <a:r>
              <a:rPr lang="de-DE" b="1" dirty="0" smtClean="0"/>
              <a:t>WP 3 update </a:t>
            </a:r>
            <a:r>
              <a:rPr lang="de-DE" b="1" dirty="0" err="1" smtClean="0"/>
              <a:t>the</a:t>
            </a:r>
            <a:r>
              <a:rPr lang="de-DE" b="1" dirty="0" smtClean="0"/>
              <a:t> FAQ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database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statutes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             </a:t>
            </a:r>
            <a:r>
              <a:rPr lang="de-DE" sz="1800" dirty="0" smtClean="0"/>
              <a:t>FAQ: </a:t>
            </a:r>
            <a:r>
              <a:rPr lang="de-DE" sz="1800" dirty="0" err="1" smtClean="0"/>
              <a:t>distributed</a:t>
            </a:r>
            <a:r>
              <a:rPr lang="de-DE" sz="1800" dirty="0" smtClean="0"/>
              <a:t> RI, </a:t>
            </a:r>
            <a:r>
              <a:rPr lang="de-DE" sz="1800" dirty="0" err="1"/>
              <a:t>i</a:t>
            </a:r>
            <a:r>
              <a:rPr lang="de-DE" sz="1800" dirty="0" err="1" smtClean="0"/>
              <a:t>ntellectual</a:t>
            </a:r>
            <a:r>
              <a:rPr lang="de-DE" sz="1800" dirty="0" smtClean="0"/>
              <a:t> </a:t>
            </a:r>
            <a:r>
              <a:rPr lang="de-DE" sz="1800" dirty="0" err="1" smtClean="0"/>
              <a:t>property</a:t>
            </a:r>
            <a:r>
              <a:rPr lang="de-DE" sz="1800" dirty="0" smtClean="0"/>
              <a:t> </a:t>
            </a:r>
            <a:r>
              <a:rPr lang="de-DE" sz="1800" dirty="0" err="1" smtClean="0"/>
              <a:t>rights</a:t>
            </a:r>
            <a:r>
              <a:rPr lang="de-DE" sz="1800" dirty="0" smtClean="0"/>
              <a:t>, …</a:t>
            </a:r>
          </a:p>
          <a:p>
            <a:pPr marL="0" indent="0">
              <a:buNone/>
            </a:pPr>
            <a:endParaRPr lang="de-DE" sz="800" dirty="0" smtClean="0"/>
          </a:p>
          <a:p>
            <a:r>
              <a:rPr lang="de-DE" b="1" dirty="0" smtClean="0"/>
              <a:t>WP 2 last </a:t>
            </a:r>
            <a:r>
              <a:rPr lang="de-DE" b="1" dirty="0" err="1" smtClean="0"/>
              <a:t>workshop</a:t>
            </a:r>
            <a:r>
              <a:rPr lang="de-DE" b="1" dirty="0" smtClean="0"/>
              <a:t>, </a:t>
            </a:r>
            <a:r>
              <a:rPr lang="de-DE" sz="2000" dirty="0" smtClean="0"/>
              <a:t> March 2014 </a:t>
            </a:r>
          </a:p>
          <a:p>
            <a:pPr marL="363537" lvl="1" indent="0">
              <a:spcAft>
                <a:spcPts val="0"/>
              </a:spcAft>
              <a:buNone/>
            </a:pPr>
            <a:r>
              <a:rPr lang="de-DE" sz="1800" dirty="0" smtClean="0"/>
              <a:t>	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/>
              <a:t>subject</a:t>
            </a:r>
            <a:r>
              <a:rPr lang="de-DE" sz="1800" dirty="0"/>
              <a:t> </a:t>
            </a:r>
            <a:r>
              <a:rPr lang="de-DE" sz="1800" dirty="0" err="1"/>
              <a:t>depends</a:t>
            </a:r>
            <a:r>
              <a:rPr lang="de-DE" sz="1800" dirty="0"/>
              <a:t> </a:t>
            </a:r>
            <a:r>
              <a:rPr lang="de-DE" sz="1800" dirty="0" err="1"/>
              <a:t>strongly</a:t>
            </a:r>
            <a:r>
              <a:rPr lang="de-DE" sz="1800" dirty="0"/>
              <a:t> on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new</a:t>
            </a:r>
            <a:r>
              <a:rPr lang="de-DE" sz="1800" dirty="0"/>
              <a:t> </a:t>
            </a:r>
            <a:r>
              <a:rPr lang="de-DE" sz="1800" dirty="0" err="1"/>
              <a:t>orientation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ESFRI </a:t>
            </a:r>
            <a:endParaRPr lang="de-DE" sz="1800" dirty="0" smtClean="0"/>
          </a:p>
          <a:p>
            <a:pPr marL="363537" lvl="1" indent="0">
              <a:buNone/>
            </a:pPr>
            <a:r>
              <a:rPr lang="de-DE" sz="1800" dirty="0"/>
              <a:t>	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political</a:t>
            </a:r>
            <a:r>
              <a:rPr lang="de-DE" sz="1800" dirty="0"/>
              <a:t> </a:t>
            </a:r>
            <a:r>
              <a:rPr lang="de-DE" sz="1800" dirty="0" err="1"/>
              <a:t>discussions</a:t>
            </a:r>
            <a:r>
              <a:rPr lang="de-DE" sz="1800" dirty="0"/>
              <a:t> </a:t>
            </a:r>
            <a:r>
              <a:rPr lang="de-DE" sz="1800" dirty="0" err="1"/>
              <a:t>about</a:t>
            </a:r>
            <a:r>
              <a:rPr lang="de-DE" sz="1800" dirty="0"/>
              <a:t> </a:t>
            </a:r>
            <a:r>
              <a:rPr lang="de-DE" sz="1800" dirty="0" err="1"/>
              <a:t>priorisation</a:t>
            </a:r>
            <a:r>
              <a:rPr lang="de-DE" sz="1800" dirty="0"/>
              <a:t>. </a:t>
            </a:r>
            <a:endParaRPr lang="de-DE" sz="1800" dirty="0" smtClean="0"/>
          </a:p>
          <a:p>
            <a:pPr marL="363537" lvl="1" indent="0">
              <a:buNone/>
            </a:pPr>
            <a:r>
              <a:rPr lang="de-DE" sz="1800" dirty="0" smtClean="0"/>
              <a:t>	=&gt; </a:t>
            </a:r>
            <a:r>
              <a:rPr lang="de-DE" sz="1800" dirty="0" err="1" smtClean="0"/>
              <a:t>CoPoRI</a:t>
            </a:r>
            <a:r>
              <a:rPr lang="de-DE" sz="1800" dirty="0" smtClean="0"/>
              <a:t> </a:t>
            </a:r>
            <a:r>
              <a:rPr lang="de-DE" sz="1800" dirty="0" err="1"/>
              <a:t>needs</a:t>
            </a:r>
            <a:r>
              <a:rPr lang="de-DE" sz="1800" dirty="0"/>
              <a:t> </a:t>
            </a:r>
            <a:r>
              <a:rPr lang="de-DE" sz="1800" dirty="0" smtClean="0"/>
              <a:t>quick </a:t>
            </a:r>
            <a:r>
              <a:rPr lang="de-DE" sz="1800" dirty="0" err="1" smtClean="0"/>
              <a:t>response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ESFRI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/>
              <a:t>the</a:t>
            </a:r>
            <a:r>
              <a:rPr lang="de-DE" sz="1800" dirty="0"/>
              <a:t> EC.</a:t>
            </a:r>
          </a:p>
          <a:p>
            <a:endParaRPr lang="de-DE" sz="800" dirty="0" smtClean="0"/>
          </a:p>
          <a:p>
            <a:r>
              <a:rPr lang="de-DE" sz="2000" b="1" dirty="0" smtClean="0"/>
              <a:t>WP 3 </a:t>
            </a:r>
            <a:r>
              <a:rPr lang="de-DE" sz="2000" b="1" dirty="0" err="1" smtClean="0"/>
              <a:t>report</a:t>
            </a:r>
            <a:r>
              <a:rPr lang="de-DE" sz="2000" b="1" dirty="0" smtClean="0"/>
              <a:t> on </a:t>
            </a:r>
            <a:r>
              <a:rPr lang="de-DE" sz="2000" b="1" dirty="0" err="1" smtClean="0"/>
              <a:t>landscape</a:t>
            </a:r>
            <a:r>
              <a:rPr lang="de-DE" sz="2000" b="1" dirty="0" smtClean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RIs </a:t>
            </a:r>
            <a:r>
              <a:rPr lang="de-DE" sz="2000" b="1" dirty="0" err="1" smtClean="0"/>
              <a:t>associations</a:t>
            </a:r>
            <a:r>
              <a:rPr lang="de-DE" sz="2000" dirty="0" smtClean="0"/>
              <a:t> 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	</a:t>
            </a:r>
            <a:r>
              <a:rPr lang="de-DE" sz="1800" dirty="0" err="1" smtClean="0"/>
              <a:t>outcome</a:t>
            </a:r>
            <a:r>
              <a:rPr lang="de-DE" sz="1800" dirty="0" smtClean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discussions</a:t>
            </a:r>
            <a:r>
              <a:rPr lang="de-DE" sz="1800" dirty="0"/>
              <a:t> </a:t>
            </a:r>
            <a:r>
              <a:rPr lang="de-DE" sz="1800" dirty="0" smtClean="0"/>
              <a:t>on a </a:t>
            </a:r>
            <a:r>
              <a:rPr lang="de-DE" sz="1800" dirty="0"/>
              <a:t>"</a:t>
            </a:r>
            <a:r>
              <a:rPr lang="de-DE" sz="1800" dirty="0" err="1"/>
              <a:t>club</a:t>
            </a:r>
            <a:r>
              <a:rPr lang="de-DE" sz="1800" dirty="0"/>
              <a:t>" </a:t>
            </a:r>
            <a:r>
              <a:rPr lang="de-DE" sz="1800" dirty="0" err="1"/>
              <a:t>of</a:t>
            </a:r>
            <a:r>
              <a:rPr lang="de-DE" sz="1800" dirty="0"/>
              <a:t> ESFRI </a:t>
            </a:r>
            <a:r>
              <a:rPr lang="de-DE" sz="1800" dirty="0" err="1" smtClean="0"/>
              <a:t>projects</a:t>
            </a:r>
            <a:r>
              <a:rPr lang="de-DE" sz="1800" dirty="0" smtClean="0"/>
              <a:t> 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    </a:t>
            </a:r>
            <a:r>
              <a:rPr lang="de-DE" sz="1800" dirty="0" err="1" smtClean="0"/>
              <a:t>CoPoRI</a:t>
            </a:r>
            <a:r>
              <a:rPr lang="de-DE" sz="1800" dirty="0" smtClean="0"/>
              <a:t> </a:t>
            </a:r>
            <a:r>
              <a:rPr lang="de-DE" sz="1800" dirty="0" err="1" smtClean="0"/>
              <a:t>ends</a:t>
            </a:r>
            <a:r>
              <a:rPr lang="de-DE" sz="1800" dirty="0" smtClean="0"/>
              <a:t> on 31 March 2014</a:t>
            </a:r>
          </a:p>
          <a:p>
            <a:pPr marL="971550" lvl="2" indent="0"/>
            <a:endParaRPr lang="de-DE" sz="2000" dirty="0" smtClean="0">
              <a:solidFill>
                <a:srgbClr val="FF0000"/>
              </a:solidFill>
            </a:endParaRPr>
          </a:p>
          <a:p>
            <a:pPr marL="971550" lvl="2" indent="0"/>
            <a:endParaRPr lang="de-DE" sz="800" dirty="0" smtClean="0">
              <a:solidFill>
                <a:srgbClr val="FF000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 </a:t>
            </a:r>
            <a:r>
              <a:rPr lang="de-DE" dirty="0" err="1" smtClean="0"/>
              <a:t>CoPoRI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r>
              <a:rPr lang="de-DE" dirty="0" smtClean="0"/>
              <a:t>: 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72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The </a:t>
            </a:r>
            <a:r>
              <a:rPr lang="de-DE" dirty="0" err="1" smtClean="0"/>
              <a:t>EoE</a:t>
            </a:r>
            <a:r>
              <a:rPr lang="de-DE" dirty="0" smtClean="0"/>
              <a:t> </a:t>
            </a:r>
            <a:r>
              <a:rPr lang="de-DE" dirty="0"/>
              <a:t>W</a:t>
            </a:r>
            <a:r>
              <a:rPr lang="de-DE" dirty="0" smtClean="0"/>
              <a:t>orking </a:t>
            </a:r>
            <a:r>
              <a:rPr lang="de-DE" dirty="0"/>
              <a:t>G</a:t>
            </a:r>
            <a:r>
              <a:rPr lang="de-DE" dirty="0" smtClean="0"/>
              <a:t>roup (10)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729487"/>
            <a:ext cx="8861425" cy="491456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sz="1800" b="1" dirty="0"/>
              <a:t> </a:t>
            </a:r>
            <a:r>
              <a:rPr lang="en-GB" sz="1800" b="1" dirty="0" smtClean="0"/>
              <a:t>         W</a:t>
            </a:r>
            <a:r>
              <a:rPr lang="en-GB" sz="1800" b="1" dirty="0"/>
              <a:t>. </a:t>
            </a:r>
            <a:r>
              <a:rPr lang="en-GB" sz="1800" b="1" dirty="0" smtClean="0"/>
              <a:t>Los/ </a:t>
            </a:r>
            <a:r>
              <a:rPr lang="en-GB" sz="1800" dirty="0" err="1"/>
              <a:t>Lifewatch</a:t>
            </a:r>
            <a:r>
              <a:rPr lang="de-DE" sz="1800" dirty="0" smtClean="0"/>
              <a:t>  </a:t>
            </a:r>
            <a:r>
              <a:rPr lang="de-DE" sz="1800" dirty="0" smtClean="0">
                <a:solidFill>
                  <a:schemeClr val="accent1"/>
                </a:solidFill>
              </a:rPr>
              <a:t>		</a:t>
            </a:r>
            <a:endParaRPr lang="en-GB" sz="1800" dirty="0" smtClean="0">
              <a:solidFill>
                <a:srgbClr val="FF9933"/>
              </a:solidFill>
            </a:endParaRPr>
          </a:p>
          <a:p>
            <a:pPr marL="363537" lvl="1" indent="0">
              <a:buNone/>
            </a:pPr>
            <a:r>
              <a:rPr lang="en-GB" sz="1800" b="1" dirty="0" smtClean="0"/>
              <a:t>    S</a:t>
            </a:r>
            <a:r>
              <a:rPr lang="en-GB" sz="1800" b="1" dirty="0"/>
              <a:t>. </a:t>
            </a:r>
            <a:r>
              <a:rPr lang="en-GB" sz="1800" b="1" dirty="0" smtClean="0"/>
              <a:t>Krauwer/ </a:t>
            </a:r>
            <a:r>
              <a:rPr lang="en-GB" sz="1800" dirty="0" smtClean="0"/>
              <a:t>CLARIN</a:t>
            </a:r>
            <a:r>
              <a:rPr lang="de-DE" sz="1800" dirty="0"/>
              <a:t> </a:t>
            </a:r>
            <a:endParaRPr lang="de-DE" sz="1800" dirty="0" smtClean="0">
              <a:solidFill>
                <a:schemeClr val="accent2"/>
              </a:solidFill>
            </a:endParaRPr>
          </a:p>
          <a:p>
            <a:pPr marL="363537" lvl="1" indent="0">
              <a:buNone/>
            </a:pPr>
            <a:r>
              <a:rPr lang="en-GB" sz="1800" dirty="0">
                <a:solidFill>
                  <a:srgbClr val="FF9933"/>
                </a:solidFill>
              </a:rPr>
              <a:t> </a:t>
            </a:r>
            <a:r>
              <a:rPr lang="en-GB" sz="1800" dirty="0" smtClean="0">
                <a:solidFill>
                  <a:srgbClr val="FF9933"/>
                </a:solidFill>
              </a:rPr>
              <a:t>   </a:t>
            </a:r>
            <a:r>
              <a:rPr lang="en-GB" sz="1800" b="1" dirty="0" smtClean="0"/>
              <a:t>M. </a:t>
            </a:r>
            <a:r>
              <a:rPr lang="en-GB" sz="1800" b="1" dirty="0" err="1" smtClean="0"/>
              <a:t>Raess</a:t>
            </a:r>
            <a:r>
              <a:rPr lang="en-GB" sz="1800" i="1" dirty="0" smtClean="0"/>
              <a:t>/ </a:t>
            </a:r>
            <a:r>
              <a:rPr lang="en-GB" sz="1800" dirty="0" err="1"/>
              <a:t>Infrafrontier</a:t>
            </a:r>
            <a:r>
              <a:rPr lang="en-GB" sz="1800" dirty="0"/>
              <a:t> </a:t>
            </a:r>
            <a:r>
              <a:rPr lang="en-GB" sz="1800" dirty="0" smtClean="0">
                <a:solidFill>
                  <a:schemeClr val="accent1"/>
                </a:solidFill>
              </a:rPr>
              <a:t>	</a:t>
            </a:r>
            <a:r>
              <a:rPr lang="en-GB" sz="1800" dirty="0">
                <a:solidFill>
                  <a:schemeClr val="accent1"/>
                </a:solidFill>
              </a:rPr>
              <a:t>	</a:t>
            </a:r>
            <a:endParaRPr lang="en-GB" sz="1800" i="1" dirty="0">
              <a:solidFill>
                <a:schemeClr val="accent1"/>
              </a:solidFill>
            </a:endParaRPr>
          </a:p>
          <a:p>
            <a:pPr marL="363537" lvl="1" indent="0"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    </a:t>
            </a:r>
            <a:r>
              <a:rPr lang="en-GB" sz="1800" b="1" dirty="0" smtClean="0"/>
              <a:t>F</a:t>
            </a:r>
            <a:r>
              <a:rPr lang="en-GB" sz="1800" b="1" dirty="0"/>
              <a:t>. </a:t>
            </a:r>
            <a:r>
              <a:rPr lang="en-GB" sz="1800" b="1" dirty="0" smtClean="0"/>
              <a:t>Berberich/ </a:t>
            </a:r>
            <a:r>
              <a:rPr lang="en-GB" sz="1800" dirty="0" smtClean="0"/>
              <a:t>PRACE     	</a:t>
            </a:r>
            <a:endParaRPr lang="de-DE" sz="1800" i="1" dirty="0" smtClean="0">
              <a:solidFill>
                <a:schemeClr val="accent1"/>
              </a:solidFill>
            </a:endParaRPr>
          </a:p>
          <a:p>
            <a:pPr marL="363537" lvl="1" indent="0"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    </a:t>
            </a:r>
            <a:r>
              <a:rPr lang="en-GB" sz="1800" b="1" dirty="0" smtClean="0"/>
              <a:t>A. Thies</a:t>
            </a:r>
            <a:r>
              <a:rPr lang="en-GB" sz="1800" dirty="0" smtClean="0"/>
              <a:t>/ Helmholtz BX    	</a:t>
            </a:r>
            <a:endParaRPr lang="en-GB" sz="1800" dirty="0" smtClean="0">
              <a:solidFill>
                <a:schemeClr val="accent2"/>
              </a:solidFill>
            </a:endParaRPr>
          </a:p>
          <a:p>
            <a:pPr marL="363537" lvl="1" indent="0">
              <a:buNone/>
            </a:pPr>
            <a:r>
              <a:rPr lang="en-GB" sz="1800" i="1" dirty="0" smtClean="0">
                <a:solidFill>
                  <a:srgbClr val="FF9933"/>
                </a:solidFill>
              </a:rPr>
              <a:t>    </a:t>
            </a:r>
            <a:r>
              <a:rPr lang="en-GB" sz="1800" b="1" dirty="0" smtClean="0"/>
              <a:t>F. Gliksohn/ </a:t>
            </a:r>
            <a:r>
              <a:rPr lang="en-GB" sz="1800" dirty="0" smtClean="0"/>
              <a:t>ELI</a:t>
            </a:r>
            <a:r>
              <a:rPr lang="en-GB" sz="1800" b="1" dirty="0" smtClean="0">
                <a:solidFill>
                  <a:schemeClr val="accent1"/>
                </a:solidFill>
              </a:rPr>
              <a:t>		</a:t>
            </a:r>
            <a:endParaRPr lang="en-GB" sz="1800" dirty="0" smtClean="0">
              <a:solidFill>
                <a:schemeClr val="accent2"/>
              </a:solidFill>
            </a:endParaRPr>
          </a:p>
          <a:p>
            <a:pPr marL="363537" lvl="1" indent="0">
              <a:buNone/>
            </a:pPr>
            <a:r>
              <a:rPr lang="en-GB" sz="1800" b="1" dirty="0">
                <a:solidFill>
                  <a:schemeClr val="accent2"/>
                </a:solidFill>
              </a:rPr>
              <a:t> </a:t>
            </a:r>
            <a:r>
              <a:rPr lang="en-GB" sz="1800" b="1" dirty="0" smtClean="0">
                <a:solidFill>
                  <a:schemeClr val="accent2"/>
                </a:solidFill>
              </a:rPr>
              <a:t>   </a:t>
            </a:r>
            <a:r>
              <a:rPr lang="en-GB" sz="1800" b="1" dirty="0" smtClean="0"/>
              <a:t>A</a:t>
            </a:r>
            <a:r>
              <a:rPr lang="en-GB" sz="1800" b="1" dirty="0"/>
              <a:t>. </a:t>
            </a:r>
            <a:r>
              <a:rPr lang="en-GB" sz="1800" b="1" dirty="0" err="1" smtClean="0"/>
              <a:t>Chabbi</a:t>
            </a:r>
            <a:r>
              <a:rPr lang="en-GB" sz="1800" b="1" dirty="0" smtClean="0"/>
              <a:t>/ </a:t>
            </a:r>
            <a:r>
              <a:rPr lang="en-GB" sz="1800" dirty="0" smtClean="0"/>
              <a:t>ANAEE                 </a:t>
            </a:r>
            <a:endParaRPr lang="en-GB" sz="1800" i="1" dirty="0" smtClean="0">
              <a:solidFill>
                <a:schemeClr val="accent2"/>
              </a:solidFill>
            </a:endParaRPr>
          </a:p>
          <a:p>
            <a:pPr marL="363537" lvl="1" indent="0">
              <a:buNone/>
            </a:pPr>
            <a:r>
              <a:rPr lang="en-GB" sz="1800" b="1" dirty="0"/>
              <a:t> </a:t>
            </a:r>
            <a:r>
              <a:rPr lang="en-GB" sz="1800" b="1" dirty="0" smtClean="0"/>
              <a:t>   I. </a:t>
            </a:r>
            <a:r>
              <a:rPr lang="en-GB" sz="1800" b="1" dirty="0" smtClean="0"/>
              <a:t>Holleman/ </a:t>
            </a:r>
            <a:r>
              <a:rPr lang="en-GB" sz="1800" dirty="0" smtClean="0"/>
              <a:t>EMFL</a:t>
            </a:r>
            <a:r>
              <a:rPr lang="en-GB" sz="1800" dirty="0" smtClean="0">
                <a:solidFill>
                  <a:schemeClr val="accent2"/>
                </a:solidFill>
              </a:rPr>
              <a:t>		</a:t>
            </a:r>
          </a:p>
          <a:p>
            <a:pPr marL="363537" lvl="1" indent="0">
              <a:buNone/>
            </a:pPr>
            <a:r>
              <a:rPr lang="en-GB" sz="1800" b="1" dirty="0" smtClean="0"/>
              <a:t>   S. Luca </a:t>
            </a:r>
            <a:r>
              <a:rPr lang="en-GB" sz="1800" b="1" dirty="0"/>
              <a:t>de </a:t>
            </a:r>
            <a:r>
              <a:rPr lang="en-GB" sz="1800" b="1" dirty="0" smtClean="0"/>
              <a:t>Tena</a:t>
            </a:r>
            <a:r>
              <a:rPr lang="en-GB" sz="1800" dirty="0" smtClean="0"/>
              <a:t>/ </a:t>
            </a:r>
            <a:r>
              <a:rPr lang="en-GB" sz="1800" dirty="0" smtClean="0"/>
              <a:t>EU-SOLARIS</a:t>
            </a:r>
            <a:endParaRPr lang="en-GB" sz="1800" dirty="0">
              <a:solidFill>
                <a:schemeClr val="accent2"/>
              </a:solidFill>
            </a:endParaRPr>
          </a:p>
          <a:p>
            <a:pPr marL="363537" lvl="1" indent="0">
              <a:buNone/>
            </a:pPr>
            <a:r>
              <a:rPr lang="en-GB" sz="1800" b="1" dirty="0" smtClean="0"/>
              <a:t>   U. </a:t>
            </a:r>
            <a:r>
              <a:rPr lang="en-GB" sz="1800" b="1" dirty="0"/>
              <a:t>Krell</a:t>
            </a:r>
            <a:r>
              <a:rPr lang="en-GB" sz="1800" b="1" i="1" dirty="0"/>
              <a:t>/ </a:t>
            </a:r>
            <a:r>
              <a:rPr lang="en-GB" sz="1800" dirty="0" err="1"/>
              <a:t>EuroFEL</a:t>
            </a:r>
            <a:r>
              <a:rPr lang="en-GB" sz="1800" dirty="0"/>
              <a:t>, </a:t>
            </a:r>
            <a:r>
              <a:rPr lang="en-GB" sz="1800" dirty="0" smtClean="0"/>
              <a:t>CRISP  </a:t>
            </a:r>
            <a:r>
              <a:rPr lang="en-GB" sz="1800" i="1" dirty="0" smtClean="0"/>
              <a:t>chair</a:t>
            </a:r>
            <a:endParaRPr lang="en-GB" sz="1800" i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accent2"/>
                </a:solidFill>
              </a:rPr>
              <a:t> </a:t>
            </a:r>
            <a:r>
              <a:rPr lang="en-GB" i="1" dirty="0" smtClean="0">
                <a:solidFill>
                  <a:schemeClr val="accent2"/>
                </a:solidFill>
              </a:rPr>
              <a:t>   </a:t>
            </a:r>
            <a:endParaRPr lang="en-GB" i="1" dirty="0">
              <a:solidFill>
                <a:schemeClr val="accent2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11521" y="4477407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</a:rPr>
              <a:t>New</a:t>
            </a:r>
            <a:endParaRPr lang="de-DE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2575" y="1025198"/>
            <a:ext cx="8861425" cy="55647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b="1" dirty="0" smtClean="0"/>
              <a:t>The 3 </a:t>
            </a:r>
            <a:r>
              <a:rPr lang="de-DE" b="1" dirty="0" err="1" smtClean="0"/>
              <a:t>EoE</a:t>
            </a:r>
            <a:r>
              <a:rPr lang="de-DE" b="1" dirty="0" smtClean="0"/>
              <a:t> </a:t>
            </a:r>
            <a:r>
              <a:rPr lang="de-DE" b="1" dirty="0" err="1" smtClean="0"/>
              <a:t>workshops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COPORI </a:t>
            </a:r>
            <a:r>
              <a:rPr lang="de-DE" b="1" dirty="0" err="1" smtClean="0"/>
              <a:t>demonstrate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great</a:t>
            </a:r>
            <a:r>
              <a:rPr lang="de-DE" b="1" dirty="0" smtClean="0"/>
              <a:t> </a:t>
            </a:r>
            <a:r>
              <a:rPr lang="de-DE" b="1" dirty="0" err="1" smtClean="0"/>
              <a:t>interest</a:t>
            </a:r>
            <a:r>
              <a:rPr lang="de-DE" b="1" dirty="0" smtClean="0"/>
              <a:t> </a:t>
            </a:r>
            <a:r>
              <a:rPr lang="de-DE" b="1" dirty="0" err="1" smtClean="0"/>
              <a:t>by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ESFRI </a:t>
            </a:r>
            <a:r>
              <a:rPr lang="de-DE" b="1" dirty="0" err="1" smtClean="0"/>
              <a:t>projects</a:t>
            </a:r>
            <a:r>
              <a:rPr lang="de-DE" b="1" dirty="0" smtClean="0"/>
              <a:t> due </a:t>
            </a:r>
            <a:r>
              <a:rPr lang="de-DE" b="1" dirty="0" err="1" smtClean="0"/>
              <a:t>to</a:t>
            </a:r>
            <a:r>
              <a:rPr lang="de-DE" b="1" dirty="0" smtClean="0"/>
              <a:t>: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sz="2000" dirty="0" err="1" smtClean="0"/>
              <a:t>rising</a:t>
            </a:r>
            <a:r>
              <a:rPr lang="de-DE" sz="2000" dirty="0" smtClean="0"/>
              <a:t> </a:t>
            </a:r>
            <a:r>
              <a:rPr lang="de-DE" sz="2000" dirty="0" err="1" smtClean="0"/>
              <a:t>numbers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participants</a:t>
            </a:r>
            <a:r>
              <a:rPr lang="de-DE" sz="2000" dirty="0" smtClean="0"/>
              <a:t> </a:t>
            </a:r>
            <a:r>
              <a:rPr lang="de-DE" sz="2000" dirty="0"/>
              <a:t>(</a:t>
            </a:r>
            <a:r>
              <a:rPr lang="de-DE" sz="2000" dirty="0" err="1" smtClean="0"/>
              <a:t>from</a:t>
            </a:r>
            <a:r>
              <a:rPr lang="de-DE" sz="2000" dirty="0" smtClean="0"/>
              <a:t> 16 </a:t>
            </a:r>
            <a:r>
              <a:rPr lang="de-DE" sz="2000" dirty="0" err="1" smtClean="0"/>
              <a:t>to</a:t>
            </a:r>
            <a:r>
              <a:rPr lang="de-DE" sz="2000" dirty="0" smtClean="0"/>
              <a:t> 48 </a:t>
            </a:r>
            <a:r>
              <a:rPr lang="de-DE" sz="2000" dirty="0" err="1" smtClean="0"/>
              <a:t>to</a:t>
            </a:r>
            <a:r>
              <a:rPr lang="de-DE" sz="2000" dirty="0" smtClean="0"/>
              <a:t> 94)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sz="2000" dirty="0"/>
              <a:t> </a:t>
            </a:r>
            <a:r>
              <a:rPr lang="de-DE" sz="2000" dirty="0" smtClean="0"/>
              <a:t>  strong </a:t>
            </a:r>
            <a:r>
              <a:rPr lang="de-DE" sz="2000" dirty="0" err="1" smtClean="0"/>
              <a:t>response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contribute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EoE</a:t>
            </a:r>
            <a:r>
              <a:rPr lang="de-DE" sz="2000" dirty="0" smtClean="0"/>
              <a:t> </a:t>
            </a:r>
            <a:r>
              <a:rPr lang="de-DE" sz="2000" dirty="0" err="1" smtClean="0"/>
              <a:t>sessions</a:t>
            </a:r>
            <a:endParaRPr lang="de-DE" sz="2000" dirty="0" smtClean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sz="2000" dirty="0" smtClean="0"/>
              <a:t>   </a:t>
            </a:r>
            <a:r>
              <a:rPr lang="de-DE" sz="2000" dirty="0" err="1" smtClean="0"/>
              <a:t>highly</a:t>
            </a:r>
            <a:r>
              <a:rPr lang="de-DE" sz="2000" dirty="0" smtClean="0"/>
              <a:t> positive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constructive</a:t>
            </a:r>
            <a:r>
              <a:rPr lang="de-DE" sz="2000" dirty="0" smtClean="0"/>
              <a:t> </a:t>
            </a:r>
            <a:r>
              <a:rPr lang="de-DE" sz="2000" dirty="0" err="1" smtClean="0"/>
              <a:t>feedback</a:t>
            </a:r>
            <a:r>
              <a:rPr lang="de-DE" sz="2000" dirty="0" smtClean="0"/>
              <a:t> after 1st &amp; 2nd </a:t>
            </a:r>
            <a:r>
              <a:rPr lang="de-DE" sz="2000" dirty="0" err="1" smtClean="0"/>
              <a:t>workshop</a:t>
            </a:r>
            <a:endParaRPr lang="de-DE" sz="2000" dirty="0" smtClean="0"/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de-DE" sz="2000" dirty="0" smtClean="0"/>
              <a:t>   </a:t>
            </a:r>
            <a:r>
              <a:rPr lang="de-DE" sz="2000" dirty="0" err="1" smtClean="0"/>
              <a:t>more</a:t>
            </a:r>
            <a:r>
              <a:rPr lang="de-DE" sz="2000" dirty="0" smtClean="0"/>
              <a:t> </a:t>
            </a:r>
            <a:r>
              <a:rPr lang="de-DE" sz="2000" dirty="0" err="1" smtClean="0"/>
              <a:t>specific</a:t>
            </a:r>
            <a:r>
              <a:rPr lang="de-DE" sz="2000" dirty="0" smtClean="0"/>
              <a:t> </a:t>
            </a:r>
            <a:r>
              <a:rPr lang="de-DE" sz="2000" dirty="0" err="1" smtClean="0"/>
              <a:t>issues</a:t>
            </a:r>
            <a:r>
              <a:rPr lang="de-DE" sz="2000" dirty="0" smtClean="0"/>
              <a:t> for </a:t>
            </a:r>
            <a:r>
              <a:rPr lang="de-DE" sz="2000" dirty="0" err="1" smtClean="0"/>
              <a:t>EoE</a:t>
            </a:r>
            <a:r>
              <a:rPr lang="de-DE" sz="2000" dirty="0" smtClean="0"/>
              <a:t> </a:t>
            </a:r>
            <a:r>
              <a:rPr lang="de-DE" sz="2000" dirty="0" err="1" smtClean="0"/>
              <a:t>requested</a:t>
            </a:r>
            <a:r>
              <a:rPr lang="de-DE" sz="2000" dirty="0" smtClean="0"/>
              <a:t> =&gt; </a:t>
            </a:r>
            <a:r>
              <a:rPr lang="de-DE" sz="2000" dirty="0" err="1" smtClean="0"/>
              <a:t>extension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1.5 </a:t>
            </a:r>
            <a:r>
              <a:rPr lang="de-DE" sz="2000" dirty="0" err="1" smtClean="0"/>
              <a:t>days</a:t>
            </a:r>
            <a:r>
              <a:rPr lang="de-DE" sz="2000" dirty="0" smtClean="0"/>
              <a:t> </a:t>
            </a:r>
          </a:p>
          <a:p>
            <a:pPr marL="444500" lvl="1" indent="0">
              <a:buClr>
                <a:srgbClr val="FF0000"/>
              </a:buClr>
              <a:buNone/>
            </a:pPr>
            <a:endParaRPr lang="de-DE" dirty="0" smtClean="0"/>
          </a:p>
          <a:p>
            <a:r>
              <a:rPr lang="de-DE" b="1" dirty="0" err="1" smtClean="0"/>
              <a:t>Very</a:t>
            </a:r>
            <a:r>
              <a:rPr lang="de-DE" b="1" dirty="0" smtClean="0"/>
              <a:t> </a:t>
            </a:r>
            <a:r>
              <a:rPr lang="de-DE" b="1" dirty="0" err="1" smtClean="0"/>
              <a:t>active</a:t>
            </a:r>
            <a:r>
              <a:rPr lang="de-DE" b="1" dirty="0" smtClean="0"/>
              <a:t> </a:t>
            </a:r>
            <a:r>
              <a:rPr lang="de-DE" b="1" dirty="0" err="1" smtClean="0"/>
              <a:t>participation</a:t>
            </a:r>
            <a:r>
              <a:rPr lang="de-DE" b="1" dirty="0" smtClean="0"/>
              <a:t> in </a:t>
            </a:r>
            <a:r>
              <a:rPr lang="de-DE" b="1" dirty="0" err="1" smtClean="0"/>
              <a:t>EoE</a:t>
            </a:r>
            <a:r>
              <a:rPr lang="de-DE" b="1" dirty="0" smtClean="0"/>
              <a:t> WG (</a:t>
            </a:r>
            <a:r>
              <a:rPr lang="de-DE" b="1" dirty="0" err="1" smtClean="0"/>
              <a:t>voluntary</a:t>
            </a:r>
            <a:r>
              <a:rPr lang="de-DE" b="1" dirty="0" smtClean="0"/>
              <a:t>)</a:t>
            </a:r>
          </a:p>
          <a:p>
            <a:r>
              <a:rPr lang="de-DE" b="1" dirty="0" err="1"/>
              <a:t>D</a:t>
            </a:r>
            <a:r>
              <a:rPr lang="de-DE" b="1" dirty="0" err="1" smtClean="0"/>
              <a:t>ocumentation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EoE</a:t>
            </a:r>
            <a:r>
              <a:rPr lang="de-DE" b="1" dirty="0" smtClean="0"/>
              <a:t> &amp; FAQ &amp; Statutes</a:t>
            </a:r>
          </a:p>
          <a:p>
            <a:pPr marL="0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   </a:t>
            </a:r>
            <a:r>
              <a:rPr lang="de-DE" dirty="0" err="1" smtClean="0"/>
              <a:t>suggestion</a:t>
            </a:r>
            <a:r>
              <a:rPr lang="de-DE" dirty="0" smtClean="0"/>
              <a:t>: </a:t>
            </a:r>
            <a:r>
              <a:rPr lang="de-DE" dirty="0" err="1" smtClean="0"/>
              <a:t>integration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ESFRI </a:t>
            </a:r>
            <a:r>
              <a:rPr lang="de-DE" dirty="0" err="1" smtClean="0"/>
              <a:t>website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EC</a:t>
            </a:r>
          </a:p>
          <a:p>
            <a:r>
              <a:rPr lang="de-DE" b="1" dirty="0"/>
              <a:t>I</a:t>
            </a:r>
            <a:r>
              <a:rPr lang="de-DE" b="1" dirty="0" smtClean="0"/>
              <a:t>nteraction </a:t>
            </a:r>
            <a:r>
              <a:rPr lang="de-DE" b="1" dirty="0" err="1" smtClean="0"/>
              <a:t>between</a:t>
            </a:r>
            <a:r>
              <a:rPr lang="de-DE" b="1" dirty="0" smtClean="0"/>
              <a:t> ESFRI, ESFRI </a:t>
            </a:r>
            <a:r>
              <a:rPr lang="de-DE" b="1" dirty="0" err="1" smtClean="0"/>
              <a:t>projects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EC </a:t>
            </a:r>
            <a:r>
              <a:rPr lang="de-DE" b="1" dirty="0" err="1" smtClean="0"/>
              <a:t>increased</a:t>
            </a:r>
            <a:endParaRPr lang="de-DE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EoE</a:t>
            </a:r>
            <a:r>
              <a:rPr lang="de-DE" dirty="0" smtClean="0"/>
              <a:t> </a:t>
            </a:r>
            <a:r>
              <a:rPr lang="de-DE" dirty="0" err="1"/>
              <a:t>B</a:t>
            </a:r>
            <a:r>
              <a:rPr lang="de-DE" dirty="0" err="1" smtClean="0"/>
              <a:t>etween</a:t>
            </a:r>
            <a:r>
              <a:rPr lang="de-DE" dirty="0" smtClean="0"/>
              <a:t> ESFRI Projects </a:t>
            </a:r>
            <a:r>
              <a:rPr lang="de-DE" dirty="0" err="1"/>
              <a:t>N</a:t>
            </a:r>
            <a:r>
              <a:rPr lang="de-DE" dirty="0" err="1" smtClean="0"/>
              <a:t>eeded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95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CoPoRI PPT Vorlage</Template>
  <TotalTime>0</TotalTime>
  <Words>413</Words>
  <Application>Microsoft Office PowerPoint</Application>
  <PresentationFormat>Bildschirmpräsentation (4:3)</PresentationFormat>
  <Paragraphs>131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2_DESY_Vortrag_3-1</vt:lpstr>
      <vt:lpstr> </vt:lpstr>
      <vt:lpstr>  Exchange of Experiences (EoE)</vt:lpstr>
      <vt:lpstr> CoPoRI</vt:lpstr>
      <vt:lpstr>  Activities of WP3:  2011-2012</vt:lpstr>
      <vt:lpstr>  Activities of WP3:  2013</vt:lpstr>
      <vt:lpstr> Activities of WP3:  2013</vt:lpstr>
      <vt:lpstr>  CoPoRI Activities:  2014</vt:lpstr>
      <vt:lpstr> The EoE Working Group (10)</vt:lpstr>
      <vt:lpstr> Is EoE Between ESFRI Projects Needed?</vt:lpstr>
      <vt:lpstr> </vt:lpstr>
      <vt:lpstr>PowerPoint-Präsentation</vt:lpstr>
      <vt:lpstr>PowerPoint-Präsentation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sommera</dc:creator>
  <cp:lastModifiedBy>Krell, Ute</cp:lastModifiedBy>
  <cp:revision>871</cp:revision>
  <cp:lastPrinted>2013-11-28T17:46:45Z</cp:lastPrinted>
  <dcterms:created xsi:type="dcterms:W3CDTF">2008-04-14T12:45:38Z</dcterms:created>
  <dcterms:modified xsi:type="dcterms:W3CDTF">2013-12-03T17:15:08Z</dcterms:modified>
</cp:coreProperties>
</file>