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681" r:id="rId2"/>
  </p:sldMasterIdLst>
  <p:notesMasterIdLst>
    <p:notesMasterId r:id="rId26"/>
  </p:notesMasterIdLst>
  <p:sldIdLst>
    <p:sldId id="259" r:id="rId3"/>
    <p:sldId id="271" r:id="rId4"/>
    <p:sldId id="292" r:id="rId5"/>
    <p:sldId id="297" r:id="rId6"/>
    <p:sldId id="305" r:id="rId7"/>
    <p:sldId id="306" r:id="rId8"/>
    <p:sldId id="298" r:id="rId9"/>
    <p:sldId id="299" r:id="rId10"/>
    <p:sldId id="300" r:id="rId11"/>
    <p:sldId id="313" r:id="rId12"/>
    <p:sldId id="301" r:id="rId13"/>
    <p:sldId id="304" r:id="rId14"/>
    <p:sldId id="303" r:id="rId15"/>
    <p:sldId id="293" r:id="rId16"/>
    <p:sldId id="307" r:id="rId17"/>
    <p:sldId id="294" r:id="rId18"/>
    <p:sldId id="309" r:id="rId19"/>
    <p:sldId id="295" r:id="rId20"/>
    <p:sldId id="308" r:id="rId21"/>
    <p:sldId id="311" r:id="rId22"/>
    <p:sldId id="312" r:id="rId23"/>
    <p:sldId id="296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CC0066"/>
    <a:srgbClr val="F0DCDA"/>
    <a:srgbClr val="F9FAD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2" autoAdjust="0"/>
    <p:restoredTop sz="86564" autoAdjust="0"/>
  </p:normalViewPr>
  <p:slideViewPr>
    <p:cSldViewPr>
      <p:cViewPr varScale="1">
        <p:scale>
          <a:sx n="56" d="100"/>
          <a:sy n="56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7E1B6-5E46-42E9-9233-28EF75DA7E37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7BF1-207F-4DDD-91E2-BEAC24E1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prstClr val="black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479F102-5389-42B5-A4AA-74C39041052F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9F35A028-4765-422B-98EF-81A72A1104EB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ECFA R&amp;D panel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BC0B09BA-081F-4980-BB40-B191A86C9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3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36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4750"/>
                    </a14:imgEffect>
                    <a14:imgEffect>
                      <a14:saturation sat="200000"/>
                    </a14:imgEffect>
                    <a14:imgEffect>
                      <a14:brightnessContrast bright="27000" contrast="-2000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CD460C72-6355-4DDD-A9BA-520CDA2F2018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ECFA R&amp;D panel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2704A035-111D-4430-82FA-0ECB95BED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colorTemperature colorTemp="3625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31547D-AA68-4DCC-9671-7913F8B98AD5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B878A-4B93-4F71-A428-03F177085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3B24-0294-4D4C-A5BD-F5D260C07FFF}" type="datetime4">
              <a:rPr lang="en-US" smtClean="0"/>
              <a:t>June 10, 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ECFA R&amp;D panel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D361-A3EF-4DD0-B5DB-855233E667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13264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656681" y="4763"/>
            <a:ext cx="3963988" cy="523220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FCAL Status Report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2157413" y="1377950"/>
            <a:ext cx="4538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60000"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Wolfgang </a:t>
            </a:r>
            <a:r>
              <a:rPr lang="en-US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Lohmann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BTU and DESY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1659731" y="3774499"/>
            <a:ext cx="5957887" cy="196977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60000"/>
            </a:pPr>
            <a:r>
              <a:rPr lang="en-US" sz="1800" dirty="0" smtClean="0">
                <a:solidFill>
                  <a:srgbClr val="FF9933"/>
                </a:solidFill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On behalf of the FCAL Collaboration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60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AGH University of Science  and Technology Cracow, ANL Argonne, CERN Geneva,  DESY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Zeuthen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  IFIN-HH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Bukharest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 INPPAN Cracow,  ISS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Bukharest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 LAL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Orsay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JINR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Dubna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 NCPHEP Minsk, 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Pontifica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Universidad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Catholica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Santiago de Chile,  SLAC Stanford,  Tel Aviv University,  Tohoku University Sendai, University of Colorado Boulder, UC California Santa Cruz, 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Vinca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Belgrade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8286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82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5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58E4-0C89-464B-B8B6-6CE55083194E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Sensors and ASICs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0639"/>
            <a:ext cx="3285473" cy="239696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31" y="1260639"/>
            <a:ext cx="3285473" cy="25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600" y="552753"/>
            <a:ext cx="3319470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Characterisation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of a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GaAs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sensor on the probe-station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6833" y="569166"/>
            <a:ext cx="3319470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Silicon sensor prototype for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158524" y="3814371"/>
            <a:ext cx="3240088" cy="24006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 in n, strip pitch 2.2 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40 pieces, joint effort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IFJ PAN Cracow, DESY, TAU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Electrical </a:t>
            </a:r>
            <a:r>
              <a:rPr lang="en-US" kern="0" dirty="0" err="1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characterisation</a:t>
            </a:r>
            <a:r>
              <a:rPr lang="en-US" kern="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 done, matches quality criteria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7E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45598" y="3669323"/>
            <a:ext cx="3285473" cy="27084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Compensated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GaAs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Institute in Tomsk, DESY-JINR collaboration (BMBF supported)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lang="en-US" kern="0" dirty="0" err="1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Characterised</a:t>
            </a:r>
            <a:r>
              <a:rPr lang="en-US" kern="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 at JINR and DESY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Dedicated talk by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Georgy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7E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6A629-7976-46BA-AAD8-C66287CB00AF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57400" y="0"/>
            <a:ext cx="47244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Fully Assembled Sensor Planes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266" y="2752863"/>
            <a:ext cx="2841746" cy="4219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62837"/>
            <a:ext cx="4047978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4800600" cy="2947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468989"/>
            <a:ext cx="4572000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Performance studies in an electron beam 2-4.5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GeV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at DESY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&gt; 50 x 10</a:t>
            </a:r>
            <a:r>
              <a:rPr lang="en-US" sz="2400" baseline="30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trigger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42" y="1540336"/>
            <a:ext cx="2162534" cy="163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36" y="1519821"/>
            <a:ext cx="2757563" cy="16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6478B-AED0-4628-AD4F-A038E6546CC9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10581" y="0"/>
            <a:ext cx="51054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 Test Readout and DAQ</a:t>
            </a:r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1165225" y="822325"/>
            <a:ext cx="6996113" cy="46192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 algn="l" rtl="0" eaLnBrk="0" fontAlgn="base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 algn="l" rtl="0" eaLnBrk="0" fontAlgn="base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 algn="l" rtl="0" eaLnBrk="0" fontAlgn="base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 algn="l" rtl="0" eaLnBrk="0" fontAlgn="base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 algn="l" rtl="0" eaLnBrk="0" fontAlgn="base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 algn="l" rtl="0" fontAlgn="base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 algn="l" rtl="0" fontAlgn="base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 algn="l" rtl="0" fontAlgn="base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 algn="l" rtl="0" fontAlgn="base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32 channels fully equipped </a:t>
            </a:r>
            <a:b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</a:b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(Sensor + Front-end + ADC)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18"/>
            </a:endParaRPr>
          </a:p>
          <a:p>
            <a:pPr marL="432000" marR="0" lvl="0" indent="-324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832929"/>
              </a:buClr>
              <a:buSzPct val="182000"/>
              <a:buFont typeface="StarSymbol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Signal handshaking with Trigger Logic Unit (TLU)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832929"/>
              </a:buClr>
              <a:buSzPct val="182000"/>
              <a:buFont typeface="StarSymbol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     EUDAQ software</a:t>
            </a:r>
          </a:p>
          <a:p>
            <a:pPr marL="432000" marR="0" lvl="0" indent="-324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832929"/>
              </a:buClr>
              <a:buSzPct val="182000"/>
              <a:buFont typeface="StarSymbol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ADC Clock source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rgbClr val="832929"/>
              </a:buClr>
              <a:buSzPct val="182000"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Internal (asynchronous with beam operation) –  CLIC mode</a:t>
            </a:r>
          </a:p>
          <a:p>
            <a:pPr lvl="1">
              <a:buClr>
                <a:srgbClr val="832929"/>
              </a:buClr>
              <a:buSzPct val="182000"/>
              <a:buFont typeface="Symbol" pitchFamily="18" charset="2"/>
              <a:buChar char="-"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External (beam clock used to synchronize with beam) </a:t>
            </a:r>
            <a:r>
              <a:rPr lang="de-DE" sz="2000" dirty="0">
                <a:solidFill>
                  <a:srgbClr val="000066"/>
                </a:solidFill>
                <a:ea typeface="+mn-ea"/>
                <a:cs typeface="+mn-cs"/>
              </a:rPr>
              <a:t>–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ILC mode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18"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rgbClr val="832929"/>
              </a:buClr>
              <a:buSzPct val="182000"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ADC sampling rate is up to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20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Ms/s (6.4 Gbps)</a:t>
            </a:r>
          </a:p>
          <a:p>
            <a:pPr marL="5400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rgbClr val="832929"/>
              </a:buClr>
              <a:buSzPct val="182000"/>
              <a:buFont typeface="StarSymbol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47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56325"/>
            <a:ext cx="2133600" cy="476250"/>
          </a:xfrm>
        </p:spPr>
        <p:txBody>
          <a:bodyPr/>
          <a:lstStyle/>
          <a:p>
            <a:pPr>
              <a:defRPr/>
            </a:pPr>
            <a:fld id="{0C1308D8-9311-4A31-A46D-742DD009E249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11339"/>
            <a:ext cx="3657600" cy="22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5105400" y="461877"/>
            <a:ext cx="3657600" cy="16843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Example signal:</a:t>
            </a:r>
          </a:p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Signal digitized with ADC ASIC (red) and external ADC (blue )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5875"/>
            <a:ext cx="3657600" cy="26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" y="3733800"/>
            <a:ext cx="3704748" cy="25146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623888" y="2675377"/>
            <a:ext cx="3728890" cy="12660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Comparison of the amplitude measured with </a:t>
            </a:r>
          </a:p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ADC ASIC and a CAEN 500 </a:t>
            </a:r>
            <a:r>
              <a:rPr lang="en-US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Ms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/s flash ADC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5308839"/>
            <a:ext cx="3691336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Aplitude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vs. time for several channels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4281488" y="1661582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4126992" y="5321895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10800000">
            <a:off x="4097783" y="296283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256A5-F060-460A-81D2-52512019AD8E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" y="3499222"/>
            <a:ext cx="3523368" cy="241897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96" y="967797"/>
            <a:ext cx="4635305" cy="34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" y="546887"/>
            <a:ext cx="36576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6199" y="567687"/>
            <a:ext cx="4669301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Triggered signal spectrum </a:t>
            </a:r>
          </a:p>
        </p:txBody>
      </p:sp>
      <p:sp>
        <p:nvSpPr>
          <p:cNvPr id="13" name="Left Arrow 12"/>
          <p:cNvSpPr/>
          <p:nvPr/>
        </p:nvSpPr>
        <p:spPr bwMode="auto">
          <a:xfrm>
            <a:off x="3890889" y="542023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30" y="445336"/>
            <a:ext cx="3581400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Gain vs. channel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4101" y="5196983"/>
            <a:ext cx="3581400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Pedestal</a:t>
            </a:r>
          </a:p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(taken without signal)</a:t>
            </a:r>
          </a:p>
        </p:txBody>
      </p:sp>
    </p:spTree>
    <p:extLst>
      <p:ext uri="{BB962C8B-B14F-4D97-AF65-F5344CB8AC3E}">
        <p14:creationId xmlns:p14="http://schemas.microsoft.com/office/powerpoint/2010/main" val="32185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256A5-F060-460A-81D2-52512019AD8E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8285" y="600802"/>
            <a:ext cx="3691336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S/N   from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mips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vs. channel</a:t>
            </a:r>
          </a:p>
          <a:p>
            <a:pPr>
              <a:buSzPct val="153000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oth for RC and FET feedback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531" y="4913680"/>
            <a:ext cx="4229100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Sigma(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ped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) as a function of the pad size</a:t>
            </a:r>
          </a:p>
        </p:txBody>
      </p:sp>
      <p:sp>
        <p:nvSpPr>
          <p:cNvPr id="15" name="Left Arrow 14"/>
          <p:cNvSpPr/>
          <p:nvPr/>
        </p:nvSpPr>
        <p:spPr bwMode="auto">
          <a:xfrm>
            <a:off x="5867400" y="1509763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2" y="2709470"/>
            <a:ext cx="4164209" cy="31008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" y="567687"/>
            <a:ext cx="4290646" cy="41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eft Arrow 15"/>
          <p:cNvSpPr/>
          <p:nvPr/>
        </p:nvSpPr>
        <p:spPr bwMode="auto">
          <a:xfrm rot="10800000">
            <a:off x="3709877" y="5267623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1B87F-1447-41D6-949D-0CEC84ABC87D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336"/>
            <a:ext cx="4644493" cy="3440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64" y="2667000"/>
            <a:ext cx="4806412" cy="3509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599" y="600802"/>
            <a:ext cx="3790951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Impact point reconstruction using</a:t>
            </a:r>
          </a:p>
          <a:p>
            <a:pPr>
              <a:buSzPct val="153000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he beam telescope </a:t>
            </a:r>
          </a:p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sensor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78" y="4191000"/>
            <a:ext cx="3691336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Impact point reconstruction using</a:t>
            </a:r>
          </a:p>
          <a:p>
            <a:pPr>
              <a:buSzPct val="153000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he beam telescope </a:t>
            </a:r>
          </a:p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sensor</a:t>
            </a:r>
          </a:p>
        </p:txBody>
      </p:sp>
      <p:sp>
        <p:nvSpPr>
          <p:cNvPr id="11" name="Left Arrow 10"/>
          <p:cNvSpPr/>
          <p:nvPr/>
        </p:nvSpPr>
        <p:spPr bwMode="auto">
          <a:xfrm>
            <a:off x="5813575" y="1936805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10800000">
            <a:off x="1833041" y="549668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1B87F-1447-41D6-949D-0CEC84ABC87D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" y="687863"/>
            <a:ext cx="3124200" cy="257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58" y="687863"/>
            <a:ext cx="3181022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Scan across a pad boundary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6193"/>
            <a:ext cx="5120678" cy="319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9" y="3798211"/>
            <a:ext cx="4331677" cy="240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4121834"/>
            <a:ext cx="2196141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5806683"/>
            <a:ext cx="2196141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sensor</a:t>
            </a:r>
          </a:p>
        </p:txBody>
      </p:sp>
      <p:sp>
        <p:nvSpPr>
          <p:cNvPr id="13" name="Left Arrow 12"/>
          <p:cNvSpPr/>
          <p:nvPr/>
        </p:nvSpPr>
        <p:spPr bwMode="auto">
          <a:xfrm rot="5400000">
            <a:off x="8148029" y="4028666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5035413" y="5002502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A217A-012E-47F8-9A46-C50E91CEE6E3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2108"/>
            <a:ext cx="8867775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</p:spTree>
    <p:extLst>
      <p:ext uri="{BB962C8B-B14F-4D97-AF65-F5344CB8AC3E}">
        <p14:creationId xmlns:p14="http://schemas.microsoft.com/office/powerpoint/2010/main" val="10465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2641A-398D-4C0D-B281-49A041E490BB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23485"/>
            <a:ext cx="5152837" cy="40804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336"/>
            <a:ext cx="26955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0214" y="473472"/>
            <a:ext cx="4715586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Data reduction and pile-up treatment by signal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deconvolution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495800"/>
            <a:ext cx="3505200" cy="132343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Reconstruction of the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deconvoluted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amplitude and comparison with full ADC information</a:t>
            </a:r>
          </a:p>
        </p:txBody>
      </p:sp>
      <p:sp>
        <p:nvSpPr>
          <p:cNvPr id="12" name="Left Arrow 11"/>
          <p:cNvSpPr/>
          <p:nvPr/>
        </p:nvSpPr>
        <p:spPr bwMode="auto">
          <a:xfrm>
            <a:off x="3590214" y="120389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10800000">
            <a:off x="2177796" y="533460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E75D4-CF65-41D3-958C-2E5BC2CC7D7D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73325" y="0"/>
            <a:ext cx="4275138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  <a:latin typeface="Century Gothic" pitchFamily="34" charset="0"/>
              </a:rPr>
              <a:t>Mission and Landscape</a:t>
            </a:r>
            <a:endParaRPr lang="en-US" sz="24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895600"/>
            <a:ext cx="4848225" cy="330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78584"/>
            <a:ext cx="8991600" cy="224676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FCAL Mission</a:t>
            </a:r>
          </a:p>
          <a:p>
            <a:pPr>
              <a:buSzPct val="153000"/>
            </a:pP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Design of the very forward region of detectors at future linear collider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Concept for precise and fast measurement of the luminosity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Development, prototyping and test of major components of the  detectors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Verification of Monte Carlo estimates  of the detector performance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Ensure that critical R&amp;D is addressed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 a timely manner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14" y="4033867"/>
            <a:ext cx="4324350" cy="224676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Challenges:</a:t>
            </a:r>
          </a:p>
          <a:p>
            <a:pPr>
              <a:buSzPct val="153000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High precision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luminometer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High occupancy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High radiation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olerance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Fast readout electronics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53000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352800" y="2971800"/>
            <a:ext cx="685800" cy="914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075057"/>
            <a:ext cx="2534104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FCAL in the R&amp;D landscape</a:t>
            </a:r>
          </a:p>
        </p:txBody>
      </p:sp>
    </p:spTree>
    <p:extLst>
      <p:ext uri="{BB962C8B-B14F-4D97-AF65-F5344CB8AC3E}">
        <p14:creationId xmlns:p14="http://schemas.microsoft.com/office/powerpoint/2010/main" val="1260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D19F6-12E2-42A0-8572-DD73102BC30D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7" y="609600"/>
            <a:ext cx="4542658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Shower profile measurements with n X</a:t>
            </a:r>
            <a:r>
              <a:rPr lang="en-US" sz="2400" baseline="-25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tungsten blocks in front of the sensors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75" y="1980349"/>
            <a:ext cx="4293025" cy="403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55" y="762000"/>
            <a:ext cx="4293025" cy="3142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352" y="986073"/>
            <a:ext cx="3667016" cy="4365013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353" y="3721928"/>
            <a:ext cx="436501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1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D19F6-12E2-42A0-8572-DD73102BC30D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66800" y="0"/>
            <a:ext cx="70866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Luminosity Spectrum and Beam-Beam Effects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599"/>
            <a:ext cx="4191000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40290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56760" y="609599"/>
            <a:ext cx="3977640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Both for Luminosity measurement and for Physics analyses this spectrum must be known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4647614" y="187756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267200"/>
            <a:ext cx="4191000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strong magnetic field during bunch crossing also changes the direction of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Bhabha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electrons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18047" y="4859125"/>
            <a:ext cx="993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2046" y="5690064"/>
            <a:ext cx="4333639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Dedicated talks by Andre and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Strahinja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D19F6-12E2-42A0-8572-DD73102BC30D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Physics </a:t>
            </a:r>
            <a:r>
              <a:rPr lang="en-US" sz="240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Background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32" y="500555"/>
            <a:ext cx="3190875" cy="30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32" y="3352800"/>
            <a:ext cx="30384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1" y="1219200"/>
            <a:ext cx="38163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" y="3520939"/>
            <a:ext cx="3124200" cy="254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3100" y="819090"/>
            <a:ext cx="1447800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Signal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4756" y="2924145"/>
            <a:ext cx="1447800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743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D19F6-12E2-42A0-8572-DD73102BC30D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78584"/>
            <a:ext cx="8382000" cy="544764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FCAL Deliveries </a:t>
            </a:r>
          </a:p>
          <a:p>
            <a:pPr>
              <a:buSzPct val="153000"/>
            </a:pP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Designs of the very forward region for ILC and CLIC detectors </a:t>
            </a: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Monte Carlo estimates of the expected performance of a </a:t>
            </a:r>
            <a:r>
              <a:rPr lang="en-US" sz="20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uminometer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for precise luminosity measurement</a:t>
            </a: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Feasibility of fast luminosity measurement, beam parameter</a:t>
            </a:r>
          </a:p>
          <a:p>
            <a:pPr>
              <a:buClr>
                <a:srgbClr val="002060"/>
              </a:buClr>
              <a:buSzPct val="178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determination and electron tagging with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and Pair   </a:t>
            </a:r>
          </a:p>
          <a:p>
            <a:pPr>
              <a:buClr>
                <a:srgbClr val="002060"/>
              </a:buClr>
              <a:buSzPct val="178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Monitor</a:t>
            </a:r>
          </a:p>
          <a:p>
            <a:pPr>
              <a:buClr>
                <a:srgbClr val="002060"/>
              </a:buClr>
              <a:buSzPct val="178000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Successful development of sensors and dedicated ASICs  </a:t>
            </a: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Successful prototyping and test of major components in the beam</a:t>
            </a:r>
          </a:p>
          <a:p>
            <a:pPr>
              <a:buClr>
                <a:srgbClr val="002060"/>
              </a:buClr>
              <a:buSzPct val="178000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Unique contributions to the ILC RDR, the CLIC CDR,  the ILC TDR and to the detector concepts ILD and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SiD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A33A6-1407-4983-801B-3DF8605DC463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-16329"/>
            <a:ext cx="7696200" cy="830997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Example Very Forward Region of the ILD and a CLIC Detector </a:t>
            </a: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5" y="814668"/>
            <a:ext cx="3836987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82" y="2971800"/>
            <a:ext cx="4819868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12982" y="1143000"/>
            <a:ext cx="4819868" cy="169277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FCAL unique contributions to the 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ILC RDR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ILD and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Concepts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CLIC CDR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ILD TDR (DBD for ILD and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DC82A-B153-497A-8374-84F501EC02F0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Subdetectors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9" name="Picture 40" descr="Beamc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762000"/>
            <a:ext cx="281331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ry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t="5537" r="20834" b="6328"/>
          <a:stretch>
            <a:fillRect/>
          </a:stretch>
        </p:blipFill>
        <p:spPr bwMode="auto">
          <a:xfrm>
            <a:off x="83457" y="3733800"/>
            <a:ext cx="20764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3057" y="756557"/>
            <a:ext cx="5529942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(+Pair Monitor)</a:t>
            </a: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4827" y="3908945"/>
            <a:ext cx="5529943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223665"/>
            <a:ext cx="5562600" cy="132343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Fast luminosity estimate (bunch-by-bunch at ILC)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 parameter estimation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Fast feedback to the machine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Hermeticity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&amp; Low angle electron tagging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3057" y="4370610"/>
            <a:ext cx="5529942" cy="132343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Precise measurement of the luminosity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(10</a:t>
            </a:r>
            <a:r>
              <a:rPr lang="en-US" sz="2400" baseline="30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-3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at ILC, 10</a:t>
            </a:r>
            <a:r>
              <a:rPr lang="en-US" sz="2400" baseline="30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at CLIC)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Hermeticity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Low angle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hysics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DC82A-B153-497A-8374-84F501EC02F0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LumiCal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10" name="Picture 6" descr="ry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t="5537" r="20834" b="6328"/>
          <a:stretch>
            <a:fillRect/>
          </a:stretch>
        </p:blipFill>
        <p:spPr bwMode="auto">
          <a:xfrm>
            <a:off x="0" y="429007"/>
            <a:ext cx="220219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67000" y="685799"/>
            <a:ext cx="5529942" cy="132343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Precise measurement of the luminosity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(10</a:t>
            </a:r>
            <a:r>
              <a:rPr lang="en-US" sz="2400" baseline="30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-3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at ILC, 10</a:t>
            </a:r>
            <a:r>
              <a:rPr lang="en-US" sz="2400" baseline="30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at CLIC)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Hermeticity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Low angle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hysics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7042" y="2486407"/>
            <a:ext cx="832167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66"/>
              </a:buClr>
              <a:buSzPct val="1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Gauge process for the luminosity measurement: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Bhabha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scattering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66"/>
              </a:buClr>
              <a:buSzPct val="1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e</a:t>
            </a:r>
            <a:r>
              <a:rPr kumimoji="0" lang="en-US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+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e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             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e</a:t>
            </a:r>
            <a:r>
              <a:rPr kumimoji="0" lang="en-US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+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e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18" charset="2"/>
              </a:rPr>
              <a:t>g)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   </a:t>
            </a:r>
          </a:p>
        </p:txBody>
      </p:sp>
      <p:cxnSp>
        <p:nvCxnSpPr>
          <p:cNvPr id="16" name="Straight Arrow Connector 5"/>
          <p:cNvCxnSpPr>
            <a:cxnSpLocks noChangeShapeType="1"/>
          </p:cNvCxnSpPr>
          <p:nvPr/>
        </p:nvCxnSpPr>
        <p:spPr bwMode="auto">
          <a:xfrm>
            <a:off x="1101096" y="3048000"/>
            <a:ext cx="792000" cy="0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95915"/>
            <a:ext cx="2971799" cy="270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89" y="3781206"/>
            <a:ext cx="2702494" cy="25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47255" y="4236732"/>
            <a:ext cx="213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= N /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itchFamily="18" charset="2"/>
              </a:rPr>
              <a:t>s</a:t>
            </a: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4042567" y="4633606"/>
            <a:ext cx="379413" cy="3143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 flipV="1">
            <a:off x="5064008" y="4680439"/>
            <a:ext cx="228600" cy="34766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537742" y="4993969"/>
            <a:ext cx="1100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Count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Bhabha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 events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768055" y="5105094"/>
            <a:ext cx="1100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From theory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50" y="2960913"/>
            <a:ext cx="3262315" cy="78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DC82A-B153-497A-8374-84F501EC02F0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LumiCal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671" y="235296"/>
            <a:ext cx="3289299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Design Studies</a:t>
            </a: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1" y="4038600"/>
            <a:ext cx="3091729" cy="223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1" y="696961"/>
            <a:ext cx="3625130" cy="25638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22" y="1978864"/>
            <a:ext cx="3781877" cy="29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4801" y="772757"/>
            <a:ext cx="3828314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Energy resolution vs. polar angle </a:t>
            </a:r>
          </a:p>
        </p:txBody>
      </p:sp>
      <p:sp>
        <p:nvSpPr>
          <p:cNvPr id="4" name="Left Arrow 3"/>
          <p:cNvSpPr/>
          <p:nvPr/>
        </p:nvSpPr>
        <p:spPr bwMode="auto">
          <a:xfrm>
            <a:off x="4152080" y="1159329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1" y="5410200"/>
            <a:ext cx="3828314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CLIC, impact of background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100" y="3328666"/>
            <a:ext cx="3828314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Energy resolution with and without</a:t>
            </a:r>
          </a:p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gaps between sensor tiles  </a:t>
            </a:r>
          </a:p>
        </p:txBody>
      </p:sp>
      <p:sp>
        <p:nvSpPr>
          <p:cNvPr id="15" name="Left Arrow 14"/>
          <p:cNvSpPr/>
          <p:nvPr/>
        </p:nvSpPr>
        <p:spPr bwMode="auto">
          <a:xfrm rot="10800000">
            <a:off x="4011386" y="3638386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4011385" y="482420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FA828-4378-4515-BFD0-BB728B741D1D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BeamCal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09600"/>
            <a:ext cx="1676400" cy="14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725865"/>
            <a:ext cx="5562600" cy="132343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Fast luminosity estimate (bunch-by-bunch at ILC)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 parameter estimation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Fast feedback to the machine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Hermeticity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&amp; Low angle electron tagging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9"/>
            <a:ext cx="1827006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48" y="2055048"/>
            <a:ext cx="3828313" cy="16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48" y="3712581"/>
            <a:ext cx="3758235" cy="27486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529" y="5374282"/>
            <a:ext cx="3828314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Electron  tagging at low polar angle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1806" y="2495457"/>
            <a:ext cx="3041942" cy="193899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 parameter determination and fast feed-back to the collider</a:t>
            </a:r>
          </a:p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(may include the pair monitor and a possible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GamCal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3" name="Left Arrow 12"/>
          <p:cNvSpPr/>
          <p:nvPr/>
        </p:nvSpPr>
        <p:spPr bwMode="auto">
          <a:xfrm rot="10800000">
            <a:off x="3978729" y="4784046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709570" y="4166386"/>
            <a:ext cx="594745" cy="421597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D5A57-A733-42D0-8C9A-4287DA0F4548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BeamCal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" y="2086462"/>
            <a:ext cx="1828800" cy="1679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8" y="2109030"/>
            <a:ext cx="1826429" cy="172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" y="3962400"/>
            <a:ext cx="4155565" cy="2319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29" y="3904894"/>
            <a:ext cx="3200400" cy="24265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429000" cy="28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399" y="1594620"/>
            <a:ext cx="4439983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Study of different segmentations  1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TeV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58" y="685800"/>
            <a:ext cx="4439983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Performance at CLIC, 3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TeV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09" y="685800"/>
            <a:ext cx="993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eft Arrow 14"/>
          <p:cNvSpPr/>
          <p:nvPr/>
        </p:nvSpPr>
        <p:spPr bwMode="auto">
          <a:xfrm rot="16200000">
            <a:off x="1935480" y="3149182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1" y="3504784"/>
            <a:ext cx="3733800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Estimate of the signal range, 1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TeV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4191000"/>
            <a:ext cx="2362201" cy="43088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1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Red: Equal size pads</a:t>
            </a:r>
          </a:p>
          <a:p>
            <a:pPr>
              <a:buSzPct val="153000"/>
            </a:pPr>
            <a:r>
              <a:rPr lang="en-US" sz="11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Blue: pad size growing with the radius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5257800"/>
            <a:ext cx="2362201" cy="43088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1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Red: Equal size pads</a:t>
            </a:r>
          </a:p>
          <a:p>
            <a:pPr>
              <a:buSzPct val="153000"/>
            </a:pPr>
            <a:r>
              <a:rPr lang="en-US" sz="11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Blue: pad size growing with the radius</a:t>
            </a:r>
          </a:p>
        </p:txBody>
      </p:sp>
    </p:spTree>
    <p:extLst>
      <p:ext uri="{BB962C8B-B14F-4D97-AF65-F5344CB8AC3E}">
        <p14:creationId xmlns:p14="http://schemas.microsoft.com/office/powerpoint/2010/main" val="2901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58E4-0C89-464B-B8B6-6CE55083194E}" type="datetime4">
              <a:rPr lang="en-US" smtClean="0"/>
              <a:t>June 10,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ECFA R&amp;D panel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Sensors and ASICs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0" y="1261923"/>
            <a:ext cx="2587182" cy="1877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22" y="1261923"/>
            <a:ext cx="2578355" cy="201467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51" y="4434852"/>
            <a:ext cx="3660856" cy="14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9815" y="721832"/>
            <a:ext cx="8112992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FE ASICs developments dedicated to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and pair monitor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15" y="4641307"/>
            <a:ext cx="3691336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PCB instrumented with FE ASICs and 10 bit pipeline ADC ASICs for test-beam studies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620" y="3422273"/>
            <a:ext cx="2587182" cy="58477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FE ASIC, 8 channels, 4 RC and 4 FET feedback, 350 nm AMS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6922" y="3406884"/>
            <a:ext cx="2578356" cy="83099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FE and ADC ASIC,  180 nm  </a:t>
            </a:r>
          </a:p>
          <a:p>
            <a:pPr>
              <a:buSzPct val="153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4 channels, fast adder for fast feedback to the machine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6657" y="5879157"/>
            <a:ext cx="3505199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Dedicated talk by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Krzystof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61922"/>
            <a:ext cx="2323017" cy="20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85517" y="3371575"/>
            <a:ext cx="1945323" cy="58477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3 x 3 pixel  readout</a:t>
            </a:r>
          </a:p>
          <a:p>
            <a:pPr>
              <a:buSzPct val="153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200 nm  CMOS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43" y="5380840"/>
            <a:ext cx="993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3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Custom 7">
      <a:dk1>
        <a:srgbClr val="FFFFCB"/>
      </a:dk1>
      <a:lt1>
        <a:srgbClr val="FFFFCB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7">
      <a:dk1>
        <a:srgbClr val="FFFFCB"/>
      </a:dk1>
      <a:lt1>
        <a:srgbClr val="FFFFCB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On-screen Show (4:3)</PresentationFormat>
  <Paragraphs>266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4_Default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Escuela de Ingeniería - P.Universidad Católica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Bean Chip: BeamCal instrumentation IC (2010)</dc:title>
  <dc:creator>w. lohmann</dc:creator>
  <cp:lastModifiedBy>DESY Mitarbeiter</cp:lastModifiedBy>
  <cp:revision>170</cp:revision>
  <dcterms:created xsi:type="dcterms:W3CDTF">2012-10-12T21:33:56Z</dcterms:created>
  <dcterms:modified xsi:type="dcterms:W3CDTF">2013-06-10T09:37:06Z</dcterms:modified>
</cp:coreProperties>
</file>